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608" r:id="rId2"/>
    <p:sldId id="746" r:id="rId3"/>
    <p:sldId id="770" r:id="rId4"/>
    <p:sldId id="773" r:id="rId5"/>
    <p:sldId id="786" r:id="rId6"/>
    <p:sldId id="775" r:id="rId7"/>
    <p:sldId id="776" r:id="rId8"/>
    <p:sldId id="774" r:id="rId9"/>
    <p:sldId id="750" r:id="rId10"/>
    <p:sldId id="788" r:id="rId11"/>
    <p:sldId id="781" r:id="rId12"/>
    <p:sldId id="782" r:id="rId13"/>
    <p:sldId id="783" r:id="rId14"/>
    <p:sldId id="784" r:id="rId15"/>
    <p:sldId id="785" r:id="rId16"/>
    <p:sldId id="787" r:id="rId17"/>
    <p:sldId id="778" r:id="rId18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68"/>
    <a:srgbClr val="9AE3E4"/>
    <a:srgbClr val="40C9CC"/>
    <a:srgbClr val="B9D08C"/>
    <a:srgbClr val="D0D8E8"/>
    <a:srgbClr val="005EA4"/>
    <a:srgbClr val="E9EDF4"/>
    <a:srgbClr val="000000"/>
    <a:srgbClr val="394454"/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97266" autoAdjust="0"/>
  </p:normalViewPr>
  <p:slideViewPr>
    <p:cSldViewPr>
      <p:cViewPr>
        <p:scale>
          <a:sx n="121" d="100"/>
          <a:sy n="121" d="100"/>
        </p:scale>
        <p:origin x="-135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4BFBBC30-C82E-4504-BE2E-49EA2056AB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EDA2D93-0033-4160-BC92-F0937BBFB0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9DF8B9-925F-442C-B44B-8DD53D015381}" type="datetimeFigureOut">
              <a:rPr lang="ru-RU"/>
              <a:pPr>
                <a:defRPr/>
              </a:pPr>
              <a:t>27.02.2026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D69A1D6C-325C-489B-B9B0-6C42151DB0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C70C0BEF-3F33-460F-B605-3F439ABC4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E519142-EB72-437F-B0F8-98B1567CD7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712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1FF3AFD-C412-47F3-A6A9-83C065DCD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712"/>
            <a:ext cx="29464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560686-61AE-4E1F-A5A0-F7C0EBE8D1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1679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>
            <a:extLst>
              <a:ext uri="{FF2B5EF4-FFF2-40B4-BE49-F238E27FC236}">
                <a16:creationId xmlns:a16="http://schemas.microsoft.com/office/drawing/2014/main" xmlns="" id="{84985D11-B1A6-4BCE-933B-D1F64723DD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>
            <a:extLst>
              <a:ext uri="{FF2B5EF4-FFF2-40B4-BE49-F238E27FC236}">
                <a16:creationId xmlns:a16="http://schemas.microsoft.com/office/drawing/2014/main" xmlns="" id="{562DA728-6FD0-46DB-933F-8F4D35BA27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3188" name="Номер слайда 3">
            <a:extLst>
              <a:ext uri="{FF2B5EF4-FFF2-40B4-BE49-F238E27FC236}">
                <a16:creationId xmlns:a16="http://schemas.microsoft.com/office/drawing/2014/main" xmlns="" id="{103F0590-5060-4BC1-B7B3-17EF0DE7F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F570BA-9318-4C04-A97D-345C48FDC7C8}" type="slidenum">
              <a:rPr lang="ru-RU" altLang="ru-RU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>
            <a:extLst>
              <a:ext uri="{FF2B5EF4-FFF2-40B4-BE49-F238E27FC236}">
                <a16:creationId xmlns:a16="http://schemas.microsoft.com/office/drawing/2014/main" xmlns="" id="{84985D11-B1A6-4BCE-933B-D1F64723DD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>
            <a:extLst>
              <a:ext uri="{FF2B5EF4-FFF2-40B4-BE49-F238E27FC236}">
                <a16:creationId xmlns:a16="http://schemas.microsoft.com/office/drawing/2014/main" xmlns="" id="{562DA728-6FD0-46DB-933F-8F4D35BA27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3188" name="Номер слайда 3">
            <a:extLst>
              <a:ext uri="{FF2B5EF4-FFF2-40B4-BE49-F238E27FC236}">
                <a16:creationId xmlns:a16="http://schemas.microsoft.com/office/drawing/2014/main" xmlns="" id="{103F0590-5060-4BC1-B7B3-17EF0DE7F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F570BA-9318-4C04-A97D-345C48FDC7C8}" type="slidenum">
              <a:rPr lang="ru-RU" altLang="ru-RU">
                <a:solidFill>
                  <a:srgbClr val="000000"/>
                </a:solidFill>
              </a:rPr>
              <a:pPr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>
            <a:extLst>
              <a:ext uri="{FF2B5EF4-FFF2-40B4-BE49-F238E27FC236}">
                <a16:creationId xmlns:a16="http://schemas.microsoft.com/office/drawing/2014/main" xmlns="" id="{84985D11-B1A6-4BCE-933B-D1F64723DD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>
            <a:extLst>
              <a:ext uri="{FF2B5EF4-FFF2-40B4-BE49-F238E27FC236}">
                <a16:creationId xmlns:a16="http://schemas.microsoft.com/office/drawing/2014/main" xmlns="" id="{562DA728-6FD0-46DB-933F-8F4D35BA27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3188" name="Номер слайда 3">
            <a:extLst>
              <a:ext uri="{FF2B5EF4-FFF2-40B4-BE49-F238E27FC236}">
                <a16:creationId xmlns:a16="http://schemas.microsoft.com/office/drawing/2014/main" xmlns="" id="{103F0590-5060-4BC1-B7B3-17EF0DE7F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F570BA-9318-4C04-A97D-345C48FDC7C8}" type="slidenum">
              <a:rPr lang="ru-RU" altLang="ru-RU">
                <a:solidFill>
                  <a:srgbClr val="000000"/>
                </a:solidFill>
              </a:rPr>
              <a:pPr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>
            <a:extLst>
              <a:ext uri="{FF2B5EF4-FFF2-40B4-BE49-F238E27FC236}">
                <a16:creationId xmlns:a16="http://schemas.microsoft.com/office/drawing/2014/main" xmlns="" id="{84985D11-B1A6-4BCE-933B-D1F64723DD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>
            <a:extLst>
              <a:ext uri="{FF2B5EF4-FFF2-40B4-BE49-F238E27FC236}">
                <a16:creationId xmlns:a16="http://schemas.microsoft.com/office/drawing/2014/main" xmlns="" id="{562DA728-6FD0-46DB-933F-8F4D35BA27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3188" name="Номер слайда 3">
            <a:extLst>
              <a:ext uri="{FF2B5EF4-FFF2-40B4-BE49-F238E27FC236}">
                <a16:creationId xmlns:a16="http://schemas.microsoft.com/office/drawing/2014/main" xmlns="" id="{103F0590-5060-4BC1-B7B3-17EF0DE7F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F570BA-9318-4C04-A97D-345C48FDC7C8}" type="slidenum">
              <a:rPr lang="ru-RU" altLang="ru-RU">
                <a:solidFill>
                  <a:srgbClr val="000000"/>
                </a:solidFill>
              </a:rPr>
              <a:pPr/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>
            <a:extLst>
              <a:ext uri="{FF2B5EF4-FFF2-40B4-BE49-F238E27FC236}">
                <a16:creationId xmlns:a16="http://schemas.microsoft.com/office/drawing/2014/main" xmlns="" id="{84985D11-B1A6-4BCE-933B-D1F64723DD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>
            <a:extLst>
              <a:ext uri="{FF2B5EF4-FFF2-40B4-BE49-F238E27FC236}">
                <a16:creationId xmlns:a16="http://schemas.microsoft.com/office/drawing/2014/main" xmlns="" id="{562DA728-6FD0-46DB-933F-8F4D35BA27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3188" name="Номер слайда 3">
            <a:extLst>
              <a:ext uri="{FF2B5EF4-FFF2-40B4-BE49-F238E27FC236}">
                <a16:creationId xmlns:a16="http://schemas.microsoft.com/office/drawing/2014/main" xmlns="" id="{103F0590-5060-4BC1-B7B3-17EF0DE7F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F570BA-9318-4C04-A97D-345C48FDC7C8}" type="slidenum">
              <a:rPr lang="ru-RU" altLang="ru-RU">
                <a:solidFill>
                  <a:srgbClr val="000000"/>
                </a:solidFill>
              </a:rPr>
              <a:pPr/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>
            <a:extLst>
              <a:ext uri="{FF2B5EF4-FFF2-40B4-BE49-F238E27FC236}">
                <a16:creationId xmlns:a16="http://schemas.microsoft.com/office/drawing/2014/main" xmlns="" id="{84985D11-B1A6-4BCE-933B-D1F64723DD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>
            <a:extLst>
              <a:ext uri="{FF2B5EF4-FFF2-40B4-BE49-F238E27FC236}">
                <a16:creationId xmlns:a16="http://schemas.microsoft.com/office/drawing/2014/main" xmlns="" id="{562DA728-6FD0-46DB-933F-8F4D35BA27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3188" name="Номер слайда 3">
            <a:extLst>
              <a:ext uri="{FF2B5EF4-FFF2-40B4-BE49-F238E27FC236}">
                <a16:creationId xmlns:a16="http://schemas.microsoft.com/office/drawing/2014/main" xmlns="" id="{103F0590-5060-4BC1-B7B3-17EF0DE7F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F570BA-9318-4C04-A97D-345C48FDC7C8}" type="slidenum">
              <a:rPr lang="ru-RU" altLang="ru-RU">
                <a:solidFill>
                  <a:srgbClr val="000000"/>
                </a:solidFill>
              </a:rPr>
              <a:pPr/>
              <a:t>16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>
            <a:extLst>
              <a:ext uri="{FF2B5EF4-FFF2-40B4-BE49-F238E27FC236}">
                <a16:creationId xmlns:a16="http://schemas.microsoft.com/office/drawing/2014/main" xmlns="" id="{84985D11-B1A6-4BCE-933B-D1F64723DD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>
            <a:extLst>
              <a:ext uri="{FF2B5EF4-FFF2-40B4-BE49-F238E27FC236}">
                <a16:creationId xmlns:a16="http://schemas.microsoft.com/office/drawing/2014/main" xmlns="" id="{562DA728-6FD0-46DB-933F-8F4D35BA27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3188" name="Номер слайда 3">
            <a:extLst>
              <a:ext uri="{FF2B5EF4-FFF2-40B4-BE49-F238E27FC236}">
                <a16:creationId xmlns:a16="http://schemas.microsoft.com/office/drawing/2014/main" xmlns="" id="{103F0590-5060-4BC1-B7B3-17EF0DE7F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F570BA-9318-4C04-A97D-345C48FDC7C8}" type="slidenum">
              <a:rPr lang="ru-RU" altLang="ru-RU">
                <a:solidFill>
                  <a:srgbClr val="000000"/>
                </a:solidFill>
              </a:rPr>
              <a:pPr/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>
            <a:extLst>
              <a:ext uri="{FF2B5EF4-FFF2-40B4-BE49-F238E27FC236}">
                <a16:creationId xmlns:a16="http://schemas.microsoft.com/office/drawing/2014/main" xmlns="" id="{84985D11-B1A6-4BCE-933B-D1F64723DD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>
            <a:extLst>
              <a:ext uri="{FF2B5EF4-FFF2-40B4-BE49-F238E27FC236}">
                <a16:creationId xmlns:a16="http://schemas.microsoft.com/office/drawing/2014/main" xmlns="" id="{562DA728-6FD0-46DB-933F-8F4D35BA27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3188" name="Номер слайда 3">
            <a:extLst>
              <a:ext uri="{FF2B5EF4-FFF2-40B4-BE49-F238E27FC236}">
                <a16:creationId xmlns:a16="http://schemas.microsoft.com/office/drawing/2014/main" xmlns="" id="{103F0590-5060-4BC1-B7B3-17EF0DE7F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F570BA-9318-4C04-A97D-345C48FDC7C8}" type="slidenum">
              <a:rPr lang="ru-RU" altLang="ru-RU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2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18F5FE-4B9A-4F75-9CD2-2196042C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A1C4DE-AF9F-4989-B492-FE05C1B669A6}" type="datetimeFigureOut">
              <a:rPr lang="ru-RU"/>
              <a:pPr>
                <a:defRPr/>
              </a:pPr>
              <a:t>27.02.2026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CA3C9D-BCCE-4DB3-A647-95A9AC717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257B79-BDBA-437B-ADD3-863C3BF7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DD1A897-9AA1-4B46-9A2C-418CA564B2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14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17198F-99CA-4E96-B599-F76B6D77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4095EC-76B5-4D03-8E9B-8F23EAE57376}" type="datetimeFigureOut">
              <a:rPr lang="ru-RU"/>
              <a:pPr>
                <a:defRPr/>
              </a:pPr>
              <a:t>27.02.2026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714C8E-A74F-4AE4-B5E6-C16658A0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C153E7-5054-4D1D-9BE3-793A1E9E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6856171-BCB0-4AC3-88EE-101FD2A02F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58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E83CF0-42E7-4170-968B-EDBC888F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5DCD98C-6115-49E5-B9F7-2E8B7138C28B}" type="datetimeFigureOut">
              <a:rPr lang="ru-RU"/>
              <a:pPr>
                <a:defRPr/>
              </a:pPr>
              <a:t>27.02.2026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7CE995-C285-430B-8C1D-3D27ED14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632DC9-6448-47E6-9499-61C1EFDB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89E2D56-B1F5-4708-AC1B-76C8E25D93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44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ADCBD6-9205-45DF-AB52-9EBAAD7E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D34353-3550-46EA-86C6-7DB7F42DC02E}" type="datetimeFigureOut">
              <a:rPr lang="ru-RU"/>
              <a:pPr>
                <a:defRPr/>
              </a:pPr>
              <a:t>27.02.2026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40ABCD-7DD2-46CC-9BFE-A5CA9FBBA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C3A5F8-38AA-419F-AA2C-B81292A2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077B1FD-5964-49B8-B22E-394E4740B8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88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FCB6AE-DDED-4B86-B449-63ED1F38A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153832-A13D-429F-9071-2869B53C78D7}" type="datetimeFigureOut">
              <a:rPr lang="ru-RU"/>
              <a:pPr>
                <a:defRPr/>
              </a:pPr>
              <a:t>27.02.2026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0D5C13-0C99-4364-835A-A8987982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B87A23-8D92-4756-8B0D-68EE9D83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23A74C3-AAC1-471F-B9A8-DE91077C05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281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2BEF148C-FAC5-4AA6-B64D-F9E13DDD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F47DE92-CE70-4E04-BF4E-2D91659DE816}" type="datetimeFigureOut">
              <a:rPr lang="ru-RU"/>
              <a:pPr>
                <a:defRPr/>
              </a:pPr>
              <a:t>27.02.2026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000C604-5DF0-444C-B0F6-DF64260F9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9D6DC14-B852-4176-87EA-8C35EB18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2A25AFA-4035-489D-8E28-27D96141EC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66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76DC924E-C585-4E7C-A59F-1B90403B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44E805-55B2-4EE1-B50F-EAF0F5CDB1DA}" type="datetimeFigureOut">
              <a:rPr lang="ru-RU"/>
              <a:pPr>
                <a:defRPr/>
              </a:pPr>
              <a:t>27.02.2026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A806D683-F6C4-49A5-8111-CFB8ED68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F6B0805-6CD7-4394-83BB-BCE9EA37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3CA99B6-4891-4D4F-86D1-808BB5B53B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28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72C71C4B-E3D8-4B38-9DDB-0829C461E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B91B97-AD43-46EE-B404-7DB69282480A}" type="datetimeFigureOut">
              <a:rPr lang="ru-RU"/>
              <a:pPr>
                <a:defRPr/>
              </a:pPr>
              <a:t>27.02.2026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F8E69FF7-A918-4004-A589-81754FE6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00E8EDD0-D9D1-492D-BB20-13D0C38A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6C999EF-F675-46D4-AB04-85049C3B39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03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7ECED770-88C2-4E99-97BD-B2B56414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4F5FF4-1A31-4700-AE26-6A85DF0E3AA3}" type="datetimeFigureOut">
              <a:rPr lang="ru-RU"/>
              <a:pPr>
                <a:defRPr/>
              </a:pPr>
              <a:t>27.02.2026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913B66F8-578A-468B-8D05-BB3C6E03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787AB760-641B-4705-9ED0-5856470E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5A43C9A-16DE-4167-8CB4-FDDD4E2A16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581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915CA571-0148-4284-A1DF-7A37BED3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C62AC4-EFB9-4244-8DFC-0C7BC0F45485}" type="datetimeFigureOut">
              <a:rPr lang="ru-RU"/>
              <a:pPr>
                <a:defRPr/>
              </a:pPr>
              <a:t>27.02.2026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9BAF3F24-5555-427A-807F-EAD8699B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83254E0A-5226-4707-96B3-06DD076B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2A48AF4-0AB0-4E77-8A9F-A6332490D2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13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E126389B-8954-486D-A52D-FA94330AA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57B890-83AF-488C-84C2-3BD3719AFD9D}" type="datetimeFigureOut">
              <a:rPr lang="ru-RU"/>
              <a:pPr>
                <a:defRPr/>
              </a:pPr>
              <a:t>27.02.2026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EBE4503A-6DC7-4C03-A8E5-8DC0DC4E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8E517AE7-FB6C-4A56-A3E2-E5D652B5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857214D-9375-42F3-AAEE-30592BFD56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491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0557B6F4-2FAD-4578-80AF-32F2F6B05F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4C7B11B7-2F69-409C-B45A-F833AF4A1B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70659B-205B-4181-9079-209E65C4E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369FE6-62F0-4DE6-91B2-E97B54C111F7}" type="datetimeFigureOut">
              <a:rPr lang="ru-RU"/>
              <a:pPr>
                <a:defRPr/>
              </a:pPr>
              <a:t>27.02.2026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305549-3E41-48CA-A93F-08017ED69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8B64FD-9A83-4EB1-AFA5-D95F5E028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503469B-4BAF-4362-9B5B-B0EC4503AD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6" r:id="rId1"/>
    <p:sldLayoutId id="2147485977" r:id="rId2"/>
    <p:sldLayoutId id="2147485978" r:id="rId3"/>
    <p:sldLayoutId id="2147485979" r:id="rId4"/>
    <p:sldLayoutId id="2147485980" r:id="rId5"/>
    <p:sldLayoutId id="2147485981" r:id="rId6"/>
    <p:sldLayoutId id="2147485982" r:id="rId7"/>
    <p:sldLayoutId id="2147485983" r:id="rId8"/>
    <p:sldLayoutId id="2147485984" r:id="rId9"/>
    <p:sldLayoutId id="2147485985" r:id="rId10"/>
    <p:sldLayoutId id="21474859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pn-test-lk-ppe.rustest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ykov@orcoko.r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_____Microsoft_Excel1.xlsx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ykov@orcoko.r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heck.obr57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pn-test-lk-ppe.rustest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94F0BB56-9ADC-47B5-B32B-74FC2D4232A7}"/>
              </a:ext>
            </a:extLst>
          </p:cNvPr>
          <p:cNvSpPr/>
          <p:nvPr/>
        </p:nvSpPr>
        <p:spPr>
          <a:xfrm>
            <a:off x="1" y="-12032"/>
            <a:ext cx="4572000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8537" h="6870032">
                <a:moveTo>
                  <a:pt x="0" y="0"/>
                </a:moveTo>
                <a:lnTo>
                  <a:pt x="4896853" y="0"/>
                </a:lnTo>
                <a:lnTo>
                  <a:pt x="9348537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87439DF-D6D6-4271-996C-092A3C7845A8}"/>
              </a:ext>
            </a:extLst>
          </p:cNvPr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7896" name="Picture 2">
            <a:extLst>
              <a:ext uri="{FF2B5EF4-FFF2-40B4-BE49-F238E27FC236}">
                <a16:creationId xmlns:a16="http://schemas.microsoft.com/office/drawing/2014/main" xmlns="" id="{BB90FFCC-5356-4D01-A916-AC24A939F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4" y="685134"/>
            <a:ext cx="1006910" cy="92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7" name="Picture 3">
            <a:extLst>
              <a:ext uri="{FF2B5EF4-FFF2-40B4-BE49-F238E27FC236}">
                <a16:creationId xmlns:a16="http://schemas.microsoft.com/office/drawing/2014/main" xmlns="" id="{940362C8-E7F9-421F-884C-D1C3721B1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621895"/>
            <a:ext cx="1185499" cy="109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4">
            <a:extLst>
              <a:ext uri="{FF2B5EF4-FFF2-40B4-BE49-F238E27FC236}">
                <a16:creationId xmlns:a16="http://schemas.microsoft.com/office/drawing/2014/main" xmlns="" id="{62BAF295-3BAF-4135-99E4-6DD75D504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2656"/>
            <a:ext cx="983411" cy="127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9" name="Picture 12">
            <a:extLst>
              <a:ext uri="{FF2B5EF4-FFF2-40B4-BE49-F238E27FC236}">
                <a16:creationId xmlns:a16="http://schemas.microsoft.com/office/drawing/2014/main" xmlns="" id="{BEB0C20B-12CA-49FF-A5CC-5EB671064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98" y="615634"/>
            <a:ext cx="990461" cy="91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0" name="Picture 2" descr="C:\Users\user\Desktop\logo.png">
            <a:extLst>
              <a:ext uri="{FF2B5EF4-FFF2-40B4-BE49-F238E27FC236}">
                <a16:creationId xmlns:a16="http://schemas.microsoft.com/office/drawing/2014/main" xmlns="" id="{F5F7E4A2-E58B-4781-9C89-84E71083B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80975"/>
            <a:ext cx="1606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1" name="Прямоугольник 11">
            <a:extLst>
              <a:ext uri="{FF2B5EF4-FFF2-40B4-BE49-F238E27FC236}">
                <a16:creationId xmlns:a16="http://schemas.microsoft.com/office/drawing/2014/main" xmlns="" id="{4EE15F08-DD51-4EB9-8A8D-078647982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57" y="6361583"/>
            <a:ext cx="25895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27 февраля 2026 года</a:t>
            </a:r>
            <a:endParaRPr lang="ru-RU" alt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1CE305D1-4836-456E-9E70-46E3594CE4D2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F2ECE7DB-6AE9-4DF3-B997-E2E21CC7F871}"/>
              </a:ext>
            </a:extLst>
          </p:cNvPr>
          <p:cNvSpPr/>
          <p:nvPr/>
        </p:nvSpPr>
        <p:spPr>
          <a:xfrm>
            <a:off x="8103199" y="-27384"/>
            <a:ext cx="1078756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9527" y="2570128"/>
            <a:ext cx="8182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Особенности проведения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марта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года всероссийского тренировочного мероприятия в форме единого государственного экзамена по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физике, химии,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биологии, истории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английскому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языку (письменная часть), английскому языку (устная часть),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информатике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61488" y="4941168"/>
            <a:ext cx="65469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600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Тихоновская Светлана Николаевна,</a:t>
            </a:r>
          </a:p>
          <a:p>
            <a:pPr algn="r"/>
            <a:r>
              <a:rPr lang="ru-RU" altLang="ru-RU" sz="1600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– начальник отдела обеспечения ГИА Регионального центра оценки качества образования </a:t>
            </a:r>
          </a:p>
          <a:p>
            <a:pPr algn="r"/>
            <a:endParaRPr lang="en-US" altLang="ru-RU" sz="1600" b="1" i="1" dirty="0" smtClean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sz="1600" b="1" i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Николаенко Елена Ивановна,</a:t>
            </a:r>
            <a:endParaRPr lang="ru-RU" altLang="ru-RU" sz="1600" b="1" i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sz="1600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altLang="ru-RU" sz="1600" b="1" i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</a:t>
            </a:r>
            <a:r>
              <a:rPr lang="ru-RU" altLang="ru-RU" sz="1600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обеспечения ГИА </a:t>
            </a:r>
            <a:endParaRPr lang="en-US" altLang="ru-RU" sz="1600" b="1" i="1" dirty="0" smtClean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sz="1600" b="1" i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</a:t>
            </a:r>
            <a:r>
              <a:rPr lang="ru-RU" altLang="ru-RU" sz="1600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оценки качества </a:t>
            </a:r>
            <a:r>
              <a:rPr lang="ru-RU" altLang="ru-RU" sz="1600" b="1" i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altLang="ru-RU" sz="1600" b="1" i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xmlns="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89771"/>
            <a:ext cx="8964612" cy="458909"/>
          </a:xfrm>
        </p:spPr>
        <p:txBody>
          <a:bodyPr/>
          <a:lstStyle/>
          <a:p>
            <a:r>
              <a:rPr lang="ru-RU" sz="1100" dirty="0">
                <a:solidFill>
                  <a:srgbClr val="000000"/>
                </a:solidFill>
                <a:latin typeface="Cambria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Cambria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явки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лиц, задействованных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ВТМ</a:t>
            </a:r>
            <a:endParaRPr lang="ru-RU" altLang="ru-RU" sz="28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620687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8:00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часов –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явка работников в ППЭ (приказ Департамента №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186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.02.202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09.00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часов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вход обучающихся 11 классов;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Член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ГЭК осуществляет контроль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организацией входа работников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ППЭ, медицинского работника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обучающихся 11 классов ОО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endParaRPr lang="ru-RU" sz="2000" i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49080"/>
            <a:ext cx="45720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10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DB49108F-F4AA-4BC0-9089-1C9A614E6159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xmlns="" id="{3E510EE6-BB7C-413C-9E5B-76714F744333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266FE0E4-C326-422C-BD71-5136B84C86C3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539" name="Заголовок 1">
            <a:extLst>
              <a:ext uri="{FF2B5EF4-FFF2-40B4-BE49-F238E27FC236}">
                <a16:creationId xmlns:a16="http://schemas.microsoft.com/office/drawing/2014/main" xmlns="" id="{96E3C4F3-EC99-4CBF-9287-E941905DC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260648"/>
            <a:ext cx="8964612" cy="89632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тренировочного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экзамена 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ФИЗИКЕ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ХИМИИ,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БИОЛОГИИ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ИСТОРИИ, АНГЛИЙСКИЙ ЯЗЫК (письменная часть):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0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47F9021D-4892-4B30-9199-890EC59555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1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01CE939E-28DB-4AD6-93D3-273CE0F054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2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F56FEF81-DE96-48D5-A23E-631713FFEA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3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9A0B8779-6938-44DB-8827-919C27003B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4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DA4F5ADB-2254-4DEE-9578-A4B0061B9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5" name="object 10">
            <a:extLst>
              <a:ext uri="{FF2B5EF4-FFF2-40B4-BE49-F238E27FC236}">
                <a16:creationId xmlns:a16="http://schemas.microsoft.com/office/drawing/2014/main" xmlns="" id="{C1D2F9EC-A3FF-4C1D-8E43-264AD8926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1465045"/>
            <a:ext cx="8523609" cy="484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09.50 часов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– первая часть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инструктажа;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 10.00 часов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– печать полных комплектов ЭМ на станциях организатора,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проверка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корректности печати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ЭМ;</a:t>
            </a:r>
            <a:endParaRPr lang="ru-RU" alt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 10.05-10.40 часов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– выдача полных комплектов ЭМ участникам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экзамена, завершение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инструктажа, включая заполнение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бланков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10.05-10.35 часов – прослушивание </a:t>
            </a:r>
            <a:r>
              <a:rPr lang="ru-RU" altLang="ru-RU" sz="2200" dirty="0" err="1" smtClean="0">
                <a:latin typeface="Times New Roman" pitchFamily="18" charset="0"/>
                <a:cs typeface="Times New Roman" pitchFamily="18" charset="0"/>
              </a:rPr>
              <a:t>аудирования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 при проведении экзамена по иностранным языкам письменная часть</a:t>
            </a:r>
          </a:p>
          <a:p>
            <a:pPr marL="0" indent="0" algn="just">
              <a:spcBef>
                <a:spcPct val="0"/>
              </a:spcBef>
              <a:buNone/>
            </a:pPr>
            <a:endParaRPr lang="ru-RU" alt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ct val="0"/>
              </a:spcBef>
              <a:buNone/>
              <a:tabLst/>
              <a:defRPr/>
            </a:pPr>
            <a:r>
              <a:rPr lang="ru-RU" altLang="ru-RU" sz="2000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Выполнение заданий тренировочного </a:t>
            </a:r>
            <a:r>
              <a:rPr lang="ru-RU" altLang="ru-RU" sz="20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экзамена</a:t>
            </a:r>
          </a:p>
          <a:p>
            <a:pPr marL="0" lvl="0" indent="0" algn="ctr">
              <a:spcBef>
                <a:spcPct val="0"/>
              </a:spcBef>
              <a:buNone/>
              <a:tabLst/>
              <a:defRPr/>
            </a:pPr>
            <a:endParaRPr lang="ru-RU" altLang="ru-RU" sz="2000" b="1" cap="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Сканирование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материалов при завершении экзаменов: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бланков участников;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ППЭ (ППЭ-05-02,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ППЭ-12-04-МАШ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ППЭ-12-02 (при наличии)) в аудиториях ППЭ на станции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организатора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6463" y="105273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altLang="ru-RU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20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DB49108F-F4AA-4BC0-9089-1C9A614E6159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xmlns="" id="{3E510EE6-BB7C-413C-9E5B-76714F744333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266FE0E4-C326-422C-BD71-5136B84C86C3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539" name="Заголовок 1">
            <a:extLst>
              <a:ext uri="{FF2B5EF4-FFF2-40B4-BE49-F238E27FC236}">
                <a16:creationId xmlns:a16="http://schemas.microsoft.com/office/drawing/2014/main" xmlns="" id="{96E3C4F3-EC99-4CBF-9287-E941905DC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-12032"/>
            <a:ext cx="8964612" cy="89632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тренировочного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экзамена по 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АНГЛИЙСКОМУ ЯЗЫКУ (письменная часть):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0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47F9021D-4892-4B30-9199-890EC59555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1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01CE939E-28DB-4AD6-93D3-273CE0F054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2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F56FEF81-DE96-48D5-A23E-631713FFEA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3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9A0B8779-6938-44DB-8827-919C27003B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4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DA4F5ADB-2254-4DEE-9578-A4B0061B9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5" name="object 10">
            <a:extLst>
              <a:ext uri="{FF2B5EF4-FFF2-40B4-BE49-F238E27FC236}">
                <a16:creationId xmlns:a16="http://schemas.microsoft.com/office/drawing/2014/main" xmlns="" id="{C1D2F9EC-A3FF-4C1D-8E43-264AD8926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854240"/>
            <a:ext cx="8523609" cy="611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09.50 часов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– первая часть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инструктажа;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10.00 часов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– печать полных комплектов ЭМ на станциях организатора,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проверка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корректности печати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ЭМ;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10.05-10.40 часов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– выдача полных комплектов ЭМ участникам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экзамена, завершение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инструктажа, включая заполнение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бланков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endParaRPr lang="ru-RU" alt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ct val="0"/>
              </a:spcBef>
              <a:buNone/>
              <a:tabLst/>
              <a:defRPr/>
            </a:pPr>
            <a:r>
              <a:rPr lang="ru-RU" altLang="ru-RU" sz="2000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Выполнение заданий тренировочного </a:t>
            </a:r>
            <a:r>
              <a:rPr lang="ru-RU" altLang="ru-RU" sz="20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экзамена</a:t>
            </a:r>
          </a:p>
          <a:p>
            <a:pPr marL="0" lvl="0" indent="0" algn="ctr">
              <a:spcBef>
                <a:spcPct val="0"/>
              </a:spcBef>
              <a:buNone/>
              <a:tabLst/>
              <a:defRPr/>
            </a:pPr>
            <a:endParaRPr lang="ru-RU" altLang="ru-RU" sz="1800" b="1" cap="all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до 11.30 часов – прослушивание заданий по аудированию 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аудиториях ППЭ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Сканирование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материалов при завершении экзаменов: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бланков участников;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ППЭ (ППЭ-05-02,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ППЭ-12-04-МАШ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ППЭ-12-02 (при наличии)) в аудиториях ППЭ на станции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организатора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ru-RU" alt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6463" y="105273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altLang="ru-RU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DB49108F-F4AA-4BC0-9089-1C9A614E6159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xmlns="" id="{3E510EE6-BB7C-413C-9E5B-76714F744333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266FE0E4-C326-422C-BD71-5136B84C86C3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539" name="Заголовок 1">
            <a:extLst>
              <a:ext uri="{FF2B5EF4-FFF2-40B4-BE49-F238E27FC236}">
                <a16:creationId xmlns:a16="http://schemas.microsoft.com/office/drawing/2014/main" xmlns="" id="{96E3C4F3-EC99-4CBF-9287-E941905DC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-12032"/>
            <a:ext cx="8964612" cy="89632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тренировочного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экзамена по 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АНГЛИЙСКОМУ ЯЗЫКУ (устная часть):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0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47F9021D-4892-4B30-9199-890EC59555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1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01CE939E-28DB-4AD6-93D3-273CE0F054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2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F56FEF81-DE96-48D5-A23E-631713FFEA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3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9A0B8779-6938-44DB-8827-919C27003B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4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DA4F5ADB-2254-4DEE-9578-A4B0061B9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5" name="object 10">
            <a:extLst>
              <a:ext uri="{FF2B5EF4-FFF2-40B4-BE49-F238E27FC236}">
                <a16:creationId xmlns:a16="http://schemas.microsoft.com/office/drawing/2014/main" xmlns="" id="{C1D2F9EC-A3FF-4C1D-8E43-264AD8926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854240"/>
            <a:ext cx="8523609" cy="562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09.50 часов 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первая часть </a:t>
            </a: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инструктажа в аудитории подготовки;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10.00 часов 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печать </a:t>
            </a: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бланков регистрации на 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станциях организатора, </a:t>
            </a: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корректности </a:t>
            </a: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печати в аудиториях подготовки;</a:t>
            </a:r>
            <a:endParaRPr lang="ru-RU" alt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10.05-10.40 часов 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выдача </a:t>
            </a: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бланков регистрации участникам экзамена, завершение 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инструктажа, включая заполнение </a:t>
            </a: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бланков</a:t>
            </a:r>
            <a:endParaRPr lang="ru-RU" alt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endParaRPr lang="ru-RU" altLang="ru-RU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ct val="0"/>
              </a:spcBef>
              <a:buNone/>
              <a:tabLst/>
              <a:defRPr/>
            </a:pPr>
            <a:r>
              <a:rPr lang="ru-RU" altLang="ru-RU" sz="2000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Выполнение заданий тренировочного </a:t>
            </a:r>
            <a:r>
              <a:rPr lang="ru-RU" altLang="ru-RU" sz="20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экзамена </a:t>
            </a:r>
            <a:br>
              <a:rPr lang="ru-RU" altLang="ru-RU" sz="20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 электронном виде) на стациях записи ответов </a:t>
            </a:r>
            <a:br>
              <a:rPr lang="ru-RU" altLang="ru-RU" sz="20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аудиториях проведения</a:t>
            </a:r>
          </a:p>
          <a:p>
            <a:pPr marL="0" lvl="0" indent="0" algn="ctr">
              <a:spcBef>
                <a:spcPct val="0"/>
              </a:spcBef>
              <a:buNone/>
              <a:tabLst/>
              <a:defRPr/>
            </a:pPr>
            <a:endParaRPr lang="ru-RU" altLang="ru-RU" sz="1800" b="1" cap="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сохранение 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ответов участников устного экзамена </a:t>
            </a: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станциях записи ответов на флеш-накопитель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6463" y="105273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altLang="ru-RU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7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DB49108F-F4AA-4BC0-9089-1C9A614E6159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xmlns="" id="{3E510EE6-BB7C-413C-9E5B-76714F744333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266FE0E4-C326-422C-BD71-5136B84C86C3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539" name="Заголовок 1">
            <a:extLst>
              <a:ext uri="{FF2B5EF4-FFF2-40B4-BE49-F238E27FC236}">
                <a16:creationId xmlns:a16="http://schemas.microsoft.com/office/drawing/2014/main" xmlns="" id="{96E3C4F3-EC99-4CBF-9287-E941905DC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-12032"/>
            <a:ext cx="8964612" cy="89632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тренировочного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экзамена по 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ИНФОРМАТИКЕ (КЕГЭ):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0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47F9021D-4892-4B30-9199-890EC59555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1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01CE939E-28DB-4AD6-93D3-273CE0F054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2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F56FEF81-DE96-48D5-A23E-631713FFEA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3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9A0B8779-6938-44DB-8827-919C27003B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4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DA4F5ADB-2254-4DEE-9578-A4B0061B9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5" name="object 10">
            <a:extLst>
              <a:ext uri="{FF2B5EF4-FFF2-40B4-BE49-F238E27FC236}">
                <a16:creationId xmlns:a16="http://schemas.microsoft.com/office/drawing/2014/main" xmlns="" id="{C1D2F9EC-A3FF-4C1D-8E43-264AD8926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854240"/>
            <a:ext cx="8523609" cy="635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09.50 часов 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первая часть </a:t>
            </a: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инструктажа;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10.00 часов 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печать </a:t>
            </a: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бланков регистрации на 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станциях организатора, </a:t>
            </a: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корректности </a:t>
            </a: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печати;</a:t>
            </a:r>
            <a:endParaRPr lang="ru-RU" alt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10.05-10.40 часов 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выдача бланков регистрации участникам </a:t>
            </a: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экзамена, завершение 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инструктажа, включая заполнение </a:t>
            </a: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бланков</a:t>
            </a:r>
            <a:endParaRPr lang="ru-RU" alt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endParaRPr lang="ru-RU" alt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ct val="0"/>
              </a:spcBef>
              <a:buNone/>
              <a:tabLst/>
              <a:defRPr/>
            </a:pPr>
            <a:r>
              <a:rPr lang="ru-RU" altLang="ru-RU" sz="2000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Выполнение заданий тренировочного </a:t>
            </a:r>
            <a:r>
              <a:rPr lang="ru-RU" altLang="ru-RU" sz="20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экзамена</a:t>
            </a:r>
          </a:p>
          <a:p>
            <a:pPr marL="0" lvl="0" indent="0" algn="ctr">
              <a:spcBef>
                <a:spcPct val="0"/>
              </a:spcBef>
              <a:buNone/>
              <a:tabLst/>
              <a:defRPr/>
            </a:pPr>
            <a:endParaRPr lang="ru-RU" altLang="ru-RU" sz="2000" b="1" cap="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Сканирование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материалов при завершении экзаменов: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бланков участников;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ППЭ (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ППЭ-05-02-К, ППЭ-12-04-МАШ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ППЭ-12-02 (при наличии)) в аудиториях ППЭ на станции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организатора;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сохранение ответов участников КЕГЭ на станциях КЕГЭ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на флеш-накопитель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ru-RU" alt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6463" y="105273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altLang="ru-RU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7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DB49108F-F4AA-4BC0-9089-1C9A614E6159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xmlns="" id="{3E510EE6-BB7C-413C-9E5B-76714F744333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266FE0E4-C326-422C-BD71-5136B84C86C3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539" name="Заголовок 1">
            <a:extLst>
              <a:ext uri="{FF2B5EF4-FFF2-40B4-BE49-F238E27FC236}">
                <a16:creationId xmlns:a16="http://schemas.microsoft.com/office/drawing/2014/main" xmlns="" id="{96E3C4F3-EC99-4CBF-9287-E941905DC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-12032"/>
            <a:ext cx="8964612" cy="89632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Передача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техническим специалистом статусов в ЛК ППЭ (тренировочная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версия) 4 марта 2026 года: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0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47F9021D-4892-4B30-9199-890EC59555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1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01CE939E-28DB-4AD6-93D3-273CE0F054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2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F56FEF81-DE96-48D5-A23E-631713FFEA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3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9A0B8779-6938-44DB-8827-919C27003B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4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DA4F5ADB-2254-4DEE-9578-A4B0061B9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5" name="object 10">
            <a:extLst>
              <a:ext uri="{FF2B5EF4-FFF2-40B4-BE49-F238E27FC236}">
                <a16:creationId xmlns:a16="http://schemas.microsoft.com/office/drawing/2014/main" xmlns="" id="{C1D2F9EC-A3FF-4C1D-8E43-264AD8926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1124169"/>
            <a:ext cx="8523609" cy="358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11.00 часов –  </a:t>
            </a:r>
            <a:r>
              <a:rPr lang="ru-RU" alt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«Экзамены успешно начались</a:t>
            </a:r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11.35 часов – «</a:t>
            </a:r>
            <a:r>
              <a:rPr lang="ru-RU" altLang="ru-RU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alt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удирование</a:t>
            </a:r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успешно завершено»;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15.00 часов – «Экзамены завершены»;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17.00 часов – «Материалы </a:t>
            </a:r>
            <a:r>
              <a:rPr lang="ru-RU" alt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переданы </a:t>
            </a:r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РЦОИ»</a:t>
            </a:r>
            <a:endParaRPr lang="ru-RU" alt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ru-RU" alt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ЛК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ППЭ (тренировочная версия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  <a:hlinkClick r:id="rId3"/>
              </a:rPr>
              <a:t>://vpn-test-lk-ppe.rustest.ru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доступ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 ЗСПД </a:t>
            </a:r>
            <a:endParaRPr lang="ru-RU" alt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endParaRPr lang="ru-RU" alt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92080" y="34229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altLang="ru-RU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1026" name="Picture 2" descr="C:\Users\gridunova\Downloads\2025-02-25_10-01-5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7" t="16092" r="32433" b="15733"/>
          <a:stretch/>
        </p:blipFill>
        <p:spPr bwMode="auto">
          <a:xfrm>
            <a:off x="5076055" y="3179749"/>
            <a:ext cx="3489611" cy="348961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8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DB49108F-F4AA-4BC0-9089-1C9A614E6159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xmlns="" id="{3E510EE6-BB7C-413C-9E5B-76714F744333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266FE0E4-C326-422C-BD71-5136B84C86C3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539" name="Заголовок 1">
            <a:extLst>
              <a:ext uri="{FF2B5EF4-FFF2-40B4-BE49-F238E27FC236}">
                <a16:creationId xmlns:a16="http://schemas.microsoft.com/office/drawing/2014/main" xmlns="" id="{96E3C4F3-EC99-4CBF-9287-E941905DC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-12032"/>
            <a:ext cx="8964612" cy="89632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Завершение тренировочного экзамена в штабе ППЭ: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0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47F9021D-4892-4B30-9199-890EC59555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1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01CE939E-28DB-4AD6-93D3-273CE0F054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2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F56FEF81-DE96-48D5-A23E-631713FFEA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3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9A0B8779-6938-44DB-8827-919C27003B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4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DA4F5ADB-2254-4DEE-9578-A4B0061B9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5" name="object 10">
            <a:extLst>
              <a:ext uri="{FF2B5EF4-FFF2-40B4-BE49-F238E27FC236}">
                <a16:creationId xmlns:a16="http://schemas.microsoft.com/office/drawing/2014/main" xmlns="" id="{C1D2F9EC-A3FF-4C1D-8E43-264AD8926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854240"/>
            <a:ext cx="8523609" cy="524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рием запечатанных конвертов от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организаторов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 аудитории;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сканирование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форм ППЭ (за исключением отсканированных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аудитории) в штабе ППЭ на станции штаба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ППЭ,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при проведении английского языка (устная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часть) –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сканирование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бланков регистрации и форм ППЭ в штабе ППЭ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станции штаба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ППЭ;</a:t>
            </a:r>
          </a:p>
          <a:p>
            <a:pPr marL="0" indent="0" algn="just">
              <a:spcBef>
                <a:spcPct val="0"/>
              </a:spcBef>
              <a:buNone/>
            </a:pP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экспорт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зашифрованного пакета (пакетов) с электронными образами бланков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участников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и форм ППЭ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использованием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токена члена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ГЭК;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17.00 часов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передача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из ППЭ в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КУ ОО «РЦОКО»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пакетов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электронными образами бланков участников и форм ППЭ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также пакетов с ответами участников устного экзамена, пакетов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ответами участников КЕГЭ средствами ЛК ППЭ (тренировочная версия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до 17.00 часов – направление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журнала проведения ВТМ </a:t>
            </a:r>
            <a:b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в ППЭ (в формате .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xls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/.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xlsx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) на электронный адрес </a:t>
            </a:r>
            <a:r>
              <a:rPr lang="en-US" sz="2000" dirty="0">
                <a:latin typeface="Times New Roman" pitchFamily="18" charset="0"/>
                <a:ea typeface="Times New Roman"/>
                <a:cs typeface="Times New Roman" pitchFamily="18" charset="0"/>
                <a:hlinkClick r:id="rId3"/>
              </a:rPr>
              <a:t>rykov@orcoko.ru</a:t>
            </a: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92080" y="34229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altLang="ru-RU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3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DB49108F-F4AA-4BC0-9089-1C9A614E6159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xmlns="" id="{3E510EE6-BB7C-413C-9E5B-76714F744333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266FE0E4-C326-422C-BD71-5136B84C86C3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539" name="Заголовок 1">
            <a:extLst>
              <a:ext uri="{FF2B5EF4-FFF2-40B4-BE49-F238E27FC236}">
                <a16:creationId xmlns:a16="http://schemas.microsoft.com/office/drawing/2014/main" xmlns="" id="{96E3C4F3-EC99-4CBF-9287-E941905DC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Телефоны региональной «горячей линии» ППЭ</a:t>
            </a:r>
            <a:endParaRPr lang="ru-RU" alt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0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47F9021D-4892-4B30-9199-890EC59555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1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01CE939E-28DB-4AD6-93D3-273CE0F054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2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F56FEF81-DE96-48D5-A23E-631713FFEA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3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9A0B8779-6938-44DB-8827-919C27003B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4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DA4F5ADB-2254-4DEE-9578-A4B0061B9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5" name="object 10">
            <a:extLst>
              <a:ext uri="{FF2B5EF4-FFF2-40B4-BE49-F238E27FC236}">
                <a16:creationId xmlns:a16="http://schemas.microsoft.com/office/drawing/2014/main" xmlns="" id="{C1D2F9EC-A3FF-4C1D-8E43-264AD8926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543" y="1200901"/>
            <a:ext cx="8592929" cy="252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Телефон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консультативной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поддержки по вопросам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методического сопровождения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тренировочного мероприятия: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Светлана Николаевна Тихоновская: 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8-910-269-05-95, 8 (4862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43-25-96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доб.121;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Елена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Ивановна Николаенко: 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8-915-505-51-75, 8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(4862) 43-25-96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доб.108</a:t>
            </a:r>
            <a:endParaRPr lang="ru-RU" alt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gridunova\Downloads\1192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26892"/>
            <a:ext cx="3312368" cy="264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37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343277"/>
            <a:ext cx="8229600" cy="1045994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ГРАФИК проведения ВТМ и РТМ в формате ЕГЭ, ГВЭ в 2026 году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250075"/>
              </p:ext>
            </p:extLst>
          </p:nvPr>
        </p:nvGraphicFramePr>
        <p:xfrm>
          <a:off x="323529" y="1396999"/>
          <a:ext cx="8352928" cy="514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Лист" r:id="rId5" imgW="10849079" imgH="8220150" progId="Excel.Sheet.12">
                  <p:embed/>
                </p:oleObj>
              </mc:Choice>
              <mc:Fallback>
                <p:oleObj name="Лист" r:id="rId5" imgW="10849079" imgH="82201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9" y="1396999"/>
                        <a:ext cx="8352928" cy="5142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26" y="6079580"/>
            <a:ext cx="6159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xmlns="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233787"/>
            <a:ext cx="8964612" cy="458909"/>
          </a:xfrm>
        </p:spPr>
        <p:txBody>
          <a:bodyPr/>
          <a:lstStyle/>
          <a:p>
            <a:pPr lvl="0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Приказы Департамента образования</a:t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Орловской области:</a:t>
            </a:r>
            <a:endParaRPr lang="ru-RU" altLang="ru-RU" sz="24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3007" y="866274"/>
            <a:ext cx="8203487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 проведении 4 марта 2026 года всероссийского тренировочного мероприятия в форме единого государственного экзамена по физике, химии, биологии, истории, английскому языку (письменная часть), английскому (устная часть), информатике в компьютерной форме с применением технологии передачи полного комплекта экзаменационных материалов посредством защищенной сети передачи данных, печати и сканирования экзаменационных материалов в аудиториях пунктов проведения экзаменов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(№ 229 от 24.02.2026);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 утверждении регламента организации и проведения единого государственного экзамена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использованием передачи экзаменационных материалов посредством защищенной сети передачи данных в пунктах проведения экзаменов, печати полного комплекта экзаменационных материалов и сканирования в аудиториях пунктов проведения экзаменов в 2026 году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территории Орловской области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(№ 209 от 19.02.2026);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«Об утверждении регламента подготовки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проведения единого государственного экзамена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иностранным языкам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2025 году на территории Орловской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области» (№ 239 от 19.02.2025);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утверждении перечня стандартного программного обеспечения, предоставляемого участнику единого государственного экзамена по информатике в компьютерной форме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территории Орловской области»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228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19.02.2026);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мониторинге проведения государственной итоговой аттестации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образовательным программам основного общего и среднего общего образования в пункте проведения экзаменов»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№ 260 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24.02.2025);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 утверждении регламента подготовки и проведения ЕГЭ по информатике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компьютерной форме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на территории Орловской области»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358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11.03.2025)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02" y="866274"/>
            <a:ext cx="6159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366" y="989583"/>
            <a:ext cx="24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26" y="2276129"/>
            <a:ext cx="6159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712" y="2399438"/>
            <a:ext cx="25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83" y="3643759"/>
            <a:ext cx="6159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9584" y="3767068"/>
            <a:ext cx="26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26" y="5233224"/>
            <a:ext cx="6159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7482" y="5356533"/>
            <a:ext cx="30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2338" y="62028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7" y="4385811"/>
            <a:ext cx="6159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2131" y="4509120"/>
            <a:ext cx="32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4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xmlns="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233787"/>
            <a:ext cx="8964612" cy="458909"/>
          </a:xfrm>
        </p:spPr>
        <p:txBody>
          <a:bodyPr/>
          <a:lstStyle/>
          <a:p>
            <a:r>
              <a:rPr lang="ru-RU" sz="1100" dirty="0">
                <a:solidFill>
                  <a:srgbClr val="000000"/>
                </a:solidFill>
                <a:latin typeface="Cambria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Cambria"/>
              </a:rPr>
            </a:br>
            <a:r>
              <a:rPr lang="ru-RU" sz="2400" b="1" dirty="0">
                <a:latin typeface="Cambria"/>
              </a:rPr>
              <a:t>Цель проведения </a:t>
            </a:r>
            <a:r>
              <a:rPr lang="ru-RU" sz="2400" b="1" dirty="0" smtClean="0">
                <a:latin typeface="Cambria"/>
              </a:rPr>
              <a:t>всероссийского тренировочного мероприятия (ВТМ):</a:t>
            </a:r>
            <a:endParaRPr lang="ru-RU" altLang="ru-RU" sz="24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 descr="C:\Users\gridunova\Downloads\90e270444dc8a7846bb26402dfdaa6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95" y="2831422"/>
            <a:ext cx="3776826" cy="299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8088" y="1412776"/>
            <a:ext cx="3857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Проведение ВТМ предназначено для: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4506" y="980728"/>
            <a:ext cx="4259981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Cambria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отработки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работниками ППЭ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технологий: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передачи полного комплекта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 посредством ЗСПД ГИА;</a:t>
            </a:r>
          </a:p>
          <a:p>
            <a:pPr marL="180975" indent="-180975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абота в ЛК ППЭ;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печати полного комплекта ЭМ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аудиториях ППЭ; </a:t>
            </a:r>
          </a:p>
          <a:p>
            <a:pPr marL="180975" indent="-180975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сканирования в аудиториях ППЭ;</a:t>
            </a:r>
          </a:p>
          <a:p>
            <a:pPr marL="180975" indent="-180975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КЕГЭ;</a:t>
            </a:r>
          </a:p>
          <a:p>
            <a:pPr marL="180975" indent="-180975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устной части иностранных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языков;</a:t>
            </a:r>
          </a:p>
          <a:p>
            <a:endParaRPr lang="ru-RU" dirty="0" smtClean="0">
              <a:latin typeface="Cambria"/>
            </a:endParaRPr>
          </a:p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Cambria"/>
              </a:rPr>
              <a:t>  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определения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технической 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lvl="0" indent="-180975"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готовности ППЭ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проведению              </a:t>
            </a:r>
          </a:p>
          <a:p>
            <a:pPr marL="180975" lvl="0" indent="-180975"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досрочного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основного периодов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>
              <a:latin typeface="Cambria"/>
            </a:endParaRPr>
          </a:p>
          <a:p>
            <a:pPr algn="just"/>
            <a:r>
              <a:rPr lang="ru-RU" b="1" dirty="0" smtClean="0">
                <a:latin typeface="Cambria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определения работоспособности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токенов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членов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ГЭК,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предназначенных 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экзамена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557" y="1104801"/>
            <a:ext cx="6159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43181" y="1228110"/>
            <a:ext cx="30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375" y="4532646"/>
            <a:ext cx="6159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12507" y="46559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168" y="5693370"/>
            <a:ext cx="6159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66545" y="58166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98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xmlns="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89771"/>
            <a:ext cx="8964612" cy="458909"/>
          </a:xfrm>
        </p:spPr>
        <p:txBody>
          <a:bodyPr/>
          <a:lstStyle/>
          <a:p>
            <a:r>
              <a:rPr lang="ru-RU" sz="1100" dirty="0">
                <a:solidFill>
                  <a:srgbClr val="000000"/>
                </a:solidFill>
                <a:latin typeface="Cambria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Cambria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Условия проведения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ВТМ:</a:t>
            </a:r>
            <a:endParaRPr lang="ru-RU" altLang="ru-RU" sz="36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620688"/>
            <a:ext cx="820891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ВТМ проводится 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выполнением планирования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распределения участников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ППЭ в ПО «Планирование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ГИА (ЕГЭ)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(апробация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)».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ru-RU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 ВТМ на 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добровольной основе без создания особых условий могут участвовать обучающиеся 11-х классов </a:t>
            </a:r>
            <a:r>
              <a:rPr lang="ru-RU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 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ограниченными возможностями здоровья, дети-инвалиды, </a:t>
            </a:r>
            <a:r>
              <a:rPr lang="ru-RU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инвалиды.</a:t>
            </a:r>
          </a:p>
          <a:p>
            <a:pPr algn="just"/>
            <a:endParaRPr lang="ru-RU" sz="2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endParaRPr lang="ru-RU" sz="2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	П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рием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и рассмотрение апелляций по результатам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ВТМ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– не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предусмотрены</a:t>
            </a: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endParaRPr lang="ru-RU" sz="2000" i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06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xmlns="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44624"/>
            <a:ext cx="8964612" cy="458909"/>
          </a:xfrm>
        </p:spPr>
        <p:txBody>
          <a:bodyPr/>
          <a:lstStyle/>
          <a:p>
            <a:r>
              <a:rPr lang="ru-RU" sz="1100" dirty="0">
                <a:solidFill>
                  <a:srgbClr val="000000"/>
                </a:solidFill>
                <a:latin typeface="Cambria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Cambria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Контрольные даты ВТМ:</a:t>
            </a:r>
            <a:endParaRPr lang="ru-RU" altLang="ru-RU" sz="36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692696"/>
            <a:ext cx="820891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27 февраля - 3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марта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года – техническая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ППЭ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марта 2026 года до 12.00 часов – автоматизированное распределение участников («рассадка»);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марта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2026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года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д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о 15.00 часов – контроль технической готовности ППЭ, передача электронных актов технической готовности в систему мониторинга (тренировочная версия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);</a:t>
            </a:r>
            <a:endParaRPr lang="en-US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ru-RU" sz="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марта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2026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года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направление журнала проведения ВТМ </a:t>
            </a:r>
            <a:b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 ППЭ (в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формате .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xls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/.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xlsx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)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электронный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адрес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hlinkClick r:id="rId3"/>
              </a:rPr>
              <a:t>rykov@orcoko.ru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solidFill>
                  <a:srgbClr val="003B68"/>
                </a:solidFill>
                <a:latin typeface="Times New Roman"/>
                <a:ea typeface="Times New Roman"/>
              </a:rPr>
              <a:t>(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руководитель и технический специалист ППЭ</a:t>
            </a:r>
            <a:r>
              <a:rPr lang="ru-RU" sz="2000" dirty="0" smtClean="0">
                <a:solidFill>
                  <a:srgbClr val="003B68"/>
                </a:solidFill>
                <a:latin typeface="Times New Roman"/>
                <a:ea typeface="Times New Roman"/>
              </a:rPr>
              <a:t>)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</a:p>
          <a:p>
            <a:pPr algn="just"/>
            <a:endParaRPr lang="ru-RU" sz="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5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и 6 марта 2026 года проверка работ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по 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английскому языку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письменная и устная части), биологии, физике, химии </a:t>
            </a:r>
            <a:b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 истории. Работа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одного участника проверяется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только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одним экспертом ПК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</a:p>
          <a:p>
            <a:pPr algn="just"/>
            <a:endParaRPr lang="ru-RU" sz="8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smtClean="0">
                <a:solidFill>
                  <a:srgbClr val="000000"/>
                </a:solidFill>
                <a:latin typeface="Times New Roman"/>
                <a:ea typeface="Times New Roman"/>
              </a:rPr>
              <a:t>До 18 марта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2026 года ознакомление участников с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результатами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ВТМ.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информационный портал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итоговой аттестации Орловской области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://check.obr57.ru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xmlns="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89771"/>
            <a:ext cx="8964612" cy="458909"/>
          </a:xfrm>
        </p:spPr>
        <p:txBody>
          <a:bodyPr/>
          <a:lstStyle/>
          <a:p>
            <a:pPr lvl="0"/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План-график проведения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ВТМ</a:t>
            </a:r>
            <a:endParaRPr lang="ru-RU" altLang="ru-RU" sz="32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800274"/>
              </p:ext>
            </p:extLst>
          </p:nvPr>
        </p:nvGraphicFramePr>
        <p:xfrm>
          <a:off x="323528" y="828179"/>
          <a:ext cx="8640960" cy="5478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06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18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6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работ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Исполнитель</a:t>
                      </a:r>
                      <a:endParaRPr lang="ru-RU" sz="15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начала</a:t>
                      </a:r>
                      <a:endParaRPr lang="ru-RU" sz="15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окончания</a:t>
                      </a:r>
                      <a:endParaRPr lang="ru-RU" sz="15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5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в ЛК ППЭ (тренировочная версия) ключа доступа к ЭМ для расшифровки </a:t>
                      </a: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ЭМ:</a:t>
                      </a:r>
                    </a:p>
                    <a:p>
                      <a:r>
                        <a:rPr lang="ru-RU" sz="1500" u="sng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hlinkClick r:id="rId3"/>
                        </a:rPr>
                        <a:t>https://vpn-test-lk-ppe.rustest.ru/</a:t>
                      </a: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</a:rPr>
                        <a:t> доступ в ЗСПД 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Технический специалист, член ГЭК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04.03.2026,</a:t>
                      </a:r>
                      <a:endParaRPr lang="ru-RU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09.30 часов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04.03.2026,</a:t>
                      </a:r>
                      <a:endParaRPr lang="ru-RU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09.45 </a:t>
                      </a: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часов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4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экзамена на основании Регламента </a:t>
                      </a:r>
                      <a:b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детальных инструкций</a:t>
                      </a:r>
                      <a:r>
                        <a:rPr lang="ru-RU" sz="15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 ППЭ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Работники</a:t>
                      </a:r>
                      <a:r>
                        <a:rPr lang="ru-RU" sz="15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ППЭ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04.03.2026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10.00 часов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04.03.2026,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32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Передача в </a:t>
                      </a: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 ОО «РЦОКО» </a:t>
                      </a: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средствами ЛК ППЭ зашифрованных пакетов по каждому предмету, </a:t>
                      </a: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которому проводился тренировочный экзамен </a:t>
                      </a: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ППЭ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Технический специалист ППЭ, член ГЭК, руководитель ППЭ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04.03.2026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04.03.2026,</a:t>
                      </a:r>
                      <a:endParaRPr lang="ru-RU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17.00 </a:t>
                      </a: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часов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09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Передача в систему мониторинга (тренировочная версия) в ЛК ППЭ </a:t>
                      </a: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электронных </a:t>
                      </a: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журналов работы основных </a:t>
                      </a: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резервных станций организатора, станций КЕГЭ, станций записи </a:t>
                      </a: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ответов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Технический специалист ППЭ, член ГЭК, руководитель ППЭ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04.03.2026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04.03.2026,</a:t>
                      </a:r>
                      <a:endParaRPr lang="ru-RU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17.00 </a:t>
                      </a: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часов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98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Уничтожение ЭМ тренировочного экзамена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ОО, руководитель ППЭ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18.03.2026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01.04.2026</a:t>
                      </a:r>
                      <a:endParaRPr lang="en-US" sz="15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xmlns="" val="131983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0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xmlns="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161779"/>
            <a:ext cx="8964612" cy="458909"/>
          </a:xfrm>
        </p:spPr>
        <p:txBody>
          <a:bodyPr/>
          <a:lstStyle/>
          <a:p>
            <a:pPr lvl="0"/>
            <a:r>
              <a:rPr lang="ru-RU" altLang="ru-RU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Лица, задействованные в ВТМ в ППЭ:</a:t>
            </a:r>
            <a:endParaRPr lang="ru-RU" altLang="ru-RU" sz="32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7690" y="940078"/>
            <a:ext cx="7336367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Члены ГЭК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Руководитель ОО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Руководители ППЭ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Технические специалисты ППЭ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Организаторы В и ВНЕ аудитории ППЭ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Обучающиеся 11 классов ОО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Медицинские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работники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Сотрудники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осуществляющие охрану правопорядка 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(или) сотрудники органов внутренних дел (полиции)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gridunova\Downloads\slide-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9" t="17294" r="1379" b="7915"/>
          <a:stretch/>
        </p:blipFill>
        <p:spPr bwMode="auto">
          <a:xfrm>
            <a:off x="2771800" y="4585473"/>
            <a:ext cx="3888432" cy="217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2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DB49108F-F4AA-4BC0-9089-1C9A614E6159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xmlns="" id="{3E510EE6-BB7C-413C-9E5B-76714F744333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266FE0E4-C326-422C-BD71-5136B84C86C3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539" name="Заголовок 1">
            <a:extLst>
              <a:ext uri="{FF2B5EF4-FFF2-40B4-BE49-F238E27FC236}">
                <a16:creationId xmlns:a16="http://schemas.microsoft.com/office/drawing/2014/main" xmlns="" id="{96E3C4F3-EC99-4CBF-9287-E941905DC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7938"/>
            <a:ext cx="8964612" cy="684758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 тренировочному экзамену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ППЭ: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0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47F9021D-4892-4B30-9199-890EC59555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1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01CE939E-28DB-4AD6-93D3-273CE0F054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2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F56FEF81-DE96-48D5-A23E-631713FFEA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3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9A0B8779-6938-44DB-8827-919C27003B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4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DA4F5ADB-2254-4DEE-9578-A4B0061B9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5" name="object 10">
            <a:extLst>
              <a:ext uri="{FF2B5EF4-FFF2-40B4-BE49-F238E27FC236}">
                <a16:creationId xmlns:a16="http://schemas.microsoft.com/office/drawing/2014/main" xmlns="" id="{C1D2F9EC-A3FF-4C1D-8E43-264AD8926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543" y="692696"/>
            <a:ext cx="8592929" cy="28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257" y="684698"/>
            <a:ext cx="79307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Руководитель ППЭ готовит для тренировочного экзамена: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3 конверта с наклеенным сопроводительным бланком: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комплектов бланков;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КИМ;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использованных черновиков;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Бумагу формата А4 для печати ЭМ;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Черновики,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 штампом ОО, на базе которой расположен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ППЭ;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Инструкцию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участников ЕГЭ, зачитываемую организатором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аудитории перед началом экзамена (одна инструкция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аудиторию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ДБО № 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22946</TotalTime>
  <Words>1086</Words>
  <Application>Microsoft Office PowerPoint</Application>
  <PresentationFormat>Экран (4:3)</PresentationFormat>
  <Paragraphs>231</Paragraphs>
  <Slides>17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1_Тема Office</vt:lpstr>
      <vt:lpstr>Лист</vt:lpstr>
      <vt:lpstr>Презентация PowerPoint</vt:lpstr>
      <vt:lpstr>ГРАФИК проведения ВТМ и РТМ в формате ЕГЭ, ГВЭ в 2026 году</vt:lpstr>
      <vt:lpstr>Приказы Департамента образования Орловской области:</vt:lpstr>
      <vt:lpstr> Цель проведения всероссийского тренировочного мероприятия (ВТМ):</vt:lpstr>
      <vt:lpstr> Условия проведения ВТМ:</vt:lpstr>
      <vt:lpstr> Контрольные даты ВТМ:</vt:lpstr>
      <vt:lpstr>План-график проведения ВТМ</vt:lpstr>
      <vt:lpstr>Лица, задействованные в ВТМ в ППЭ:</vt:lpstr>
      <vt:lpstr>Подготовка к тренировочному экзамену в ППЭ:</vt:lpstr>
      <vt:lpstr> Обеспечение явки лиц, задействованных в ВТМ</vt:lpstr>
      <vt:lpstr>Проведение тренировочного экзамена  по ФИЗИКЕ, ХИМИИ, БИОЛОГИИ, ИСТОРИИ, АНГЛИЙСКИЙ ЯЗЫК (письменная часть):</vt:lpstr>
      <vt:lpstr>Проведение тренировочного экзамена по  АНГЛИЙСКОМУ ЯЗЫКУ (письменная часть):</vt:lpstr>
      <vt:lpstr>Проведение тренировочного экзамена по  АНГЛИЙСКОМУ ЯЗЫКУ (устная часть):</vt:lpstr>
      <vt:lpstr>Проведение тренировочного экзамена по  ИНФОРМАТИКЕ (КЕГЭ):</vt:lpstr>
      <vt:lpstr>Передача техническим специалистом статусов в ЛК ППЭ (тренировочная версия) 4 марта 2026 года:</vt:lpstr>
      <vt:lpstr>Завершение тренировочного экзамена в штабе ППЭ:</vt:lpstr>
      <vt:lpstr>Телефоны региональной «горячей линии» ППЭ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Елена Ивановна Николаенко</cp:lastModifiedBy>
  <cp:revision>1448</cp:revision>
  <cp:lastPrinted>2026-02-27T08:42:56Z</cp:lastPrinted>
  <dcterms:created xsi:type="dcterms:W3CDTF">2011-08-25T06:09:31Z</dcterms:created>
  <dcterms:modified xsi:type="dcterms:W3CDTF">2026-02-27T11:57:57Z</dcterms:modified>
</cp:coreProperties>
</file>