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5809" r:id="rId2"/>
  </p:sldMasterIdLst>
  <p:notesMasterIdLst>
    <p:notesMasterId r:id="rId39"/>
  </p:notesMasterIdLst>
  <p:sldIdLst>
    <p:sldId id="608" r:id="rId3"/>
    <p:sldId id="746" r:id="rId4"/>
    <p:sldId id="776" r:id="rId5"/>
    <p:sldId id="778" r:id="rId6"/>
    <p:sldId id="793" r:id="rId7"/>
    <p:sldId id="779" r:id="rId8"/>
    <p:sldId id="769" r:id="rId9"/>
    <p:sldId id="801" r:id="rId10"/>
    <p:sldId id="772" r:id="rId11"/>
    <p:sldId id="797" r:id="rId12"/>
    <p:sldId id="748" r:id="rId13"/>
    <p:sldId id="781" r:id="rId14"/>
    <p:sldId id="780" r:id="rId15"/>
    <p:sldId id="782" r:id="rId16"/>
    <p:sldId id="784" r:id="rId17"/>
    <p:sldId id="767" r:id="rId18"/>
    <p:sldId id="753" r:id="rId19"/>
    <p:sldId id="794" r:id="rId20"/>
    <p:sldId id="711" r:id="rId21"/>
    <p:sldId id="789" r:id="rId22"/>
    <p:sldId id="795" r:id="rId23"/>
    <p:sldId id="800" r:id="rId24"/>
    <p:sldId id="799" r:id="rId25"/>
    <p:sldId id="770" r:id="rId26"/>
    <p:sldId id="773" r:id="rId27"/>
    <p:sldId id="755" r:id="rId28"/>
    <p:sldId id="788" r:id="rId29"/>
    <p:sldId id="786" r:id="rId30"/>
    <p:sldId id="791" r:id="rId31"/>
    <p:sldId id="765" r:id="rId32"/>
    <p:sldId id="787" r:id="rId33"/>
    <p:sldId id="713" r:id="rId34"/>
    <p:sldId id="750" r:id="rId35"/>
    <p:sldId id="792" r:id="rId36"/>
    <p:sldId id="798" r:id="rId37"/>
    <p:sldId id="796" r:id="rId38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9AE3E4"/>
    <a:srgbClr val="40C9CC"/>
    <a:srgbClr val="B9D08C"/>
    <a:srgbClr val="D0D8E8"/>
    <a:srgbClr val="005EA4"/>
    <a:srgbClr val="000000"/>
    <a:srgbClr val="394454"/>
    <a:srgbClr val="003B68"/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3" autoAdjust="0"/>
    <p:restoredTop sz="97266" autoAdjust="0"/>
  </p:normalViewPr>
  <p:slideViewPr>
    <p:cSldViewPr>
      <p:cViewPr>
        <p:scale>
          <a:sx n="117" d="100"/>
          <a:sy n="117" d="100"/>
        </p:scale>
        <p:origin x="-138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4BFBBC30-C82E-4504-BE2E-49EA2056AB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EDA2D93-0033-4160-BC92-F0937BBFB00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9DF8B9-925F-442C-B44B-8DD53D015381}" type="datetimeFigureOut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D69A1D6C-325C-489B-B9B0-6C42151DB0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C70C0BEF-3F33-460F-B605-3F439ABC4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5951"/>
            <a:ext cx="5438775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E519142-EB72-437F-B0F8-98B1567CD7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712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1FF3AFD-C412-47F3-A6A9-83C065DCD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712"/>
            <a:ext cx="2946400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1560686-61AE-4E1F-A5A0-F7C0EBE8D1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1679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=""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=""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=""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="" xmlns:a16="http://schemas.microsoft.com/office/drawing/2014/main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="" xmlns:a16="http://schemas.microsoft.com/office/drawing/2014/main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="" xmlns:a16="http://schemas.microsoft.com/office/drawing/2014/main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="" xmlns:a16="http://schemas.microsoft.com/office/drawing/2014/main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="" xmlns:a16="http://schemas.microsoft.com/office/drawing/2014/main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="" xmlns:a16="http://schemas.microsoft.com/office/drawing/2014/main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="" xmlns:a16="http://schemas.microsoft.com/office/drawing/2014/main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="" xmlns:a16="http://schemas.microsoft.com/office/drawing/2014/main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="" xmlns:a16="http://schemas.microsoft.com/office/drawing/2014/main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="" xmlns:a16="http://schemas.microsoft.com/office/drawing/2014/main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="" xmlns:a16="http://schemas.microsoft.com/office/drawing/2014/main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="" xmlns:a16="http://schemas.microsoft.com/office/drawing/2014/main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14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="" xmlns:a16="http://schemas.microsoft.com/office/drawing/2014/main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="" xmlns:a16="http://schemas.microsoft.com/office/drawing/2014/main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="" xmlns:a16="http://schemas.microsoft.com/office/drawing/2014/main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15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=""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=""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=""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16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>
            <a:extLst>
              <a:ext uri="{FF2B5EF4-FFF2-40B4-BE49-F238E27FC236}">
                <a16:creationId xmlns="" xmlns:a16="http://schemas.microsoft.com/office/drawing/2014/main" id="{5352AA44-8617-4C92-BE31-7523BC06E7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>
            <a:extLst>
              <a:ext uri="{FF2B5EF4-FFF2-40B4-BE49-F238E27FC236}">
                <a16:creationId xmlns="" xmlns:a16="http://schemas.microsoft.com/office/drawing/2014/main" id="{6515D21C-C0A2-469C-856E-E436258AC5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9636" name="Номер слайда 3">
            <a:extLst>
              <a:ext uri="{FF2B5EF4-FFF2-40B4-BE49-F238E27FC236}">
                <a16:creationId xmlns="" xmlns:a16="http://schemas.microsoft.com/office/drawing/2014/main" id="{486B9BB6-A85D-4391-9F72-7C73E2EF0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73E406B-1D6F-44E2-8A15-CB3AA0952AFF}" type="slidenum">
              <a:rPr lang="ru-RU" altLang="ru-RU">
                <a:solidFill>
                  <a:srgbClr val="000000"/>
                </a:solidFill>
              </a:rPr>
              <a:pPr/>
              <a:t>17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>
            <a:extLst>
              <a:ext uri="{FF2B5EF4-FFF2-40B4-BE49-F238E27FC236}">
                <a16:creationId xmlns="" xmlns:a16="http://schemas.microsoft.com/office/drawing/2014/main" id="{F91CB339-A1EB-410F-AE67-44B859D58A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>
            <a:extLst>
              <a:ext uri="{FF2B5EF4-FFF2-40B4-BE49-F238E27FC236}">
                <a16:creationId xmlns="" xmlns:a16="http://schemas.microsoft.com/office/drawing/2014/main" id="{67D0FBF0-EDA0-4DE2-8585-DF04BF2C9D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3732" name="Номер слайда 3">
            <a:extLst>
              <a:ext uri="{FF2B5EF4-FFF2-40B4-BE49-F238E27FC236}">
                <a16:creationId xmlns="" xmlns:a16="http://schemas.microsoft.com/office/drawing/2014/main" id="{4101F9FD-AF75-4548-8855-54CC42129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6240DC9-4862-4977-BC58-E6B5CBFFA89A}" type="slidenum">
              <a:rPr lang="ru-RU" altLang="ru-RU">
                <a:solidFill>
                  <a:srgbClr val="000000"/>
                </a:solidFill>
              </a:rPr>
              <a:pPr/>
              <a:t>18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12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="" xmlns:a16="http://schemas.microsoft.com/office/drawing/2014/main" id="{302B1C5E-6A9C-403D-8F52-7D9B7166A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="" xmlns:a16="http://schemas.microsoft.com/office/drawing/2014/main" id="{9DB62889-05D8-4B73-A310-A72957D7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708" name="Номер слайда 3">
            <a:extLst>
              <a:ext uri="{FF2B5EF4-FFF2-40B4-BE49-F238E27FC236}">
                <a16:creationId xmlns="" xmlns:a16="http://schemas.microsoft.com/office/drawing/2014/main" id="{C88A04C7-D93E-4645-B74D-D0B8764E7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3B3EC-AFAF-406F-8D37-07CCF7702056}" type="slidenum">
              <a:rPr lang="ru-RU" altLang="ru-RU">
                <a:solidFill>
                  <a:srgbClr val="000000"/>
                </a:solidFill>
              </a:rPr>
              <a:pPr/>
              <a:t>19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="" xmlns:a16="http://schemas.microsoft.com/office/drawing/2014/main" id="{302B1C5E-6A9C-403D-8F52-7D9B7166A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="" xmlns:a16="http://schemas.microsoft.com/office/drawing/2014/main" id="{9DB62889-05D8-4B73-A310-A72957D7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708" name="Номер слайда 3">
            <a:extLst>
              <a:ext uri="{FF2B5EF4-FFF2-40B4-BE49-F238E27FC236}">
                <a16:creationId xmlns="" xmlns:a16="http://schemas.microsoft.com/office/drawing/2014/main" id="{C88A04C7-D93E-4645-B74D-D0B8764E7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3B3EC-AFAF-406F-8D37-07CCF7702056}" type="slidenum">
              <a:rPr lang="ru-RU" altLang="ru-RU">
                <a:solidFill>
                  <a:srgbClr val="000000"/>
                </a:solidFill>
              </a:rPr>
              <a:pPr/>
              <a:t>20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=""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=""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=""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>
            <a:extLst>
              <a:ext uri="{FF2B5EF4-FFF2-40B4-BE49-F238E27FC236}">
                <a16:creationId xmlns="" xmlns:a16="http://schemas.microsoft.com/office/drawing/2014/main" id="{F91CB339-A1EB-410F-AE67-44B859D58A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>
            <a:extLst>
              <a:ext uri="{FF2B5EF4-FFF2-40B4-BE49-F238E27FC236}">
                <a16:creationId xmlns="" xmlns:a16="http://schemas.microsoft.com/office/drawing/2014/main" id="{67D0FBF0-EDA0-4DE2-8585-DF04BF2C9D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3732" name="Номер слайда 3">
            <a:extLst>
              <a:ext uri="{FF2B5EF4-FFF2-40B4-BE49-F238E27FC236}">
                <a16:creationId xmlns="" xmlns:a16="http://schemas.microsoft.com/office/drawing/2014/main" id="{4101F9FD-AF75-4548-8855-54CC42129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6240DC9-4862-4977-BC58-E6B5CBFFA89A}" type="slidenum">
              <a:rPr lang="ru-RU" altLang="ru-RU">
                <a:solidFill>
                  <a:srgbClr val="000000"/>
                </a:solidFill>
              </a:rPr>
              <a:pPr/>
              <a:t>21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48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99321987-7C94-4890-8A48-1BAC8B57FB1F}" type="slidenum">
              <a:rPr lang="ru-RU" altLang="ru-RU" smtClean="0">
                <a:solidFill>
                  <a:srgbClr val="000000"/>
                </a:solidFill>
              </a:rPr>
              <a:pPr/>
              <a:t>22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99B0ABFB-63A4-40CB-808E-6E7FCBA13A98}" type="slidenum">
              <a:rPr lang="ru-RU" altLang="ru-RU" smtClean="0">
                <a:solidFill>
                  <a:srgbClr val="000000"/>
                </a:solidFill>
              </a:rPr>
              <a:pPr/>
              <a:t>23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=""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=""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=""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24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=""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=""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=""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25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>
            <a:extLst>
              <a:ext uri="{FF2B5EF4-FFF2-40B4-BE49-F238E27FC236}">
                <a16:creationId xmlns="" xmlns:a16="http://schemas.microsoft.com/office/drawing/2014/main" id="{AD96F325-8984-4F56-8CD5-25F327628E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>
            <a:extLst>
              <a:ext uri="{FF2B5EF4-FFF2-40B4-BE49-F238E27FC236}">
                <a16:creationId xmlns="" xmlns:a16="http://schemas.microsoft.com/office/drawing/2014/main" id="{E9975AA6-3006-449E-B01E-0EBCE6083E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4756" name="Номер слайда 3">
            <a:extLst>
              <a:ext uri="{FF2B5EF4-FFF2-40B4-BE49-F238E27FC236}">
                <a16:creationId xmlns="" xmlns:a16="http://schemas.microsoft.com/office/drawing/2014/main" id="{259317D0-4327-4C29-ACDA-FD9398E9DD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5B71C4-F5D6-4B4D-80CD-BFE98B8C5A22}" type="slidenum">
              <a:rPr lang="ru-RU" altLang="ru-RU">
                <a:solidFill>
                  <a:srgbClr val="000000"/>
                </a:solidFill>
              </a:rPr>
              <a:pPr/>
              <a:t>26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="" xmlns:a16="http://schemas.microsoft.com/office/drawing/2014/main" id="{302B1C5E-6A9C-403D-8F52-7D9B7166A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="" xmlns:a16="http://schemas.microsoft.com/office/drawing/2014/main" id="{9DB62889-05D8-4B73-A310-A72957D7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708" name="Номер слайда 3">
            <a:extLst>
              <a:ext uri="{FF2B5EF4-FFF2-40B4-BE49-F238E27FC236}">
                <a16:creationId xmlns="" xmlns:a16="http://schemas.microsoft.com/office/drawing/2014/main" id="{C88A04C7-D93E-4645-B74D-D0B8764E7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3B3EC-AFAF-406F-8D37-07CCF7702056}" type="slidenum">
              <a:rPr lang="ru-RU" altLang="ru-RU">
                <a:solidFill>
                  <a:srgbClr val="000000"/>
                </a:solidFill>
              </a:rPr>
              <a:pPr/>
              <a:t>27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>
            <a:extLst>
              <a:ext uri="{FF2B5EF4-FFF2-40B4-BE49-F238E27FC236}">
                <a16:creationId xmlns="" xmlns:a16="http://schemas.microsoft.com/office/drawing/2014/main" id="{6BAAE103-178F-41E3-9210-E35A0B6B31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Заметки 2">
            <a:extLst>
              <a:ext uri="{FF2B5EF4-FFF2-40B4-BE49-F238E27FC236}">
                <a16:creationId xmlns="" xmlns:a16="http://schemas.microsoft.com/office/drawing/2014/main" id="{CCE4AB6F-F7C5-4ECB-9C11-AC7DBC3C7B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4996" name="Номер слайда 3">
            <a:extLst>
              <a:ext uri="{FF2B5EF4-FFF2-40B4-BE49-F238E27FC236}">
                <a16:creationId xmlns="" xmlns:a16="http://schemas.microsoft.com/office/drawing/2014/main" id="{74500D98-A62F-4A44-8C8F-7C72CDC462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13D097E-65C9-43C7-907A-8FB640363C06}" type="slidenum">
              <a:rPr lang="ru-RU" altLang="ru-RU">
                <a:solidFill>
                  <a:srgbClr val="000000"/>
                </a:solidFill>
              </a:rPr>
              <a:pPr/>
              <a:t>28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="" xmlns:a16="http://schemas.microsoft.com/office/drawing/2014/main" id="{302B1C5E-6A9C-403D-8F52-7D9B7166A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="" xmlns:a16="http://schemas.microsoft.com/office/drawing/2014/main" id="{9DB62889-05D8-4B73-A310-A72957D7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708" name="Номер слайда 3">
            <a:extLst>
              <a:ext uri="{FF2B5EF4-FFF2-40B4-BE49-F238E27FC236}">
                <a16:creationId xmlns="" xmlns:a16="http://schemas.microsoft.com/office/drawing/2014/main" id="{C88A04C7-D93E-4645-B74D-D0B8764E7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3B3EC-AFAF-406F-8D37-07CCF7702056}" type="slidenum">
              <a:rPr lang="ru-RU" altLang="ru-RU">
                <a:solidFill>
                  <a:srgbClr val="000000"/>
                </a:solidFill>
              </a:rPr>
              <a:pPr/>
              <a:t>29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>
            <a:extLst>
              <a:ext uri="{FF2B5EF4-FFF2-40B4-BE49-F238E27FC236}">
                <a16:creationId xmlns="" xmlns:a16="http://schemas.microsoft.com/office/drawing/2014/main" id="{ACBE92A5-4B9B-478C-9F08-8522EE60CD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Заметки 2">
            <a:extLst>
              <a:ext uri="{FF2B5EF4-FFF2-40B4-BE49-F238E27FC236}">
                <a16:creationId xmlns="" xmlns:a16="http://schemas.microsoft.com/office/drawing/2014/main" id="{5E6989D2-C67E-49CC-BB23-1F603AD5F5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2164" name="Номер слайда 3">
            <a:extLst>
              <a:ext uri="{FF2B5EF4-FFF2-40B4-BE49-F238E27FC236}">
                <a16:creationId xmlns="" xmlns:a16="http://schemas.microsoft.com/office/drawing/2014/main" id="{2ED314EF-97EC-4CA6-AE6B-CE6FB11070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75FC733-BC30-4EB2-9EB2-C69680869255}" type="slidenum">
              <a:rPr lang="ru-RU" altLang="ru-RU">
                <a:solidFill>
                  <a:srgbClr val="000000"/>
                </a:solidFill>
              </a:rPr>
              <a:pPr/>
              <a:t>30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=""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=""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=""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>
            <a:extLst>
              <a:ext uri="{FF2B5EF4-FFF2-40B4-BE49-F238E27FC236}">
                <a16:creationId xmlns="" xmlns:a16="http://schemas.microsoft.com/office/drawing/2014/main" id="{801756DE-FBD7-400D-B2E8-C58AE476F7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Заметки 2">
            <a:extLst>
              <a:ext uri="{FF2B5EF4-FFF2-40B4-BE49-F238E27FC236}">
                <a16:creationId xmlns="" xmlns:a16="http://schemas.microsoft.com/office/drawing/2014/main" id="{046F5429-A167-4209-A052-AA712D6A57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1140" name="Номер слайда 3">
            <a:extLst>
              <a:ext uri="{FF2B5EF4-FFF2-40B4-BE49-F238E27FC236}">
                <a16:creationId xmlns="" xmlns:a16="http://schemas.microsoft.com/office/drawing/2014/main" id="{6A9D35CE-FFDF-4B6E-88A0-8CD87EE02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05C1641-79C2-41D0-B986-07DF82A76762}" type="slidenum">
              <a:rPr lang="ru-RU" altLang="ru-RU">
                <a:solidFill>
                  <a:srgbClr val="000000"/>
                </a:solidFill>
              </a:rPr>
              <a:pPr/>
              <a:t>31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>
            <a:extLst>
              <a:ext uri="{FF2B5EF4-FFF2-40B4-BE49-F238E27FC236}">
                <a16:creationId xmlns="" xmlns:a16="http://schemas.microsoft.com/office/drawing/2014/main" id="{ACBE92A5-4B9B-478C-9F08-8522EE60CD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Заметки 2">
            <a:extLst>
              <a:ext uri="{FF2B5EF4-FFF2-40B4-BE49-F238E27FC236}">
                <a16:creationId xmlns="" xmlns:a16="http://schemas.microsoft.com/office/drawing/2014/main" id="{5E6989D2-C67E-49CC-BB23-1F603AD5F5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2164" name="Номер слайда 3">
            <a:extLst>
              <a:ext uri="{FF2B5EF4-FFF2-40B4-BE49-F238E27FC236}">
                <a16:creationId xmlns="" xmlns:a16="http://schemas.microsoft.com/office/drawing/2014/main" id="{2ED314EF-97EC-4CA6-AE6B-CE6FB11070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75FC733-BC30-4EB2-9EB2-C69680869255}" type="slidenum">
              <a:rPr lang="ru-RU" altLang="ru-RU">
                <a:solidFill>
                  <a:srgbClr val="000000"/>
                </a:solidFill>
              </a:rPr>
              <a:pPr/>
              <a:t>32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>
            <a:extLst>
              <a:ext uri="{FF2B5EF4-FFF2-40B4-BE49-F238E27FC236}">
                <a16:creationId xmlns="" xmlns:a16="http://schemas.microsoft.com/office/drawing/2014/main" id="{84985D11-B1A6-4BCE-933B-D1F64723DD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Заметки 2">
            <a:extLst>
              <a:ext uri="{FF2B5EF4-FFF2-40B4-BE49-F238E27FC236}">
                <a16:creationId xmlns="" xmlns:a16="http://schemas.microsoft.com/office/drawing/2014/main" id="{562DA728-6FD0-46DB-933F-8F4D35BA27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3188" name="Номер слайда 3">
            <a:extLst>
              <a:ext uri="{FF2B5EF4-FFF2-40B4-BE49-F238E27FC236}">
                <a16:creationId xmlns="" xmlns:a16="http://schemas.microsoft.com/office/drawing/2014/main" id="{103F0590-5060-4BC1-B7B3-17EF0DE7F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F570BA-9318-4C04-A97D-345C48FDC7C8}" type="slidenum">
              <a:rPr lang="ru-RU" altLang="ru-RU">
                <a:solidFill>
                  <a:srgbClr val="000000"/>
                </a:solidFill>
              </a:rPr>
              <a:pPr/>
              <a:t>33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=""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=""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=""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34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="" xmlns:a16="http://schemas.microsoft.com/office/drawing/2014/main" id="{302B1C5E-6A9C-403D-8F52-7D9B7166A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="" xmlns:a16="http://schemas.microsoft.com/office/drawing/2014/main" id="{9DB62889-05D8-4B73-A310-A72957D7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708" name="Номер слайда 3">
            <a:extLst>
              <a:ext uri="{FF2B5EF4-FFF2-40B4-BE49-F238E27FC236}">
                <a16:creationId xmlns="" xmlns:a16="http://schemas.microsoft.com/office/drawing/2014/main" id="{C88A04C7-D93E-4645-B74D-D0B8764E7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3B3EC-AFAF-406F-8D37-07CCF7702056}" type="slidenum">
              <a:rPr lang="ru-RU" altLang="ru-RU">
                <a:solidFill>
                  <a:srgbClr val="000000"/>
                </a:solidFill>
              </a:rPr>
              <a:pPr/>
              <a:t>36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93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=""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=""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=""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=""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=""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=""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=""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=""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=""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=""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=""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=""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12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=""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=""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=""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=""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=""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=""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78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218F5FE-4B9A-4F75-9CD2-2196042C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A1C4DE-AF9F-4989-B492-FE05C1B669A6}" type="datetimeFigureOut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CA3C9D-BCCE-4DB3-A647-95A9AC717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D257B79-BDBA-437B-ADD3-863C3BF7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DD1A897-9AA1-4B46-9A2C-418CA564B2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14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A17198F-99CA-4E96-B599-F76B6D77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84095EC-76B5-4D03-8E9B-8F23EAE57376}" type="datetimeFigureOut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0714C8E-A74F-4AE4-B5E6-C16658A0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4C153E7-5054-4D1D-9BE3-793A1E9E7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6856171-BCB0-4AC3-88EE-101FD2A02F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258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E83CF0-42E7-4170-968B-EDBC888F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5DCD98C-6115-49E5-B9F7-2E8B7138C28B}" type="datetimeFigureOut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47CE995-C285-430B-8C1D-3D27ED14C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F632DC9-6448-47E6-9499-61C1EFDB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89E2D56-B1F5-4708-AC1B-76C8E25D93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8449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A5A3C3A-CC51-4C4F-B806-3DDD73200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FC024C6-2646-4E23-AF08-A7B01A40CB64}" type="datetimeFigureOut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D04FEAC-2D8B-42F2-95D2-0C8F47D91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DA37583-9AB8-40D7-898C-FD888833A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1FC67F7-3ADF-4303-A82C-7DE4BE804B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232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B3EE30-CBDA-46EF-87AA-8CA2A0EB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14F9DCF-F30D-46A1-8AB5-C4C399642BC4}" type="datetimeFigureOut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536F9A1-024A-4106-B1A6-F68E39EEF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748D014-F7DE-4EEA-BA54-686E9244C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EB3EF22-4890-422B-8EEB-D535A8AA33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4238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0FB4781-FA78-49E8-9683-62388CBFD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2150C33-0319-4BF7-9BBC-43B30253A31F}" type="datetimeFigureOut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0B36472-E256-41B7-98A9-4D7E5CB0B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B6C19C-6CDE-46E8-9E1A-AB574E5C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166CD9E-69B8-4BED-9BD8-6A6D229DB9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2302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00292D66-A485-4206-9FBF-2568E66C7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CA6361-D1A5-4982-A593-EE457EA32575}" type="datetimeFigureOut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AFEDDD21-BF50-4475-B33E-C6616364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DB5ADCF3-E090-44AA-B9F3-5645CD36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00C6692-CBC4-4F1E-862B-8D1323ACAB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3148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E27F355D-4479-4DD6-8C42-0AA697EE1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A068CF-774A-4876-A0A7-49C04D12E4FE}" type="datetimeFigureOut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4C04D753-617F-459B-9B2B-459DFC31A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946C3651-DB82-4D4B-852A-D73974C67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6B37343-EE72-4301-83F0-5580DEFE30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9800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1B3F4C28-7207-4FD4-909C-BD8B133CE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DC2EF08-E029-43E7-8F10-42C81F8ADAD8}" type="datetimeFigureOut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D781875F-5BEA-46C2-8A71-F00FB7E1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0363495E-C30E-4595-A363-E0EAA2370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F825E17-B70B-4874-8290-EA86F5B5A5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5228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9BC205D8-03AA-41DA-90D2-287785E9C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BF5E28-9C5E-4E80-98A2-F8DE3E7585EE}" type="datetimeFigureOut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6950D154-168F-4DF0-8200-AB0AD1C0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216C803D-020C-4F40-9F29-AEEE1A3E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3D4AF23-9EC4-484A-B12A-23F5E279BB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4119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F379F284-9FE3-45CF-88A0-1D873B72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D6482F-CE08-4B5D-B5D7-422BFC7C6FC5}" type="datetimeFigureOut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5FD2D3B4-D1C2-47A9-8C9C-08A434F65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D2E2A3DD-8826-41CC-B32B-666CB0D8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F3BCD54-2ECB-4FFD-92CC-88200F82F1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982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7ADCBD6-9205-45DF-AB52-9EBAAD7E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5D34353-3550-46EA-86C6-7DB7F42DC02E}" type="datetimeFigureOut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140ABCD-7DD2-46CC-9BFE-A5CA9FBBA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6C3A5F8-38AA-419F-AA2C-B81292A2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077B1FD-5964-49B8-B22E-394E4740B8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888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8308F7B9-3388-4336-989A-8FCAEA13E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54FC77C-9E28-4383-AC9D-079CA16EF728}" type="datetimeFigureOut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D5BB4B83-0340-434B-9A8A-F5241F307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FB3B608B-B58F-4666-BD5D-1868C36C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D907455-9AFA-45F5-80AD-0EB0BA8FB1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651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4B33DCD-2739-475C-8BF0-A8A314672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0D3151-F173-487E-BCFE-F94D49E24DB1}" type="datetimeFigureOut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8C852E1-1BD6-465D-AD07-298FE484C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318E6BE-5323-4061-9A1B-9EC327C17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F072647-A1AA-47D2-AC6E-2EB5FDD3BB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5374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1141B28-9250-40A2-8852-431BDEC69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4B14E9-3BF6-4D92-B8AB-F711C6DC27A6}" type="datetimeFigureOut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603AE21-01A9-48B0-A5C0-7AA2BFDE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F6A6331-570A-484D-B685-467F1031C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722C0BC-D368-4996-B468-9AEAED4242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8916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FCB6AE-DDED-4B86-B449-63ED1F38A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153832-A13D-429F-9071-2869B53C78D7}" type="datetimeFigureOut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0D5C13-0C99-4364-835A-A8987982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B87A23-8D92-4756-8B0D-68EE9D83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23A74C3-AAC1-471F-B9A8-DE91077C05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281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2BEF148C-FAC5-4AA6-B64D-F9E13DDD4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F47DE92-CE70-4E04-BF4E-2D91659DE816}" type="datetimeFigureOut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F000C604-5DF0-444C-B0F6-DF64260F9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19D6DC14-B852-4176-87EA-8C35EB18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2A25AFA-4035-489D-8E28-27D96141EC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66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76DC924E-C585-4E7C-A59F-1B90403B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44E805-55B2-4EE1-B50F-EAF0F5CDB1DA}" type="datetimeFigureOut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A806D683-F6C4-49A5-8111-CFB8ED68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4F6B0805-6CD7-4394-83BB-BCE9EA37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3CA99B6-4891-4D4F-86D1-808BB5B53B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28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72C71C4B-E3D8-4B38-9DDB-0829C461E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B91B97-AD43-46EE-B404-7DB69282480A}" type="datetimeFigureOut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F8E69FF7-A918-4004-A589-81754FE6B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00E8EDD0-D9D1-492D-BB20-13D0C38A9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6C999EF-F675-46D4-AB04-85049C3B39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803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7ECED770-88C2-4E99-97BD-B2B56414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4F5FF4-1A31-4700-AE26-6A85DF0E3AA3}" type="datetimeFigureOut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913B66F8-578A-468B-8D05-BB3C6E03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787AB760-641B-4705-9ED0-5856470E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5A43C9A-16DE-4167-8CB4-FDDD4E2A16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581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915CA571-0148-4284-A1DF-7A37BED3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C62AC4-EFB9-4244-8DFC-0C7BC0F45485}" type="datetimeFigureOut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9BAF3F24-5555-427A-807F-EAD8699B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83254E0A-5226-4707-96B3-06DD076B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2A48AF4-0AB0-4E77-8A9F-A6332490D2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813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E126389B-8954-486D-A52D-FA94330AA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57B890-83AF-488C-84C2-3BD3719AFD9D}" type="datetimeFigureOut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EBE4503A-6DC7-4C03-A8E5-8DC0DC4E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8E517AE7-FB6C-4A56-A3E2-E5D652B5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857214D-9375-42F3-AAEE-30592BFD56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491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="" xmlns:a16="http://schemas.microsoft.com/office/drawing/2014/main" id="{0557B6F4-2FAD-4578-80AF-32F2F6B05FE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="" xmlns:a16="http://schemas.microsoft.com/office/drawing/2014/main" id="{4C7B11B7-2F69-409C-B45A-F833AF4A1B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070659B-205B-4181-9079-209E65C4E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369FE6-62F0-4DE6-91B2-E97B54C111F7}" type="datetimeFigureOut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A305549-3E41-48CA-A93F-08017ED69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8B64FD-9A83-4EB1-AFA5-D95F5E028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503469B-4BAF-4362-9B5B-B0EC4503AD9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6" r:id="rId1"/>
    <p:sldLayoutId id="2147485977" r:id="rId2"/>
    <p:sldLayoutId id="2147485978" r:id="rId3"/>
    <p:sldLayoutId id="2147485979" r:id="rId4"/>
    <p:sldLayoutId id="2147485980" r:id="rId5"/>
    <p:sldLayoutId id="2147485981" r:id="rId6"/>
    <p:sldLayoutId id="2147485982" r:id="rId7"/>
    <p:sldLayoutId id="2147485983" r:id="rId8"/>
    <p:sldLayoutId id="2147485984" r:id="rId9"/>
    <p:sldLayoutId id="2147485985" r:id="rId10"/>
    <p:sldLayoutId id="21474859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="" xmlns:a16="http://schemas.microsoft.com/office/drawing/2014/main" id="{FEBA1F21-CED2-4F04-9393-9B1E8F7974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>
            <a:extLst>
              <a:ext uri="{FF2B5EF4-FFF2-40B4-BE49-F238E27FC236}">
                <a16:creationId xmlns="" xmlns:a16="http://schemas.microsoft.com/office/drawing/2014/main" id="{23D156A8-1C97-4041-B725-1592751B92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E662275-165A-4B53-9D42-F208EB28C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A70157-54DF-427A-BE98-99E9D7B47017}" type="datetimeFigureOut">
              <a:rPr lang="ru-RU"/>
              <a:pPr>
                <a:defRPr/>
              </a:pPr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D7E7415-AB44-463B-BC14-70013D89A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7F1BF1B-1B19-4F8B-816B-E068660F0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772233C-6BFB-43CA-8B63-C5A9DB23047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87" r:id="rId1"/>
    <p:sldLayoutId id="2147485988" r:id="rId2"/>
    <p:sldLayoutId id="2147485989" r:id="rId3"/>
    <p:sldLayoutId id="2147485990" r:id="rId4"/>
    <p:sldLayoutId id="2147485991" r:id="rId5"/>
    <p:sldLayoutId id="2147485992" r:id="rId6"/>
    <p:sldLayoutId id="2147485993" r:id="rId7"/>
    <p:sldLayoutId id="2147485994" r:id="rId8"/>
    <p:sldLayoutId id="2147485995" r:id="rId9"/>
    <p:sldLayoutId id="2147485996" r:id="rId10"/>
    <p:sldLayoutId id="21474859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7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11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66.jpeg"/><Relationship Id="rId18" Type="http://schemas.openxmlformats.org/officeDocument/2006/relationships/image" Target="../media/image71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12" Type="http://schemas.openxmlformats.org/officeDocument/2006/relationships/image" Target="../media/image65.jpeg"/><Relationship Id="rId17" Type="http://schemas.openxmlformats.org/officeDocument/2006/relationships/image" Target="../media/image70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11" Type="http://schemas.openxmlformats.org/officeDocument/2006/relationships/image" Target="../media/image64.jpeg"/><Relationship Id="rId5" Type="http://schemas.openxmlformats.org/officeDocument/2006/relationships/image" Target="../media/image59.jpeg"/><Relationship Id="rId15" Type="http://schemas.openxmlformats.org/officeDocument/2006/relationships/image" Target="../media/image68.jpeg"/><Relationship Id="rId10" Type="http://schemas.openxmlformats.org/officeDocument/2006/relationships/image" Target="../media/image63.jpeg"/><Relationship Id="rId19" Type="http://schemas.openxmlformats.org/officeDocument/2006/relationships/image" Target="../media/image72.png"/><Relationship Id="rId4" Type="http://schemas.openxmlformats.org/officeDocument/2006/relationships/image" Target="../media/image58.png"/><Relationship Id="rId9" Type="http://schemas.openxmlformats.org/officeDocument/2006/relationships/image" Target="../media/image62.png"/><Relationship Id="rId14" Type="http://schemas.openxmlformats.org/officeDocument/2006/relationships/image" Target="../media/image6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jpeg"/><Relationship Id="rId5" Type="http://schemas.openxmlformats.org/officeDocument/2006/relationships/image" Target="../media/image78.pn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png"/><Relationship Id="rId4" Type="http://schemas.openxmlformats.org/officeDocument/2006/relationships/image" Target="../media/image8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ppe-mon.obr57.ru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hyperlink" Target="mailto:buh.orel@orcoko.ru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heckege.rustest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s://check.obr57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pe-mon.obr57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 11">
            <a:extLst>
              <a:ext uri="{FF2B5EF4-FFF2-40B4-BE49-F238E27FC236}">
                <a16:creationId xmlns="" xmlns:a16="http://schemas.microsoft.com/office/drawing/2014/main" id="{94F0BB56-9ADC-47B5-B32B-74FC2D4232A7}"/>
              </a:ext>
            </a:extLst>
          </p:cNvPr>
          <p:cNvSpPr/>
          <p:nvPr/>
        </p:nvSpPr>
        <p:spPr>
          <a:xfrm>
            <a:off x="1" y="-12032"/>
            <a:ext cx="4572000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8537" h="6870032">
                <a:moveTo>
                  <a:pt x="0" y="0"/>
                </a:moveTo>
                <a:lnTo>
                  <a:pt x="4896853" y="0"/>
                </a:lnTo>
                <a:lnTo>
                  <a:pt x="9348537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87439DF-D6D6-4271-996C-092A3C7845A8}"/>
              </a:ext>
            </a:extLst>
          </p:cNvPr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895" name="Прямоугольник 4">
            <a:extLst>
              <a:ext uri="{FF2B5EF4-FFF2-40B4-BE49-F238E27FC236}">
                <a16:creationId xmlns="" xmlns:a16="http://schemas.microsoft.com/office/drawing/2014/main" id="{0541E7F0-75E3-4280-822D-524B7C68B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2312293"/>
            <a:ext cx="830103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проведения ЕГЭ </a:t>
            </a:r>
            <a:endParaRPr lang="ru-RU" altLang="ru-RU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году. </a:t>
            </a:r>
            <a:endParaRPr lang="ru-RU" altLang="ru-RU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Нештатные 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 при проведении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экзаменов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(для муниципальных координаторов и руководителей ППЭ)</a:t>
            </a:r>
            <a:endParaRPr lang="ru-RU" altLang="ru-RU" sz="20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6" name="Picture 2">
            <a:extLst>
              <a:ext uri="{FF2B5EF4-FFF2-40B4-BE49-F238E27FC236}">
                <a16:creationId xmlns="" xmlns:a16="http://schemas.microsoft.com/office/drawing/2014/main" id="{BB90FFCC-5356-4D01-A916-AC24A939F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7459664" y="685134"/>
            <a:ext cx="1006910" cy="92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7" name="Picture 3">
            <a:extLst>
              <a:ext uri="{FF2B5EF4-FFF2-40B4-BE49-F238E27FC236}">
                <a16:creationId xmlns="" xmlns:a16="http://schemas.microsoft.com/office/drawing/2014/main" id="{940362C8-E7F9-421F-884C-D1C3721B1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707063" y="621895"/>
            <a:ext cx="1185499" cy="109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4">
            <a:extLst>
              <a:ext uri="{FF2B5EF4-FFF2-40B4-BE49-F238E27FC236}">
                <a16:creationId xmlns="" xmlns:a16="http://schemas.microsoft.com/office/drawing/2014/main" id="{62BAF295-3BAF-4135-99E4-6DD75D504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32656"/>
            <a:ext cx="983411" cy="127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9" name="Picture 12">
            <a:extLst>
              <a:ext uri="{FF2B5EF4-FFF2-40B4-BE49-F238E27FC236}">
                <a16:creationId xmlns="" xmlns:a16="http://schemas.microsoft.com/office/drawing/2014/main" id="{BEB0C20B-12CA-49FF-A5CC-5EB671064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698" y="615634"/>
            <a:ext cx="990461" cy="91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0" name="Picture 2" descr="C:\Users\user\Desktop\logo.png">
            <a:extLst>
              <a:ext uri="{FF2B5EF4-FFF2-40B4-BE49-F238E27FC236}">
                <a16:creationId xmlns="" xmlns:a16="http://schemas.microsoft.com/office/drawing/2014/main" id="{F5F7E4A2-E58B-4781-9C89-84E71083B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975"/>
            <a:ext cx="16065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1" name="Прямоугольник 11">
            <a:extLst>
              <a:ext uri="{FF2B5EF4-FFF2-40B4-BE49-F238E27FC236}">
                <a16:creationId xmlns="" xmlns:a16="http://schemas.microsoft.com/office/drawing/2014/main" id="{4EE15F08-DD51-4EB9-8A8D-078647982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3" y="6330950"/>
            <a:ext cx="2076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alt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="" xmlns:a16="http://schemas.microsoft.com/office/drawing/2014/main" id="{1CE305D1-4836-456E-9E70-46E3594CE4D2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F2ECE7DB-6AE9-4DF3-B997-E2E21CC7F871}"/>
              </a:ext>
            </a:extLst>
          </p:cNvPr>
          <p:cNvSpPr/>
          <p:nvPr/>
        </p:nvSpPr>
        <p:spPr>
          <a:xfrm>
            <a:off x="8103199" y="-27384"/>
            <a:ext cx="1078756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499992" y="427267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Тихоновская Светлана Николаевна,</a:t>
            </a:r>
          </a:p>
          <a:p>
            <a:pPr algn="r"/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– начальник отдела обеспечения ГИА Регионального центра оценки качества образования </a:t>
            </a:r>
          </a:p>
          <a:p>
            <a:pPr algn="r"/>
            <a:endParaRPr lang="en-US" altLang="ru-RU" b="1" i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b="1" i="1" dirty="0" err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Чмелёва</a:t>
            </a:r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Николаевна,</a:t>
            </a:r>
          </a:p>
          <a:p>
            <a:pPr algn="r"/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эксперт отдела обеспечения ГИА </a:t>
            </a:r>
            <a:endParaRPr lang="en-US" altLang="ru-RU" b="1" i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центра оценки качества образования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Заголовок 1">
            <a:extLst>
              <a:ext uri="{FF2B5EF4-FFF2-40B4-BE49-F238E27FC236}">
                <a16:creationId xmlns=""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37" y="77165"/>
            <a:ext cx="9041976" cy="789109"/>
          </a:xfrm>
        </p:spPr>
        <p:txBody>
          <a:bodyPr/>
          <a:lstStyle/>
          <a:p>
            <a:pPr lvl="0"/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  <a:t/>
            </a:r>
            <a:b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</a:br>
            <a:endParaRPr lang="ru-RU" altLang="ru-RU" sz="22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3007" y="866274"/>
            <a:ext cx="82034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Z:\Тихоновская\12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01"/>
          <a:stretch/>
        </p:blipFill>
        <p:spPr bwMode="auto">
          <a:xfrm>
            <a:off x="3083644" y="4765511"/>
            <a:ext cx="2304256" cy="205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81" y="108501"/>
            <a:ext cx="629967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Помещение в ППЭ для хранения ЭМ </a:t>
            </a:r>
            <a:b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(до передачи их в РЦОКО)</a:t>
            </a:r>
            <a:endParaRPr lang="ru-RU" b="1" dirty="0"/>
          </a:p>
        </p:txBody>
      </p:sp>
      <p:pic>
        <p:nvPicPr>
          <p:cNvPr id="11" name="Picture 4" descr="C:\Users\tihonovskaya\Desktop\img1481_118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247" y="2132856"/>
            <a:ext cx="1965032" cy="3631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лилиния: фигура 4">
            <a:extLst>
              <a:ext uri="{FF2B5EF4-FFF2-40B4-BE49-F238E27FC236}">
                <a16:creationId xmlns=""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: фигура 5">
            <a:extLst>
              <a:ext uri="{FF2B5EF4-FFF2-40B4-BE49-F238E27FC236}">
                <a16:creationId xmlns=""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1979712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83592" y="946298"/>
            <a:ext cx="861746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Согласно приказу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Департамента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образования от 21 марта 2025 года № 428 «О хранении экзаменационных материалов единого государственного экзамена с использованием передачи экзаменационных материалов посредством сети «Интернет», печати полного комплекта экзаменационных материалов и сканирования в аудиториях пунктов проведения экзаменов»: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3592" y="2276872"/>
            <a:ext cx="64608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Назначить ответственного за хранение ЭМ из числа работников ОМСУ;</a:t>
            </a:r>
          </a:p>
          <a:p>
            <a:pPr marL="342900" indent="-342900" algn="just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помещении установить средства видеонаблюдения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режиме офлайн;</a:t>
            </a:r>
          </a:p>
          <a:p>
            <a:pPr marL="342900" indent="-342900" algn="just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Оборудовать помещение сейфом или металлическим шкафом (дверь-сейф);</a:t>
            </a:r>
          </a:p>
          <a:p>
            <a:pPr marL="342900" indent="-342900" algn="just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Исключить доступ посторонних лиц;</a:t>
            </a:r>
          </a:p>
          <a:p>
            <a:pPr marL="342900" indent="-342900" algn="just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меры по защите информации, содержащейся в ЭМ, от неправомерного доступа, уничтожения, копирования, распространения</a:t>
            </a:r>
          </a:p>
          <a:p>
            <a:pPr marL="342900" indent="-342900" algn="just"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5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="" xmlns:a16="http://schemas.microsoft.com/office/drawing/2014/main" id="{73686D70-44FF-49E6-A6FE-3A57696269C0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="" xmlns:a16="http://schemas.microsoft.com/office/drawing/2014/main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5" name="Заголовок 1">
            <a:extLst>
              <a:ext uri="{FF2B5EF4-FFF2-40B4-BE49-F238E27FC236}">
                <a16:creationId xmlns="" xmlns:a16="http://schemas.microsoft.com/office/drawing/2014/main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3397" y="89694"/>
            <a:ext cx="669509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аудиторий ППЭ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2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BDA035C6-3DBC-49CE-9F60-007CBC482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5371" name="object 3">
            <a:extLst>
              <a:ext uri="{FF2B5EF4-FFF2-40B4-BE49-F238E27FC236}">
                <a16:creationId xmlns="" xmlns:a16="http://schemas.microsoft.com/office/drawing/2014/main" id="{C3820BDB-260B-449C-AB13-C7639A729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292051"/>
            <a:ext cx="8906321" cy="5521325"/>
          </a:xfrm>
          <a:prstGeom prst="rect">
            <a:avLst/>
          </a:prstGeom>
          <a:noFill/>
          <a:ln w="76200">
            <a:solidFill>
              <a:srgbClr val="40C9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 altLang="ru-RU" dirty="0">
              <a:solidFill>
                <a:prstClr val="black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4046" name="object 6">
            <a:extLst>
              <a:ext uri="{FF2B5EF4-FFF2-40B4-BE49-F238E27FC236}">
                <a16:creationId xmlns="" xmlns:a16="http://schemas.microsoft.com/office/drawing/2014/main" id="{FBF25A71-3FC0-4D4C-B4E8-9BFA5C511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388" y="5275263"/>
            <a:ext cx="1003300" cy="11064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47" name="object 7">
            <a:extLst>
              <a:ext uri="{FF2B5EF4-FFF2-40B4-BE49-F238E27FC236}">
                <a16:creationId xmlns="" xmlns:a16="http://schemas.microsoft.com/office/drawing/2014/main" id="{19F400B1-0775-4D79-884D-FE7E33BE8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2676525"/>
            <a:ext cx="28321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796925" indent="-7842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100"/>
              </a:spcBef>
              <a:buFontTx/>
              <a:buNone/>
            </a:pPr>
            <a:r>
              <a:rPr lang="ru-RU" altLang="ru-RU" sz="1600" b="1">
                <a:solidFill>
                  <a:srgbClr val="394454"/>
                </a:solidFill>
                <a:latin typeface="Cambria" panose="02040503050406030204" pitchFamily="18" charset="0"/>
              </a:rPr>
              <a:t>Справочно-познавательная  информация</a:t>
            </a:r>
            <a:endParaRPr lang="ru-RU" altLang="ru-RU" sz="16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48" name="object 8">
            <a:extLst>
              <a:ext uri="{FF2B5EF4-FFF2-40B4-BE49-F238E27FC236}">
                <a16:creationId xmlns="" xmlns:a16="http://schemas.microsoft.com/office/drawing/2014/main" id="{04430E94-6CB5-4E42-87B5-67300E190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554288"/>
            <a:ext cx="2686050" cy="11350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49" name="object 9">
            <a:extLst>
              <a:ext uri="{FF2B5EF4-FFF2-40B4-BE49-F238E27FC236}">
                <a16:creationId xmlns="" xmlns:a16="http://schemas.microsoft.com/office/drawing/2014/main" id="{169301B6-3624-4FFE-860B-F269CD969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575554"/>
            <a:ext cx="2686050" cy="11287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050" name="object 10">
            <a:extLst>
              <a:ext uri="{FF2B5EF4-FFF2-40B4-BE49-F238E27FC236}">
                <a16:creationId xmlns="" xmlns:a16="http://schemas.microsoft.com/office/drawing/2014/main" id="{3F90C558-156E-4F8F-A3F1-9D180D6578D0}"/>
              </a:ext>
            </a:extLst>
          </p:cNvPr>
          <p:cNvSpPr>
            <a:spLocks/>
          </p:cNvSpPr>
          <p:nvPr/>
        </p:nvSpPr>
        <p:spPr bwMode="auto">
          <a:xfrm>
            <a:off x="804863" y="2592388"/>
            <a:ext cx="2586037" cy="1006475"/>
          </a:xfrm>
          <a:custGeom>
            <a:avLst/>
            <a:gdLst>
              <a:gd name="T0" fmla="*/ 0 w 2586354"/>
              <a:gd name="T1" fmla="*/ 0 h 1006475"/>
              <a:gd name="T2" fmla="*/ 2573387 w 2586354"/>
              <a:gd name="T3" fmla="*/ 1006475 h 10064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86354" h="1006475">
                <a:moveTo>
                  <a:pt x="0" y="0"/>
                </a:moveTo>
                <a:lnTo>
                  <a:pt x="2586037" y="1006475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51" name="object 14">
            <a:extLst>
              <a:ext uri="{FF2B5EF4-FFF2-40B4-BE49-F238E27FC236}">
                <a16:creationId xmlns="" xmlns:a16="http://schemas.microsoft.com/office/drawing/2014/main" id="{CB7D3172-74ED-4266-8A8A-4E03F3E73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013" y="1914525"/>
            <a:ext cx="1009650" cy="10096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2" name="object 15">
            <a:extLst>
              <a:ext uri="{FF2B5EF4-FFF2-40B4-BE49-F238E27FC236}">
                <a16:creationId xmlns="" xmlns:a16="http://schemas.microsoft.com/office/drawing/2014/main" id="{7574E10F-8E8E-4406-8189-2752964E7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0" y="4824413"/>
            <a:ext cx="742950" cy="74136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3" name="object 16">
            <a:extLst>
              <a:ext uri="{FF2B5EF4-FFF2-40B4-BE49-F238E27FC236}">
                <a16:creationId xmlns="" xmlns:a16="http://schemas.microsoft.com/office/drawing/2014/main" id="{75830101-5119-4593-B117-EA6D5C42A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0" y="4618038"/>
            <a:ext cx="1309688" cy="133191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4" name="object 17">
            <a:extLst>
              <a:ext uri="{FF2B5EF4-FFF2-40B4-BE49-F238E27FC236}">
                <a16:creationId xmlns="" xmlns:a16="http://schemas.microsoft.com/office/drawing/2014/main" id="{BDBE9708-A1B0-49B8-B784-F26E6E3BB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4749800"/>
            <a:ext cx="1935163" cy="9826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5" name="object 19">
            <a:extLst>
              <a:ext uri="{FF2B5EF4-FFF2-40B4-BE49-F238E27FC236}">
                <a16:creationId xmlns="" xmlns:a16="http://schemas.microsoft.com/office/drawing/2014/main" id="{A9CFDDD7-762E-4909-B863-859BA7FC0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1175" y="4672013"/>
            <a:ext cx="762000" cy="63817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6" name="object 24">
            <a:extLst>
              <a:ext uri="{FF2B5EF4-FFF2-40B4-BE49-F238E27FC236}">
                <a16:creationId xmlns="" xmlns:a16="http://schemas.microsoft.com/office/drawing/2014/main" id="{BFD29BC9-3DFC-4EBB-A433-65FEBE2B4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116766"/>
            <a:ext cx="1403350" cy="56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58750" indent="-146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 поле зрения  участников  экзамена</a:t>
            </a:r>
          </a:p>
        </p:txBody>
      </p:sp>
      <p:sp>
        <p:nvSpPr>
          <p:cNvPr id="44057" name="object 27">
            <a:extLst>
              <a:ext uri="{FF2B5EF4-FFF2-40B4-BE49-F238E27FC236}">
                <a16:creationId xmlns="" xmlns:a16="http://schemas.microsoft.com/office/drawing/2014/main" id="{08705579-0057-43AA-90EF-32A7A5B9F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2627313"/>
            <a:ext cx="36385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8" name="object 28">
            <a:extLst>
              <a:ext uri="{FF2B5EF4-FFF2-40B4-BE49-F238E27FC236}">
                <a16:creationId xmlns="" xmlns:a16="http://schemas.microsoft.com/office/drawing/2014/main" id="{E2E0A0CD-BCA2-431E-9942-588552EB2740}"/>
              </a:ext>
            </a:extLst>
          </p:cNvPr>
          <p:cNvSpPr>
            <a:spLocks/>
          </p:cNvSpPr>
          <p:nvPr/>
        </p:nvSpPr>
        <p:spPr bwMode="auto">
          <a:xfrm>
            <a:off x="5189538" y="3414713"/>
            <a:ext cx="3270250" cy="1382712"/>
          </a:xfrm>
          <a:custGeom>
            <a:avLst/>
            <a:gdLst>
              <a:gd name="T0" fmla="*/ 119627 w 3638550"/>
              <a:gd name="T1" fmla="*/ 0 h 1492250"/>
              <a:gd name="T2" fmla="*/ 119627 w 3638550"/>
              <a:gd name="T3" fmla="*/ 100943 h 1492250"/>
              <a:gd name="T4" fmla="*/ 59814 w 3638550"/>
              <a:gd name="T5" fmla="*/ 130125 h 1492250"/>
              <a:gd name="T6" fmla="*/ 0 w 3638550"/>
              <a:gd name="T7" fmla="*/ 100943 h 1492250"/>
              <a:gd name="T8" fmla="*/ 0 w 3638550"/>
              <a:gd name="T9" fmla="*/ 0 h 1492250"/>
              <a:gd name="T10" fmla="*/ 119627 w 3638550"/>
              <a:gd name="T11" fmla="*/ 0 h 14922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38550" h="1492250">
                <a:moveTo>
                  <a:pt x="3638550" y="0"/>
                </a:moveTo>
                <a:lnTo>
                  <a:pt x="3638550" y="1157224"/>
                </a:lnTo>
                <a:lnTo>
                  <a:pt x="1819275" y="1491742"/>
                </a:lnTo>
                <a:lnTo>
                  <a:pt x="0" y="1157224"/>
                </a:lnTo>
                <a:lnTo>
                  <a:pt x="0" y="0"/>
                </a:lnTo>
                <a:lnTo>
                  <a:pt x="3638550" y="0"/>
                </a:lnTo>
                <a:close/>
              </a:path>
            </a:pathLst>
          </a:custGeom>
          <a:solidFill>
            <a:srgbClr val="40C9CC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59" name="object 29">
            <a:extLst>
              <a:ext uri="{FF2B5EF4-FFF2-40B4-BE49-F238E27FC236}">
                <a16:creationId xmlns="" xmlns:a16="http://schemas.microsoft.com/office/drawing/2014/main" id="{06E06E5A-B481-436A-8F37-98AC2A377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975" y="3509004"/>
            <a:ext cx="2984500" cy="93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СТАНЦИЯ ОРГАНИЗАТОРА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для осуществления  печати ЭМ </a:t>
            </a:r>
            <a:b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и их сканирования находится в зоне  видимости камер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видеонаблюдения</a:t>
            </a:r>
          </a:p>
        </p:txBody>
      </p:sp>
      <p:sp>
        <p:nvSpPr>
          <p:cNvPr id="44060" name="object 30">
            <a:extLst>
              <a:ext uri="{FF2B5EF4-FFF2-40B4-BE49-F238E27FC236}">
                <a16:creationId xmlns="" xmlns:a16="http://schemas.microsoft.com/office/drawing/2014/main" id="{AABD2855-B7E5-46D2-B94B-D4CF1DF3D7E6}"/>
              </a:ext>
            </a:extLst>
          </p:cNvPr>
          <p:cNvSpPr>
            <a:spLocks/>
          </p:cNvSpPr>
          <p:nvPr/>
        </p:nvSpPr>
        <p:spPr bwMode="auto">
          <a:xfrm>
            <a:off x="8805863" y="2578100"/>
            <a:ext cx="158750" cy="2032000"/>
          </a:xfrm>
          <a:custGeom>
            <a:avLst/>
            <a:gdLst>
              <a:gd name="T0" fmla="*/ 158750 w 158750"/>
              <a:gd name="T1" fmla="*/ 0 h 2032635"/>
              <a:gd name="T2" fmla="*/ 0 w 158750"/>
              <a:gd name="T3" fmla="*/ 0 h 2032635"/>
              <a:gd name="T4" fmla="*/ 0 w 158750"/>
              <a:gd name="T5" fmla="*/ 2007515 h 2032635"/>
              <a:gd name="T6" fmla="*/ 158750 w 158750"/>
              <a:gd name="T7" fmla="*/ 2007515 h 2032635"/>
              <a:gd name="T8" fmla="*/ 158750 w 158750"/>
              <a:gd name="T9" fmla="*/ 0 h 2032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50" h="2032635">
                <a:moveTo>
                  <a:pt x="158750" y="0"/>
                </a:moveTo>
                <a:lnTo>
                  <a:pt x="0" y="0"/>
                </a:lnTo>
                <a:lnTo>
                  <a:pt x="0" y="2032127"/>
                </a:lnTo>
                <a:lnTo>
                  <a:pt x="158750" y="2032127"/>
                </a:lnTo>
                <a:lnTo>
                  <a:pt x="15875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5EA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0" name="Блок-схема: ссылка на другую страницу 49">
            <a:extLst>
              <a:ext uri="{FF2B5EF4-FFF2-40B4-BE49-F238E27FC236}">
                <a16:creationId xmlns="" xmlns:a16="http://schemas.microsoft.com/office/drawing/2014/main" id="{F9BD9AC4-EA67-4F24-8D7A-618EDD9E639E}"/>
              </a:ext>
            </a:extLst>
          </p:cNvPr>
          <p:cNvSpPr/>
          <p:nvPr/>
        </p:nvSpPr>
        <p:spPr>
          <a:xfrm rot="16200000">
            <a:off x="7946232" y="2366169"/>
            <a:ext cx="747712" cy="857250"/>
          </a:xfrm>
          <a:prstGeom prst="flowChartOffpageConnector">
            <a:avLst/>
          </a:prstGeom>
          <a:solidFill>
            <a:srgbClr val="20C0C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4061" name="object 33">
            <a:extLst>
              <a:ext uri="{FF2B5EF4-FFF2-40B4-BE49-F238E27FC236}">
                <a16:creationId xmlns="" xmlns:a16="http://schemas.microsoft.com/office/drawing/2014/main" id="{B6671835-A162-4245-BED9-67007EA73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75" y="2636838"/>
            <a:ext cx="985838" cy="795337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62" name="object 36">
            <a:extLst>
              <a:ext uri="{FF2B5EF4-FFF2-40B4-BE49-F238E27FC236}">
                <a16:creationId xmlns="" xmlns:a16="http://schemas.microsoft.com/office/drawing/2014/main" id="{B1CFA396-A56F-4B2B-BFF8-668BC1625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3501" y="2497927"/>
            <a:ext cx="600075" cy="56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Доска  или  стенд</a:t>
            </a:r>
          </a:p>
        </p:txBody>
      </p:sp>
      <p:sp>
        <p:nvSpPr>
          <p:cNvPr id="44063" name="object 40">
            <a:extLst>
              <a:ext uri="{FF2B5EF4-FFF2-40B4-BE49-F238E27FC236}">
                <a16:creationId xmlns="" xmlns:a16="http://schemas.microsoft.com/office/drawing/2014/main" id="{96240391-2F32-42CF-B46C-CE42C57A9EA2}"/>
              </a:ext>
            </a:extLst>
          </p:cNvPr>
          <p:cNvSpPr>
            <a:spLocks/>
          </p:cNvSpPr>
          <p:nvPr/>
        </p:nvSpPr>
        <p:spPr bwMode="auto">
          <a:xfrm>
            <a:off x="3856038" y="5805488"/>
            <a:ext cx="3073400" cy="803275"/>
          </a:xfrm>
          <a:custGeom>
            <a:avLst/>
            <a:gdLst>
              <a:gd name="T0" fmla="*/ 0 w 3074670"/>
              <a:gd name="T1" fmla="*/ 7912729 h 746125"/>
              <a:gd name="T2" fmla="*/ 0 w 3074670"/>
              <a:gd name="T3" fmla="*/ 1774490 h 746125"/>
              <a:gd name="T4" fmla="*/ 1515015 w 3074670"/>
              <a:gd name="T5" fmla="*/ 0 h 746125"/>
              <a:gd name="T6" fmla="*/ 3030029 w 3074670"/>
              <a:gd name="T7" fmla="*/ 1774490 h 746125"/>
              <a:gd name="T8" fmla="*/ 3030029 w 3074670"/>
              <a:gd name="T9" fmla="*/ 7912729 h 746125"/>
              <a:gd name="T10" fmla="*/ 0 w 3074670"/>
              <a:gd name="T11" fmla="*/ 7912729 h 7461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74670" h="746125">
                <a:moveTo>
                  <a:pt x="0" y="745832"/>
                </a:moveTo>
                <a:lnTo>
                  <a:pt x="0" y="167259"/>
                </a:lnTo>
                <a:lnTo>
                  <a:pt x="1537081" y="0"/>
                </a:lnTo>
                <a:lnTo>
                  <a:pt x="3074162" y="167259"/>
                </a:lnTo>
                <a:lnTo>
                  <a:pt x="3074162" y="745832"/>
                </a:lnTo>
                <a:lnTo>
                  <a:pt x="0" y="745832"/>
                </a:lnTo>
                <a:close/>
              </a:path>
            </a:pathLst>
          </a:custGeom>
          <a:solidFill>
            <a:srgbClr val="20C0C4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64" name="object 41">
            <a:extLst>
              <a:ext uri="{FF2B5EF4-FFF2-40B4-BE49-F238E27FC236}">
                <a16:creationId xmlns="" xmlns:a16="http://schemas.microsoft.com/office/drawing/2014/main" id="{0D87C8A5-3E5D-4036-B322-68B0FFD3B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688" y="5971216"/>
            <a:ext cx="2935287" cy="56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СТОЛ ДЛЯ РАСКЛАДКИ ЭМ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находится в зоне видимости камер видеонаблюдения</a:t>
            </a:r>
          </a:p>
        </p:txBody>
      </p:sp>
      <p:sp>
        <p:nvSpPr>
          <p:cNvPr id="2" name="Блок-схема: ссылка на другую страницу 1">
            <a:extLst>
              <a:ext uri="{FF2B5EF4-FFF2-40B4-BE49-F238E27FC236}">
                <a16:creationId xmlns="" xmlns:a16="http://schemas.microsoft.com/office/drawing/2014/main" id="{99328FC0-7EB2-4AF6-8C69-91762BD556D3}"/>
              </a:ext>
            </a:extLst>
          </p:cNvPr>
          <p:cNvSpPr/>
          <p:nvPr/>
        </p:nvSpPr>
        <p:spPr>
          <a:xfrm rot="16200000">
            <a:off x="5053807" y="1654969"/>
            <a:ext cx="820737" cy="1571625"/>
          </a:xfrm>
          <a:prstGeom prst="flowChartOffpageConnector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4067" name="object 12">
            <a:extLst>
              <a:ext uri="{FF2B5EF4-FFF2-40B4-BE49-F238E27FC236}">
                <a16:creationId xmlns="" xmlns:a16="http://schemas.microsoft.com/office/drawing/2014/main" id="{3BA85ADD-0B5F-4F6E-970A-45D7013EA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1557338"/>
            <a:ext cx="696912" cy="835025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68" name="object 13">
            <a:extLst>
              <a:ext uri="{FF2B5EF4-FFF2-40B4-BE49-F238E27FC236}">
                <a16:creationId xmlns="" xmlns:a16="http://schemas.microsoft.com/office/drawing/2014/main" id="{597F2C70-6C10-4D98-A529-0B25E35CC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628775"/>
            <a:ext cx="909637" cy="68262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69" name="object 5">
            <a:extLst>
              <a:ext uri="{FF2B5EF4-FFF2-40B4-BE49-F238E27FC236}">
                <a16:creationId xmlns="" xmlns:a16="http://schemas.microsoft.com/office/drawing/2014/main" id="{617F8A67-9764-4CC4-9C7E-3E0FBE14F65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2250" y="1354138"/>
            <a:ext cx="847725" cy="97155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70" name="object 5">
            <a:extLst>
              <a:ext uri="{FF2B5EF4-FFF2-40B4-BE49-F238E27FC236}">
                <a16:creationId xmlns="" xmlns:a16="http://schemas.microsoft.com/office/drawing/2014/main" id="{28FB4F9A-5160-48B3-B499-3541A97E5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0" y="1354138"/>
            <a:ext cx="847725" cy="97155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9F40CFCB-4552-43EC-BBD2-14421E0AC8D5}"/>
              </a:ext>
            </a:extLst>
          </p:cNvPr>
          <p:cNvCxnSpPr/>
          <p:nvPr/>
        </p:nvCxnSpPr>
        <p:spPr>
          <a:xfrm>
            <a:off x="6689725" y="5237163"/>
            <a:ext cx="347663" cy="793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="" xmlns:a16="http://schemas.microsoft.com/office/drawing/2014/main" id="{4A9122D0-896E-4F41-9106-70CFD7368AB5}"/>
              </a:ext>
            </a:extLst>
          </p:cNvPr>
          <p:cNvCxnSpPr/>
          <p:nvPr/>
        </p:nvCxnSpPr>
        <p:spPr>
          <a:xfrm flipV="1">
            <a:off x="8010525" y="5010150"/>
            <a:ext cx="250825" cy="1793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73" name="object 4">
            <a:extLst>
              <a:ext uri="{FF2B5EF4-FFF2-40B4-BE49-F238E27FC236}">
                <a16:creationId xmlns="" xmlns:a16="http://schemas.microsoft.com/office/drawing/2014/main" id="{F03E032E-A10E-4982-A953-127FA892C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4941888"/>
            <a:ext cx="2168525" cy="1165225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Cambria" panose="02040503050406030204" pitchFamily="18" charset="0"/>
            </a:endParaRPr>
          </a:p>
        </p:txBody>
      </p:sp>
      <p:sp>
        <p:nvSpPr>
          <p:cNvPr id="44074" name="object 5">
            <a:extLst>
              <a:ext uri="{FF2B5EF4-FFF2-40B4-BE49-F238E27FC236}">
                <a16:creationId xmlns="" xmlns:a16="http://schemas.microsoft.com/office/drawing/2014/main" id="{2277D2D6-B80A-46F5-9065-7C81216A2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88" y="4956175"/>
            <a:ext cx="1082675" cy="1165225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Cambria" panose="02040503050406030204" pitchFamily="18" charset="0"/>
            </a:endParaRPr>
          </a:p>
        </p:txBody>
      </p:sp>
      <p:sp>
        <p:nvSpPr>
          <p:cNvPr id="44075" name="object 45">
            <a:extLst>
              <a:ext uri="{FF2B5EF4-FFF2-40B4-BE49-F238E27FC236}">
                <a16:creationId xmlns="" xmlns:a16="http://schemas.microsoft.com/office/drawing/2014/main" id="{C1611C5D-9381-4337-8D98-B8BE1B1000BF}"/>
              </a:ext>
            </a:extLst>
          </p:cNvPr>
          <p:cNvSpPr>
            <a:spLocks/>
          </p:cNvSpPr>
          <p:nvPr/>
        </p:nvSpPr>
        <p:spPr bwMode="auto">
          <a:xfrm>
            <a:off x="384175" y="3789363"/>
            <a:ext cx="3638550" cy="841375"/>
          </a:xfrm>
          <a:custGeom>
            <a:avLst/>
            <a:gdLst>
              <a:gd name="T0" fmla="*/ 3629063 w 3639185"/>
              <a:gd name="T1" fmla="*/ 0 h 840739"/>
              <a:gd name="T2" fmla="*/ 3629063 w 3639185"/>
              <a:gd name="T3" fmla="*/ 659327 h 840739"/>
              <a:gd name="T4" fmla="*/ 1814545 w 3639185"/>
              <a:gd name="T5" fmla="*/ 849946 h 840739"/>
              <a:gd name="T6" fmla="*/ 0 w 3639185"/>
              <a:gd name="T7" fmla="*/ 659327 h 840739"/>
              <a:gd name="T8" fmla="*/ 0 w 3639185"/>
              <a:gd name="T9" fmla="*/ 0 h 840739"/>
              <a:gd name="T10" fmla="*/ 3629063 w 3639185"/>
              <a:gd name="T11" fmla="*/ 0 h 8407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39185" h="840739">
                <a:moveTo>
                  <a:pt x="3638575" y="0"/>
                </a:moveTo>
                <a:lnTo>
                  <a:pt x="3638575" y="651890"/>
                </a:lnTo>
                <a:lnTo>
                  <a:pt x="1819300" y="840358"/>
                </a:lnTo>
                <a:lnTo>
                  <a:pt x="0" y="651890"/>
                </a:lnTo>
                <a:lnTo>
                  <a:pt x="0" y="0"/>
                </a:lnTo>
                <a:lnTo>
                  <a:pt x="3638575" y="0"/>
                </a:lnTo>
                <a:close/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3" name="object 46">
            <a:extLst>
              <a:ext uri="{FF2B5EF4-FFF2-40B4-BE49-F238E27FC236}">
                <a16:creationId xmlns="" xmlns:a16="http://schemas.microsoft.com/office/drawing/2014/main" id="{015F2325-BD09-41C5-A870-5FD782B44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3861429"/>
            <a:ext cx="3568700" cy="56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857250" indent="-8445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>
              <a:spcBef>
                <a:spcPts val="0"/>
              </a:spcBef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Рабочие места участников </a:t>
            </a:r>
            <a:r>
              <a:rPr lang="ru-RU" alt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экзамена </a:t>
            </a:r>
            <a:br>
              <a:rPr lang="ru-RU" alt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и номер места </a:t>
            </a: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находятся в зоне видимости камер видеонаблюдения</a:t>
            </a:r>
          </a:p>
        </p:txBody>
      </p:sp>
      <p:sp>
        <p:nvSpPr>
          <p:cNvPr id="45" name="TextBox 73"/>
          <p:cNvSpPr txBox="1">
            <a:spLocks noChangeArrowheads="1"/>
          </p:cNvSpPr>
          <p:nvPr/>
        </p:nvSpPr>
        <p:spPr bwMode="auto">
          <a:xfrm>
            <a:off x="3209429" y="5076924"/>
            <a:ext cx="49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/>
              <a:t>1Б</a:t>
            </a:r>
          </a:p>
        </p:txBody>
      </p:sp>
      <p:sp>
        <p:nvSpPr>
          <p:cNvPr id="46" name="TextBox 76"/>
          <p:cNvSpPr txBox="1">
            <a:spLocks noChangeArrowheads="1"/>
          </p:cNvSpPr>
          <p:nvPr/>
        </p:nvSpPr>
        <p:spPr bwMode="auto">
          <a:xfrm>
            <a:off x="2129309" y="5085184"/>
            <a:ext cx="49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/>
              <a:t>2Б</a:t>
            </a:r>
          </a:p>
        </p:txBody>
      </p:sp>
      <p:sp>
        <p:nvSpPr>
          <p:cNvPr id="47" name="TextBox 79"/>
          <p:cNvSpPr txBox="1">
            <a:spLocks noChangeArrowheads="1"/>
          </p:cNvSpPr>
          <p:nvPr/>
        </p:nvSpPr>
        <p:spPr bwMode="auto">
          <a:xfrm>
            <a:off x="1049189" y="5085184"/>
            <a:ext cx="49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/>
              <a:t>3Б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="" xmlns:a16="http://schemas.microsoft.com/office/drawing/2014/main" id="{73686D70-44FF-49E6-A6FE-3A57696269C0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="" xmlns:a16="http://schemas.microsoft.com/office/drawing/2014/main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5" name="Заголовок 1">
            <a:extLst>
              <a:ext uri="{FF2B5EF4-FFF2-40B4-BE49-F238E27FC236}">
                <a16:creationId xmlns="" xmlns:a16="http://schemas.microsoft.com/office/drawing/2014/main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9694"/>
            <a:ext cx="9144000" cy="680244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аудиторий проведения КЕГЭ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2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BDA035C6-3DBC-49CE-9F60-007CBC482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7" name="object 27">
            <a:extLst>
              <a:ext uri="{FF2B5EF4-FFF2-40B4-BE49-F238E27FC236}">
                <a16:creationId xmlns="" xmlns:a16="http://schemas.microsoft.com/office/drawing/2014/main" id="{08705579-0057-43AA-90EF-32A7A5B9F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2627313"/>
            <a:ext cx="36385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6146" name="Picture 2" descr="C:\Users\gridunova\Downloads\Подготовка к обучающим вебинарам\89_NOPROCESS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8303"/>
            <a:ext cx="9144000" cy="494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1916832"/>
            <a:ext cx="514422" cy="3810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634" y="1916831"/>
            <a:ext cx="514422" cy="3810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508" y="1921703"/>
            <a:ext cx="514422" cy="3810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496" y="2924944"/>
            <a:ext cx="548915" cy="432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2Б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495" y="4653136"/>
            <a:ext cx="548915" cy="432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786539" y="5480891"/>
            <a:ext cx="548915" cy="3650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r>
              <a:rPr lang="ru-RU" dirty="0"/>
              <a:t>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80635" y="5480891"/>
            <a:ext cx="585946" cy="3650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448791" y="5480891"/>
            <a:ext cx="548915" cy="3963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411760" y="1916831"/>
            <a:ext cx="548915" cy="3911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1В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599149" y="1923489"/>
            <a:ext cx="548915" cy="3650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769935" y="1916830"/>
            <a:ext cx="548915" cy="3650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r>
              <a:rPr lang="ru-RU" dirty="0" smtClean="0"/>
              <a:t>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2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="" xmlns:a16="http://schemas.microsoft.com/office/drawing/2014/main" id="{73686D70-44FF-49E6-A6FE-3A57696269C0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="" xmlns:a16="http://schemas.microsoft.com/office/drawing/2014/main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5" name="Заголовок 1">
            <a:extLst>
              <a:ext uri="{FF2B5EF4-FFF2-40B4-BE49-F238E27FC236}">
                <a16:creationId xmlns="" xmlns:a16="http://schemas.microsoft.com/office/drawing/2014/main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89694"/>
            <a:ext cx="8496944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аудиторий проведения ЕГЭ </a:t>
            </a:r>
            <a:b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иностранным языкам (письменная часть)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2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BDA035C6-3DBC-49CE-9F60-007CBC482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7" name="object 27">
            <a:extLst>
              <a:ext uri="{FF2B5EF4-FFF2-40B4-BE49-F238E27FC236}">
                <a16:creationId xmlns="" xmlns:a16="http://schemas.microsoft.com/office/drawing/2014/main" id="{08705579-0057-43AA-90EF-32A7A5B9F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2627313"/>
            <a:ext cx="36385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6147" name="Picture 3" descr="C:\Users\gridunova\Downloads\Подготовка к обучающим вебинарам\X-слайд 27 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" t="20282" r="5495" b="7742"/>
          <a:stretch/>
        </p:blipFill>
        <p:spPr bwMode="auto">
          <a:xfrm>
            <a:off x="522514" y="1416817"/>
            <a:ext cx="8119068" cy="487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b="60521"/>
          <a:stretch/>
        </p:blipFill>
        <p:spPr>
          <a:xfrm>
            <a:off x="3707904" y="2988773"/>
            <a:ext cx="792088" cy="51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7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="" xmlns:a16="http://schemas.microsoft.com/office/drawing/2014/main" id="{73686D70-44FF-49E6-A6FE-3A57696269C0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="" xmlns:a16="http://schemas.microsoft.com/office/drawing/2014/main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5" name="Заголовок 1">
            <a:extLst>
              <a:ext uri="{FF2B5EF4-FFF2-40B4-BE49-F238E27FC236}">
                <a16:creationId xmlns="" xmlns:a16="http://schemas.microsoft.com/office/drawing/2014/main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89694"/>
            <a:ext cx="8496944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аудиторий подготовки ЕГЭ </a:t>
            </a:r>
            <a:b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иностранным языкам (устная часть)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2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BDA035C6-3DBC-49CE-9F60-007CBC482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7" name="object 27">
            <a:extLst>
              <a:ext uri="{FF2B5EF4-FFF2-40B4-BE49-F238E27FC236}">
                <a16:creationId xmlns="" xmlns:a16="http://schemas.microsoft.com/office/drawing/2014/main" id="{08705579-0057-43AA-90EF-32A7A5B9F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2627313"/>
            <a:ext cx="36385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7170" name="Picture 2" descr="C:\Users\gridunova\Downloads\Подготовка к обучающим вебинарам\X-слайд 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t="19391" r="5934" b="7890"/>
          <a:stretch/>
        </p:blipFill>
        <p:spPr bwMode="auto">
          <a:xfrm>
            <a:off x="449263" y="1356527"/>
            <a:ext cx="8152126" cy="492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33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="" xmlns:a16="http://schemas.microsoft.com/office/drawing/2014/main" id="{73686D70-44FF-49E6-A6FE-3A57696269C0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="" xmlns:a16="http://schemas.microsoft.com/office/drawing/2014/main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5" name="Заголовок 1">
            <a:extLst>
              <a:ext uri="{FF2B5EF4-FFF2-40B4-BE49-F238E27FC236}">
                <a16:creationId xmlns="" xmlns:a16="http://schemas.microsoft.com/office/drawing/2014/main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-27384"/>
            <a:ext cx="8496944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аудиторий проведения ЕГЭ </a:t>
            </a:r>
            <a:b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иностранным языкам (устная часть)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2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BDA035C6-3DBC-49CE-9F60-007CBC482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7" name="object 27">
            <a:extLst>
              <a:ext uri="{FF2B5EF4-FFF2-40B4-BE49-F238E27FC236}">
                <a16:creationId xmlns="" xmlns:a16="http://schemas.microsoft.com/office/drawing/2014/main" id="{08705579-0057-43AA-90EF-32A7A5B9F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2627313"/>
            <a:ext cx="36385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1" y="1019678"/>
            <a:ext cx="9361041" cy="19052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2873943"/>
            <a:ext cx="5795750" cy="15631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818159"/>
            <a:ext cx="5795750" cy="15631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63" y="980728"/>
            <a:ext cx="5849166" cy="51442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778331" y="2802709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4956037" y="286344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21" name="Овал 20"/>
          <p:cNvSpPr/>
          <p:nvPr/>
        </p:nvSpPr>
        <p:spPr>
          <a:xfrm>
            <a:off x="452994" y="472514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22" name="Овал 21"/>
          <p:cNvSpPr/>
          <p:nvPr/>
        </p:nvSpPr>
        <p:spPr>
          <a:xfrm>
            <a:off x="3630700" y="4818159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0681" y="5503131"/>
            <a:ext cx="2276793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=""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=""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0"/>
            <a:ext cx="8856984" cy="576064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Регламентные сроки подготовки и проведения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ЕГЭ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990ACC0F-4086-47F3-A0C2-82E877692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883626"/>
              </p:ext>
            </p:extLst>
          </p:nvPr>
        </p:nvGraphicFramePr>
        <p:xfrm>
          <a:off x="107504" y="620693"/>
          <a:ext cx="8928100" cy="598046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366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96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956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161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59083"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контроля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Регламентный срок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529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ранее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позднее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550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Доставка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Доставка ЭМ в ППЭ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течение суток </a:t>
                      </a:r>
                      <a:r>
                        <a:rPr kumimoji="0" lang="ru-RU" altLang="ru-RU" sz="1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после </a:t>
                      </a: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размещения:</a:t>
                      </a:r>
                      <a:b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5 рабочих дней </a:t>
                      </a:r>
                      <a:r>
                        <a:rPr kumimoji="0" lang="ru-RU" altLang="ru-RU" sz="1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br>
                        <a:rPr kumimoji="0" lang="ru-RU" altLang="ru-RU" sz="1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даты; </a:t>
                      </a:r>
                      <a:b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ранее 3 </a:t>
                      </a:r>
                      <a:r>
                        <a:rPr kumimoji="0" lang="ru-RU" altLang="ru-RU" sz="1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рабочих дней –  </a:t>
                      </a:r>
                      <a:br>
                        <a:rPr kumimoji="0" lang="ru-RU" altLang="ru-RU" sz="1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резервные даты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начала </a:t>
                      </a:r>
                      <a:r>
                        <a:rPr kumimoji="0" lang="ru-RU" altLang="ru-RU" sz="15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техподготовки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7794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</a:t>
                      </a:r>
                      <a:endParaRPr kumimoji="0" lang="ru-RU" altLang="ru-RU" sz="15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Техническая подготовка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317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17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календарных дней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день до экзамена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3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 технической готовности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рабочих дня  до даты экзамена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день до экзамена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3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Авторизация </a:t>
                      </a:r>
                      <a:r>
                        <a:rPr kumimoji="0" lang="ru-RU" altLang="ru-RU" sz="15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токенов</a:t>
                      </a:r>
                      <a:r>
                        <a:rPr kumimoji="0" lang="ru-RU" altLang="ru-RU" sz="1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членов ГЭК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ts val="1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рабочих дня до даты экзамена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день до экзамена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3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Передача актов готовности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рабочих дня  до даты экзамена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день до экзамена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5290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</a:t>
                      </a:r>
                      <a:endParaRPr kumimoji="0" lang="ru-RU" altLang="ru-RU" sz="15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Скачивание ключа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9:30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10:00</a:t>
                      </a:r>
                      <a:endParaRPr kumimoji="0" lang="ru-RU" altLang="ru-RU" sz="15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90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 экзаменов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10:05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10:45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8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Аудирование</a:t>
                      </a: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успешно завершено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10:40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11:35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1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Ожидание участников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10.30</a:t>
                      </a:r>
                      <a:endParaRPr lang="ru-RU" sz="15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Смена статуса </a:t>
                      </a:r>
                      <a:r>
                        <a:rPr lang="ru-RU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 </a:t>
                      </a:r>
                      <a:r>
                        <a:rPr lang="ru-RU" sz="15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12.00</a:t>
                      </a:r>
                      <a:r>
                        <a:rPr lang="ru-RU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529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Завершение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Завершение экзаменов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10:30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16:15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25290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Передача бланков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11:00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18:00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90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Передача журналов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10:30</a:t>
                      </a:r>
                      <a:endParaRPr kumimoji="0" lang="ru-RU" altLang="ru-RU" sz="15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18:00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12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058AF3A-CE4D-4562-93D6-F3B0B82DF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895658"/>
            <a:ext cx="2562341" cy="1962340"/>
          </a:xfrm>
          <a:prstGeom prst="rect">
            <a:avLst/>
          </a:prstGeom>
        </p:spPr>
      </p:pic>
      <p:sp>
        <p:nvSpPr>
          <p:cNvPr id="8" name="Полилиния: фигура 7">
            <a:extLst>
              <a:ext uri="{FF2B5EF4-FFF2-40B4-BE49-F238E27FC236}">
                <a16:creationId xmlns="" xmlns:a16="http://schemas.microsoft.com/office/drawing/2014/main" id="{BB2FEF84-5083-41B0-8F01-3B1CF9B98870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17AA43AA-5A22-4B00-82CB-8407813F0FC0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87" name="Заголовок 1">
            <a:extLst>
              <a:ext uri="{FF2B5EF4-FFF2-40B4-BE49-F238E27FC236}">
                <a16:creationId xmlns="" xmlns:a16="http://schemas.microsoft.com/office/drawing/2014/main" id="{2E8539B6-3E98-41FE-B8BF-EE71DD4C4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240707"/>
            <a:ext cx="8505160" cy="961432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Личный кабинет ППЭ: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 использованием ЗСПД - защищенной сети, предназначенной </a:t>
            </a:r>
            <a:r>
              <a:rPr lang="ru-RU" altLang="ru-RU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связи компьютера (ноутбука), установленного в штабе ППЭ, </a:t>
            </a:r>
            <a:r>
              <a:rPr lang="ru-RU" altLang="ru-RU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личным кабинетом </a:t>
            </a:r>
            <a:r>
              <a:rPr lang="ru-RU" altLang="ru-RU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ППЭ):</a:t>
            </a: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Прямоугольник 1">
            <a:extLst>
              <a:ext uri="{FF2B5EF4-FFF2-40B4-BE49-F238E27FC236}">
                <a16:creationId xmlns="" xmlns:a16="http://schemas.microsoft.com/office/drawing/2014/main" id="{FB87F265-86DC-461B-BF7C-15D253002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562" y="1340768"/>
            <a:ext cx="8651096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получение  интернет-пакетов;</a:t>
            </a:r>
            <a:endParaRPr lang="ru-RU" altLang="ru-RU" sz="2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авторизация  </a:t>
            </a:r>
            <a:r>
              <a:rPr lang="ru-RU" altLang="ru-RU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токенов</a:t>
            </a: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членов  ГЭК;</a:t>
            </a:r>
          </a:p>
          <a:p>
            <a:pPr marL="342900" indent="-342900" algn="just"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получение </a:t>
            </a: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статусов подготовки </a:t>
            </a: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проведения экзамена, получения электронных актов технической готовности и журналов работы станций </a:t>
            </a: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ППЭ;</a:t>
            </a:r>
          </a:p>
          <a:p>
            <a:pPr marL="342900" indent="-342900" algn="just"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ключей для </a:t>
            </a: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печати ДБО </a:t>
            </a: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2;</a:t>
            </a:r>
          </a:p>
          <a:p>
            <a:pPr marL="342900" indent="-342900" algn="just"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передача </a:t>
            </a: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ключей доступа к ЭМ в день проведения экзамена авторизованным членам </a:t>
            </a: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ГЭК, в том числе резервного ключа доступа к ЭМ;</a:t>
            </a:r>
          </a:p>
          <a:p>
            <a:pPr marL="342900" indent="-342900" algn="just"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передача </a:t>
            </a: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пакетов с электронными образами бланков и форм ППЭ, пакетов </a:t>
            </a: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аудиоответами</a:t>
            </a: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участников устного экзамена, пакетов </a:t>
            </a: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ответами участников </a:t>
            </a: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КЕГЭ</a:t>
            </a:r>
          </a:p>
          <a:p>
            <a:pPr algn="just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chemeClr val="accent5">
                  <a:lumMod val="75000"/>
                </a:schemeClr>
              </a:buClr>
              <a:buSzPct val="200000"/>
              <a:buNone/>
            </a:pP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Доступ  </a:t>
            </a: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личный  кабинет </a:t>
            </a: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  </a:t>
            </a: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имеют  все  </a:t>
            </a:r>
            <a:endParaRPr lang="ru-RU" altLang="ru-RU" sz="18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chemeClr val="accent5">
                  <a:lumMod val="75000"/>
                </a:schemeClr>
              </a:buClr>
              <a:buSzPct val="200000"/>
              <a:buNone/>
            </a:pP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технические  </a:t>
            </a: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специалисты  ППЭ,  назначенные  </a:t>
            </a: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экзамен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072E617-A738-459E-A7C6-4063DB41122A}"/>
              </a:ext>
            </a:extLst>
          </p:cNvPr>
          <p:cNvSpPr/>
          <p:nvPr/>
        </p:nvSpPr>
        <p:spPr>
          <a:xfrm>
            <a:off x="4823074" y="787282"/>
            <a:ext cx="4221638" cy="414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600" dirty="0">
                <a:latin typeface="Century Gothic" panose="020B0502020202020204" pitchFamily="34" charset="0"/>
                <a:cs typeface="Arial" charset="0"/>
              </a:rPr>
              <a:t> </a:t>
            </a:r>
            <a:endParaRPr lang="ru-RU" sz="1400" dirty="0"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AE09F583-DAB1-4BD1-8241-143B8FEE7ADE}"/>
              </a:ext>
            </a:extLst>
          </p:cNvPr>
          <p:cNvSpPr/>
          <p:nvPr/>
        </p:nvSpPr>
        <p:spPr>
          <a:xfrm flipH="1" flipV="1">
            <a:off x="0" y="5820799"/>
            <a:ext cx="5451182" cy="1037201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олилиния: фигура 35">
            <a:extLst>
              <a:ext uri="{FF2B5EF4-FFF2-40B4-BE49-F238E27FC236}">
                <a16:creationId xmlns="" xmlns:a16="http://schemas.microsoft.com/office/drawing/2014/main" id="{CA35E904-FCF0-4D10-B160-650B6516D14A}"/>
              </a:ext>
            </a:extLst>
          </p:cNvPr>
          <p:cNvSpPr/>
          <p:nvPr/>
        </p:nvSpPr>
        <p:spPr>
          <a:xfrm flipH="1" flipV="1">
            <a:off x="0" y="5530012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="" xmlns:a16="http://schemas.microsoft.com/office/drawing/2014/main" id="{5A00DB76-4FDF-49BE-A3D0-AD8A7B0B7A17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="" xmlns:a16="http://schemas.microsoft.com/office/drawing/2014/main" id="{E0913D64-DBEF-4520-81B9-4DFD90D40C3E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="" xmlns:a16="http://schemas.microsoft.com/office/drawing/2014/main" id="{EA555FB2-4A54-4EE6-98F1-8EF82FB46DA2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083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9AD36EB1-04F1-46F1-86DA-3907C3F216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4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D7CE3014-2440-4838-8253-CC27694E5E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5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116F56C1-BF49-49DE-B026-5EBD6190B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6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3D5572DC-5B06-4C14-A55A-817706E126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7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4E917B88-8D46-4EA9-8A8B-8494E4ABAF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8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23E30865-1C57-4E6E-AB3B-361814ADEF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9" name="Заголовок 1">
            <a:extLst>
              <a:ext uri="{FF2B5EF4-FFF2-40B4-BE49-F238E27FC236}">
                <a16:creationId xmlns="" xmlns:a16="http://schemas.microsoft.com/office/drawing/2014/main" id="{5D53024D-DBDD-4104-860C-F27BC72A4434}"/>
              </a:ext>
            </a:extLst>
          </p:cNvPr>
          <p:cNvSpPr txBox="1">
            <a:spLocks/>
          </p:cNvSpPr>
          <p:nvPr/>
        </p:nvSpPr>
        <p:spPr bwMode="auto">
          <a:xfrm>
            <a:off x="3923928" y="16781"/>
            <a:ext cx="5208158" cy="89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ОРГАНИЗАЦИЯ ВХОДА </a:t>
            </a:r>
            <a:r>
              <a:rPr lang="ru-RU" alt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РАБОТНИКОВ </a:t>
            </a:r>
            <a:r>
              <a:rPr lang="ru-RU" altLang="ru-RU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ППЭ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7218F275-2D16-4FFB-92F8-E4E599888040}"/>
              </a:ext>
            </a:extLst>
          </p:cNvPr>
          <p:cNvSpPr/>
          <p:nvPr/>
        </p:nvSpPr>
        <p:spPr>
          <a:xfrm>
            <a:off x="82505" y="2606130"/>
            <a:ext cx="1993808" cy="113851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С </a:t>
            </a: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8:00 часов</a:t>
            </a:r>
          </a:p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о</a:t>
            </a: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рганизаторы ППЭ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7E87D33A-EF66-4493-BC78-6024D0501F6D}"/>
              </a:ext>
            </a:extLst>
          </p:cNvPr>
          <p:cNvSpPr/>
          <p:nvPr/>
        </p:nvSpPr>
        <p:spPr>
          <a:xfrm>
            <a:off x="4716016" y="836712"/>
            <a:ext cx="3334586" cy="1224136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Член ГЭК осуществляет контроль </a:t>
            </a:r>
            <a:b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за организацией входа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работников ППЭ </a:t>
            </a:r>
            <a:b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и медицинского работника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A8D10A25-CD31-4060-B177-07FAA46DCF6D}"/>
              </a:ext>
            </a:extLst>
          </p:cNvPr>
          <p:cNvSpPr/>
          <p:nvPr/>
        </p:nvSpPr>
        <p:spPr>
          <a:xfrm>
            <a:off x="4067944" y="2204864"/>
            <a:ext cx="2474485" cy="1822052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Дежурный на </a:t>
            </a:r>
            <a:r>
              <a:rPr lang="ru-RU" altLang="ru-RU" sz="16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входе проверяет: </a:t>
            </a:r>
            <a:endParaRPr lang="ru-RU" altLang="ru-RU" sz="1600" b="1" dirty="0">
              <a:solidFill>
                <a:srgbClr val="394454"/>
              </a:solidFill>
              <a:latin typeface="Century Gothic" panose="020B0502020202020204" pitchFamily="34" charset="0"/>
              <a:cs typeface="Arial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1) документ, удостоверяющий личность;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2) наличие </a:t>
            </a: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в </a:t>
            </a: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форме ППЭ-07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="" xmlns:a16="http://schemas.microsoft.com/office/drawing/2014/main" id="{BD1A2CBA-D624-4E41-A820-F77F06125014}"/>
              </a:ext>
            </a:extLst>
          </p:cNvPr>
          <p:cNvSpPr/>
          <p:nvPr/>
        </p:nvSpPr>
        <p:spPr>
          <a:xfrm>
            <a:off x="82504" y="4274772"/>
            <a:ext cx="2017126" cy="239458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Место для личных вещей </a:t>
            </a: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работников ППЭ </a:t>
            </a: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и медицинского работника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Прямоугольник: скругленные углы 1">
            <a:extLst>
              <a:ext uri="{FF2B5EF4-FFF2-40B4-BE49-F238E27FC236}">
                <a16:creationId xmlns="" xmlns:a16="http://schemas.microsoft.com/office/drawing/2014/main" id="{7218F275-2D16-4FFB-92F8-E4E599888040}"/>
              </a:ext>
            </a:extLst>
          </p:cNvPr>
          <p:cNvSpPr/>
          <p:nvPr/>
        </p:nvSpPr>
        <p:spPr>
          <a:xfrm>
            <a:off x="82504" y="980728"/>
            <a:ext cx="1965504" cy="113851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В</a:t>
            </a: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7:50 часов</a:t>
            </a:r>
          </a:p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д</a:t>
            </a: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ежурные </a:t>
            </a:r>
            <a:b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на входе</a:t>
            </a:r>
            <a:endParaRPr lang="ru-RU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Прямоугольник: скругленные углы 6">
            <a:extLst>
              <a:ext uri="{FF2B5EF4-FFF2-40B4-BE49-F238E27FC236}">
                <a16:creationId xmlns="" xmlns:a16="http://schemas.microsoft.com/office/drawing/2014/main" id="{A8D10A25-CD31-4060-B177-07FAA46DCF6D}"/>
              </a:ext>
            </a:extLst>
          </p:cNvPr>
          <p:cNvSpPr/>
          <p:nvPr/>
        </p:nvSpPr>
        <p:spPr>
          <a:xfrm>
            <a:off x="4098340" y="5155902"/>
            <a:ext cx="2455919" cy="1657474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ПОМЕЩЕНИЕ ДЛЯ ПРОВЕДЕНИЯ ИНСТРУКТАЖА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(после инструктажа закрывается и опечатывается)</a:t>
            </a:r>
            <a:endParaRPr lang="ru-RU" sz="1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object 4">
            <a:extLst>
              <a:ext uri="{FF2B5EF4-FFF2-40B4-BE49-F238E27FC236}">
                <a16:creationId xmlns="" xmlns:a16="http://schemas.microsoft.com/office/drawing/2014/main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264" y="2385207"/>
            <a:ext cx="2036667" cy="226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Медицинские работники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входят </a:t>
            </a:r>
            <a:b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в ППЭ только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по документам, удостоверяющим </a:t>
            </a:r>
            <a:b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их личность и подтверждающим </a:t>
            </a:r>
            <a:b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их полномочия </a:t>
            </a:r>
            <a:endParaRPr lang="ru-RU" altLang="ru-RU" sz="1600" dirty="0">
              <a:solidFill>
                <a:srgbClr val="00B05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50" name="object 4">
            <a:extLst>
              <a:ext uri="{FF2B5EF4-FFF2-40B4-BE49-F238E27FC236}">
                <a16:creationId xmlns="" xmlns:a16="http://schemas.microsoft.com/office/drawing/2014/main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248" y="4883930"/>
            <a:ext cx="2304256" cy="1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СМИ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присутствуют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charset="0"/>
              </a:rPr>
              <a:t>в ППЭ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до начала </a:t>
            </a:r>
            <a:endParaRPr lang="ru-RU" altLang="ru-RU" sz="1600" b="1" dirty="0">
              <a:solidFill>
                <a:srgbClr val="00B050"/>
              </a:solidFill>
              <a:latin typeface="Century Gothic" panose="020B0502020202020204" pitchFamily="34" charset="0"/>
              <a:cs typeface="Arial" charset="0"/>
            </a:endParaRP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dirty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печати ЭМ</a:t>
            </a:r>
            <a:endParaRPr lang="ru-RU" altLang="ru-RU" sz="1600" dirty="0">
              <a:solidFill>
                <a:srgbClr val="00B050"/>
              </a:solidFill>
              <a:latin typeface="Century Gothic" panose="020B0502020202020204" pitchFamily="34" charset="0"/>
              <a:cs typeface="Arial" charset="0"/>
            </a:endParaRP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(10.00 часов)</a:t>
            </a:r>
            <a:endParaRPr lang="ru-RU" altLang="ru-RU" sz="1600" dirty="0">
              <a:solidFill>
                <a:srgbClr val="00B05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CCA971F8-1678-4163-B57D-7F206DBACB33}"/>
              </a:ext>
            </a:extLst>
          </p:cNvPr>
          <p:cNvSpPr/>
          <p:nvPr/>
        </p:nvSpPr>
        <p:spPr bwMode="auto">
          <a:xfrm>
            <a:off x="2373712" y="993454"/>
            <a:ext cx="1486220" cy="5747914"/>
          </a:xfrm>
          <a:prstGeom prst="rect">
            <a:avLst/>
          </a:prstGeom>
          <a:ln w="76200"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endParaRPr lang="ru-RU" sz="1100" dirty="0" smtClean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 smtClean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 smtClean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 smtClean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27" name="Рисунок 56">
            <a:extLst>
              <a:ext uri="{FF2B5EF4-FFF2-40B4-BE49-F238E27FC236}">
                <a16:creationId xmlns="" xmlns:a16="http://schemas.microsoft.com/office/drawing/2014/main" id="{B7D46A9E-B1A3-457D-8BD6-7DDA92221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5438"/>
          <a:stretch>
            <a:fillRect/>
          </a:stretch>
        </p:blipFill>
        <p:spPr bwMode="auto">
          <a:xfrm>
            <a:off x="2555776" y="2924944"/>
            <a:ext cx="1200042" cy="1488357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E47B7794-69BD-43DF-95FB-F4DA1DC00C4B}"/>
              </a:ext>
            </a:extLst>
          </p:cNvPr>
          <p:cNvSpPr/>
          <p:nvPr/>
        </p:nvSpPr>
        <p:spPr>
          <a:xfrm rot="16200000">
            <a:off x="2841013" y="-132106"/>
            <a:ext cx="511175" cy="1440701"/>
          </a:xfrm>
          <a:prstGeom prst="rect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lIns="52029" tIns="26015" rIns="52029" bIns="26015" anchor="ctr"/>
          <a:lstStyle/>
          <a:p>
            <a:pPr algn="ctr">
              <a:defRPr/>
            </a:pPr>
            <a:r>
              <a:rPr lang="ru-RU" sz="105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ВХОД В ППЭ</a:t>
            </a:r>
            <a:endParaRPr lang="ru-RU" sz="105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40304" y="1052736"/>
            <a:ext cx="1510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1) Пункт </a:t>
            </a: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охраны </a:t>
            </a:r>
            <a:b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правопорядка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195736" y="7938"/>
            <a:ext cx="1" cy="2989014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203744" y="5029454"/>
            <a:ext cx="4" cy="1828546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975643" y="7938"/>
            <a:ext cx="1" cy="2989014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203745" y="3068156"/>
            <a:ext cx="1" cy="1953518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977029" y="5021674"/>
            <a:ext cx="4" cy="1828546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977030" y="3060376"/>
            <a:ext cx="1" cy="1953518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51">
            <a:extLst>
              <a:ext uri="{FF2B5EF4-FFF2-40B4-BE49-F238E27FC236}">
                <a16:creationId xmlns="" xmlns:a16="http://schemas.microsoft.com/office/drawing/2014/main" id="{25491055-D7C4-4CC1-AE17-CF61631E4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75" y="5373216"/>
            <a:ext cx="885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Рисунок 55">
            <a:extLst>
              <a:ext uri="{FF2B5EF4-FFF2-40B4-BE49-F238E27FC236}">
                <a16:creationId xmlns="" xmlns:a16="http://schemas.microsoft.com/office/drawing/2014/main" id="{16835D72-BC3E-47F3-8BFE-3A7DCC9B39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08" y="1772816"/>
            <a:ext cx="563711" cy="693913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2224041" y="2807350"/>
            <a:ext cx="17799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2</a:t>
            </a:r>
            <a:r>
              <a:rPr lang="ru-RU" sz="1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) металлоискатель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347764" y="4911551"/>
            <a:ext cx="1510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3</a:t>
            </a:r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) Место регистрации</a:t>
            </a:r>
          </a:p>
        </p:txBody>
      </p:sp>
      <p:sp>
        <p:nvSpPr>
          <p:cNvPr id="53" name="Прямоугольник: скругленные углы 1">
            <a:extLst>
              <a:ext uri="{FF2B5EF4-FFF2-40B4-BE49-F238E27FC236}">
                <a16:creationId xmlns="" xmlns:a16="http://schemas.microsoft.com/office/drawing/2014/main" id="{7218F275-2D16-4FFB-92F8-E4E599888040}"/>
              </a:ext>
            </a:extLst>
          </p:cNvPr>
          <p:cNvSpPr/>
          <p:nvPr/>
        </p:nvSpPr>
        <p:spPr>
          <a:xfrm>
            <a:off x="4090734" y="4135838"/>
            <a:ext cx="2428904" cy="45807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Работники ППЭ</a:t>
            </a:r>
            <a:endParaRPr lang="ru-RU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6302434" y="4227492"/>
            <a:ext cx="547517" cy="2291448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4293826"/>
            <a:ext cx="13854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Видеонаблюдение </a:t>
            </a:r>
            <a:br>
              <a:rPr lang="ru-RU" sz="11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в режиме «офлайн»</a:t>
            </a:r>
          </a:p>
        </p:txBody>
      </p:sp>
    </p:spTree>
    <p:extLst>
      <p:ext uri="{BB962C8B-B14F-4D97-AF65-F5344CB8AC3E}">
        <p14:creationId xmlns:p14="http://schemas.microsoft.com/office/powerpoint/2010/main" val="375387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03EAE576-097A-4AB6-BDDE-5DC7B7EA0651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8408336A-5178-4D70-AB95-EBBEA320BDEE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="" xmlns:a16="http://schemas.microsoft.com/office/drawing/2014/main" id="{392BFEAF-4BB7-4980-B0CA-4535E83D718E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59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43A1C968-EB57-4678-A253-4EE9BBAA0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0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D8E44F25-3DD8-455B-9F0A-BC254346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1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D00CC3B6-A034-4F03-A4AC-C63113B5B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2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CAB215BF-55A6-49EF-A55A-A4529E89D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3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0777EA28-A9CA-41A6-96FA-A16282CC7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4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FB953770-5EB7-4B0D-9EEA-9FD5739BB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33265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6" name="Заголовок 1">
            <a:extLst>
              <a:ext uri="{FF2B5EF4-FFF2-40B4-BE49-F238E27FC236}">
                <a16:creationId xmlns="" xmlns:a16="http://schemas.microsoft.com/office/drawing/2014/main" id="{E0908DB9-747D-47CE-B926-159B2F2E8D76}"/>
              </a:ext>
            </a:extLst>
          </p:cNvPr>
          <p:cNvSpPr txBox="1">
            <a:spLocks/>
          </p:cNvSpPr>
          <p:nvPr/>
        </p:nvSpPr>
        <p:spPr bwMode="auto">
          <a:xfrm>
            <a:off x="92339" y="-171400"/>
            <a:ext cx="8964613" cy="8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Действия руководителя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начала экзамена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7" name="object 6">
            <a:extLst>
              <a:ext uri="{FF2B5EF4-FFF2-40B4-BE49-F238E27FC236}">
                <a16:creationId xmlns="" xmlns:a16="http://schemas.microsoft.com/office/drawing/2014/main" id="{41834691-BC72-496C-8313-3C3C1876051D}"/>
              </a:ext>
            </a:extLst>
          </p:cNvPr>
          <p:cNvSpPr>
            <a:spLocks/>
          </p:cNvSpPr>
          <p:nvPr/>
        </p:nvSpPr>
        <p:spPr bwMode="auto">
          <a:xfrm>
            <a:off x="137993" y="4221088"/>
            <a:ext cx="8853607" cy="2123246"/>
          </a:xfrm>
          <a:custGeom>
            <a:avLst/>
            <a:gdLst>
              <a:gd name="T0" fmla="*/ 0 w 8673465"/>
              <a:gd name="T1" fmla="*/ 0 h 3761104"/>
              <a:gd name="T2" fmla="*/ 11099506 w 8673465"/>
              <a:gd name="T3" fmla="*/ 0 h 3761104"/>
              <a:gd name="T4" fmla="*/ 11099506 w 8673465"/>
              <a:gd name="T5" fmla="*/ 0 h 3761104"/>
              <a:gd name="T6" fmla="*/ 0 w 8673465"/>
              <a:gd name="T7" fmla="*/ 0 h 3761104"/>
              <a:gd name="T8" fmla="*/ 0 w 8673465"/>
              <a:gd name="T9" fmla="*/ 0 h 376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73465" h="3761104">
                <a:moveTo>
                  <a:pt x="0" y="3760851"/>
                </a:moveTo>
                <a:lnTo>
                  <a:pt x="8672957" y="3760851"/>
                </a:lnTo>
                <a:lnTo>
                  <a:pt x="8672957" y="0"/>
                </a:lnTo>
                <a:lnTo>
                  <a:pt x="0" y="0"/>
                </a:lnTo>
                <a:lnTo>
                  <a:pt x="0" y="3760851"/>
                </a:lnTo>
                <a:close/>
              </a:path>
            </a:pathLst>
          </a:custGeom>
          <a:noFill/>
          <a:ln w="38100">
            <a:solidFill>
              <a:srgbClr val="40C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5068" name="object 7">
            <a:extLst>
              <a:ext uri="{FF2B5EF4-FFF2-40B4-BE49-F238E27FC236}">
                <a16:creationId xmlns="" xmlns:a16="http://schemas.microsoft.com/office/drawing/2014/main" id="{8E24E448-92A8-4B56-BC18-163E38207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2" y="4221088"/>
            <a:ext cx="8595617" cy="201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 anchor="ctr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Организаторам в аудитории</a:t>
            </a:r>
            <a:r>
              <a:rPr lang="ru-RU" alt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9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ВДП для упаковки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комплектов бланков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ЕГЭ, КИМ, испорченных/бракованных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 (КЕГЭ и иностранный (устная часть)) – два ВДП);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ППЭ – 05-01 (2 экз.), 05-02, 12-02, 12-03, 12-04МАШ, 16;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калибровочный лист;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черновики;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конверт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упаковки черновиков;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папку для организатора в аудитории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29DC909-AB61-4181-AC7C-A534E28FDC04}"/>
              </a:ext>
            </a:extLst>
          </p:cNvPr>
          <p:cNvSpPr/>
          <p:nvPr/>
        </p:nvSpPr>
        <p:spPr>
          <a:xfrm>
            <a:off x="149924" y="1054969"/>
            <a:ext cx="8855075" cy="360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88"/>
              </a:spcBef>
              <a:defRPr/>
            </a:pP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РУКОВОДИТЕЛЬ ППЭ ВЫДАЕТ: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E15BA79-BEA1-4A11-98AA-4DA0ACBFC306}"/>
              </a:ext>
            </a:extLst>
          </p:cNvPr>
          <p:cNvSpPr/>
          <p:nvPr/>
        </p:nvSpPr>
        <p:spPr>
          <a:xfrm>
            <a:off x="144463" y="1484784"/>
            <a:ext cx="3348037" cy="1688602"/>
          </a:xfrm>
          <a:prstGeom prst="rect">
            <a:avLst/>
          </a:prstGeom>
          <a:solidFill>
            <a:srgbClr val="E9EDF4"/>
          </a:solidFill>
          <a:ln w="28575">
            <a:solidFill>
              <a:srgbClr val="40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438"/>
              </a:spcBef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Дежурным на входе</a:t>
            </a:r>
          </a:p>
          <a:p>
            <a:pPr algn="ctr">
              <a:spcBef>
                <a:spcPts val="338"/>
              </a:spcBef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ППЭ-06-01 и ППЭ-06-02 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размещения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информационном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стенде при входе в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регистрации участников 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входе в ППЭ 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10B1EE5D-8398-492E-BC3F-09415F29DAE1}"/>
              </a:ext>
            </a:extLst>
          </p:cNvPr>
          <p:cNvSpPr/>
          <p:nvPr/>
        </p:nvSpPr>
        <p:spPr>
          <a:xfrm>
            <a:off x="3648774" y="1477022"/>
            <a:ext cx="5356225" cy="1688602"/>
          </a:xfrm>
          <a:prstGeom prst="rect">
            <a:avLst/>
          </a:prstGeom>
          <a:solidFill>
            <a:srgbClr val="E9EDF4"/>
          </a:solidFill>
          <a:ln w="28575">
            <a:solidFill>
              <a:srgbClr val="40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Медицинским работникам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инструкцию, определяющую порядок его работы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время проведения ЕГЭ в ППЭ;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журнал учета участников экзаменов, обратившихся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медицинскому работнику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303ED9D1-D12B-4AFD-BD22-B5E9489F3DC1}"/>
              </a:ext>
            </a:extLst>
          </p:cNvPr>
          <p:cNvSpPr/>
          <p:nvPr/>
        </p:nvSpPr>
        <p:spPr>
          <a:xfrm>
            <a:off x="137993" y="3284984"/>
            <a:ext cx="3348037" cy="798513"/>
          </a:xfrm>
          <a:prstGeom prst="rect">
            <a:avLst/>
          </a:prstGeom>
          <a:solidFill>
            <a:srgbClr val="E9EDF4"/>
          </a:solidFill>
          <a:ln w="28575">
            <a:solidFill>
              <a:srgbClr val="40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438"/>
              </a:spcBef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Техническим специалистам</a:t>
            </a:r>
          </a:p>
          <a:p>
            <a:pPr algn="ctr">
              <a:spcBef>
                <a:spcPts val="438"/>
              </a:spcBef>
              <a:defRPr/>
            </a:pP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флеш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-накопитель(и) для переноса данных  между рабочими станциями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3D55C403-9937-4DA9-882E-C57DA7C7F634}"/>
              </a:ext>
            </a:extLst>
          </p:cNvPr>
          <p:cNvSpPr/>
          <p:nvPr/>
        </p:nvSpPr>
        <p:spPr>
          <a:xfrm>
            <a:off x="3643313" y="3272049"/>
            <a:ext cx="5356225" cy="792163"/>
          </a:xfrm>
          <a:prstGeom prst="rect">
            <a:avLst/>
          </a:prstGeom>
          <a:solidFill>
            <a:srgbClr val="E9EDF4"/>
          </a:solidFill>
          <a:ln w="28575">
            <a:solidFill>
              <a:srgbClr val="40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Общественным наблюдателям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 ППЭ-18-МАШ «Акт общественного наблюдения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проведением экзамена в ППЭ»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E98DCE2F-AB86-450E-B5DD-784224C02A99}"/>
              </a:ext>
            </a:extLst>
          </p:cNvPr>
          <p:cNvGrpSpPr/>
          <p:nvPr/>
        </p:nvGrpSpPr>
        <p:grpSpPr>
          <a:xfrm>
            <a:off x="144463" y="551830"/>
            <a:ext cx="8847137" cy="369887"/>
            <a:chOff x="144463" y="1268413"/>
            <a:chExt cx="8847137" cy="369887"/>
          </a:xfrm>
        </p:grpSpPr>
        <p:sp>
          <p:nvSpPr>
            <p:cNvPr id="45074" name="object 6">
              <a:extLst>
                <a:ext uri="{FF2B5EF4-FFF2-40B4-BE49-F238E27FC236}">
                  <a16:creationId xmlns="" xmlns:a16="http://schemas.microsoft.com/office/drawing/2014/main" id="{2B5C3852-91A9-4111-9E7E-87A5BC1E6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63" y="1268413"/>
              <a:ext cx="8847137" cy="369887"/>
            </a:xfrm>
            <a:custGeom>
              <a:avLst/>
              <a:gdLst>
                <a:gd name="T0" fmla="*/ 0 w 8673465"/>
                <a:gd name="T1" fmla="*/ 0 h 3761104"/>
                <a:gd name="T2" fmla="*/ 3086 w 8673465"/>
                <a:gd name="T3" fmla="*/ 0 h 3761104"/>
                <a:gd name="T4" fmla="*/ 3086 w 8673465"/>
                <a:gd name="T5" fmla="*/ 0 h 3761104"/>
                <a:gd name="T6" fmla="*/ 0 w 8673465"/>
                <a:gd name="T7" fmla="*/ 0 h 3761104"/>
                <a:gd name="T8" fmla="*/ 0 w 8673465"/>
                <a:gd name="T9" fmla="*/ 0 h 376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73465" h="3761104">
                  <a:moveTo>
                    <a:pt x="0" y="3760851"/>
                  </a:moveTo>
                  <a:lnTo>
                    <a:pt x="8672957" y="3760851"/>
                  </a:lnTo>
                  <a:lnTo>
                    <a:pt x="8672957" y="0"/>
                  </a:lnTo>
                  <a:lnTo>
                    <a:pt x="0" y="0"/>
                  </a:lnTo>
                  <a:lnTo>
                    <a:pt x="0" y="3760851"/>
                  </a:lnTo>
                  <a:close/>
                </a:path>
              </a:pathLst>
            </a:custGeom>
            <a:noFill/>
            <a:ln w="28575">
              <a:solidFill>
                <a:srgbClr val="40C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075" name="Прямоугольник 3">
              <a:extLst>
                <a:ext uri="{FF2B5EF4-FFF2-40B4-BE49-F238E27FC236}">
                  <a16:creationId xmlns="" xmlns:a16="http://schemas.microsoft.com/office/drawing/2014/main" id="{D27CC865-A46A-4995-A0A8-4CE287248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44" y="1290246"/>
              <a:ext cx="805504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ПРОВЕДЕНИЕ ИНСТРУКТАЖА (8.15 часов). Инструкция для руководителя ППЭ </a:t>
              </a:r>
              <a:endPara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D7244DA0-4946-4647-AC35-CFDD90626D43}"/>
              </a:ext>
            </a:extLst>
          </p:cNvPr>
          <p:cNvSpPr/>
          <p:nvPr/>
        </p:nvSpPr>
        <p:spPr>
          <a:xfrm>
            <a:off x="117897" y="6406025"/>
            <a:ext cx="8855075" cy="3603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88"/>
              </a:spcBef>
              <a:defRPr/>
            </a:pP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Не позднее 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9.45 часов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в штабе ППЭ руководитель ППЭ выдает 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ДБО № 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=""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=""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92" y="89771"/>
            <a:ext cx="8964612" cy="458909"/>
          </a:xfrm>
        </p:spPr>
        <p:txBody>
          <a:bodyPr/>
          <a:lstStyle/>
          <a:p>
            <a:pPr lvl="0"/>
            <a:r>
              <a:rPr lang="ru-RU" alt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График работы </a:t>
            </a:r>
            <a:r>
              <a:rPr lang="ru-RU" alt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ППЭ </a:t>
            </a:r>
            <a:r>
              <a:rPr lang="ru-RU" alt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основной период ЕГЭ</a:t>
            </a:r>
            <a:endParaRPr lang="ru-RU" altLang="ru-RU" sz="28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7" name="Picture 3" descr="C:\Users\gridunova\Downloads\Подготовка к обучающим вебинарам\график ППЭ ЕГЭ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26" y="764704"/>
            <a:ext cx="880168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915405"/>
              </p:ext>
            </p:extLst>
          </p:nvPr>
        </p:nvGraphicFramePr>
        <p:xfrm>
          <a:off x="585015" y="5805264"/>
          <a:ext cx="39814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Лист" r:id="rId5" imgW="3981489" imgH="609660" progId="Excel.Sheet.8">
                  <p:embed/>
                </p:oleObj>
              </mc:Choice>
              <mc:Fallback>
                <p:oleObj name="Лист" r:id="rId5" imgW="3981489" imgH="6096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5015" y="5805264"/>
                        <a:ext cx="39814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03EAE576-097A-4AB6-BDDE-5DC7B7EA0651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8408336A-5178-4D70-AB95-EBBEA320BDEE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="" xmlns:a16="http://schemas.microsoft.com/office/drawing/2014/main" id="{392BFEAF-4BB7-4980-B0CA-4535E83D718E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59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43A1C968-EB57-4678-A253-4EE9BBAA0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0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D8E44F25-3DD8-455B-9F0A-BC254346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1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D00CC3B6-A034-4F03-A4AC-C63113B5B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2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CAB215BF-55A6-49EF-A55A-A4529E89D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3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0777EA28-A9CA-41A6-96FA-A16282CC7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4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FB953770-5EB7-4B0D-9EEA-9FD5739BB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6" name="Заголовок 1">
            <a:extLst>
              <a:ext uri="{FF2B5EF4-FFF2-40B4-BE49-F238E27FC236}">
                <a16:creationId xmlns="" xmlns:a16="http://schemas.microsoft.com/office/drawing/2014/main" id="{E0908DB9-747D-47CE-B926-159B2F2E8D76}"/>
              </a:ext>
            </a:extLst>
          </p:cNvPr>
          <p:cNvSpPr txBox="1">
            <a:spLocks/>
          </p:cNvSpPr>
          <p:nvPr/>
        </p:nvSpPr>
        <p:spPr bwMode="auto">
          <a:xfrm>
            <a:off x="144463" y="84392"/>
            <a:ext cx="8964613" cy="8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Изменение в инструкции 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участника 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экзамена, зачитываемой 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организатором 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аудитории перед началом экзамена</a:t>
            </a:r>
          </a:p>
        </p:txBody>
      </p:sp>
      <p:pic>
        <p:nvPicPr>
          <p:cNvPr id="2051" name="Picture 3" descr="C:\Users\gridunova\Downloads\Подготовка к обучающим вебинарам\4f78abb6253b446797a3d7d4879664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6" t="10787" r="31520" b="7840"/>
          <a:stretch/>
        </p:blipFill>
        <p:spPr bwMode="auto">
          <a:xfrm>
            <a:off x="4277144" y="5229200"/>
            <a:ext cx="986386" cy="147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68266" y="1130715"/>
            <a:ext cx="465075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Частью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 статьи 19.30 Кодекса Российской Федерации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административных правонарушениях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предусмотрена административная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ответственность. Умышленное искажение результатов государственной итоговой аттестации,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равно нарушение установленного законодательством об образовании порядка проведения государственной итоговой аттестации, влечет наложение административного штрафа на граждан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размере от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трех тысяч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пяти тысяч рублей.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7350" y="4902546"/>
            <a:ext cx="43190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 проведении ГИА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использовать ТОЛЬКО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инструкции для участников экзаменов из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Регламентов 2025 года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gridunova\Downloads\Подготовка к обучающим вебинарам\запре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4" y="1182068"/>
            <a:ext cx="4030792" cy="542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9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олилиния: фигура 35">
            <a:extLst>
              <a:ext uri="{FF2B5EF4-FFF2-40B4-BE49-F238E27FC236}">
                <a16:creationId xmlns="" xmlns:a16="http://schemas.microsoft.com/office/drawing/2014/main" id="{CA35E904-FCF0-4D10-B160-650B6516D14A}"/>
              </a:ext>
            </a:extLst>
          </p:cNvPr>
          <p:cNvSpPr/>
          <p:nvPr/>
        </p:nvSpPr>
        <p:spPr>
          <a:xfrm flipH="1" flipV="1">
            <a:off x="0" y="5777289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="" xmlns:a16="http://schemas.microsoft.com/office/drawing/2014/main" id="{5A00DB76-4FDF-49BE-A3D0-AD8A7B0B7A17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="" xmlns:a16="http://schemas.microsoft.com/office/drawing/2014/main" id="{E0913D64-DBEF-4520-81B9-4DFD90D40C3E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="" xmlns:a16="http://schemas.microsoft.com/office/drawing/2014/main" id="{EA555FB2-4A54-4EE6-98F1-8EF82FB46DA2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098" name="object 3">
            <a:extLst>
              <a:ext uri="{FF2B5EF4-FFF2-40B4-BE49-F238E27FC236}">
                <a16:creationId xmlns="" xmlns:a16="http://schemas.microsoft.com/office/drawing/2014/main" id="{66304851-09EC-4EBA-A4C1-332B411A0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4079" y="4152429"/>
            <a:ext cx="922337" cy="12207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3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9AD36EB1-04F1-46F1-86DA-3907C3F216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4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D7CE3014-2440-4838-8253-CC27694E5E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5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116F56C1-BF49-49DE-B026-5EBD6190B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6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3D5572DC-5B06-4C14-A55A-817706E126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7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4E917B88-8D46-4EA9-8A8B-8494E4ABAF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8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23E30865-1C57-4E6E-AB3B-361814ADEF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9" name="Заголовок 1">
            <a:extLst>
              <a:ext uri="{FF2B5EF4-FFF2-40B4-BE49-F238E27FC236}">
                <a16:creationId xmlns="" xmlns:a16="http://schemas.microsoft.com/office/drawing/2014/main" id="{5D53024D-DBDD-4104-860C-F27BC72A4434}"/>
              </a:ext>
            </a:extLst>
          </p:cNvPr>
          <p:cNvSpPr txBox="1">
            <a:spLocks/>
          </p:cNvSpPr>
          <p:nvPr/>
        </p:nvSpPr>
        <p:spPr bwMode="auto">
          <a:xfrm>
            <a:off x="-396552" y="38836"/>
            <a:ext cx="4353476" cy="50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ОРГАНИЗАЦИЯ ВХОДА </a:t>
            </a:r>
            <a:endParaRPr lang="ru-RU" altLang="ru-RU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УЧАСТНИКОВ </a:t>
            </a: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ЭКЗАМЕНА В ППЭ</a:t>
            </a:r>
          </a:p>
        </p:txBody>
      </p:sp>
      <p:sp>
        <p:nvSpPr>
          <p:cNvPr id="46090" name="TextBox 1">
            <a:extLst>
              <a:ext uri="{FF2B5EF4-FFF2-40B4-BE49-F238E27FC236}">
                <a16:creationId xmlns="" xmlns:a16="http://schemas.microsoft.com/office/drawing/2014/main" id="{E94397B0-23EB-48AD-BA31-ECEA1A1B0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929" y="6484565"/>
            <a:ext cx="1727200" cy="276999"/>
          </a:xfrm>
          <a:prstGeom prst="rect">
            <a:avLst/>
          </a:prstGeom>
          <a:noFill/>
          <a:ln w="38100">
            <a:solidFill>
              <a:srgbClr val="40C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Аудитория 2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="" xmlns:a16="http://schemas.microsoft.com/office/drawing/2014/main" id="{069B9509-EB6F-460F-AF32-D71A6A43558F}"/>
              </a:ext>
            </a:extLst>
          </p:cNvPr>
          <p:cNvCxnSpPr/>
          <p:nvPr/>
        </p:nvCxnSpPr>
        <p:spPr>
          <a:xfrm>
            <a:off x="6289927" y="2386805"/>
            <a:ext cx="936625" cy="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2" name="TextBox 35">
            <a:extLst>
              <a:ext uri="{FF2B5EF4-FFF2-40B4-BE49-F238E27FC236}">
                <a16:creationId xmlns="" xmlns:a16="http://schemas.microsoft.com/office/drawing/2014/main" id="{7921056D-2E74-470C-BF28-7C76F4B26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6484565"/>
            <a:ext cx="1730375" cy="276999"/>
          </a:xfrm>
          <a:prstGeom prst="rect">
            <a:avLst/>
          </a:prstGeom>
          <a:noFill/>
          <a:ln w="38100">
            <a:solidFill>
              <a:srgbClr val="40C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Аудитория 3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="" xmlns:a16="http://schemas.microsoft.com/office/drawing/2014/main" id="{B28AE2B6-B16B-437D-981E-CAF9926185EE}"/>
              </a:ext>
            </a:extLst>
          </p:cNvPr>
          <p:cNvCxnSpPr/>
          <p:nvPr/>
        </p:nvCxnSpPr>
        <p:spPr>
          <a:xfrm>
            <a:off x="7740739" y="3141663"/>
            <a:ext cx="0" cy="107950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="" xmlns:a16="http://schemas.microsoft.com/office/drawing/2014/main" id="{D9E1ECDC-2FD6-41DB-9412-FD6256495259}"/>
              </a:ext>
            </a:extLst>
          </p:cNvPr>
          <p:cNvCxnSpPr/>
          <p:nvPr/>
        </p:nvCxnSpPr>
        <p:spPr>
          <a:xfrm flipH="1">
            <a:off x="5890605" y="5672737"/>
            <a:ext cx="1077912" cy="40640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60C82CBF-8543-456D-8294-D098F2424E96}"/>
              </a:ext>
            </a:extLst>
          </p:cNvPr>
          <p:cNvCxnSpPr/>
          <p:nvPr/>
        </p:nvCxnSpPr>
        <p:spPr>
          <a:xfrm flipV="1">
            <a:off x="7286718" y="5085184"/>
            <a:ext cx="0" cy="22701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6" name="TextBox 45">
            <a:extLst>
              <a:ext uri="{FF2B5EF4-FFF2-40B4-BE49-F238E27FC236}">
                <a16:creationId xmlns="" xmlns:a16="http://schemas.microsoft.com/office/drawing/2014/main" id="{6920C308-4D63-4D72-AE39-BC5CA3281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449" y="6465530"/>
            <a:ext cx="1728787" cy="276999"/>
          </a:xfrm>
          <a:prstGeom prst="rect">
            <a:avLst/>
          </a:prstGeom>
          <a:noFill/>
          <a:ln w="38100">
            <a:solidFill>
              <a:srgbClr val="40C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Аудитория 1</a:t>
            </a:r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="" xmlns:a16="http://schemas.microsoft.com/office/drawing/2014/main" id="{B5CBD8A5-E861-43B6-9E24-489D60DD2716}"/>
              </a:ext>
            </a:extLst>
          </p:cNvPr>
          <p:cNvCxnSpPr/>
          <p:nvPr/>
        </p:nvCxnSpPr>
        <p:spPr>
          <a:xfrm flipH="1">
            <a:off x="2793372" y="6052541"/>
            <a:ext cx="1271587" cy="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7218F275-2D16-4FFB-92F8-E4E599888040}"/>
              </a:ext>
            </a:extLst>
          </p:cNvPr>
          <p:cNvSpPr/>
          <p:nvPr/>
        </p:nvSpPr>
        <p:spPr>
          <a:xfrm>
            <a:off x="5667815" y="81332"/>
            <a:ext cx="3204210" cy="365403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С 9:00 часов по графику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7E87D33A-EF66-4493-BC78-6024D0501F6D}"/>
              </a:ext>
            </a:extLst>
          </p:cNvPr>
          <p:cNvSpPr/>
          <p:nvPr/>
        </p:nvSpPr>
        <p:spPr>
          <a:xfrm>
            <a:off x="5439458" y="638174"/>
            <a:ext cx="3559814" cy="80150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Члены </a:t>
            </a:r>
            <a:r>
              <a:rPr lang="ru-RU" sz="1400" b="1" dirty="0">
                <a:solidFill>
                  <a:prstClr val="white"/>
                </a:solidFill>
                <a:latin typeface="Cambria" panose="02040503050406030204" pitchFamily="18" charset="0"/>
              </a:rPr>
              <a:t>ГЭК </a:t>
            </a:r>
            <a:r>
              <a:rPr lang="ru-RU" sz="1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осуществляют </a:t>
            </a:r>
            <a:br>
              <a:rPr lang="ru-RU" sz="1400" b="1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контроль за </a:t>
            </a:r>
            <a:r>
              <a:rPr lang="ru-RU" sz="1400" b="1" dirty="0">
                <a:solidFill>
                  <a:prstClr val="white"/>
                </a:solidFill>
                <a:latin typeface="Cambria" panose="02040503050406030204" pitchFamily="18" charset="0"/>
              </a:rPr>
              <a:t>организацией входа участников в ППЭ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2C0E1955-8469-4818-B442-13BCB353AC96}"/>
              </a:ext>
            </a:extLst>
          </p:cNvPr>
          <p:cNvSpPr/>
          <p:nvPr/>
        </p:nvSpPr>
        <p:spPr>
          <a:xfrm>
            <a:off x="5584614" y="4437112"/>
            <a:ext cx="1621201" cy="77050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Распределение участников </a:t>
            </a:r>
            <a:b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по аудиториям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A8D10A25-CD31-4060-B177-07FAA46DCF6D}"/>
              </a:ext>
            </a:extLst>
          </p:cNvPr>
          <p:cNvSpPr/>
          <p:nvPr/>
        </p:nvSpPr>
        <p:spPr>
          <a:xfrm>
            <a:off x="5549553" y="1558197"/>
            <a:ext cx="1676999" cy="251690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200" b="1" dirty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Дежурный на входе проверяет</a:t>
            </a:r>
            <a:r>
              <a:rPr lang="ru-RU" altLang="ru-RU" sz="12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:</a:t>
            </a:r>
          </a:p>
          <a:p>
            <a:pPr algn="ctr">
              <a:defRPr/>
            </a:pPr>
            <a:r>
              <a:rPr lang="ru-RU" altLang="ru-RU" sz="12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endParaRPr lang="ru-RU" altLang="ru-RU" sz="1200" b="1" dirty="0">
              <a:solidFill>
                <a:srgbClr val="394454"/>
              </a:solidFill>
              <a:latin typeface="Century Gothic" panose="020B0502020202020204" pitchFamily="34" charset="0"/>
              <a:cs typeface="Arial" charset="0"/>
            </a:endParaRPr>
          </a:p>
          <a:p>
            <a:pPr>
              <a:defRPr/>
            </a:pPr>
            <a:r>
              <a:rPr lang="ru-RU" sz="12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1) по форме ППЭ 06-01 наличие участника в списках распределения </a:t>
            </a: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/>
            </a:r>
            <a:b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в </a:t>
            </a:r>
            <a:r>
              <a:rPr lang="ru-RU" sz="12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ППЭ;</a:t>
            </a:r>
            <a:endParaRPr lang="ru-RU" sz="1200" b="1" dirty="0">
              <a:solidFill>
                <a:prstClr val="white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ru-RU" sz="12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2) документ, удостоверяющий личность</a:t>
            </a:r>
            <a:endParaRPr lang="ru-RU" sz="12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46103" name="object 3">
            <a:extLst>
              <a:ext uri="{FF2B5EF4-FFF2-40B4-BE49-F238E27FC236}">
                <a16:creationId xmlns="" xmlns:a16="http://schemas.microsoft.com/office/drawing/2014/main" id="{B2F9D2A5-DFE3-4180-BD77-229587891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8867" y="5244742"/>
            <a:ext cx="922338" cy="12207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104" name="object 3">
            <a:extLst>
              <a:ext uri="{FF2B5EF4-FFF2-40B4-BE49-F238E27FC236}">
                <a16:creationId xmlns="" xmlns:a16="http://schemas.microsoft.com/office/drawing/2014/main" id="{7FCA16B5-074E-4008-B932-F63FD1E0E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0364" y="1776413"/>
            <a:ext cx="922338" cy="12207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="" xmlns:a16="http://schemas.microsoft.com/office/drawing/2014/main" id="{396874E1-CC32-4C24-95FC-012B72578031}"/>
              </a:ext>
            </a:extLst>
          </p:cNvPr>
          <p:cNvSpPr/>
          <p:nvPr/>
        </p:nvSpPr>
        <p:spPr>
          <a:xfrm rot="16200000">
            <a:off x="6597107" y="3355975"/>
            <a:ext cx="3940175" cy="650875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730"/>
              </a:spcBef>
              <a:defRPr/>
            </a:pPr>
            <a:r>
              <a:rPr lang="ru-RU" sz="1200" b="1" spc="-1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Организаторы   направляют  участников </a:t>
            </a:r>
            <a:br>
              <a:rPr lang="ru-RU" sz="1200" b="1" spc="-1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</a:br>
            <a:r>
              <a:rPr lang="ru-RU" sz="1200" b="1" spc="-1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в аудитории</a:t>
            </a:r>
          </a:p>
        </p:txBody>
      </p:sp>
      <p:sp>
        <p:nvSpPr>
          <p:cNvPr id="46106" name="object 3">
            <a:extLst>
              <a:ext uri="{FF2B5EF4-FFF2-40B4-BE49-F238E27FC236}">
                <a16:creationId xmlns="" xmlns:a16="http://schemas.microsoft.com/office/drawing/2014/main" id="{8BD7E03D-2603-4AF0-9429-8C4506BAE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706" y="5244742"/>
            <a:ext cx="922337" cy="1181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="" xmlns:a16="http://schemas.microsoft.com/office/drawing/2014/main" id="{067EF2E3-AB43-41EB-ABF8-3F7299034A30}"/>
              </a:ext>
            </a:extLst>
          </p:cNvPr>
          <p:cNvCxnSpPr/>
          <p:nvPr/>
        </p:nvCxnSpPr>
        <p:spPr>
          <a:xfrm>
            <a:off x="7783513" y="5739009"/>
            <a:ext cx="215900" cy="627063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: скругленные углы 44">
            <a:extLst>
              <a:ext uri="{FF2B5EF4-FFF2-40B4-BE49-F238E27FC236}">
                <a16:creationId xmlns="" xmlns:a16="http://schemas.microsoft.com/office/drawing/2014/main" id="{BD1A2CBA-D624-4E41-A820-F77F06125014}"/>
              </a:ext>
            </a:extLst>
          </p:cNvPr>
          <p:cNvSpPr/>
          <p:nvPr/>
        </p:nvSpPr>
        <p:spPr>
          <a:xfrm>
            <a:off x="165099" y="4437112"/>
            <a:ext cx="3204211" cy="78898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Cambria" panose="02040503050406030204" pitchFamily="18" charset="0"/>
              </a:rPr>
              <a:t>Место для личных вещей участников </a:t>
            </a:r>
            <a:r>
              <a:rPr lang="ru-RU" sz="16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ЕГЭ </a:t>
            </a:r>
            <a:endParaRPr lang="ru-RU" sz="16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: скругленные углы 20">
            <a:extLst>
              <a:ext uri="{FF2B5EF4-FFF2-40B4-BE49-F238E27FC236}">
                <a16:creationId xmlns="" xmlns:a16="http://schemas.microsoft.com/office/drawing/2014/main" id="{EABC0273-4E6C-4376-B295-A4A3FCFA561D}"/>
              </a:ext>
            </a:extLst>
          </p:cNvPr>
          <p:cNvSpPr/>
          <p:nvPr/>
        </p:nvSpPr>
        <p:spPr>
          <a:xfrm>
            <a:off x="355767" y="5297115"/>
            <a:ext cx="6940550" cy="46037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object 4">
            <a:extLst>
              <a:ext uri="{FF2B5EF4-FFF2-40B4-BE49-F238E27FC236}">
                <a16:creationId xmlns="" xmlns:a16="http://schemas.microsoft.com/office/drawing/2014/main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62" y="1558760"/>
            <a:ext cx="3434406" cy="287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400" b="1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Дежурный на входе:</a:t>
            </a:r>
          </a:p>
          <a:p>
            <a:pPr marL="298450" indent="-285750">
              <a:spcBef>
                <a:spcPts val="100"/>
              </a:spcBef>
              <a:defRPr/>
            </a:pP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собирает информацию о явке участников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ЕГЭ;</a:t>
            </a:r>
            <a:endParaRPr lang="ru-RU" altLang="ru-RU" sz="1400" dirty="0">
              <a:solidFill>
                <a:srgbClr val="394454"/>
              </a:solidFill>
              <a:latin typeface="Cambria" panose="02040503050406030204" pitchFamily="18" charset="0"/>
              <a:cs typeface="Arial" charset="0"/>
            </a:endParaRPr>
          </a:p>
          <a:p>
            <a:pPr marL="298450" indent="-285750">
              <a:spcBef>
                <a:spcPts val="100"/>
              </a:spcBef>
              <a:defRPr/>
            </a:pP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до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10.30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часов передает руководителю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ППЭ от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каждой ОО: </a:t>
            </a:r>
            <a:endParaRPr lang="ru-RU" altLang="ru-RU" sz="1400" dirty="0" smtClean="0">
              <a:solidFill>
                <a:srgbClr val="394454"/>
              </a:solidFill>
              <a:latin typeface="Cambria" panose="02040503050406030204" pitchFamily="18" charset="0"/>
              <a:cs typeface="Arial" charset="0"/>
            </a:endParaRPr>
          </a:p>
          <a:p>
            <a:pPr>
              <a:spcBef>
                <a:spcPts val="100"/>
              </a:spcBef>
              <a:buNone/>
              <a:defRPr/>
            </a:pP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информацию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о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явке участников </a:t>
            </a:r>
            <a:b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ЕГЭ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на экзамен;</a:t>
            </a:r>
          </a:p>
          <a:p>
            <a:pPr>
              <a:spcBef>
                <a:spcPts val="100"/>
              </a:spcBef>
              <a:buNone/>
              <a:defRPr/>
            </a:pP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приказы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руководителей ОО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/>
            </a:r>
            <a:b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о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назначении лиц,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ответственных </a:t>
            </a:r>
            <a:b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за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сопровождение участников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ЕГЭ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/>
            </a:r>
            <a:b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в ППЭ;</a:t>
            </a:r>
            <a:endParaRPr lang="ru-RU" altLang="ru-RU" sz="1400" dirty="0">
              <a:solidFill>
                <a:srgbClr val="394454"/>
              </a:solidFill>
              <a:latin typeface="Cambria" panose="02040503050406030204" pitchFamily="18" charset="0"/>
              <a:cs typeface="Arial" charset="0"/>
            </a:endParaRPr>
          </a:p>
          <a:p>
            <a:pPr marL="298450" indent="-285750">
              <a:spcBef>
                <a:spcPts val="100"/>
              </a:spcBef>
              <a:defRPr/>
            </a:pP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осуществляет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проверку соблюдения Порядка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проведения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ГИА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CCA971F8-1678-4163-B57D-7F206DBACB33}"/>
              </a:ext>
            </a:extLst>
          </p:cNvPr>
          <p:cNvSpPr/>
          <p:nvPr/>
        </p:nvSpPr>
        <p:spPr bwMode="auto">
          <a:xfrm>
            <a:off x="3733852" y="548680"/>
            <a:ext cx="1486220" cy="4677027"/>
          </a:xfrm>
          <a:prstGeom prst="rect">
            <a:avLst/>
          </a:prstGeom>
          <a:ln w="76200"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41" name="Рисунок 56">
            <a:extLst>
              <a:ext uri="{FF2B5EF4-FFF2-40B4-BE49-F238E27FC236}">
                <a16:creationId xmlns="" xmlns:a16="http://schemas.microsoft.com/office/drawing/2014/main" id="{B7D46A9E-B1A3-457D-8BD6-7DDA92221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5438"/>
          <a:stretch>
            <a:fillRect/>
          </a:stretch>
        </p:blipFill>
        <p:spPr bwMode="auto">
          <a:xfrm>
            <a:off x="3915916" y="2012651"/>
            <a:ext cx="1200042" cy="1488357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E47B7794-69BD-43DF-95FB-F4DA1DC00C4B}"/>
              </a:ext>
            </a:extLst>
          </p:cNvPr>
          <p:cNvSpPr/>
          <p:nvPr/>
        </p:nvSpPr>
        <p:spPr>
          <a:xfrm rot="16200000">
            <a:off x="4293350" y="-479989"/>
            <a:ext cx="367225" cy="1486220"/>
          </a:xfrm>
          <a:prstGeom prst="rect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lIns="52029" tIns="26015" rIns="52029" bIns="26015" anchor="ctr"/>
          <a:lstStyle/>
          <a:p>
            <a:pPr algn="ctr">
              <a:defRPr/>
            </a:pPr>
            <a:r>
              <a:rPr lang="ru-RU" sz="105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ВХОД В ППЭ</a:t>
            </a:r>
            <a:endParaRPr lang="ru-RU" sz="105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00444" y="692696"/>
            <a:ext cx="1510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1) Пункт </a:t>
            </a: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охраны </a:t>
            </a:r>
            <a:b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правопорядка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555876" y="7938"/>
            <a:ext cx="1" cy="2989014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335783" y="7938"/>
            <a:ext cx="1" cy="2989014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3563885" y="3068156"/>
            <a:ext cx="1" cy="1953518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5337170" y="3060376"/>
            <a:ext cx="1" cy="1953518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1">
            <a:extLst>
              <a:ext uri="{FF2B5EF4-FFF2-40B4-BE49-F238E27FC236}">
                <a16:creationId xmlns="" xmlns:a16="http://schemas.microsoft.com/office/drawing/2014/main" id="{25491055-D7C4-4CC1-AE17-CF61631E4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215" y="3930377"/>
            <a:ext cx="885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Рисунок 55">
            <a:extLst>
              <a:ext uri="{FF2B5EF4-FFF2-40B4-BE49-F238E27FC236}">
                <a16:creationId xmlns="" xmlns:a16="http://schemas.microsoft.com/office/drawing/2014/main" id="{16835D72-BC3E-47F3-8BFE-3A7DCC9B39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48" y="1268760"/>
            <a:ext cx="563711" cy="693913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3584181" y="1943254"/>
            <a:ext cx="17799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2</a:t>
            </a:r>
            <a:r>
              <a:rPr lang="ru-RU" sz="1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) металлоискатель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707904" y="3499195"/>
            <a:ext cx="15102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3</a:t>
            </a:r>
            <a:r>
              <a:rPr lang="ru-RU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) Место регистрации</a:t>
            </a:r>
          </a:p>
        </p:txBody>
      </p:sp>
      <p:sp>
        <p:nvSpPr>
          <p:cNvPr id="61" name="Прямоугольник: скругленные углы 44">
            <a:extLst>
              <a:ext uri="{FF2B5EF4-FFF2-40B4-BE49-F238E27FC236}">
                <a16:creationId xmlns="" xmlns:a16="http://schemas.microsoft.com/office/drawing/2014/main" id="{BD1A2CBA-D624-4E41-A820-F77F06125014}"/>
              </a:ext>
            </a:extLst>
          </p:cNvPr>
          <p:cNvSpPr/>
          <p:nvPr/>
        </p:nvSpPr>
        <p:spPr>
          <a:xfrm>
            <a:off x="880465" y="620688"/>
            <a:ext cx="2461642" cy="78898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Форма ППЭ 06-02 «Списки участников экзамена </a:t>
            </a:r>
            <a:b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ППЭ по алфавиту» </a:t>
            </a:r>
            <a:endParaRPr lang="ru-RU" sz="1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71" y="548680"/>
            <a:ext cx="679705" cy="123236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707904" y="4767535"/>
            <a:ext cx="1510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Наличие формы ППЭ 06-01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13" y="3255267"/>
            <a:ext cx="1294402" cy="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9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олилиния: фигура 5">
            <a:extLst>
              <a:ext uri="{FF2B5EF4-FFF2-40B4-BE49-F238E27FC236}">
                <a16:creationId xmlns=""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: фигура 4">
            <a:extLst>
              <a:ext uri="{FF2B5EF4-FFF2-40B4-BE49-F238E27FC236}">
                <a16:creationId xmlns=""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459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0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1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2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3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4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5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6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675" y="7651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35700" y="1062038"/>
            <a:ext cx="2805113" cy="9239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Стандартные </a:t>
            </a:r>
            <a:b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и масштабированные КИМ и бланки ответов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47813" y="1176338"/>
            <a:ext cx="4449762" cy="7397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latin typeface="Cambria" panose="02040503050406030204" pitchFamily="18" charset="0"/>
            </a:endParaRPr>
          </a:p>
          <a:p>
            <a:pPr algn="ctr">
              <a:defRPr/>
            </a:pPr>
            <a:endParaRPr lang="ru-RU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Для слабовидящих участников 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(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ППЭ 5) </a:t>
            </a:r>
            <a:endParaRPr lang="ru-RU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endParaRPr lang="ru-RU" sz="2000" b="1" dirty="0">
              <a:latin typeface="Cambria" panose="02040503050406030204" pitchFamily="18" charset="0"/>
            </a:endParaRPr>
          </a:p>
          <a:p>
            <a:pPr algn="ctr">
              <a:defRPr/>
            </a:pPr>
            <a:endParaRPr lang="ru-RU" sz="2000" b="1" u="sng" dirty="0"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82558" y="2292567"/>
            <a:ext cx="376555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Запрещено прохождение металлодетектора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(ППЭ 49)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73275" y="5746750"/>
            <a:ext cx="248443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ассистента</a:t>
            </a:r>
            <a:r>
              <a:rPr lang="ru-RU" b="1" dirty="0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ППЭ 5)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55230" y="3604645"/>
            <a:ext cx="4408439" cy="12001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глюкометра и (или) телефона (без доступа к сети Интернет), использование  ручки 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инсулином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5725" y="3548063"/>
            <a:ext cx="3118123" cy="13827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Для участников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 сахарным диабетом</a:t>
            </a: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(ППЭ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5, 24,  26, 49)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562725" y="5953125"/>
            <a:ext cx="2484438" cy="6461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конторки</a:t>
            </a:r>
            <a:r>
              <a:rPr lang="ru-RU" b="1" dirty="0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ППЭ 1, 5, 20, 26, 49)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75" name="Рисунок 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1" t="43159" r="71742" b="24763"/>
          <a:stretch>
            <a:fillRect/>
          </a:stretch>
        </p:blipFill>
        <p:spPr bwMode="auto">
          <a:xfrm>
            <a:off x="5759450" y="5276850"/>
            <a:ext cx="12604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Рисунок 27" descr="Picture backgroun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t="7857" r="61804" b="50749"/>
          <a:stretch>
            <a:fillRect/>
          </a:stretch>
        </p:blipFill>
        <p:spPr bwMode="auto">
          <a:xfrm>
            <a:off x="5324475" y="4708525"/>
            <a:ext cx="123825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Рисунок 23" descr="https://avatars.mds.yandex.net/i?id=0dc5c88cb6dfbe277e084ce86bfbdfca9f0f3f9e-3979623-images-thumbs&amp;n=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6" y="5276850"/>
            <a:ext cx="1763712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Рисунок 3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1" t="9435" r="34995" b="12500"/>
          <a:stretch>
            <a:fillRect/>
          </a:stretch>
        </p:blipFill>
        <p:spPr bwMode="auto">
          <a:xfrm>
            <a:off x="12474" y="960437"/>
            <a:ext cx="1136650" cy="1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шивка 1"/>
          <p:cNvSpPr/>
          <p:nvPr/>
        </p:nvSpPr>
        <p:spPr>
          <a:xfrm>
            <a:off x="6002338" y="1303338"/>
            <a:ext cx="233362" cy="4857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>
            <a:off x="3213009" y="4000500"/>
            <a:ext cx="348002" cy="4857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9483" name="Рисунок 2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2" t="9988" r="35477" b="16125"/>
          <a:stretch>
            <a:fillRect/>
          </a:stretch>
        </p:blipFill>
        <p:spPr bwMode="auto">
          <a:xfrm>
            <a:off x="8084684" y="3379221"/>
            <a:ext cx="9969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4" name="Рисунок 2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t="16737" r="28703" b="27950"/>
          <a:stretch>
            <a:fillRect/>
          </a:stretch>
        </p:blipFill>
        <p:spPr bwMode="auto">
          <a:xfrm>
            <a:off x="7308304" y="4347073"/>
            <a:ext cx="1103265" cy="70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 descr="Купить Камера Profi + роутер + наушник Micro + Stereo+ в Бишкеке"/>
          <p:cNvPicPr/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329" y="2043395"/>
            <a:ext cx="2109615" cy="13249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6119019" y="2292567"/>
            <a:ext cx="973438" cy="8027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082211" y="2322754"/>
            <a:ext cx="961027" cy="7307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4064" y="103955"/>
            <a:ext cx="8286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Условия, учитывающие состояние здоровья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участников ЕГЭ с ОВЗ, детей-инвалидов и инвалидов</a:t>
            </a:r>
          </a:p>
        </p:txBody>
      </p:sp>
      <p:sp>
        <p:nvSpPr>
          <p:cNvPr id="37" name="Нашивка 36"/>
          <p:cNvSpPr/>
          <p:nvPr/>
        </p:nvSpPr>
        <p:spPr>
          <a:xfrm>
            <a:off x="5558133" y="2357155"/>
            <a:ext cx="178805" cy="521265"/>
          </a:xfrm>
          <a:prstGeom prst="chevron">
            <a:avLst>
              <a:gd name="adj" fmla="val 42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 5">
            <a:extLst>
              <a:ext uri="{FF2B5EF4-FFF2-40B4-BE49-F238E27FC236}">
                <a16:creationId xmlns=""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4">
            <a:extLst>
              <a:ext uri="{FF2B5EF4-FFF2-40B4-BE49-F238E27FC236}">
                <a16:creationId xmlns=""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604" name="AutoShape 2" descr="https://i08.fotocdn.net/s115/025357b3f2c6b957/user_xl/2620514470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5605" name="TextBox 15"/>
          <p:cNvSpPr txBox="1">
            <a:spLocks noChangeArrowheads="1"/>
          </p:cNvSpPr>
          <p:nvPr/>
        </p:nvSpPr>
        <p:spPr bwMode="auto">
          <a:xfrm>
            <a:off x="960504" y="509414"/>
            <a:ext cx="2520950" cy="36933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ППЭ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5, 24, 26, 49</a:t>
            </a:r>
            <a:endParaRPr lang="ru-RU" alt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Рисунок 18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5" b="5055"/>
          <a:stretch>
            <a:fillRect/>
          </a:stretch>
        </p:blipFill>
        <p:spPr bwMode="auto">
          <a:xfrm>
            <a:off x="6791325" y="5087938"/>
            <a:ext cx="23526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object 13"/>
          <p:cNvSpPr>
            <a:spLocks noChangeArrowheads="1"/>
          </p:cNvSpPr>
          <p:nvPr/>
        </p:nvSpPr>
        <p:spPr bwMode="auto">
          <a:xfrm>
            <a:off x="7729268" y="4725144"/>
            <a:ext cx="845390" cy="770289"/>
          </a:xfrm>
          <a:prstGeom prst="rect">
            <a:avLst/>
          </a:prstGeom>
          <a:blipFill dpi="0" rotWithShape="1">
            <a:blip r:embed="rId4"/>
            <a:srcRect/>
            <a:stretch>
              <a:fillRect l="-11833" r="-12041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800" smtClean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32780" name="Рисунок 21" descr="C:\Users\golcova\Downloads\577b51d8-bfe8-4014-aa04-e0fa34553d48.jpg"/>
          <p:cNvPicPr>
            <a:picLocks noChangeAspect="1" noChangeArrowheads="1"/>
          </p:cNvPicPr>
          <p:nvPr/>
        </p:nvPicPr>
        <p:blipFill>
          <a:blip r:embed="rId5"/>
          <a:srcRect l="30354" t="43983" r="31358" b="8876"/>
          <a:stretch>
            <a:fillRect/>
          </a:stretch>
        </p:blipFill>
        <p:spPr bwMode="auto">
          <a:xfrm>
            <a:off x="1287463" y="3213100"/>
            <a:ext cx="3814762" cy="258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Рисунок 13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69" t="28239" r="3905" b="27682"/>
          <a:stretch>
            <a:fillRect/>
          </a:stretch>
        </p:blipFill>
        <p:spPr bwMode="auto">
          <a:xfrm>
            <a:off x="5338763" y="1125538"/>
            <a:ext cx="3697287" cy="2808287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Рисунок 20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2" t="2180" r="25258" b="2640"/>
          <a:stretch>
            <a:fillRect/>
          </a:stretch>
        </p:blipFill>
        <p:spPr bwMode="auto">
          <a:xfrm rot="6058545">
            <a:off x="6061869" y="3437731"/>
            <a:ext cx="257175" cy="576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3" name="object 5"/>
          <p:cNvSpPr>
            <a:spLocks noChangeArrowheads="1"/>
          </p:cNvSpPr>
          <p:nvPr/>
        </p:nvSpPr>
        <p:spPr bwMode="auto">
          <a:xfrm>
            <a:off x="8183563" y="765175"/>
            <a:ext cx="747712" cy="8286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25614" name="Рисунок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2" t="20615" r="62343" b="17538"/>
          <a:stretch>
            <a:fillRect/>
          </a:stretch>
        </p:blipFill>
        <p:spPr bwMode="auto">
          <a:xfrm>
            <a:off x="-11907" y="377824"/>
            <a:ext cx="1223963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Рисунок 17" descr="Picture background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9" b="21187"/>
          <a:stretch>
            <a:fillRect/>
          </a:stretch>
        </p:blipFill>
        <p:spPr bwMode="auto">
          <a:xfrm>
            <a:off x="5775325" y="3532188"/>
            <a:ext cx="415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Рисунок 18" descr="https://avatars.mds.yandex.net/i?id=af8a56e90eb2f3d2aa381dc83f0dd6971e3436b4-9599239-images-thumbs&amp;n=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r="15965" b="8403"/>
          <a:stretch>
            <a:fillRect/>
          </a:stretch>
        </p:blipFill>
        <p:spPr bwMode="auto">
          <a:xfrm>
            <a:off x="7519988" y="3236913"/>
            <a:ext cx="10414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Рисунок 20" descr="Picture backgroun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2" t="2180" r="25258" b="2640"/>
          <a:stretch>
            <a:fillRect/>
          </a:stretch>
        </p:blipFill>
        <p:spPr bwMode="auto">
          <a:xfrm rot="-7693266">
            <a:off x="4311650" y="4014788"/>
            <a:ext cx="257175" cy="396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8" name="Рисунок 21" descr="Picture background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9" r="21187"/>
          <a:stretch>
            <a:fillRect/>
          </a:stretch>
        </p:blipFill>
        <p:spPr bwMode="auto">
          <a:xfrm rot="4182916">
            <a:off x="4009231" y="3975894"/>
            <a:ext cx="3159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Рисунок 19" descr="Picture backgroun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 t="80310" r="44775" b="5705"/>
          <a:stretch>
            <a:fillRect/>
          </a:stretch>
        </p:blipFill>
        <p:spPr bwMode="auto">
          <a:xfrm>
            <a:off x="4008438" y="4316413"/>
            <a:ext cx="631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862013" y="1125538"/>
            <a:ext cx="4060825" cy="18716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Мобильный телефон или иное электронное устройство, </a:t>
            </a:r>
            <a:b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установленным приложением неинвазивного мониторинга уровня глюкозы в крови располагается </a:t>
            </a:r>
            <a:b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рабочем столе участника экзамена </a:t>
            </a:r>
            <a:b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зоне видимости камер видеонаблюдения </a:t>
            </a: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82600" y="5949950"/>
            <a:ext cx="6392863" cy="7588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 телефонов в иных целях запрещено </a:t>
            </a:r>
          </a:p>
        </p:txBody>
      </p:sp>
      <p:pic>
        <p:nvPicPr>
          <p:cNvPr id="25622" name="Рисунок 24" descr="C:\Users\golcova\Downloads\1625723320_13_phonoteka_org_p_vosklitsatelnii_znak_art_krasivo_20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9" t="4672" r="43651" b="7944"/>
          <a:stretch>
            <a:fillRect/>
          </a:stretch>
        </p:blipFill>
        <p:spPr bwMode="auto">
          <a:xfrm>
            <a:off x="131763" y="5516563"/>
            <a:ext cx="2825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3" name="Рисунок 26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t="16737" r="28703" b="27950"/>
          <a:stretch>
            <a:fillRect/>
          </a:stretch>
        </p:blipFill>
        <p:spPr bwMode="auto">
          <a:xfrm>
            <a:off x="4589463" y="4297363"/>
            <a:ext cx="4635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4" name="Рисунок 25" descr="Picture background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2" t="23070" r="8037" b="22697"/>
          <a:stretch>
            <a:fillRect/>
          </a:stretch>
        </p:blipFill>
        <p:spPr bwMode="auto">
          <a:xfrm>
            <a:off x="0" y="3046413"/>
            <a:ext cx="1200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5" name="Рисунок 24" descr="https://avatars.mds.yandex.net/i?id=16cfc99296cd63e51f6041799fcef7fd1acc4cca-4350294-images-thumbs&amp;n=13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" r="63062" b="10902"/>
          <a:stretch>
            <a:fillRect/>
          </a:stretch>
        </p:blipFill>
        <p:spPr bwMode="auto">
          <a:xfrm>
            <a:off x="5283200" y="2420938"/>
            <a:ext cx="4921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6" name="Рисунок 24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6" t="50104" r="38371" b="33052"/>
          <a:stretch>
            <a:fillRect/>
          </a:stretch>
        </p:blipFill>
        <p:spPr bwMode="auto">
          <a:xfrm>
            <a:off x="5319713" y="1011238"/>
            <a:ext cx="45561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7" name="Рисунок 17" descr="Picture background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9" b="21187"/>
          <a:stretch>
            <a:fillRect/>
          </a:stretch>
        </p:blipFill>
        <p:spPr bwMode="auto">
          <a:xfrm>
            <a:off x="5857875" y="2055813"/>
            <a:ext cx="415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8" name="Рисунок 20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2" t="2180" r="25258" b="2640"/>
          <a:stretch>
            <a:fillRect/>
          </a:stretch>
        </p:blipFill>
        <p:spPr bwMode="auto">
          <a:xfrm rot="7529537">
            <a:off x="6145212" y="1873251"/>
            <a:ext cx="257175" cy="450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-12033"/>
            <a:ext cx="5106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Аудитории для участников ЕГЭ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сахарным диабетом</a:t>
            </a:r>
          </a:p>
        </p:txBody>
      </p:sp>
    </p:spTree>
    <p:extLst>
      <p:ext uri="{BB962C8B-B14F-4D97-AF65-F5344CB8AC3E}">
        <p14:creationId xmlns:p14="http://schemas.microsoft.com/office/powerpoint/2010/main" val="6313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=""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=""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88" y="89771"/>
            <a:ext cx="8964612" cy="458909"/>
          </a:xfrm>
        </p:spPr>
        <p:txBody>
          <a:bodyPr/>
          <a:lstStyle/>
          <a:p>
            <a:pPr lvl="0"/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Средства обучения и воспитания </a:t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для выполнения заданий КИМ</a:t>
            </a:r>
            <a:endParaRPr lang="ru-RU" altLang="ru-RU" sz="24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2" descr="C:\Users\gridunova\Downloads\Подготовка к обучающим вебинарам\Group 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352928" cy="598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08304" y="629944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(выдается в ППЭ)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47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=""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=""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87" y="197666"/>
            <a:ext cx="8964612" cy="495030"/>
          </a:xfrm>
        </p:spPr>
        <p:txBody>
          <a:bodyPr/>
          <a:lstStyle/>
          <a:p>
            <a:pPr lvl="0"/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Новые требования к орфографическим словарям </a:t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 ЕГЭ по литературе</a:t>
            </a:r>
            <a:endParaRPr lang="ru-RU" altLang="ru-RU" sz="24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980728"/>
            <a:ext cx="792088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орфографическому словарю, используемому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экзамене: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позволяет устанавливать нормативное написание слов;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включает не менее 15 000 слов;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издан не ранее 2009 года;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может содержать список имен, важнейшие орфографические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правила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Пользоваться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личными словарями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участникам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ЕГЭ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запрещено</a:t>
            </a:r>
          </a:p>
          <a:p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форма СБ-08 «Количество участников по экзаменам ЕГЭ»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(на основные дни: 23 мая – 11 июня 2025 года) размещена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файловом сервере 10.04.2025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gridunova\Downloads\Подготовка к обучающим вебинарам\словари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3" t="7791" r="16382" b="3170"/>
          <a:stretch/>
        </p:blipFill>
        <p:spPr bwMode="auto">
          <a:xfrm>
            <a:off x="6494747" y="4855542"/>
            <a:ext cx="2469742" cy="185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85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: фигура 30">
            <a:extLst>
              <a:ext uri="{FF2B5EF4-FFF2-40B4-BE49-F238E27FC236}">
                <a16:creationId xmlns="" xmlns:a16="http://schemas.microsoft.com/office/drawing/2014/main" id="{5159143A-0AF1-4CDB-8E6F-93E99E27CAB8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="" xmlns:a16="http://schemas.microsoft.com/office/drawing/2014/main" id="{A9B38F54-22EB-4D6A-A6B4-AF7AA505B89A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07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37F1ED64-FA1A-4CF8-BD93-E0D6222F4D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08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5C02A62C-0A66-46CF-B3C7-904CE52F70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09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3BB765F9-71D6-4EED-B474-4AB8619F7A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0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438A2F1B-A09A-4831-8B71-2C06AC7663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18864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1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D3170AC8-FC54-4DFF-BE59-9622B6FC39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34104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2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E8DB0AE4-4D68-43AB-B66F-A82301C13C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49344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4" name="Заголовок 1">
            <a:extLst>
              <a:ext uri="{FF2B5EF4-FFF2-40B4-BE49-F238E27FC236}">
                <a16:creationId xmlns="" xmlns:a16="http://schemas.microsoft.com/office/drawing/2014/main" id="{E8A35D1D-A727-4994-8F1A-C727E8D7F061}"/>
              </a:ext>
            </a:extLst>
          </p:cNvPr>
          <p:cNvSpPr txBox="1">
            <a:spLocks/>
          </p:cNvSpPr>
          <p:nvPr/>
        </p:nvSpPr>
        <p:spPr bwMode="auto">
          <a:xfrm>
            <a:off x="144463" y="-171400"/>
            <a:ext cx="8964612" cy="85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Нештатные ситуации при входе участников в ППЭ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136595CE-3DF1-4D76-A36D-289AC9BF43E4}"/>
              </a:ext>
            </a:extLst>
          </p:cNvPr>
          <p:cNvSpPr/>
          <p:nvPr/>
        </p:nvSpPr>
        <p:spPr>
          <a:xfrm>
            <a:off x="3510078" y="1144315"/>
            <a:ext cx="5570538" cy="977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977029D2-4C70-4CF4-8EC1-0FCE8500999F}"/>
              </a:ext>
            </a:extLst>
          </p:cNvPr>
          <p:cNvSpPr/>
          <p:nvPr/>
        </p:nvSpPr>
        <p:spPr>
          <a:xfrm>
            <a:off x="42848" y="554518"/>
            <a:ext cx="2836812" cy="1426287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600" b="1" dirty="0">
              <a:solidFill>
                <a:prstClr val="white"/>
              </a:solidFill>
              <a:latin typeface="Cambria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Отсутствие участника </a:t>
            </a: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ГИА и ЕГЭ в 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списках автоматизированного распределения </a:t>
            </a:r>
            <a:b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7" name="Прямоугольник 21">
            <a:extLst>
              <a:ext uri="{FF2B5EF4-FFF2-40B4-BE49-F238E27FC236}">
                <a16:creationId xmlns="" xmlns:a16="http://schemas.microsoft.com/office/drawing/2014/main" id="{96E4DE13-ECE3-4A68-ABC7-DE93F6ECF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459422"/>
            <a:ext cx="62161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недопуск участника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 и ЕГЭ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ППЭ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в 2-х экземплярах А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кта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недопуске</a:t>
            </a:r>
            <a:b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ППЭ-24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подписывается членом ГЭК, руководителем ППЭ, организатором вне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аудитории, участником ГИА и ЕГЭ; 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перативное информирование сотрудников РЦОКО о данном факте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18F0C362-525F-4399-867E-B950AE921A3D}"/>
              </a:ext>
            </a:extLst>
          </p:cNvPr>
          <p:cNvSpPr/>
          <p:nvPr/>
        </p:nvSpPr>
        <p:spPr>
          <a:xfrm>
            <a:off x="2956175" y="2059880"/>
            <a:ext cx="6217309" cy="1081088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ru-RU" alt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сопровождающим акта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идентификации личности участника ГИА (форма ППЭ-20) в 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присутствии члена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ГЭК;</a:t>
            </a:r>
          </a:p>
          <a:p>
            <a:pPr marL="285750" indent="-285750" algn="just">
              <a:lnSpc>
                <a:spcPct val="90000"/>
              </a:lnSpc>
              <a:spcAft>
                <a:spcPct val="15000"/>
              </a:spcAft>
              <a:buFont typeface="Arial" pitchFamily="34" charset="0"/>
              <a:buChar char="•"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допуск участника на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экзамен (форма ППЭ-20 передается участником ЕГЭ при входе в аудиторию организатору)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algn="ctr">
              <a:spcBef>
                <a:spcPts val="0"/>
              </a:spcBef>
              <a:defRPr/>
            </a:pPr>
            <a:endParaRPr lang="ru-RU" sz="1600" spc="-15" dirty="0">
              <a:solidFill>
                <a:prstClr val="white"/>
              </a:solidFill>
              <a:latin typeface="Cambria" pitchFamily="18" charset="0"/>
              <a:cs typeface="Arial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967FFB65-D2DB-431A-8F9F-0E36E2D1B1A3}"/>
              </a:ext>
            </a:extLst>
          </p:cNvPr>
          <p:cNvSpPr/>
          <p:nvPr/>
        </p:nvSpPr>
        <p:spPr>
          <a:xfrm>
            <a:off x="48685" y="2060119"/>
            <a:ext cx="2840797" cy="1081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Явка без документа,  удостоверяющего личность, выпускника текущего года, обучающегося СПО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B1CBB434-E8EB-4589-BD7B-C6F6AA6AE808}"/>
              </a:ext>
            </a:extLst>
          </p:cNvPr>
          <p:cNvSpPr/>
          <p:nvPr/>
        </p:nvSpPr>
        <p:spPr>
          <a:xfrm>
            <a:off x="3498966" y="3489052"/>
            <a:ext cx="5570537" cy="89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1EF86411-789D-4282-BBF5-76160987ED65}"/>
              </a:ext>
            </a:extLst>
          </p:cNvPr>
          <p:cNvSpPr/>
          <p:nvPr/>
        </p:nvSpPr>
        <p:spPr>
          <a:xfrm>
            <a:off x="20345" y="3328998"/>
            <a:ext cx="2838140" cy="937692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Явка без документа,  удостоверяющего личность, выпускника прошлых лет</a:t>
            </a:r>
          </a:p>
        </p:txBody>
      </p:sp>
      <p:sp>
        <p:nvSpPr>
          <p:cNvPr id="47122" name="Прямоугольник 21">
            <a:extLst>
              <a:ext uri="{FF2B5EF4-FFF2-40B4-BE49-F238E27FC236}">
                <a16:creationId xmlns="" xmlns:a16="http://schemas.microsoft.com/office/drawing/2014/main" id="{AB842E6B-E0F2-4762-9F18-D9667C071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7271" y="3215878"/>
            <a:ext cx="61010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недопуск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ВПЛ в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ППЭ;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в 2-х экземплярах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Акта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недопуске</a:t>
            </a:r>
            <a:b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ППЭ-24):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подписывается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членом ГЭК, руководителем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ППЭ, организатором вне аудитории и ВПЛ  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6E6A4D9C-698B-49B8-9DB8-890630C82FB0}"/>
              </a:ext>
            </a:extLst>
          </p:cNvPr>
          <p:cNvSpPr/>
          <p:nvPr/>
        </p:nvSpPr>
        <p:spPr>
          <a:xfrm>
            <a:off x="2956175" y="4408562"/>
            <a:ext cx="6209545" cy="1112093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endParaRPr lang="ru-RU" sz="1700" spc="-15" dirty="0">
              <a:solidFill>
                <a:prstClr val="white"/>
              </a:solidFill>
              <a:latin typeface="Cambria" pitchFamily="18" charset="0"/>
              <a:cs typeface="Arial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342AF36D-7F75-493A-B294-5CC71536D902}"/>
              </a:ext>
            </a:extLst>
          </p:cNvPr>
          <p:cNvSpPr/>
          <p:nvPr/>
        </p:nvSpPr>
        <p:spPr>
          <a:xfrm>
            <a:off x="48685" y="4408562"/>
            <a:ext cx="2840797" cy="11120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Отказ от сдачи</a:t>
            </a:r>
            <a:b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spc="-15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запрещенных </a:t>
            </a:r>
            <a: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средств, </a:t>
            </a:r>
            <a:b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том числе средств связи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5098090E-04A8-40F6-A07B-DA137925A72F}"/>
              </a:ext>
            </a:extLst>
          </p:cNvPr>
          <p:cNvSpPr/>
          <p:nvPr/>
        </p:nvSpPr>
        <p:spPr>
          <a:xfrm>
            <a:off x="3498966" y="5616302"/>
            <a:ext cx="5570537" cy="1001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60D39280-F99C-4648-9404-12FBD76852BE}"/>
              </a:ext>
            </a:extLst>
          </p:cNvPr>
          <p:cNvSpPr/>
          <p:nvPr/>
        </p:nvSpPr>
        <p:spPr>
          <a:xfrm>
            <a:off x="77676" y="5616302"/>
            <a:ext cx="2838140" cy="1112444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Опоздание </a:t>
            </a:r>
            <a:b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участника </a:t>
            </a: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ГИА и ЕГЭ </a:t>
            </a:r>
            <a:b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ППЭ</a:t>
            </a:r>
          </a:p>
        </p:txBody>
      </p:sp>
      <p:sp>
        <p:nvSpPr>
          <p:cNvPr id="47128" name="Прямоугольник 34">
            <a:extLst>
              <a:ext uri="{FF2B5EF4-FFF2-40B4-BE49-F238E27FC236}">
                <a16:creationId xmlns="" xmlns:a16="http://schemas.microsoft.com/office/drawing/2014/main" id="{7E8EA1FA-F535-49A0-BB62-91C1BF30C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222" y="4408562"/>
            <a:ext cx="630785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-195263">
              <a:spcBef>
                <a:spcPct val="0"/>
              </a:spcBef>
            </a:pPr>
            <a:r>
              <a:rPr lang="ru-RU" alt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недопуск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участника ГИА и ЕГЭ в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ППЭ;</a:t>
            </a:r>
          </a:p>
          <a:p>
            <a:pPr indent="-195263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в 2-х экземплярах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Акта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недопуске</a:t>
            </a:r>
            <a:b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(форма ППЭ-24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подписывается членом ГЭК, руководителем ППЭ, организатором вне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аудитории, участником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 и ЕГЭ</a:t>
            </a:r>
          </a:p>
        </p:txBody>
      </p:sp>
      <p:sp>
        <p:nvSpPr>
          <p:cNvPr id="47129" name="Прямоугольник 38">
            <a:extLst>
              <a:ext uri="{FF2B5EF4-FFF2-40B4-BE49-F238E27FC236}">
                <a16:creationId xmlns="" xmlns:a16="http://schemas.microsoft.com/office/drawing/2014/main" id="{86AFC9F4-0CD9-4E37-AE24-2D24A41B8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175" y="5592142"/>
            <a:ext cx="61895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допуск участника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 и ЕГЭ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ППЭ;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руководителем ППЭ и членом ГЭК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Акта об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опоздании участника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 и ЕГЭ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ППЭ в 2-х экземплярах (с подписью участника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 и ЕГЭ)</a:t>
            </a:r>
            <a:endParaRPr lang="ru-RU" altLang="ru-RU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8F0C934-5863-451E-AC50-6E32D00739AC}"/>
              </a:ext>
            </a:extLst>
          </p:cNvPr>
          <p:cNvSpPr/>
          <p:nvPr/>
        </p:nvSpPr>
        <p:spPr>
          <a:xfrm>
            <a:off x="36585" y="554519"/>
            <a:ext cx="373063" cy="360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4AE8F35C-AF2E-4DEE-9EED-367C4FE3E469}"/>
              </a:ext>
            </a:extLst>
          </p:cNvPr>
          <p:cNvSpPr/>
          <p:nvPr/>
        </p:nvSpPr>
        <p:spPr>
          <a:xfrm>
            <a:off x="16206" y="3345866"/>
            <a:ext cx="373063" cy="3905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8A12AC53-F4DA-4955-AFA2-0DA0C9061F2D}"/>
              </a:ext>
            </a:extLst>
          </p:cNvPr>
          <p:cNvSpPr/>
          <p:nvPr/>
        </p:nvSpPr>
        <p:spPr>
          <a:xfrm>
            <a:off x="77676" y="5618078"/>
            <a:ext cx="373063" cy="3622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C6C846F7-34DB-4057-A779-E3804870BB90}"/>
              </a:ext>
            </a:extLst>
          </p:cNvPr>
          <p:cNvSpPr/>
          <p:nvPr/>
        </p:nvSpPr>
        <p:spPr>
          <a:xfrm>
            <a:off x="48614" y="2078229"/>
            <a:ext cx="373063" cy="360363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D415B075-4D29-4701-80A6-59C2506F8E66}"/>
              </a:ext>
            </a:extLst>
          </p:cNvPr>
          <p:cNvSpPr/>
          <p:nvPr/>
        </p:nvSpPr>
        <p:spPr>
          <a:xfrm>
            <a:off x="45945" y="4402212"/>
            <a:ext cx="373062" cy="360362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03EAE576-097A-4AB6-BDDE-5DC7B7EA0651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8408336A-5178-4D70-AB95-EBBEA320BDEE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="" xmlns:a16="http://schemas.microsoft.com/office/drawing/2014/main" id="{392BFEAF-4BB7-4980-B0CA-4535E83D718E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59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43A1C968-EB57-4678-A253-4EE9BBAA0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0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D8E44F25-3DD8-455B-9F0A-BC254346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1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D00CC3B6-A034-4F03-A4AC-C63113B5B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2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CAB215BF-55A6-49EF-A55A-A4529E89D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3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0777EA28-A9CA-41A6-96FA-A16282CC7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4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FB953770-5EB7-4B0D-9EEA-9FD5739BB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6" name="Заголовок 1">
            <a:extLst>
              <a:ext uri="{FF2B5EF4-FFF2-40B4-BE49-F238E27FC236}">
                <a16:creationId xmlns="" xmlns:a16="http://schemas.microsoft.com/office/drawing/2014/main" id="{E0908DB9-747D-47CE-B926-159B2F2E8D76}"/>
              </a:ext>
            </a:extLst>
          </p:cNvPr>
          <p:cNvSpPr txBox="1">
            <a:spLocks/>
          </p:cNvSpPr>
          <p:nvPr/>
        </p:nvSpPr>
        <p:spPr bwMode="auto">
          <a:xfrm>
            <a:off x="92339" y="-171400"/>
            <a:ext cx="8964613" cy="8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Инструкция для опоздавшего участника экзамена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1214" y="548680"/>
            <a:ext cx="8379592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Опоздавший участник ГИА и ЕГЭ допускается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 сдаче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экзамена: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окончания экзамена 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продлевается (об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этом сообщается участнику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экзамена);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овторный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общий инструктаж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проводится;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персональное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прослушивание 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аудиозаписи 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при проведении иностранного языка (письменная часть) не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проводится 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за исключением случаев, когда в аудитории нет других участников экзамена).</a:t>
            </a:r>
          </a:p>
          <a:p>
            <a:endParaRPr lang="ru-RU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893763" algn="just"/>
            <a:r>
              <a:rPr lang="ru-RU" sz="23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 аудитории </a:t>
            </a:r>
            <a:r>
              <a:rPr lang="ru-RU" sz="2300" dirty="0">
                <a:latin typeface="Times New Roman" pitchFamily="18" charset="0"/>
                <a:ea typeface="Times New Roman"/>
                <a:cs typeface="Times New Roman" pitchFamily="18" charset="0"/>
              </a:rPr>
              <a:t>проведения </a:t>
            </a:r>
            <a:r>
              <a:rPr lang="ru-RU" sz="23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 подпись </a:t>
            </a: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 ознакомлении </a:t>
            </a:r>
            <a:r>
              <a:rPr lang="ru-RU" sz="23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участникам </a:t>
            </a:r>
            <a:r>
              <a:rPr lang="ru-RU" sz="2300" dirty="0">
                <a:latin typeface="Times New Roman" pitchFamily="18" charset="0"/>
                <a:ea typeface="Times New Roman"/>
                <a:cs typeface="Times New Roman" pitchFamily="18" charset="0"/>
              </a:rPr>
              <a:t>экзамена, опоздавшим на экзамен, </a:t>
            </a:r>
            <a:r>
              <a:rPr lang="ru-RU" sz="23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выдается распечатанная инструкция </a:t>
            </a:r>
            <a:r>
              <a:rPr lang="ru-RU" sz="2300" dirty="0">
                <a:latin typeface="Times New Roman" pitchFamily="18" charset="0"/>
                <a:ea typeface="Times New Roman"/>
                <a:cs typeface="Times New Roman" pitchFamily="18" charset="0"/>
              </a:rPr>
              <a:t>для участника экзамена, </a:t>
            </a:r>
            <a:r>
              <a:rPr lang="ru-RU" sz="23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зачитываемая </a:t>
            </a:r>
            <a:r>
              <a:rPr lang="ru-RU" sz="2300" dirty="0">
                <a:latin typeface="Times New Roman" pitchFamily="18" charset="0"/>
                <a:ea typeface="Times New Roman"/>
                <a:cs typeface="Times New Roman" pitchFamily="18" charset="0"/>
              </a:rPr>
              <a:t>организатором </a:t>
            </a:r>
            <a:r>
              <a:rPr lang="ru-RU" sz="23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sz="2300" dirty="0">
                <a:latin typeface="Times New Roman" pitchFamily="18" charset="0"/>
                <a:ea typeface="Times New Roman"/>
                <a:cs typeface="Times New Roman" pitchFamily="18" charset="0"/>
              </a:rPr>
              <a:t>аудитории перед началом </a:t>
            </a:r>
            <a:r>
              <a:rPr lang="ru-RU" sz="23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экзамена:</a:t>
            </a:r>
          </a:p>
          <a:p>
            <a:pPr marL="1236663" indent="-34290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приложение 12 к Регламенту проведения ЕГЭ в ППЭ (приказ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Департамента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 199 от 11.02.2025);</a:t>
            </a:r>
          </a:p>
          <a:p>
            <a:pPr marL="1236663" indent="-34290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приложение 2 к Регламенту проведения ЕГЭ по иностранным языкам (приказ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Департамента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239 от 19.02.2025);</a:t>
            </a:r>
          </a:p>
          <a:p>
            <a:pPr marL="1236663" indent="-34290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приложение 3 к инструкции для организатора в аудитории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Регламенту проведения КЕГЭ (приказ Департамента № 358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11.03.2025)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gridunova\Downloads\Подготовка к обучающим вебинарам\4f78abb6253b446797a3d7d4879664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6" t="10787" r="31520" b="7840"/>
          <a:stretch/>
        </p:blipFill>
        <p:spPr bwMode="auto">
          <a:xfrm>
            <a:off x="144900" y="2780928"/>
            <a:ext cx="986386" cy="147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5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="" xmlns:a16="http://schemas.microsoft.com/office/drawing/2014/main" id="{DD3FB0B1-B9B6-4A37-8698-781360545BBE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="" xmlns:a16="http://schemas.microsoft.com/office/drawing/2014/main" id="{83B4FCC0-CBFD-48EE-B625-224AE00C6A4F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355" name="Заголовок 1">
            <a:extLst>
              <a:ext uri="{FF2B5EF4-FFF2-40B4-BE49-F238E27FC236}">
                <a16:creationId xmlns="" xmlns:a16="http://schemas.microsoft.com/office/drawing/2014/main" id="{836BA6A2-05F6-4518-800A-BEA8A29838DD}"/>
              </a:ext>
            </a:extLst>
          </p:cNvPr>
          <p:cNvSpPr txBox="1">
            <a:spLocks/>
          </p:cNvSpPr>
          <p:nvPr/>
        </p:nvSpPr>
        <p:spPr bwMode="auto">
          <a:xfrm>
            <a:off x="72705" y="-99392"/>
            <a:ext cx="8964612" cy="74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Нештатные ситуации в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аудитории во время экзамена 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="" xmlns:a16="http://schemas.microsoft.com/office/drawing/2014/main" id="{3328F7BB-C748-41AF-B081-0EF6A2531A81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348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B96D0EE5-6132-4059-A67B-61605A2939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49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397F86A1-922D-4F8D-A228-A7D3A27100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50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07CAE395-0EA4-4867-A527-2841E54892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51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DE861254-9A25-4D52-A753-B94454F03B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52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C4DCDC40-71CE-40BF-BF11-0B6028BCA2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33265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53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0EE44E75-42B1-41FA-8BC1-01D6CB929B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33265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647593A1-78A4-4B83-BDB3-792E552D96B2}"/>
              </a:ext>
            </a:extLst>
          </p:cNvPr>
          <p:cNvSpPr/>
          <p:nvPr/>
        </p:nvSpPr>
        <p:spPr>
          <a:xfrm>
            <a:off x="1835227" y="1255460"/>
            <a:ext cx="7212013" cy="1944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1108378-FBA2-4E8D-AB23-63C27B9702BB}"/>
              </a:ext>
            </a:extLst>
          </p:cNvPr>
          <p:cNvSpPr/>
          <p:nvPr/>
        </p:nvSpPr>
        <p:spPr>
          <a:xfrm>
            <a:off x="101097" y="599841"/>
            <a:ext cx="1734129" cy="1680181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Удаление </a:t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случае нарушения </a:t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Порядка проведения ГИА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3B3DBB0F-648E-4ACF-872E-87CEF2533F6B}"/>
              </a:ext>
            </a:extLst>
          </p:cNvPr>
          <p:cNvSpPr/>
          <p:nvPr/>
        </p:nvSpPr>
        <p:spPr>
          <a:xfrm>
            <a:off x="1894519" y="2509744"/>
            <a:ext cx="7189788" cy="1999376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endParaRPr lang="ru-RU" sz="1700" spc="-15" dirty="0">
              <a:solidFill>
                <a:prstClr val="white"/>
              </a:solidFill>
              <a:latin typeface="Cambria" pitchFamily="18" charset="0"/>
              <a:cs typeface="Arial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DB278212-A565-4C09-A1F6-58D13BA38017}"/>
              </a:ext>
            </a:extLst>
          </p:cNvPr>
          <p:cNvSpPr/>
          <p:nvPr/>
        </p:nvSpPr>
        <p:spPr>
          <a:xfrm>
            <a:off x="72705" y="2506146"/>
            <a:ext cx="1773237" cy="20029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b="1" spc="-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Досрочное завершение экзамена по </a:t>
            </a:r>
            <a:r>
              <a:rPr lang="ru-RU" sz="1600" b="1" spc="-1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объективным причинам</a:t>
            </a:r>
            <a:endParaRPr lang="ru-RU" sz="1600" b="1" spc="-15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18DE8FCB-7BDF-4400-9078-7007F2D47C5E}"/>
              </a:ext>
            </a:extLst>
          </p:cNvPr>
          <p:cNvSpPr/>
          <p:nvPr/>
        </p:nvSpPr>
        <p:spPr>
          <a:xfrm>
            <a:off x="1857452" y="5738813"/>
            <a:ext cx="7200900" cy="1003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1C19806D-E46C-428B-84DC-D70EB2C0C6BE}"/>
              </a:ext>
            </a:extLst>
          </p:cNvPr>
          <p:cNvSpPr/>
          <p:nvPr/>
        </p:nvSpPr>
        <p:spPr>
          <a:xfrm>
            <a:off x="40348" y="5425188"/>
            <a:ext cx="1817103" cy="1316925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Апелляция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нарушении Порядка </a:t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проведения ГИА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10E2F872-5B31-45FE-A684-8FDA417C04BC}"/>
              </a:ext>
            </a:extLst>
          </p:cNvPr>
          <p:cNvSpPr/>
          <p:nvPr/>
        </p:nvSpPr>
        <p:spPr>
          <a:xfrm>
            <a:off x="95968" y="595494"/>
            <a:ext cx="373063" cy="360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EF6FE1FE-8FBA-485F-8ACD-7160C6014972}"/>
              </a:ext>
            </a:extLst>
          </p:cNvPr>
          <p:cNvSpPr/>
          <p:nvPr/>
        </p:nvSpPr>
        <p:spPr>
          <a:xfrm>
            <a:off x="27300" y="5425188"/>
            <a:ext cx="373063" cy="360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92839FBD-906F-4902-80C4-F7C24DF1409B}"/>
              </a:ext>
            </a:extLst>
          </p:cNvPr>
          <p:cNvSpPr/>
          <p:nvPr/>
        </p:nvSpPr>
        <p:spPr>
          <a:xfrm>
            <a:off x="76200" y="2500901"/>
            <a:ext cx="373063" cy="360362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57365" name="Прямоугольник 32">
            <a:extLst>
              <a:ext uri="{FF2B5EF4-FFF2-40B4-BE49-F238E27FC236}">
                <a16:creationId xmlns="" xmlns:a16="http://schemas.microsoft.com/office/drawing/2014/main" id="{B972EF0D-2F0F-42A7-B368-7DB29A741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3121" y="551830"/>
            <a:ext cx="720523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отметка в форме ППЭ-05-02 «Протокол проведения ГИА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отметка в бланке регистрации и подпись организатора;</a:t>
            </a:r>
          </a:p>
          <a:p>
            <a:pPr>
              <a:spcBef>
                <a:spcPct val="0"/>
              </a:spcBef>
            </a:pP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подпись участника в форме ППЭ-05-02 «Протокол проведения ГИА </a:t>
            </a:r>
            <a:b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в штабе ППЭ акта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ППЭ-21 с приложениями.</a:t>
            </a: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66" name="Прямоугольник 36">
            <a:extLst>
              <a:ext uri="{FF2B5EF4-FFF2-40B4-BE49-F238E27FC236}">
                <a16:creationId xmlns="" xmlns:a16="http://schemas.microsoft.com/office/drawing/2014/main" id="{4DCF6FB8-DAC7-44D7-B236-8EA67309C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667" y="2437736"/>
            <a:ext cx="71056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отметка в форме ППЭ-05-02 «Протокол проведения ГИА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отметка в бланке регистрации и подпись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организатора;</a:t>
            </a: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подпись участника в форме ППЭ-05-02 «Протокол проведения ГИА </a:t>
            </a:r>
            <a:b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в медицинском кабинете акта ППЭ-22 (организатор ставит подпись в акте)</a:t>
            </a:r>
          </a:p>
        </p:txBody>
      </p:sp>
      <p:sp>
        <p:nvSpPr>
          <p:cNvPr id="57367" name="Прямоугольник 40">
            <a:extLst>
              <a:ext uri="{FF2B5EF4-FFF2-40B4-BE49-F238E27FC236}">
                <a16:creationId xmlns="" xmlns:a16="http://schemas.microsoft.com/office/drawing/2014/main" id="{7CEB7864-E53F-44D7-9851-FDC42E953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6958" y="5301208"/>
            <a:ext cx="710350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подается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участником до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выхода из ППЭ (организатор в аудитории через</a:t>
            </a:r>
            <a:r>
              <a:rPr lang="en-US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организатора вне аудитории приглашает члена ГЭК);</a:t>
            </a:r>
          </a:p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членом ГЭК  оформляются в штабе ППЭ формы ППЭ-02, ППЭ-03;</a:t>
            </a:r>
          </a:p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рассматривается факт, изложенный участником ГИА в 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апелляции;</a:t>
            </a:r>
          </a:p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оперативное информирование сотрудников РЦОКО о данном факте</a:t>
            </a:r>
          </a:p>
          <a:p>
            <a:pPr>
              <a:spcBef>
                <a:spcPct val="0"/>
              </a:spcBef>
            </a:pP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AE5A75C3-0F3D-464E-AE6A-99BEA7D3E971}"/>
              </a:ext>
            </a:extLst>
          </p:cNvPr>
          <p:cNvSpPr/>
          <p:nvPr/>
        </p:nvSpPr>
        <p:spPr>
          <a:xfrm>
            <a:off x="101097" y="4653136"/>
            <a:ext cx="8922542" cy="6111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2000" algn="ctr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ВАЖНО!!! 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Организатор в аудитории на камеру видеонаблюдения проговаривает факт удаления участника с экзамена или досрочного завершения экзамена участником ЕГЭ</a:t>
            </a:r>
          </a:p>
        </p:txBody>
      </p:sp>
    </p:spTree>
    <p:extLst>
      <p:ext uri="{BB962C8B-B14F-4D97-AF65-F5344CB8AC3E}">
        <p14:creationId xmlns:p14="http://schemas.microsoft.com/office/powerpoint/2010/main" val="25414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03EAE576-097A-4AB6-BDDE-5DC7B7EA0651}"/>
              </a:ext>
            </a:extLst>
          </p:cNvPr>
          <p:cNvSpPr/>
          <p:nvPr/>
        </p:nvSpPr>
        <p:spPr>
          <a:xfrm flipH="1" flipV="1">
            <a:off x="4555028" y="-28765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8408336A-5178-4D70-AB95-EBBEA320BDEE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="" xmlns:a16="http://schemas.microsoft.com/office/drawing/2014/main" id="{392BFEAF-4BB7-4980-B0CA-4535E83D718E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59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43A1C968-EB57-4678-A253-4EE9BBAA0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0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D8E44F25-3DD8-455B-9F0A-BC254346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1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D00CC3B6-A034-4F03-A4AC-C63113B5B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2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CAB215BF-55A6-49EF-A55A-A4529E89D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3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0777EA28-A9CA-41A6-96FA-A16282CC7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4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FB953770-5EB7-4B0D-9EEA-9FD5739BB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6" name="Заголовок 1">
            <a:extLst>
              <a:ext uri="{FF2B5EF4-FFF2-40B4-BE49-F238E27FC236}">
                <a16:creationId xmlns="" xmlns:a16="http://schemas.microsoft.com/office/drawing/2014/main" id="{E0908DB9-747D-47CE-B926-159B2F2E8D76}"/>
              </a:ext>
            </a:extLst>
          </p:cNvPr>
          <p:cNvSpPr txBox="1">
            <a:spLocks/>
          </p:cNvSpPr>
          <p:nvPr/>
        </p:nvSpPr>
        <p:spPr bwMode="auto">
          <a:xfrm>
            <a:off x="144462" y="-27384"/>
            <a:ext cx="8964613" cy="68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Новая форма акта об удалении участника</a:t>
            </a:r>
            <a:endParaRPr lang="ru-RU" alt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922" y="614660"/>
            <a:ext cx="876369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ППЭ-21 «Акт об удалении участника экзамена из ППЭ» 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 сопроводительным листом к акту (форма ППЭ-21С)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Приложения к акту об удалении: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ППЭ-21-П1 «Пояснительная записка удаляемого участника экзамена»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(при наличии)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ППЭ-21-П2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«Сведения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технических устройствах,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имевшихся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удаляемого участника экзамена»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 наличии);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ППЭ-21-П3 «Пояснительная записка лица, ставшего свидетелем нарушения»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при наличии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Дополнительные формы: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ППЭ-25 «Акт об отказе участника экзамена от подписания акта об удалении 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ППЭ»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(при наличии)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ППЭ-26 «Объяснительная записка»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(при наличии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 – используется вместо служебных записок.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75656" y="5301208"/>
            <a:ext cx="7532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Реестр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форм ППЭ-21 «Акт об удалении участника экзамена»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ведется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специалистами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РЦОКО.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оформлении документов для уточнения порядкового номера акта члену ГЭК необходимо обратиться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РЦОКО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 descr="C:\Users\gridunova\Downloads\Подготовка к обучающим вебинарам\4f78abb6253b446797a3d7d4879664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6" t="10787" r="31520" b="7840"/>
          <a:stretch/>
        </p:blipFill>
        <p:spPr bwMode="auto">
          <a:xfrm>
            <a:off x="449263" y="5453426"/>
            <a:ext cx="833986" cy="124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47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=""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=""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37" y="77165"/>
            <a:ext cx="9041976" cy="789109"/>
          </a:xfrm>
        </p:spPr>
        <p:txBody>
          <a:bodyPr/>
          <a:lstStyle/>
          <a:p>
            <a:pPr lvl="0"/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  <a:t/>
            </a:r>
            <a:b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</a:br>
            <a:endParaRPr lang="ru-RU" altLang="ru-RU" sz="22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3007" y="866274"/>
            <a:ext cx="82034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9794" y="44624"/>
            <a:ext cx="8200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Действия работников ППЭ в случае объявления ракетной опасности </a:t>
            </a:r>
            <a:endParaRPr lang="ru-RU" sz="2400" dirty="0"/>
          </a:p>
        </p:txBody>
      </p:sp>
      <p:pic>
        <p:nvPicPr>
          <p:cNvPr id="8194" name="Picture 2" descr="C:\Users\gridunova\Downloads\Подготовка к обучающим вебинарам\a85f654e75d367c75718005c773be7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5932" r="2991" b="10911"/>
          <a:stretch/>
        </p:blipFill>
        <p:spPr bwMode="auto">
          <a:xfrm>
            <a:off x="91423" y="58165"/>
            <a:ext cx="1462122" cy="110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988840"/>
            <a:ext cx="8424935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 ОО совместно 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руководителем ППЭ согласовывают: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границы ППЭ, включающие безопасные места (укрытия) для участников экзаменов и работников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ППЭ;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схему перемещения работников ППЭ и участников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ГИА 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ППЭ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специально оборудованные безопасные места (укрытия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схему оповещения в ППЭ участников ГИА и работников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ППЭ.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организацию эвакуации работников ППЭ и участников ГИА отвечают член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ГЭК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ППЭ.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 ППЭ 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инструктажа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организаторов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знакомит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Алгоритмом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действий в случае объявления ракетной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опасности.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Член ГЭК информирует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ответственного сотрудника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Департамента образования (Крючкова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Н.) о местонахождении участников и работников при объявлении ракетной опасности.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Председатель ГЭК принимает  решение о переносе или продолжении экзамена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информирует члена ГЭК в ППЭ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(после объявления отбоя ракетной опасности)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908720"/>
            <a:ext cx="7656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Департамента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03.04.2025 г. №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524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 утверждении Алгоритма действий работников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пунктов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проведения экзаменов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отношении участников государственной итоговой аттестации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образовательным программам основного общего и среднего общего образования в случае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объявления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ракетной опасности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9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C2203043-125E-4F2F-9C49-46F4B3BF15E7}"/>
              </a:ext>
            </a:extLst>
          </p:cNvPr>
          <p:cNvSpPr/>
          <p:nvPr/>
        </p:nvSpPr>
        <p:spPr>
          <a:xfrm flipH="1">
            <a:off x="44497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02789242-42E6-4561-972E-0844B6468684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="" xmlns:a16="http://schemas.microsoft.com/office/drawing/2014/main" id="{23778AC3-D901-4BA4-879C-3A211F328763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515" name="Заголовок 1">
            <a:extLst>
              <a:ext uri="{FF2B5EF4-FFF2-40B4-BE49-F238E27FC236}">
                <a16:creationId xmlns="" xmlns:a16="http://schemas.microsoft.com/office/drawing/2014/main" id="{33E1DED9-7A73-42FB-8E5A-D8340852B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-27384"/>
            <a:ext cx="8964612" cy="725488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Случай повторного сканирования ЭМ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штабе ППЭ</a:t>
            </a:r>
          </a:p>
        </p:txBody>
      </p:sp>
      <p:sp>
        <p:nvSpPr>
          <p:cNvPr id="64516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9E0D399D-CCE4-43C6-A10D-AC65792A35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7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E4FBC0AD-3C4D-400E-B4AC-D112FD6AD8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8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C384E729-21BD-4391-BE62-BD276FCA71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9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1E6236F8-2BB3-48D8-A35B-22B435AD51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2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4424766B-EDD6-4066-866F-CF2E72B015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="" xmlns:a16="http://schemas.microsoft.com/office/drawing/2014/main" id="{B43A0E37-8CC2-4CDA-82D8-67342C556CF9}"/>
              </a:ext>
            </a:extLst>
          </p:cNvPr>
          <p:cNvSpPr/>
          <p:nvPr/>
        </p:nvSpPr>
        <p:spPr>
          <a:xfrm>
            <a:off x="144464" y="692696"/>
            <a:ext cx="8748016" cy="649732"/>
          </a:xfrm>
          <a:prstGeom prst="roundRect">
            <a:avLst>
              <a:gd name="adj" fmla="val 3501"/>
            </a:avLst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случае, если по запросу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РЦОКО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повторно отсканировать бланки, отсканированные на станции организатора, руководитель ППЭ:</a:t>
            </a:r>
          </a:p>
        </p:txBody>
      </p:sp>
      <p:sp>
        <p:nvSpPr>
          <p:cNvPr id="25" name="object 4"/>
          <p:cNvSpPr>
            <a:spLocks noChangeArrowheads="1"/>
          </p:cNvSpPr>
          <p:nvPr/>
        </p:nvSpPr>
        <p:spPr bwMode="auto">
          <a:xfrm>
            <a:off x="323850" y="2287464"/>
            <a:ext cx="2668588" cy="16462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>
            <a:off x="1908175" y="1900114"/>
            <a:ext cx="1655763" cy="3873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0" name="object 10"/>
          <p:cNvSpPr txBox="1">
            <a:spLocks noChangeArrowheads="1"/>
          </p:cNvSpPr>
          <p:nvPr/>
        </p:nvSpPr>
        <p:spPr bwMode="auto">
          <a:xfrm>
            <a:off x="4312294" y="1433909"/>
            <a:ext cx="4148138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вскрывает ВДП с бланками;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передает техническому специалисту для сканирования</a:t>
            </a:r>
          </a:p>
        </p:txBody>
      </p:sp>
      <p:sp>
        <p:nvSpPr>
          <p:cNvPr id="31" name="object 10"/>
          <p:cNvSpPr txBox="1">
            <a:spLocks noChangeArrowheads="1"/>
          </p:cNvSpPr>
          <p:nvPr/>
        </p:nvSpPr>
        <p:spPr bwMode="auto">
          <a:xfrm>
            <a:off x="144463" y="4292600"/>
            <a:ext cx="42259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отсканированные повторно бланки помещаются в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НОВЫЙ ВДП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с ВДП, в которых бланки ЕГЭ были доставлены из аудитории </a:t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штаб, переносится на новый ВДП;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новый ВДП вкладываются отсканированные бланки, калибровочные листы со станции организатора и старый ВДП</a:t>
            </a:r>
          </a:p>
        </p:txBody>
      </p:sp>
      <p:sp>
        <p:nvSpPr>
          <p:cNvPr id="32" name="object 4"/>
          <p:cNvSpPr>
            <a:spLocks noChangeArrowheads="1"/>
          </p:cNvSpPr>
          <p:nvPr/>
        </p:nvSpPr>
        <p:spPr bwMode="auto">
          <a:xfrm>
            <a:off x="5508104" y="5095130"/>
            <a:ext cx="2808312" cy="171824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3" name="object 4"/>
          <p:cNvSpPr>
            <a:spLocks noChangeArrowheads="1"/>
          </p:cNvSpPr>
          <p:nvPr/>
        </p:nvSpPr>
        <p:spPr bwMode="auto">
          <a:xfrm rot="2765555">
            <a:off x="6342599" y="3079726"/>
            <a:ext cx="1021109" cy="1366177"/>
          </a:xfrm>
          <a:prstGeom prst="rect">
            <a:avLst/>
          </a:prstGeom>
          <a:blipFill dpi="0" rotWithShape="1">
            <a:blip r:embed="rId3"/>
            <a:srcRect/>
            <a:stretch>
              <a:fillRect r="-112458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80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4" name="object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1252">
            <a:off x="7882559" y="3117292"/>
            <a:ext cx="9382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bject 10"/>
          <p:cNvSpPr txBox="1">
            <a:spLocks noChangeArrowheads="1"/>
          </p:cNvSpPr>
          <p:nvPr/>
        </p:nvSpPr>
        <p:spPr bwMode="auto">
          <a:xfrm>
            <a:off x="4475162" y="2647714"/>
            <a:ext cx="1428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БЛАНКИ</a:t>
            </a:r>
          </a:p>
        </p:txBody>
      </p:sp>
      <p:sp>
        <p:nvSpPr>
          <p:cNvPr id="36" name="object 10"/>
          <p:cNvSpPr txBox="1">
            <a:spLocks noChangeArrowheads="1"/>
          </p:cNvSpPr>
          <p:nvPr/>
        </p:nvSpPr>
        <p:spPr bwMode="auto">
          <a:xfrm>
            <a:off x="5988050" y="2431690"/>
            <a:ext cx="1428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ВДП из аудитории</a:t>
            </a:r>
          </a:p>
        </p:txBody>
      </p:sp>
      <p:sp>
        <p:nvSpPr>
          <p:cNvPr id="37" name="object 10"/>
          <p:cNvSpPr txBox="1">
            <a:spLocks noChangeArrowheads="1"/>
          </p:cNvSpPr>
          <p:nvPr/>
        </p:nvSpPr>
        <p:spPr bwMode="auto">
          <a:xfrm>
            <a:off x="7332662" y="2503698"/>
            <a:ext cx="18478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1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КАЛИБРОВОЧНЫЕ ЛИСТЫ</a:t>
            </a:r>
          </a:p>
        </p:txBody>
      </p:sp>
      <p:sp>
        <p:nvSpPr>
          <p:cNvPr id="38" name="Прямоугольник 3"/>
          <p:cNvSpPr>
            <a:spLocks noChangeArrowheads="1"/>
          </p:cNvSpPr>
          <p:nvPr/>
        </p:nvSpPr>
        <p:spPr bwMode="auto">
          <a:xfrm>
            <a:off x="6042883" y="5381123"/>
            <a:ext cx="157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НОВЫЙ ВДП</a:t>
            </a:r>
            <a:endParaRPr lang="ru-RU" altLang="ru-RU" sz="180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2" name="object 10"/>
          <p:cNvSpPr txBox="1">
            <a:spLocks noChangeArrowheads="1"/>
          </p:cNvSpPr>
          <p:nvPr/>
        </p:nvSpPr>
        <p:spPr bwMode="auto">
          <a:xfrm>
            <a:off x="-180528" y="1772816"/>
            <a:ext cx="1428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ВДП из аудитории</a:t>
            </a:r>
          </a:p>
        </p:txBody>
      </p:sp>
      <p:pic>
        <p:nvPicPr>
          <p:cNvPr id="44" name="Picture 2">
            <a:extLst>
              <a:ext uri="{FF2B5EF4-FFF2-40B4-BE49-F238E27FC236}">
                <a16:creationId xmlns="" xmlns:a16="http://schemas.microsoft.com/office/drawing/2014/main" id="{97A6A6FA-A5B6-4BBA-90A8-07578BD8B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3407704" y="2164686"/>
            <a:ext cx="676275" cy="98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6" name="Рисунок 94">
            <a:extLst>
              <a:ext uri="{FF2B5EF4-FFF2-40B4-BE49-F238E27FC236}">
                <a16:creationId xmlns="" xmlns:a16="http://schemas.microsoft.com/office/drawing/2014/main" id="{262F0FAC-56E9-4FED-84B8-C49BA423D5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3417491" y="2315912"/>
            <a:ext cx="733425" cy="1036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Рисунок 95">
            <a:extLst>
              <a:ext uri="{FF2B5EF4-FFF2-40B4-BE49-F238E27FC236}">
                <a16:creationId xmlns="" xmlns:a16="http://schemas.microsoft.com/office/drawing/2014/main" id="{0BD8C493-6454-4E27-B8A9-9D7080BAB5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3464190" y="2495034"/>
            <a:ext cx="690562" cy="97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96">
            <a:extLst>
              <a:ext uri="{FF2B5EF4-FFF2-40B4-BE49-F238E27FC236}">
                <a16:creationId xmlns="" xmlns:a16="http://schemas.microsoft.com/office/drawing/2014/main" id="{D3720D17-8B9D-4889-B669-8FDAE48DA627}"/>
              </a:ext>
            </a:extLst>
          </p:cNvPr>
          <p:cNvSpPr txBox="1">
            <a:spLocks noChangeArrowheads="1"/>
          </p:cNvSpPr>
          <p:nvPr/>
        </p:nvSpPr>
        <p:spPr bwMode="auto">
          <a:xfrm rot="1847503">
            <a:off x="3663314" y="2573771"/>
            <a:ext cx="3317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</p:txBody>
      </p:sp>
      <p:pic>
        <p:nvPicPr>
          <p:cNvPr id="50" name="Рисунок 66">
            <a:extLst>
              <a:ext uri="{FF2B5EF4-FFF2-40B4-BE49-F238E27FC236}">
                <a16:creationId xmlns="" xmlns:a16="http://schemas.microsoft.com/office/drawing/2014/main" id="{7EBB1431-6C1A-4C87-AB6F-E311FA100A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3468360" y="2638573"/>
            <a:ext cx="687387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Рисунок 63">
            <a:extLst>
              <a:ext uri="{FF2B5EF4-FFF2-40B4-BE49-F238E27FC236}">
                <a16:creationId xmlns="" xmlns:a16="http://schemas.microsoft.com/office/drawing/2014/main" id="{00713CA9-DB1D-45E9-AA0C-A00BE30242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3476085" y="2854597"/>
            <a:ext cx="687388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="" xmlns:a16="http://schemas.microsoft.com/office/drawing/2014/main" id="{97A6A6FA-A5B6-4BBA-90A8-07578BD8B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6275">
            <a:off x="4875793" y="3039027"/>
            <a:ext cx="676275" cy="98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6" name="Рисунок 94">
            <a:extLst>
              <a:ext uri="{FF2B5EF4-FFF2-40B4-BE49-F238E27FC236}">
                <a16:creationId xmlns="" xmlns:a16="http://schemas.microsoft.com/office/drawing/2014/main" id="{262F0FAC-56E9-4FED-84B8-C49BA423D5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6275">
            <a:off x="4885580" y="3190253"/>
            <a:ext cx="733425" cy="1036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95">
            <a:extLst>
              <a:ext uri="{FF2B5EF4-FFF2-40B4-BE49-F238E27FC236}">
                <a16:creationId xmlns="" xmlns:a16="http://schemas.microsoft.com/office/drawing/2014/main" id="{0BD8C493-6454-4E27-B8A9-9D7080BAB5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6275">
            <a:off x="4932279" y="3369375"/>
            <a:ext cx="690562" cy="97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96">
            <a:extLst>
              <a:ext uri="{FF2B5EF4-FFF2-40B4-BE49-F238E27FC236}">
                <a16:creationId xmlns="" xmlns:a16="http://schemas.microsoft.com/office/drawing/2014/main" id="{D3720D17-8B9D-4889-B669-8FDAE48DA627}"/>
              </a:ext>
            </a:extLst>
          </p:cNvPr>
          <p:cNvSpPr txBox="1">
            <a:spLocks noChangeArrowheads="1"/>
          </p:cNvSpPr>
          <p:nvPr/>
        </p:nvSpPr>
        <p:spPr bwMode="auto">
          <a:xfrm rot="2826275">
            <a:off x="5131403" y="3448112"/>
            <a:ext cx="3317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</p:txBody>
      </p:sp>
      <p:pic>
        <p:nvPicPr>
          <p:cNvPr id="59" name="Рисунок 66">
            <a:extLst>
              <a:ext uri="{FF2B5EF4-FFF2-40B4-BE49-F238E27FC236}">
                <a16:creationId xmlns="" xmlns:a16="http://schemas.microsoft.com/office/drawing/2014/main" id="{7EBB1431-6C1A-4C87-AB6F-E311FA100A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6275">
            <a:off x="4936449" y="3512914"/>
            <a:ext cx="687387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Рисунок 63">
            <a:extLst>
              <a:ext uri="{FF2B5EF4-FFF2-40B4-BE49-F238E27FC236}">
                <a16:creationId xmlns="" xmlns:a16="http://schemas.microsoft.com/office/drawing/2014/main" id="{00713CA9-DB1D-45E9-AA0C-A00BE30242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6275">
            <a:off x="4944174" y="3728938"/>
            <a:ext cx="687388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вая фигурная скобка 1"/>
          <p:cNvSpPr/>
          <p:nvPr/>
        </p:nvSpPr>
        <p:spPr>
          <a:xfrm rot="16200000">
            <a:off x="6590870" y="2581883"/>
            <a:ext cx="429402" cy="4461850"/>
          </a:xfrm>
          <a:prstGeom prst="leftBrace">
            <a:avLst>
              <a:gd name="adj1" fmla="val 8333"/>
              <a:gd name="adj2" fmla="val 49594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8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: фигура 18">
            <a:extLst>
              <a:ext uri="{FF2B5EF4-FFF2-40B4-BE49-F238E27FC236}">
                <a16:creationId xmlns="" xmlns:a16="http://schemas.microsoft.com/office/drawing/2014/main" id="{021DA849-D387-4E40-86F2-7BD6A28B042C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491" name="Заголовок 1">
            <a:extLst>
              <a:ext uri="{FF2B5EF4-FFF2-40B4-BE49-F238E27FC236}">
                <a16:creationId xmlns="" xmlns:a16="http://schemas.microsoft.com/office/drawing/2014/main" id="{A8B5DD4C-6D7B-4676-B214-E0D0CC9A0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877888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Завершение экзамена: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сканирование форм ППЭ в штабе ППЭ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2997B3A1-C46C-4739-9FBC-45DEF66CC3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3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AE93787B-ED40-46CB-9B00-172FDA3845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4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E0504D9E-F75F-48C2-AFE5-A99BED663E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5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A6244EC8-3CC1-4880-83B8-036B6DAA01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6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1681853F-3319-4E79-9B3F-2BD96D3765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7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EC11523C-9B1E-4A6E-AFF8-63ADA59967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8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A2B61CAD-B1C1-4153-A382-E76C01AF18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F6EABA53-9BFE-4742-8FF9-F6805563D3D3}"/>
              </a:ext>
            </a:extLst>
          </p:cNvPr>
          <p:cNvSpPr/>
          <p:nvPr/>
        </p:nvSpPr>
        <p:spPr>
          <a:xfrm>
            <a:off x="222250" y="1052736"/>
            <a:ext cx="8659813" cy="72072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ППЭ </a:t>
            </a:r>
            <a:r>
              <a:rPr lang="ru-RU" spc="-1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оформляет </a:t>
            </a:r>
            <a:r>
              <a:rPr lang="ru-RU" spc="-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lang="ru-RU" spc="-3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ППЭ, </a:t>
            </a:r>
            <a:r>
              <a:rPr lang="ru-RU" spc="-1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принимает </a:t>
            </a:r>
            <a:r>
              <a:rPr lang="ru-RU" spc="-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заполненные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формы ППЭ-18-МАШ у </a:t>
            </a:r>
            <a:r>
              <a:rPr lang="ru-RU" spc="-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общественных</a:t>
            </a:r>
            <a:r>
              <a:rPr lang="ru-RU" spc="-12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2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наблюдателей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="" xmlns:a16="http://schemas.microsoft.com/office/drawing/2014/main" id="{C384FE15-7463-4580-A0FE-A16E4B735860}"/>
              </a:ext>
            </a:extLst>
          </p:cNvPr>
          <p:cNvSpPr/>
          <p:nvPr/>
        </p:nvSpPr>
        <p:spPr>
          <a:xfrm>
            <a:off x="222250" y="1859109"/>
            <a:ext cx="8670925" cy="1116012"/>
          </a:xfrm>
          <a:prstGeom prst="round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ППЭ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передает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техническому специалисту для сканирования:  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обязательные формы: ППЭ-07, ППЭ-14-01, ППЭ-13-02-МАШ, ППЭ-18-МАШ;</a:t>
            </a:r>
          </a:p>
          <a:p>
            <a:pPr algn="ctr">
              <a:spcBef>
                <a:spcPts val="0"/>
              </a:spcBef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наличии: ППЭ-19, ППЭ-21, ППЭ-22, ППЭ-02, ППЭ-03;</a:t>
            </a:r>
          </a:p>
          <a:p>
            <a:pPr algn="ctr">
              <a:spcBef>
                <a:spcPts val="0"/>
              </a:spcBef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+ все остальные заполненные (кроме отсканированных в аудитории)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91820346-CCA3-4DB7-B9C1-2D964E6192B9}"/>
              </a:ext>
            </a:extLst>
          </p:cNvPr>
          <p:cNvSpPr/>
          <p:nvPr/>
        </p:nvSpPr>
        <p:spPr>
          <a:xfrm>
            <a:off x="222250" y="3046559"/>
            <a:ext cx="8667750" cy="6477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Технический специалист выполняет сканирование форм ППЭ,  член ГЭК контролирует качество </a:t>
            </a:r>
            <a:r>
              <a:rPr lang="ru-RU" spc="-15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 полноту сканирования</a:t>
            </a:r>
            <a:endParaRPr lang="ru-RU" spc="-15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="" xmlns:a16="http://schemas.microsoft.com/office/drawing/2014/main" id="{D5E8AE0A-4131-45A6-914C-FF36913BE206}"/>
              </a:ext>
            </a:extLst>
          </p:cNvPr>
          <p:cNvSpPr/>
          <p:nvPr/>
        </p:nvSpPr>
        <p:spPr>
          <a:xfrm>
            <a:off x="222250" y="3789040"/>
            <a:ext cx="8670925" cy="1072034"/>
          </a:xfrm>
          <a:prstGeom prst="round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Технический специалист </a:t>
            </a:r>
            <a:r>
              <a:rPr lang="ru-RU" spc="-1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выполняет </a:t>
            </a:r>
            <a:r>
              <a:rPr lang="ru-RU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экспорт форм ППЭ и всех пакетов </a:t>
            </a:r>
            <a:r>
              <a:rPr lang="ru-RU" spc="-1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pc="-1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pc="-1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бланками в </a:t>
            </a:r>
            <a:r>
              <a:rPr lang="ru-RU" spc="-1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РЦОКО.</a:t>
            </a:r>
            <a:endParaRPr lang="ru-RU" spc="-15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algn="ctr">
              <a:spcBef>
                <a:spcPts val="0"/>
              </a:spcBef>
              <a:defRPr/>
            </a:pPr>
            <a:r>
              <a:rPr lang="ru-RU" spc="-1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 ГЭК и руководитель ППЭ контролируют </a:t>
            </a:r>
            <a:r>
              <a:rPr lang="ru-RU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постановку статуса </a:t>
            </a:r>
            <a:br>
              <a:rPr lang="ru-RU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завершении передачи ЭМ в </a:t>
            </a:r>
            <a:r>
              <a:rPr lang="ru-RU" spc="-1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РЦОКО.</a:t>
            </a:r>
            <a:endParaRPr lang="ru-RU" spc="-15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987541CF-F48C-4B9A-BB4A-7BDD4C2DE32A}"/>
              </a:ext>
            </a:extLst>
          </p:cNvPr>
          <p:cNvSpPr/>
          <p:nvPr/>
        </p:nvSpPr>
        <p:spPr>
          <a:xfrm>
            <a:off x="222250" y="4941218"/>
            <a:ext cx="8670925" cy="100806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Член ГЭК, руководитель ППЭ и технический специалист ожидают в штабе ППЭ  подтверждения от </a:t>
            </a:r>
            <a:r>
              <a:rPr lang="ru-RU" spc="-15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РЦОКО </a:t>
            </a:r>
            <a:r>
              <a:rPr lang="ru-RU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факта успешного получения и расшифровки переданных </a:t>
            </a:r>
            <a:r>
              <a:rPr lang="ru-RU" spc="-15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пакетов  с  </a:t>
            </a:r>
            <a:r>
              <a:rPr lang="ru-RU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электронными </a:t>
            </a:r>
            <a:r>
              <a:rPr lang="ru-RU" spc="-15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образами  бланков  </a:t>
            </a:r>
            <a:r>
              <a:rPr lang="ru-RU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 форм ППЭ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="" xmlns:a16="http://schemas.microsoft.com/office/drawing/2014/main" id="{5BFC73D7-A6EE-441C-9132-B4C2AF4600BF}"/>
              </a:ext>
            </a:extLst>
          </p:cNvPr>
          <p:cNvSpPr/>
          <p:nvPr/>
        </p:nvSpPr>
        <p:spPr>
          <a:xfrm>
            <a:off x="222250" y="6021660"/>
            <a:ext cx="8670925" cy="647700"/>
          </a:xfrm>
          <a:prstGeom prst="round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 ГЭК совместно с руководителем ППЭ упаковывают материалы экзамена</a:t>
            </a: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="" xmlns:a16="http://schemas.microsoft.com/office/drawing/2014/main" id="{35479241-6D87-4E52-A99A-6408827E3802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="" xmlns:a16="http://schemas.microsoft.com/office/drawing/2014/main" id="{802C33C8-677F-4B82-A83A-C141ABC1BC1B}"/>
              </a:ext>
            </a:extLst>
          </p:cNvPr>
          <p:cNvSpPr/>
          <p:nvPr/>
        </p:nvSpPr>
        <p:spPr>
          <a:xfrm>
            <a:off x="8103199" y="-27384"/>
            <a:ext cx="1078756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69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C2203043-125E-4F2F-9C49-46F4B3BF15E7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02789242-42E6-4561-972E-0844B6468684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="" xmlns:a16="http://schemas.microsoft.com/office/drawing/2014/main" id="{23778AC3-D901-4BA4-879C-3A211F328763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515" name="Заголовок 1">
            <a:extLst>
              <a:ext uri="{FF2B5EF4-FFF2-40B4-BE49-F238E27FC236}">
                <a16:creationId xmlns="" xmlns:a16="http://schemas.microsoft.com/office/drawing/2014/main" id="{33E1DED9-7A73-42FB-8E5A-D8340852B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-171400"/>
            <a:ext cx="8964612" cy="880457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Завершение экзамена. Руководитель ППЭ: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6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9E0D399D-CCE4-43C6-A10D-AC65792A35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7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E4FBC0AD-3C4D-400E-B4AC-D112FD6AD8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8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C384E729-21BD-4391-BE62-BD276FCA71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9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1E6236F8-2BB3-48D8-A35B-22B435AD51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2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4424766B-EDD6-4066-866F-CF2E72B015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="" xmlns:a16="http://schemas.microsoft.com/office/drawing/2014/main" id="{01EA7E61-2BAE-4FB1-84F2-58B51477C28D}"/>
              </a:ext>
            </a:extLst>
          </p:cNvPr>
          <p:cNvSpPr txBox="1"/>
          <p:nvPr/>
        </p:nvSpPr>
        <p:spPr>
          <a:xfrm>
            <a:off x="144463" y="548680"/>
            <a:ext cx="8891587" cy="566181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marL="285750" indent="-28575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>
              <a:spcBef>
                <a:spcPts val="0"/>
              </a:spcBef>
              <a:buFontTx/>
              <a:buChar char="•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Подписывает протокол печати ЭМ в каждой аудитории ППЭ </a:t>
            </a:r>
            <a:r>
              <a:rPr lang="ru-RU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(форма</a:t>
            </a:r>
            <a:r>
              <a:rPr lang="ru-RU" spc="15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pc="15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ППЭ-23 «Протокол печати полных комплектов ЭМ в аудитории ППЭ»);</a:t>
            </a:r>
          </a:p>
        </p:txBody>
      </p:sp>
      <p:sp>
        <p:nvSpPr>
          <p:cNvPr id="64522" name="object 10">
            <a:extLst>
              <a:ext uri="{FF2B5EF4-FFF2-40B4-BE49-F238E27FC236}">
                <a16:creationId xmlns="" xmlns:a16="http://schemas.microsoft.com/office/drawing/2014/main" id="{770109B2-E6FD-4AE3-A1FE-D6F269CE5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1196752"/>
            <a:ext cx="8891587" cy="56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Подписывает протоколы печати ЭМ на резервных и неиспользованных  станциях организатора (форма ППЭ-23-01);</a:t>
            </a:r>
          </a:p>
        </p:txBody>
      </p:sp>
      <p:sp>
        <p:nvSpPr>
          <p:cNvPr id="64523" name="object 10">
            <a:extLst>
              <a:ext uri="{FF2B5EF4-FFF2-40B4-BE49-F238E27FC236}">
                <a16:creationId xmlns="" xmlns:a16="http://schemas.microsoft.com/office/drawing/2014/main" id="{89F973C4-2FCC-4BE8-829A-D71917C27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1793732"/>
            <a:ext cx="8891587" cy="84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Контролирует передачу техническими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специалистами журналов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печати и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статуса </a:t>
            </a:r>
            <a:b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завершении экзамена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 в систему мониторинга готовности ППЭ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помощью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Личного кабинета ППЭ;</a:t>
            </a: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4" name="object 10">
            <a:extLst>
              <a:ext uri="{FF2B5EF4-FFF2-40B4-BE49-F238E27FC236}">
                <a16:creationId xmlns="" xmlns:a16="http://schemas.microsoft.com/office/drawing/2014/main" id="{D72E41EC-EAFB-4930-B56D-56A331E7F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2636912"/>
            <a:ext cx="8891587" cy="56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Убирает неиспользованные ДБО № 2 в сейф: они должны быть использованы  </a:t>
            </a:r>
            <a:b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следующем экзамене (кроме экзамена по китайскому языку)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A7E54AD4-9706-4957-9430-19AD8BF0FC3B}"/>
              </a:ext>
            </a:extLst>
          </p:cNvPr>
          <p:cNvSpPr/>
          <p:nvPr/>
        </p:nvSpPr>
        <p:spPr>
          <a:xfrm>
            <a:off x="179388" y="3284985"/>
            <a:ext cx="3096468" cy="1728786"/>
          </a:xfrm>
          <a:prstGeom prst="roundRect">
            <a:avLst>
              <a:gd name="adj" fmla="val 570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Член ГЭК в присутствии руководителя ППЭ пересчитывает все ВДП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комплектами бланков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формы ППЭ</a:t>
            </a:r>
          </a:p>
        </p:txBody>
      </p:sp>
      <p:sp>
        <p:nvSpPr>
          <p:cNvPr id="64526" name="object 3">
            <a:extLst>
              <a:ext uri="{FF2B5EF4-FFF2-40B4-BE49-F238E27FC236}">
                <a16:creationId xmlns="" xmlns:a16="http://schemas.microsoft.com/office/drawing/2014/main" id="{AE1D74E0-12A1-4F9C-BB1E-3695D943B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0173" y="3307556"/>
            <a:ext cx="1189534" cy="16335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64527" name="Picture 23" descr="C:\Users\tihonovskaya\Desktop\ПРЕЗЕНТАЦИИ\2020-2021\Обучающие мероприятия апрель, май\IMG_20210426_174417_1.jpg">
            <a:extLst>
              <a:ext uri="{FF2B5EF4-FFF2-40B4-BE49-F238E27FC236}">
                <a16:creationId xmlns="" xmlns:a16="http://schemas.microsoft.com/office/drawing/2014/main" id="{1C6631FC-327D-4565-9F4D-FA196E47C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2938115"/>
            <a:ext cx="1868487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>
            <a:extLst>
              <a:ext uri="{FF2B5EF4-FFF2-40B4-BE49-F238E27FC236}">
                <a16:creationId xmlns="" xmlns:a16="http://schemas.microsoft.com/office/drawing/2014/main" id="{B43A0E37-8CC2-4CDA-82D8-67342C556CF9}"/>
              </a:ext>
            </a:extLst>
          </p:cNvPr>
          <p:cNvSpPr/>
          <p:nvPr/>
        </p:nvSpPr>
        <p:spPr>
          <a:xfrm>
            <a:off x="4599708" y="3284984"/>
            <a:ext cx="2492572" cy="1728787"/>
          </a:xfrm>
          <a:prstGeom prst="roundRect">
            <a:avLst>
              <a:gd name="adj" fmla="val 3501"/>
            </a:avLst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сейф-пакет,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описью возвратного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сейф-пакета, вкладываются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"/>
              </a:spcBef>
              <a:defRPr/>
            </a:pPr>
            <a:r>
              <a:rPr lang="ru-RU" alt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ВДП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комплектами бланков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одного дня экзамена 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9" name="object 10">
            <a:extLst>
              <a:ext uri="{FF2B5EF4-FFF2-40B4-BE49-F238E27FC236}">
                <a16:creationId xmlns="" xmlns:a16="http://schemas.microsoft.com/office/drawing/2014/main" id="{F9D00811-B56B-4A5F-9868-F25082003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22" y="5085184"/>
            <a:ext cx="6838950" cy="56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alt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учебным предметам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вкладываются в файл, </a:t>
            </a:r>
            <a:b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которым проводился ЕГЭ в ППЭ, на каждую дату экзамена</a:t>
            </a:r>
          </a:p>
        </p:txBody>
      </p:sp>
      <p:pic>
        <p:nvPicPr>
          <p:cNvPr id="64530" name="Picture 20">
            <a:extLst>
              <a:ext uri="{FF2B5EF4-FFF2-40B4-BE49-F238E27FC236}">
                <a16:creationId xmlns="" xmlns:a16="http://schemas.microsoft.com/office/drawing/2014/main" id="{97E9E7DD-301E-4388-A9F1-2C3FBD575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638202"/>
            <a:ext cx="150177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="" xmlns:a16="http://schemas.microsoft.com/office/drawing/2014/main" id="{B43A0E37-8CC2-4CDA-82D8-67342C556CF9}"/>
              </a:ext>
            </a:extLst>
          </p:cNvPr>
          <p:cNvSpPr/>
          <p:nvPr/>
        </p:nvSpPr>
        <p:spPr>
          <a:xfrm>
            <a:off x="177396" y="5805264"/>
            <a:ext cx="8858654" cy="841523"/>
          </a:xfrm>
          <a:prstGeom prst="roundRect">
            <a:avLst>
              <a:gd name="adj" fmla="val 3501"/>
            </a:avLst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Конверты с КИМ, черновиками, испорченными/бракованными ИК упаковываются в пакет, приготовленный руководителем ППЭ. На пакете отражена следующая информация: дата экзамена, код ППЭ, наименование учебных предметов, перечень упакованных материалов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DB49108F-F4AA-4BC0-9089-1C9A614E6159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="" xmlns:a16="http://schemas.microsoft.com/office/drawing/2014/main" id="{3E510EE6-BB7C-413C-9E5B-76714F744333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="" xmlns:a16="http://schemas.microsoft.com/office/drawing/2014/main" id="{266FE0E4-C326-422C-BD71-5136B84C86C3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539" name="Заголовок 1">
            <a:extLst>
              <a:ext uri="{FF2B5EF4-FFF2-40B4-BE49-F238E27FC236}">
                <a16:creationId xmlns="" xmlns:a16="http://schemas.microsoft.com/office/drawing/2014/main" id="{96E3C4F3-EC99-4CBF-9287-E941905DC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652744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Перечень форм для передачи в РЦОКО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0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47F9021D-4892-4B30-9199-890EC59555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1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01CE939E-28DB-4AD6-93D3-273CE0F054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2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F56FEF81-DE96-48D5-A23E-631713FFEA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3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9A0B8779-6938-44DB-8827-919C27003B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4909" y="54479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4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DA4F5ADB-2254-4DEE-9578-A4B0061B96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5" name="object 10">
            <a:extLst>
              <a:ext uri="{FF2B5EF4-FFF2-40B4-BE49-F238E27FC236}">
                <a16:creationId xmlns="" xmlns:a16="http://schemas.microsoft.com/office/drawing/2014/main" id="{C1D2F9EC-A3FF-4C1D-8E43-264AD8926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850" y="544794"/>
            <a:ext cx="8891587" cy="601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ППЭ-02 «Апелляция о нарушении установленного порядка проведения ГИА» и ППЭ-03 «Протокол рассмотрения апелляции о нарушении установленного порядка проведения ГИА» </a:t>
            </a:r>
            <a:r>
              <a:rPr lang="ru-RU" altLang="ru-RU" sz="15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 наличии)</a:t>
            </a:r>
            <a:r>
              <a:rPr lang="ru-RU" alt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ППЭ-05-02 «Протокол проведения экзамена в аудитории»;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ППЭ-07 «Список работников ППЭ и общественных наблюдателей»;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ППЭ-12-02 </a:t>
            </a: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«Ведомость коррекции персональных данных участников экзамена в аудитории». </a:t>
            </a:r>
            <a:b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наличии данной формы необходимо приложить копию подтверждающих документов </a:t>
            </a:r>
            <a:b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5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 наличии);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ППЭ-12-03 «Ведомость использования дополнительных бланков ответов № 2»; 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ППЭ-12-04 МАШ «Ведомость учета времени отсутствия участников экзамена в </a:t>
            </a:r>
            <a:r>
              <a:rPr lang="ru-RU" altLang="ru-RU" sz="15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аудитории</a:t>
            </a:r>
            <a:r>
              <a:rPr lang="ru-RU" altLang="ru-RU" sz="15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altLang="ru-RU" sz="15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ППЭ-13-02 </a:t>
            </a: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  «Сводная ведомость </a:t>
            </a:r>
            <a:r>
              <a:rPr lang="ru-RU" alt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учета </a:t>
            </a: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участников экзамена и использования экзаменационных материалов в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ППЭ-14-01 «Акт приема-передачи экзаменационных материалов в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ППЭ-14-02 «Ведомость учета экзаменационных материалов»;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ППЭ-15 «Протокол проведения процедуры сканирования бланков ГИА в аудитории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ППЭ-15-01 «Протокол использования станции сканирования в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ППЭ-18 МАШ «Акт общественного наблюдения за проведением экзамена в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ППЭ-19 «Контроль изменения состава работников в день экзамена». </a:t>
            </a:r>
            <a:r>
              <a:rPr lang="ru-RU" altLang="ru-RU" sz="15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наличии данной формы </a:t>
            </a:r>
            <a:r>
              <a:rPr lang="ru-RU" altLang="ru-RU" sz="15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5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5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altLang="ru-RU" sz="15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складывать вместе с формой ППЭ 07</a:t>
            </a:r>
            <a:r>
              <a:rPr lang="ru-RU" alt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ППЭ-21 «Акт об удалении участника</a:t>
            </a:r>
            <a:r>
              <a:rPr lang="ru-RU" altLang="ru-RU" sz="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(с приложениями) </a:t>
            </a:r>
            <a:r>
              <a:rPr lang="ru-RU" altLang="ru-RU" sz="15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 наличии);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ППЭ-22 «Акт о досрочном завершении экзамена по объективным причинам» </a:t>
            </a:r>
            <a:r>
              <a:rPr lang="ru-RU" altLang="ru-RU" sz="15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 наличии);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ППЭ-23 «Протокол печати полных комплектов ЭМ в аудитории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ППЭ-23-01 «Протокол использования станции печати в аудитории ППЭ</a:t>
            </a:r>
            <a:r>
              <a:rPr lang="ru-RU" alt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ППЭ-24 «Акт о </a:t>
            </a:r>
            <a:r>
              <a:rPr lang="ru-RU" altLang="ru-RU" sz="15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недопуске</a:t>
            </a:r>
            <a:r>
              <a:rPr lang="ru-RU" altLang="ru-RU" sz="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участника экзамена в </a:t>
            </a:r>
            <a:r>
              <a:rPr lang="ru-RU" altLang="ru-RU" sz="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ППЭ» </a:t>
            </a:r>
            <a:r>
              <a:rPr lang="ru-RU" altLang="ru-RU" sz="15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 наличии);</a:t>
            </a:r>
            <a:endParaRPr lang="ru-RU" altLang="ru-RU" sz="1500" b="1" i="1" u="sng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ППЭ-25 </a:t>
            </a:r>
            <a:r>
              <a:rPr lang="ru-RU" altLang="ru-RU" sz="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«Акт об </a:t>
            </a:r>
            <a:r>
              <a:rPr lang="ru-RU" altLang="ru-RU" sz="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отказе участника экзамена от подписания акта об удалении  из ППЭ»</a:t>
            </a: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5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 наличии</a:t>
            </a:r>
            <a:r>
              <a:rPr lang="ru-RU" altLang="ru-RU" sz="15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ППЭ-26 «Объяснительная записка» </a:t>
            </a:r>
            <a:r>
              <a:rPr lang="ru-RU" altLang="ru-RU" sz="15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 наличии);</a:t>
            </a:r>
            <a:endParaRPr lang="ru-RU" altLang="ru-RU" sz="1500" b="1" i="1" u="sng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Журнал медицинского работника</a:t>
            </a:r>
            <a:endParaRPr lang="ru-RU" altLang="ru-RU" sz="15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=""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281890"/>
            <a:ext cx="7630616" cy="698838"/>
          </a:xfrm>
        </p:spPr>
        <p:txBody>
          <a:bodyPr/>
          <a:lstStyle/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Функционирование регионального мониторинга проведения ГИА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084" y="1083258"/>
            <a:ext cx="84249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«О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мониторинге проведения государственной итоговой аттестации </a:t>
            </a:r>
            <a:br>
              <a:rPr lang="ru-RU" sz="2000" dirty="0"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latin typeface="Times New Roman"/>
                <a:ea typeface="Calibri"/>
                <a:cs typeface="Times New Roman"/>
              </a:rPr>
              <a:t>по образовательным программам основного общего и среднего общего образования в пункте проведения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экзаменов»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(приказ Департамента №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260 </a:t>
            </a:r>
            <a:b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24.02.2025)</a:t>
            </a:r>
          </a:p>
          <a:p>
            <a:pPr algn="just"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Ссылка для входа на сайт мониторинга: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ppe-mon.obr57.ru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spcAft>
                <a:spcPts val="0"/>
              </a:spcAft>
            </a:pP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>
                <a:latin typeface="Times New Roman"/>
                <a:ea typeface="Calibri"/>
              </a:rPr>
              <a:t>Экзамены – Информация – передача данных </a:t>
            </a:r>
            <a:r>
              <a:rPr lang="ru-RU" dirty="0">
                <a:latin typeface="Times New Roman"/>
                <a:ea typeface="Calibri"/>
              </a:rPr>
              <a:t>(информация </a:t>
            </a:r>
            <a:r>
              <a:rPr lang="ru-RU" dirty="0" smtClean="0">
                <a:latin typeface="Times New Roman"/>
                <a:ea typeface="Calibri"/>
              </a:rPr>
              <a:t>о </a:t>
            </a:r>
            <a:r>
              <a:rPr lang="ru-RU" dirty="0">
                <a:latin typeface="Times New Roman"/>
                <a:ea typeface="Calibri"/>
              </a:rPr>
              <a:t>фактической явке участников </a:t>
            </a:r>
            <a:r>
              <a:rPr lang="ru-RU" dirty="0" smtClean="0">
                <a:latin typeface="Times New Roman"/>
                <a:ea typeface="Calibri"/>
              </a:rPr>
              <a:t>и </a:t>
            </a:r>
            <a:r>
              <a:rPr lang="ru-RU" dirty="0">
                <a:latin typeface="Times New Roman"/>
                <a:ea typeface="Calibri"/>
              </a:rPr>
              <a:t>наблюдателей</a:t>
            </a:r>
            <a:r>
              <a:rPr lang="ru-RU" dirty="0" smtClean="0">
                <a:latin typeface="Times New Roman"/>
                <a:ea typeface="Calibri"/>
              </a:rPr>
              <a:t>) – </a:t>
            </a: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до 10.45 часов</a:t>
            </a: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>
                <a:latin typeface="Times New Roman"/>
                <a:ea typeface="Calibri"/>
              </a:rPr>
              <a:t>Контроль занятости – Создание ведомости </a:t>
            </a:r>
            <a:r>
              <a:rPr lang="ru-RU" dirty="0">
                <a:latin typeface="Times New Roman"/>
                <a:ea typeface="Calibri"/>
              </a:rPr>
              <a:t>(данные об оплате работникам ППЭ)</a:t>
            </a:r>
            <a:endParaRPr lang="ru-RU" dirty="0" smtClean="0">
              <a:latin typeface="Times New Roman"/>
              <a:ea typeface="Calibri"/>
            </a:endParaRP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Направление форм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отправление формы 13-02, 13-03-К, 13-03-У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Передача пакетов в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РЦОКО</a:t>
            </a:r>
          </a:p>
          <a:p>
            <a:pPr algn="just">
              <a:spcAft>
                <a:spcPts val="0"/>
              </a:spcAft>
            </a:pPr>
            <a:endParaRPr lang="ru-RU" sz="1600" dirty="0">
              <a:solidFill>
                <a:prstClr val="black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56" y="4854838"/>
            <a:ext cx="2529840" cy="190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3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 5">
            <a:extLst>
              <a:ext uri="{FF2B5EF4-FFF2-40B4-BE49-F238E27FC236}">
                <a16:creationId xmlns=""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: фигура 4">
            <a:extLst>
              <a:ext uri="{FF2B5EF4-FFF2-40B4-BE49-F238E27FC236}">
                <a16:creationId xmlns=""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683568" y="260648"/>
            <a:ext cx="7338443" cy="4246812"/>
          </a:xfrm>
          <a:prstGeom prst="wedgeEllipseCallou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5085184"/>
            <a:ext cx="3710938" cy="100544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836712"/>
            <a:ext cx="5777378" cy="31174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 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Образовательным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организациям необходимо предоставлять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в      РЦОКО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на электронную почту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  <a:hlinkClick r:id="rId2"/>
              </a:rPr>
              <a:t>buh.orel@orcoko.ru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 в день экзамена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   копию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приказа о назначении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 сопровождающих </a:t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(если сопровождающий не является педагогическим работником)</a:t>
            </a:r>
            <a:endParaRPr lang="ru-RU" sz="2400" b="1" i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="" xmlns:a16="http://schemas.microsoft.com/office/drawing/2014/main" id="{AE1D74E0-12A1-4F9C-BB1E-3695D943B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3789040"/>
            <a:ext cx="2139438" cy="278566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4059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03EAE576-097A-4AB6-BDDE-5DC7B7EA0651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8408336A-5178-4D70-AB95-EBBEA320BDEE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="" xmlns:a16="http://schemas.microsoft.com/office/drawing/2014/main" id="{392BFEAF-4BB7-4980-B0CA-4535E83D718E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59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43A1C968-EB57-4678-A253-4EE9BBAA0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0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D8E44F25-3DD8-455B-9F0A-BC254346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1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D00CC3B6-A034-4F03-A4AC-C63113B5B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2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CAB215BF-55A6-49EF-A55A-A4529E89D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3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0777EA28-A9CA-41A6-96FA-A16282CC7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4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FB953770-5EB7-4B0D-9EEA-9FD5739BB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6" name="Заголовок 1">
            <a:extLst>
              <a:ext uri="{FF2B5EF4-FFF2-40B4-BE49-F238E27FC236}">
                <a16:creationId xmlns="" xmlns:a16="http://schemas.microsoft.com/office/drawing/2014/main" id="{E0908DB9-747D-47CE-B926-159B2F2E8D76}"/>
              </a:ext>
            </a:extLst>
          </p:cNvPr>
          <p:cNvSpPr txBox="1">
            <a:spLocks/>
          </p:cNvSpPr>
          <p:nvPr/>
        </p:nvSpPr>
        <p:spPr bwMode="auto">
          <a:xfrm>
            <a:off x="144463" y="84392"/>
            <a:ext cx="8964613" cy="53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ЗАПРЕЩЕНО: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7060" y="59299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gridunova\Downloads\Подготовка к обучающим вебинарам\4f78abb6253b446797a3d7d4879664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6" t="10787" r="31520" b="7840"/>
          <a:stretch/>
        </p:blipFill>
        <p:spPr bwMode="auto">
          <a:xfrm>
            <a:off x="3526061" y="2204864"/>
            <a:ext cx="1622003" cy="321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6863" y="622429"/>
            <a:ext cx="86676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нарушать регламентные сроки подготовки и проведения экзаменов</a:t>
            </a:r>
          </a:p>
          <a:p>
            <a:pPr algn="just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использовать апробационные или прошлогодние ДБО № 2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01683" y="2060848"/>
            <a:ext cx="362224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пытаться скачать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ключ доступа к ЭМ ранее 09.30 часов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техническом сбое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работе станции частично менять технику (замена компьютера, или принтера, или сканера)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92508" y="2060848"/>
            <a:ext cx="38719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выносить из аудитории вышедшие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из строя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станции (вместе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принтером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сканером/МФУ)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выходить с мобильным телефоном из штаба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покидать территорию ППЭ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6863" y="5733256"/>
            <a:ext cx="8667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находиться в ППЭ без документа, удостоверяющего личность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6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=""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=""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37" y="77165"/>
            <a:ext cx="9041976" cy="789109"/>
          </a:xfrm>
        </p:spPr>
        <p:txBody>
          <a:bodyPr/>
          <a:lstStyle/>
          <a:p>
            <a:pPr lvl="0"/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Изменение «Личного кабинета участника»</a:t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  <a:t/>
            </a:r>
            <a:b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</a:br>
            <a:endParaRPr lang="ru-RU" altLang="ru-RU" sz="22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3007" y="866274"/>
            <a:ext cx="82034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20688"/>
            <a:ext cx="85202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внесении изменения в приказ Департамента образования Орловской области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18 октября 2024 года № 1709 «О сроках, местах и порядке информирования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результатах итогового сочинения (изложения), государственной итоговой аттестации по образовательным программам среднего общего образования, единого государственного экзамена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Орловской области в 2024/25 учебном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году» (приказ Департамента № 194 от 11.02.2025)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0293" y="2420888"/>
            <a:ext cx="7848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Ознакомление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экзаменационных работ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результатами проверки: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Федеральном информационном портале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ЕГЭ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checkege.rustest.ru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официальном информационном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портале государственной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итоговой аттестации Орловской области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check.obr57.ru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74" name="Picture 2" descr="C:\Users\gridunova\Downloads\12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7" y="3667091"/>
            <a:ext cx="7182853" cy="304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4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=""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35084" y="167436"/>
            <a:ext cx="8629404" cy="698838"/>
          </a:xfrm>
        </p:spPr>
        <p:txBody>
          <a:bodyPr/>
          <a:lstStyle/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Всероссийское тренировочное мероприятия (ВТМ) 14 мая 2025 года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866274"/>
            <a:ext cx="8424936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«О проведении 14 мая 2025 года всероссийского тренировочного мероприятия по русскому языку, английскому языку (устная часть), информатике в компьютерной форме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форме единого государственного экзамена с применением технологии передачи полного комплекта экзаменационных материалов по сети «Интернет», печати и сканирования экзаменационных материалов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аудиториях пунктов проведения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экзаменов»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(приказ Департамента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621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16.04.2025)</a:t>
            </a:r>
          </a:p>
          <a:p>
            <a:pPr algn="just">
              <a:spcAft>
                <a:spcPts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Особенности проведения: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Задействованы 21 ППЭ ЕГЭ;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Завершение КТГ до 15.00 часов 13 мая 2025 </a:t>
            </a: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Принимают участие выпускники;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Выпускники с ОВЗ принимают участие в ВТМ без создания особых условий;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Тестирование системы видеонаблюдения;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1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Тестирование регионального </a:t>
            </a: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мониторинга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ppe-mon.obr57.ru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Работа одного участника проверяется </a:t>
            </a: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экспертом </a:t>
            </a: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ПК;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участников с результатами </a:t>
            </a: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ВТМ до 27 мая 2025 </a:t>
            </a:r>
            <a:r>
              <a:rPr lang="ru-RU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endParaRPr lang="ru-RU" sz="21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43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=""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=""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92" y="89772"/>
            <a:ext cx="9000108" cy="55201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ПРОВЕРКА ГОТОВНОСТИ ППЭ (до 8 мая 2025 года)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1" name="Picture 3" descr="C:\Users\gridunova\Desktop\X-слайд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" t="11600" r="2051" b="3012"/>
          <a:stretch/>
        </p:blipFill>
        <p:spPr bwMode="auto">
          <a:xfrm>
            <a:off x="33359" y="638621"/>
            <a:ext cx="9123654" cy="614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51094" y="4869160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Видеонаблюдение 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 режиме «офлайн»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3479" y="603386"/>
            <a:ext cx="26076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Приказ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Департамента </a:t>
            </a:r>
            <a:b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от </a:t>
            </a:r>
            <a:r>
              <a:rPr lang="ru-RU" sz="16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14</a:t>
            </a:r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апреля 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2025 года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№ </a:t>
            </a:r>
            <a:r>
              <a:rPr lang="ru-RU" sz="16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594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1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419708"/>
            <a:ext cx="77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ОО</a:t>
            </a:r>
            <a:endParaRPr lang="ru-RU" b="1" dirty="0"/>
          </a:p>
        </p:txBody>
      </p:sp>
      <p:pic>
        <p:nvPicPr>
          <p:cNvPr id="9" name="Picture 51">
            <a:extLst>
              <a:ext uri="{FF2B5EF4-FFF2-40B4-BE49-F238E27FC236}">
                <a16:creationId xmlns="" xmlns:a16="http://schemas.microsoft.com/office/drawing/2014/main" id="{25491055-D7C4-4CC1-AE17-CF61631E4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277" y="1280405"/>
            <a:ext cx="885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11902" y="934246"/>
            <a:ext cx="15102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Место регистрации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2915817" y="603386"/>
            <a:ext cx="8007" cy="2393566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923824" y="5029454"/>
            <a:ext cx="4" cy="1828546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4695724" y="568678"/>
            <a:ext cx="1385" cy="2428274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923825" y="3068156"/>
            <a:ext cx="1" cy="1953518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697109" y="5021674"/>
            <a:ext cx="4" cy="1828546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697110" y="3060376"/>
            <a:ext cx="1" cy="1953518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68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gridunova\Downloads\Подготовка к обучающим вебинарам\ручной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t="4155" r="4670" b="20432"/>
          <a:stretch/>
        </p:blipFill>
        <p:spPr bwMode="auto">
          <a:xfrm rot="1809610">
            <a:off x="6270472" y="879659"/>
            <a:ext cx="1652093" cy="143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илиния: фигура 4">
            <a:extLst>
              <a:ext uri="{FF2B5EF4-FFF2-40B4-BE49-F238E27FC236}">
                <a16:creationId xmlns=""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4283968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684529"/>
            <a:ext cx="63003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Настройка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стационарных и (или)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переносных металлоискателей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осуществляется для обеспечения нужного уровня чувствительности металлоискателей:</a:t>
            </a:r>
          </a:p>
        </p:txBody>
      </p:sp>
      <p:pic>
        <p:nvPicPr>
          <p:cNvPr id="2053" name="Picture 5" descr="C:\Users\gridunova\Downloads\Подготовка к обучающим вебинарам\f39406782b325931db33fe1be4c48f9f-1200x63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5" t="5470" r="39450"/>
          <a:stretch/>
        </p:blipFill>
        <p:spPr bwMode="auto">
          <a:xfrm>
            <a:off x="7392478" y="836712"/>
            <a:ext cx="1736668" cy="413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3168" y="4089590"/>
            <a:ext cx="72493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имитируются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различные условия: меняется скорость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место расположения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предметов;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случае недостоверного сигнала меняются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настройки;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качестве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рабочего выбирается режим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наименьшим количеством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ошибок.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96" y="116632"/>
            <a:ext cx="4566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Организация входа в ППЭ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2166" y="1594535"/>
            <a:ext cx="67680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различные предметы могут фиксироваться в качестве опасных/запрещенных или безопасных/допустимых;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рекомендуется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использовать образцы для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фиксации опасных/запрещенных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предметов 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любые металлические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предметы (например, ключи, пряжка ремня, металлические аксессуары и т.д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образцы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несколько раз проносятся через металлоискатель, фиксируя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данные;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3168" y="5817458"/>
            <a:ext cx="8821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Привлечение представителей родительских комитетов в качестве наблюдателей на входах в ППЭ </a:t>
            </a:r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(не аккредитованные общественные наблюдатели)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03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=""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=""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37" y="77165"/>
            <a:ext cx="9041976" cy="789109"/>
          </a:xfrm>
        </p:spPr>
        <p:txBody>
          <a:bodyPr/>
          <a:lstStyle/>
          <a:p>
            <a:pPr lvl="0"/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  <a:t/>
            </a:r>
            <a:b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</a:br>
            <a:endParaRPr lang="ru-RU" altLang="ru-RU" sz="22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3007" y="866274"/>
            <a:ext cx="82034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9794" y="258415"/>
            <a:ext cx="8200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входа в ППЭ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908720"/>
            <a:ext cx="8352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входа в ППЭ средством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видеозаписи (в режиме «офлайн»),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видеофиксацию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входа участников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Z:\Тихоновская\1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848362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95536" y="5949280"/>
            <a:ext cx="8352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Съемный носитель с записью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входа участников экзамена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передается в Региональный центр оценки качества образования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упакованными экзаменационными материалами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552" y="1541691"/>
            <a:ext cx="83396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(Приказ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Департамента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19.03.2025 № 414 «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 внесении изменения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Департамента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образования Орловской области от 11 февраля 2025 года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199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Об утверждении регламента организации и проведения единого государственного экзамена в пунктах проведения экзаменов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использованием передачи экзаменационных материалов посредством сети «Интернет», печати полного комплекта экзаменационных материалов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сканирования в аудиториях пунктов проведения экзаменов, в 2025 году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территории Орловской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области»)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6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=""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1979712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=""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92" y="17763"/>
            <a:ext cx="8964612" cy="458909"/>
          </a:xfrm>
        </p:spPr>
        <p:txBody>
          <a:bodyPr/>
          <a:lstStyle/>
          <a:p>
            <a:pPr lvl="0"/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Штаб ППЭ</a:t>
            </a:r>
            <a:endParaRPr lang="ru-RU" altLang="ru-RU" sz="24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="" xmlns:a16="http://schemas.microsoft.com/office/drawing/2014/main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5616558"/>
            <a:ext cx="6696744" cy="125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ИСПОЛЬЗОВАНИЕ МОБИЛЬНОГО ТЕЛЕФОНА В ШТАБЕ: </a:t>
            </a:r>
          </a:p>
          <a:p>
            <a:pPr algn="ctr">
              <a:spcBef>
                <a:spcPts val="100"/>
              </a:spcBef>
              <a:buNone/>
              <a:defRPr/>
            </a:pP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Руководитель ОО, руководитель ППЭ, члены ГЭК, 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технические </a:t>
            </a: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специалисты, полиция, СМИ, общественные наблюдатели, должностные лица Рособрнадзора </a:t>
            </a:r>
            <a:b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и Департамента</a:t>
            </a:r>
          </a:p>
        </p:txBody>
      </p:sp>
      <p:pic>
        <p:nvPicPr>
          <p:cNvPr id="5122" name="Picture 2" descr="C:\Users\gridunova\Downloads\Подготовка к обучающим вебинарам\X-слайд 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7757" r="6299" b="9319"/>
          <a:stretch/>
        </p:blipFill>
        <p:spPr bwMode="auto">
          <a:xfrm>
            <a:off x="620889" y="476672"/>
            <a:ext cx="7947378" cy="493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9338" y="643035"/>
            <a:ext cx="1675240" cy="646331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Резервные станции ППЭ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43"/>
          <p:cNvSpPr txBox="1">
            <a:spLocks noChangeArrowheads="1"/>
          </p:cNvSpPr>
          <p:nvPr/>
        </p:nvSpPr>
        <p:spPr bwMode="auto">
          <a:xfrm>
            <a:off x="5257899" y="4623805"/>
            <a:ext cx="1330325" cy="38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Ответственный </a:t>
            </a:r>
            <a:r>
              <a:rPr lang="ru-RU" altLang="ru-RU" sz="1200" b="1" dirty="0">
                <a:solidFill>
                  <a:srgbClr val="C00000"/>
                </a:solidFill>
                <a:latin typeface="Cambria" panose="02040503050406030204" pitchFamily="18" charset="0"/>
              </a:rPr>
              <a:t>за прием звонков</a:t>
            </a:r>
          </a:p>
        </p:txBody>
      </p:sp>
      <p:pic>
        <p:nvPicPr>
          <p:cNvPr id="10" name="Picture 2" descr="https://ortos.su/upload/medialibrary/ab5/ab5aeda00cfb4f030e7f0d1079308f6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44220">
            <a:off x="5259409" y="3802704"/>
            <a:ext cx="387048" cy="38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User\Desktop\для совещания\cctv решение\главна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89" y="5774016"/>
            <a:ext cx="16764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ject 28"/>
          <p:cNvSpPr txBox="1">
            <a:spLocks noChangeArrowheads="1"/>
          </p:cNvSpPr>
          <p:nvPr/>
        </p:nvSpPr>
        <p:spPr bwMode="auto">
          <a:xfrm>
            <a:off x="584377" y="5399366"/>
            <a:ext cx="16557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en-US" altLang="ru-RU" sz="1400" b="1">
                <a:solidFill>
                  <a:srgbClr val="002060"/>
                </a:solidFill>
                <a:latin typeface="Cambria" panose="02040503050406030204" pitchFamily="18" charset="0"/>
              </a:rPr>
              <a:t>CCTV</a:t>
            </a:r>
            <a:r>
              <a:rPr lang="ru-RU" altLang="ru-RU" sz="1400" b="1">
                <a:solidFill>
                  <a:srgbClr val="002060"/>
                </a:solidFill>
                <a:latin typeface="Cambria" panose="02040503050406030204" pitchFamily="18" charset="0"/>
              </a:rPr>
              <a:t>-решение</a:t>
            </a:r>
          </a:p>
        </p:txBody>
      </p:sp>
    </p:spTree>
    <p:extLst>
      <p:ext uri="{BB962C8B-B14F-4D97-AF65-F5344CB8AC3E}">
        <p14:creationId xmlns:p14="http://schemas.microsoft.com/office/powerpoint/2010/main" val="88934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30923</TotalTime>
  <Words>2071</Words>
  <Application>Microsoft Office PowerPoint</Application>
  <PresentationFormat>Экран (4:3)</PresentationFormat>
  <Paragraphs>470</Paragraphs>
  <Slides>36</Slides>
  <Notes>34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1_Тема Office</vt:lpstr>
      <vt:lpstr>2_Тема Office</vt:lpstr>
      <vt:lpstr>Лист</vt:lpstr>
      <vt:lpstr>Презентация PowerPoint</vt:lpstr>
      <vt:lpstr>График работы ППЭ в основной период ЕГЭ</vt:lpstr>
      <vt:lpstr>             </vt:lpstr>
      <vt:lpstr>      Изменение «Личного кабинета участника»       </vt:lpstr>
      <vt:lpstr>Всероссийское тренировочное мероприятия (ВТМ) 14 мая 2025 года</vt:lpstr>
      <vt:lpstr>ПРОВЕРКА ГОТОВНОСТИ ППЭ (до 8 мая 2025 года)</vt:lpstr>
      <vt:lpstr>Презентация PowerPoint</vt:lpstr>
      <vt:lpstr>             </vt:lpstr>
      <vt:lpstr>Штаб ППЭ</vt:lpstr>
      <vt:lpstr>             </vt:lpstr>
      <vt:lpstr>Подготовка аудиторий ППЭ</vt:lpstr>
      <vt:lpstr>Подготовка аудиторий проведения КЕГЭ</vt:lpstr>
      <vt:lpstr>Подготовка аудиторий проведения ЕГЭ  по иностранным языкам (письменная часть)</vt:lpstr>
      <vt:lpstr>Подготовка аудиторий подготовки ЕГЭ  по иностранным языкам (устная часть)</vt:lpstr>
      <vt:lpstr>Подготовка аудиторий проведения ЕГЭ  по иностранным языкам (устная часть)</vt:lpstr>
      <vt:lpstr>Регламентные сроки подготовки и проведения ЕГЭ в ППЭ</vt:lpstr>
      <vt:lpstr>Личный кабинет ППЭ: (с использованием ЗСПД - защищенной сети, предназначенной для связи компьютера (ноутбука), установленного в штабе ППЭ, с личным кабинетом ППЭ):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Средства обучения и воспитания  для выполнения заданий КИМ</vt:lpstr>
      <vt:lpstr>Новые требования к орфографическим словарям  на ЕГЭ по литературе</vt:lpstr>
      <vt:lpstr>Презентация PowerPoint</vt:lpstr>
      <vt:lpstr>Презентация PowerPoint</vt:lpstr>
      <vt:lpstr>Презентация PowerPoint</vt:lpstr>
      <vt:lpstr>Презентация PowerPoint</vt:lpstr>
      <vt:lpstr>Случай повторного сканирования ЭМ в штабе ППЭ</vt:lpstr>
      <vt:lpstr>Завершение экзамена: сканирование форм ППЭ в штабе ППЭ</vt:lpstr>
      <vt:lpstr>Завершение экзамена. Руководитель ППЭ:</vt:lpstr>
      <vt:lpstr>Перечень форм для передачи в РЦОКО</vt:lpstr>
      <vt:lpstr>Функционирование регионального мониторинга проведения ГИА</vt:lpstr>
      <vt:lpstr>Внимание!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Мария Гридунова</cp:lastModifiedBy>
  <cp:revision>1569</cp:revision>
  <cp:lastPrinted>2025-04-24T04:36:19Z</cp:lastPrinted>
  <dcterms:created xsi:type="dcterms:W3CDTF">2011-08-25T06:09:31Z</dcterms:created>
  <dcterms:modified xsi:type="dcterms:W3CDTF">2025-04-24T11:03:26Z</dcterms:modified>
</cp:coreProperties>
</file>