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8" r:id="rId8"/>
    <p:sldId id="266" r:id="rId9"/>
    <p:sldId id="259" r:id="rId10"/>
    <p:sldId id="273" r:id="rId11"/>
    <p:sldId id="263" r:id="rId12"/>
    <p:sldId id="264" r:id="rId13"/>
    <p:sldId id="265" r:id="rId14"/>
    <p:sldId id="272" r:id="rId15"/>
    <p:sldId id="267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78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6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2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2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63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9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804D1BC-CA37-4A4E-8E1E-D64109104ED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08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D1BC-CA37-4A4E-8E1E-D64109104ED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7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804D1BC-CA37-4A4E-8E1E-D64109104ED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8950BD-F9EB-4CBA-9C45-A7F4FD6A68D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44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780" y="434129"/>
            <a:ext cx="8632272" cy="371003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«Действия технического специалиста при подготовке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ППЭ»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5185" y="4735902"/>
            <a:ext cx="4624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Рыков Роман Валерьевич,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информационных и электронных ресурсов РЦОКО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Шапеева Татьяна Леонидовна,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инженер отдела обеспечения государственной итоговой аттестации РЦОКО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780" y="6487060"/>
            <a:ext cx="1303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Апрель, 2025 год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371" y="3021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 txBox="1">
            <a:spLocks/>
          </p:cNvSpPr>
          <p:nvPr/>
        </p:nvSpPr>
        <p:spPr>
          <a:xfrm>
            <a:off x="322019" y="391885"/>
            <a:ext cx="8505160" cy="961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времени на всех ПК в ППЭ </a:t>
            </a:r>
            <a:b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22" y="1933065"/>
            <a:ext cx="2905262" cy="31658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2018" y="5439949"/>
            <a:ext cx="838575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и время на всех компьютерах в ППЭ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должны соответствовать часовому поясу (Москва, Санкт-Петербург)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64612" cy="1120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Подготовка аудиторий</a:t>
            </a:r>
            <a:br>
              <a:rPr lang="ru-RU" alt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altLang="ru-RU" sz="28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424" y="905691"/>
            <a:ext cx="4162696" cy="521643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организатора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6503" y="905691"/>
            <a:ext cx="4365172" cy="521643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организатора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(письменно)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6" y="1181715"/>
            <a:ext cx="3704091" cy="12741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6" y="1239988"/>
            <a:ext cx="3053639" cy="10503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657" y="2290353"/>
            <a:ext cx="1079647" cy="10300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7" y="873444"/>
            <a:ext cx="9039927" cy="525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64612" cy="112072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Подготовка аудиторий для проведения ЕГЭ </a:t>
            </a:r>
            <a:br>
              <a:rPr lang="ru-RU" alt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информатике в компьютерной форме</a:t>
            </a:r>
            <a:br>
              <a:rPr lang="ru-RU" alt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altLang="ru-RU" sz="28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424" y="905691"/>
            <a:ext cx="8586650" cy="521643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организатора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участников с установленной станцией КЕГЭ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326" y="1253017"/>
            <a:ext cx="4050835" cy="13933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6277406" y="3696791"/>
            <a:ext cx="1542891" cy="13933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525395" y="3661958"/>
            <a:ext cx="1542891" cy="13933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4427140" y="3653247"/>
            <a:ext cx="1542891" cy="13933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2506595" y="3661957"/>
            <a:ext cx="1542891" cy="13933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1427774" y="4565466"/>
            <a:ext cx="1542891" cy="13933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3504156" y="4557269"/>
            <a:ext cx="1542891" cy="139337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5507672" y="4548050"/>
            <a:ext cx="1542891" cy="13933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190" r="2387"/>
          <a:stretch/>
        </p:blipFill>
        <p:spPr>
          <a:xfrm>
            <a:off x="72036" y="805101"/>
            <a:ext cx="8961121" cy="54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64612" cy="112072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Подготовка аудиторий для проведения ЕГЭ </a:t>
            </a:r>
            <a:br>
              <a:rPr lang="ru-RU" alt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иностранным языкам (устно)</a:t>
            </a:r>
            <a:br>
              <a:rPr lang="ru-RU" alt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altLang="ru-RU" sz="28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424" y="905691"/>
            <a:ext cx="3641769" cy="521643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подготовки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организатора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r="31277"/>
          <a:stretch/>
        </p:blipFill>
        <p:spPr>
          <a:xfrm>
            <a:off x="663701" y="3614033"/>
            <a:ext cx="2783863" cy="1393372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4439101" y="920422"/>
            <a:ext cx="4417515" cy="521643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проведения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участников с установленной станцией Записи ответов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4688245" y="1409433"/>
            <a:ext cx="1542891" cy="13933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4612595" y="3287809"/>
            <a:ext cx="1542891" cy="13933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6896021" y="1409433"/>
            <a:ext cx="1542891" cy="13933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r="61912"/>
          <a:stretch/>
        </p:blipFill>
        <p:spPr>
          <a:xfrm>
            <a:off x="6944960" y="3287809"/>
            <a:ext cx="1542891" cy="13933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3371" y="3021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65" y="4385432"/>
            <a:ext cx="733997" cy="7864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389" y="2489643"/>
            <a:ext cx="694279" cy="7438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309" y="4385432"/>
            <a:ext cx="733997" cy="7864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00" y="2502241"/>
            <a:ext cx="664262" cy="7117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4" y="749446"/>
            <a:ext cx="9055625" cy="55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371" y="3021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 txBox="1">
            <a:spLocks/>
          </p:cNvSpPr>
          <p:nvPr/>
        </p:nvSpPr>
        <p:spPr>
          <a:xfrm>
            <a:off x="322019" y="391885"/>
            <a:ext cx="8505160" cy="961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Резервное оборудование</a:t>
            </a:r>
            <a:b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695" y="3760968"/>
            <a:ext cx="2919792" cy="263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257" y="1911325"/>
            <a:ext cx="763589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Станция для входа в личный кабинет ППЭ 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(ОДНА основная станция + ОДНА резервная станция);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Станция штаба ППЭ </a:t>
            </a:r>
            <a:r>
              <a:rPr lang="ru-RU" alt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(ОДНА основная станции + ОДНА резервная станция);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Станция организатора </a:t>
            </a:r>
            <a:br>
              <a:rPr lang="ru-RU" altLang="ru-RU" sz="1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(ОДНА резервная станция на 3-4 основные станции);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Станция КЕГЭ </a:t>
            </a: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(ОДНА резервная станция на 5 основных станций);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Станция записи </a:t>
            </a:r>
            <a:br>
              <a:rPr lang="ru-RU" altLang="ru-RU" sz="1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(ОДНА резервная станция на 4 основных станции)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00" y="4364966"/>
            <a:ext cx="2690871" cy="19314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3371" y="3021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 txBox="1">
            <a:spLocks/>
          </p:cNvSpPr>
          <p:nvPr/>
        </p:nvSpPr>
        <p:spPr>
          <a:xfrm>
            <a:off x="322019" y="391885"/>
            <a:ext cx="8505160" cy="961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Замена оборудования</a:t>
            </a:r>
            <a:b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584" y="1859815"/>
            <a:ext cx="710585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 меняется </a:t>
            </a:r>
            <a:r>
              <a:rPr lang="ru-RU" alt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ПОЛНОСТЬЮ</a:t>
            </a: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запрещается менять отдельно составляющие станции;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Станция, вышедшая из строя, до конца экзамена </a:t>
            </a:r>
            <a:r>
              <a:rPr lang="ru-RU" alt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ОСТАЕТСЯ</a:t>
            </a: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АУДИТОРИИ </a:t>
            </a: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поле видимости камер видеонаблюдения;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станция полностью вышла из строя, то </a:t>
            </a:r>
            <a:r>
              <a:rPr lang="ru-RU" alt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ЖУРНАЛ</a:t>
            </a: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работы станции </a:t>
            </a:r>
            <a:r>
              <a:rPr lang="ru-RU" alt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МОЖЕТ БЫТЬ НЕ ЗАГРУЖЕН </a:t>
            </a: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личный кабинет; 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 ППЭ производилась замена станции КЕГЭ, то </a:t>
            </a:r>
            <a:r>
              <a:rPr lang="ru-RU" alt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ОТВЕТЫ </a:t>
            </a:r>
            <a:br>
              <a:rPr lang="ru-RU" alt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ОСНОВНОЙ СТАНЦИИ НЕ ВЫГРУЖАЮТСЯ</a:t>
            </a:r>
            <a:endParaRPr lang="ru-RU" altLang="ru-RU" sz="1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371" y="3021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 txBox="1">
            <a:spLocks/>
          </p:cNvSpPr>
          <p:nvPr/>
        </p:nvSpPr>
        <p:spPr>
          <a:xfrm>
            <a:off x="322019" y="98598"/>
            <a:ext cx="8505160" cy="961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ЭМ из ППЭ в РЦОКО</a:t>
            </a:r>
            <a:b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51" y="1066189"/>
            <a:ext cx="86510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ЭМ осуществляется через федеральный портал. </a:t>
            </a:r>
            <a:b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РЦОКО видит пакеты с задержкой по времени примерно 30 минут</a:t>
            </a:r>
            <a:endParaRPr lang="ru-RU" altLang="ru-RU" sz="1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219" y="1821294"/>
            <a:ext cx="4620789" cy="2659101"/>
          </a:xfrm>
          <a:prstGeom prst="rect">
            <a:avLst/>
          </a:prstGeom>
        </p:spPr>
      </p:pic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19" y="4779297"/>
            <a:ext cx="66101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Журналы 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основной и резервной станций штаба </a:t>
            </a: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alt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ЗАГРУЖАЮТСЯ ТОЛЬКО ПОСЛЕ ПОДТВЕРЖДЕНИЯ </a:t>
            </a:r>
            <a:br>
              <a:rPr lang="ru-RU" alt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РЦОКО</a:t>
            </a: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 успешном получении материалов </a:t>
            </a:r>
            <a:b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ЛК ППЭ</a:t>
            </a: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gridunova\Downloads\Подготовка к обучающим вебинарам\4f78abb6253b446797a3d7d4879664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10787" r="31520" b="7840"/>
          <a:stretch/>
        </p:blipFill>
        <p:spPr bwMode="auto">
          <a:xfrm>
            <a:off x="7365210" y="4779297"/>
            <a:ext cx="986386" cy="147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371" y="3021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 txBox="1">
            <a:spLocks/>
          </p:cNvSpPr>
          <p:nvPr/>
        </p:nvSpPr>
        <p:spPr>
          <a:xfrm>
            <a:off x="322019" y="391885"/>
            <a:ext cx="8505160" cy="961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Автоматизированная рассадка участников </a:t>
            </a:r>
            <a:b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организаторов в ППЭ</a:t>
            </a:r>
            <a:endParaRPr lang="ru-RU" alt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51" y="1808058"/>
            <a:ext cx="86510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Выполняется </a:t>
            </a:r>
            <a:r>
              <a:rPr lang="ru-RU" alt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ДВА РАБОЧИХ ДНЯ</a:t>
            </a: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даты проведения экзамена по соответствующему учебному предмету</a:t>
            </a:r>
            <a:endParaRPr lang="ru-RU" altLang="ru-RU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10" t="4348" r="4879" b="9262"/>
          <a:stretch/>
        </p:blipFill>
        <p:spPr>
          <a:xfrm>
            <a:off x="2156598" y="2829461"/>
            <a:ext cx="5017956" cy="326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371" y="3021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 txBox="1">
            <a:spLocks/>
          </p:cNvSpPr>
          <p:nvPr/>
        </p:nvSpPr>
        <p:spPr>
          <a:xfrm>
            <a:off x="322019" y="391885"/>
            <a:ext cx="8505160" cy="961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Телефоны </a:t>
            </a:r>
            <a:b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вопросам технической поддержки </a:t>
            </a:r>
            <a:endParaRPr lang="ru-RU" alt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51" y="1808058"/>
            <a:ext cx="8651096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Рыков Роман Валерьевич, </a:t>
            </a:r>
            <a:r>
              <a:rPr lang="ru-RU" alt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отдела информационных и электронных ресурсов</a:t>
            </a:r>
            <a:endParaRPr lang="ru-RU" altLang="ru-RU" sz="24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+7 (919) 260-02-28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24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Гаврин</a:t>
            </a: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Александр Александрович, </a:t>
            </a:r>
            <a:r>
              <a:rPr lang="ru-RU" alt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инженер-программист </a:t>
            </a:r>
            <a:r>
              <a:rPr lang="en-US" alt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alt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alt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отдела информационных и электронных </a:t>
            </a:r>
            <a:r>
              <a:rPr lang="ru-RU" alt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ресурсов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+7 (920) 802-87-16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413" y="0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ППЭ в основной период проведения ЕГЭ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gridunova\Downloads\Подготовка к обучающим вебинарам\график ППЭ ЕГЭ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2" y="1891457"/>
            <a:ext cx="8650922" cy="268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801802"/>
              </p:ext>
            </p:extLst>
          </p:nvPr>
        </p:nvGraphicFramePr>
        <p:xfrm>
          <a:off x="2508890" y="5134144"/>
          <a:ext cx="39814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Лист" r:id="rId4" imgW="3981489" imgH="609660" progId="Excel.Sheet.8">
                  <p:embed/>
                </p:oleObj>
              </mc:Choice>
              <mc:Fallback>
                <p:oleObj name="Лист" r:id="rId4" imgW="3981489" imgH="609660" progId="Excel.Sheet.8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8890" y="5134144"/>
                        <a:ext cx="39814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6020000"/>
            <a:ext cx="865092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(Файловый сервер – папка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«Программы» – папка «АУДИТОРИИ») 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406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169" y="-96592"/>
            <a:ext cx="8892330" cy="107194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подготовки ППЭ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0" y="1726563"/>
            <a:ext cx="4520314" cy="3177322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839418" y="1695306"/>
            <a:ext cx="4056665" cy="10655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Скачать с сайта </a:t>
            </a:r>
            <a:r>
              <a:rPr lang="en-US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www.orcoko.ru/ppe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«!ЕГЭ 2025/» - папка «Основной период/» - папка «Руководства/») руководства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Личному кабинету и всем станциям, которые будут использоваться в вашем ППЭ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33751"/>
          <a:stretch/>
        </p:blipFill>
        <p:spPr>
          <a:xfrm>
            <a:off x="5613833" y="4094308"/>
            <a:ext cx="2605802" cy="2491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43281" y="1066298"/>
            <a:ext cx="8665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Скачать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файлового сервера (Папка «Программы» – папка «АУДИТОРИИ»)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ПЛ-11 «Количество аудиторий по экзаменам» на предстоящий день экзамена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985" y="2945823"/>
            <a:ext cx="4303530" cy="113985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6994" y="4992107"/>
            <a:ext cx="50668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пользователя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штабе ППЭ и использовать в случае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716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Изменение в Регламенте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ППЭ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1885" y="1158241"/>
            <a:ext cx="86301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внесении изменения в приказ Департамента образования Орловской области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11 февраля 2025 года № 199 «Об утверждении регламента организации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проведения единого государственного экзамена в пунктах проведения экзаменов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использованием передачи экзаменационных материалов посредством сети «Интернет», печати полного комплекта экзаменационных материалов и сканирования в аудиториях пунктов проведения экзаменов, в 2025 году на территории Орловской области» (приказ Департамента № 414 от 19.03.2025)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44334"/>
            <a:ext cx="8352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средства видеозаписи (в режиме «офлайн»), обеспечивающие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видеофиксацию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входа участников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в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Z:\Тихоновская\1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63856"/>
            <a:ext cx="848362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7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 txBox="1">
            <a:spLocks/>
          </p:cNvSpPr>
          <p:nvPr/>
        </p:nvSpPr>
        <p:spPr>
          <a:xfrm>
            <a:off x="114027" y="71"/>
            <a:ext cx="9000108" cy="9230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Настройка стационарных и (или) переносных металлоискателей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977" y="1031967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Настройка осуществляется для обеспечения нужного уровня чувствительности металлоискателей: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различные предметы могут фиксироваться в качестве опасных/запрещенных или безопасных/допустимых;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рекомендуется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 образцы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фиксации опасных/запрещенных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предметов и любые металлические предметы (например, ключи, пряжка ремня, металлические аксессуары и 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образцы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несколько раз проносятся через металлоискатель, фиксируя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данные;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имитируются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различные условия: меняется скорость и место расположения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случае недостоверного сигнала меняются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настройки;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качестве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рабочего выбирается режим с наименьшим количеством ошибок.</a:t>
            </a:r>
          </a:p>
        </p:txBody>
      </p:sp>
      <p:pic>
        <p:nvPicPr>
          <p:cNvPr id="6" name="Picture 5" descr="C:\Users\gridunova\Downloads\Подготовка к обучающим вебинарам\f39406782b325931db33fe1be4c48f9f-1200x63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5" t="4746" r="39450"/>
          <a:stretch/>
        </p:blipFill>
        <p:spPr bwMode="auto">
          <a:xfrm>
            <a:off x="5892057" y="4725286"/>
            <a:ext cx="746439" cy="17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gridunova\Downloads\Подготовка к обучающим вебинарам\ручно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4155" r="4670" b="20432"/>
          <a:stretch/>
        </p:blipFill>
        <p:spPr bwMode="auto">
          <a:xfrm>
            <a:off x="1486704" y="4725286"/>
            <a:ext cx="1652093" cy="14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 txBox="1">
            <a:spLocks/>
          </p:cNvSpPr>
          <p:nvPr/>
        </p:nvSpPr>
        <p:spPr>
          <a:xfrm>
            <a:off x="143892" y="89771"/>
            <a:ext cx="8964612" cy="4589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Штаб ППЭ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9" y="5551362"/>
            <a:ext cx="8595633" cy="76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МОБИЛЬНОГО ТЕЛЕФОНА В ШТАБЕ: </a:t>
            </a:r>
          </a:p>
          <a:p>
            <a:pPr algn="ctr">
              <a:spcBef>
                <a:spcPts val="100"/>
              </a:spcBef>
              <a:buNone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ОО, руководитель ППЭ, члены ГЭК,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специалисты,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полиция, СМИ, общественные наблюдатели, должностные лица 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Департамента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3" y="479008"/>
            <a:ext cx="9066303" cy="51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240" y="4793701"/>
            <a:ext cx="2136229" cy="14999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3371" y="3021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 txBox="1">
            <a:spLocks/>
          </p:cNvSpPr>
          <p:nvPr/>
        </p:nvSpPr>
        <p:spPr>
          <a:xfrm>
            <a:off x="322019" y="391885"/>
            <a:ext cx="8505160" cy="961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51" y="294769"/>
            <a:ext cx="86510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основным периодом через ЛК ППЭ 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r>
              <a:rPr lang="ru-RU" alt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сохранить актуальный пакет с сертификатами РЦОИ</a:t>
            </a:r>
            <a:endParaRPr lang="ru-RU" altLang="ru-RU" sz="2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15" y="1819050"/>
            <a:ext cx="8021169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371" y="3021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58AF3A-CE4D-4562-93D6-F3B0B82DFB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r="6100" b="6878"/>
          <a:stretch/>
        </p:blipFill>
        <p:spPr>
          <a:xfrm>
            <a:off x="6789192" y="4460231"/>
            <a:ext cx="2255520" cy="1827359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E8539B6-3E98-41FE-B8BF-EE71DD4C4C2F}"/>
              </a:ext>
            </a:extLst>
          </p:cNvPr>
          <p:cNvSpPr txBox="1">
            <a:spLocks/>
          </p:cNvSpPr>
          <p:nvPr/>
        </p:nvSpPr>
        <p:spPr>
          <a:xfrm>
            <a:off x="539552" y="240707"/>
            <a:ext cx="8505160" cy="9614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Личный кабинет ППЭ: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 использованием ЗСПД - защищенной сети, предназначенной для связи компьютера (ноутбука), установленного в штабе ППЭ, с личным кабинетом ППЭ):</a:t>
            </a: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1">
            <a:extLst>
              <a:ext uri="{FF2B5EF4-FFF2-40B4-BE49-F238E27FC236}">
                <a16:creationId xmlns:a16="http://schemas.microsoft.com/office/drawing/2014/main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62" y="1087642"/>
            <a:ext cx="8651096" cy="487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 интернет-пакетов;</a:t>
            </a:r>
            <a:endParaRPr lang="ru-RU" altLang="ru-RU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авторизация  </a:t>
            </a:r>
            <a:r>
              <a:rPr lang="ru-RU" altLang="ru-RU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токенов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членов  ГЭК;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статусов подготовки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экзамена, получения электронных актов технической готовности и журналов работы станций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ключей для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печати ДБО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ключей доступа к ЭМ в день проведения экзамена авторизованным членам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ГЭК, в том числе резервного ключа доступа к ЭМ;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пакетов с электронными образами бланков и форм ППЭ, пакетов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аудиоответами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участников устного экзамена, пакетов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ответами участников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КЕГЭ</a:t>
            </a:r>
          </a:p>
          <a:p>
            <a:pPr algn="just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accent5">
                  <a:lumMod val="75000"/>
                </a:schemeClr>
              </a:buClr>
              <a:buSzPct val="200000"/>
              <a:buNone/>
            </a:pP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  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личный  кабинет </a:t>
            </a: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  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имеют  все  </a:t>
            </a: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технические  </a:t>
            </a:r>
            <a:b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специалисты  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ППЭ,  назначенные  </a:t>
            </a: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</a:t>
            </a:r>
          </a:p>
        </p:txBody>
      </p:sp>
    </p:spTree>
    <p:extLst>
      <p:ext uri="{BB962C8B-B14F-4D97-AF65-F5344CB8AC3E}">
        <p14:creationId xmlns:p14="http://schemas.microsoft.com/office/powerpoint/2010/main" val="1008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08223"/>
            <a:ext cx="7543800" cy="819385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Регламентные сроки подготовки и проведения ЕГЭ в ППЭ</a:t>
            </a:r>
            <a:endParaRPr lang="ru-RU" sz="28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90ACC0F-4086-47F3-A0C2-82E877692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683654"/>
              </p:ext>
            </p:extLst>
          </p:nvPr>
        </p:nvGraphicFramePr>
        <p:xfrm>
          <a:off x="287378" y="1341122"/>
          <a:ext cx="8673738" cy="501269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74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8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444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контроля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Регламентный срок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1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ранее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Доставка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Доставка ЭМ в ППЭ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суток </a:t>
                      </a: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после </a:t>
                      </a: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размещения: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5 рабочих дней </a:t>
                      </a: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на </a:t>
                      </a: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даты; </a:t>
                      </a:r>
                      <a:b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ранее 3 </a:t>
                      </a: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рабочих дней –  на </a:t>
                      </a: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даты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начала технической подготовки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950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подготовка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317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календарных дней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технической готовности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рабочих дня  до даты экзамена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Авторизация </a:t>
                      </a:r>
                      <a:r>
                        <a:rPr kumimoji="0" lang="ru-RU" alt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токенов</a:t>
                      </a: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членов ГЭК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рабочих дня до даты экзамена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актов готовности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рабочих дня  до даты экзамена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день до экзамена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517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Скачивание ключа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9:30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экзаменов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10:45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Аудирование</a:t>
                      </a: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успешно завершено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10:40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11:35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Ожидание участников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10.30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статуса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12.00 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44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Завершение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Завершение экзаменов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10:30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16:15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517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бланков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18:00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журналов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10:30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18:00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1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274</TotalTime>
  <Words>617</Words>
  <Application>Microsoft Office PowerPoint</Application>
  <PresentationFormat>Экран (4:3)</PresentationFormat>
  <Paragraphs>195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Ретро</vt:lpstr>
      <vt:lpstr>Лист</vt:lpstr>
      <vt:lpstr>Мастер-класс  «Действия технического специалиста при подготовке  и проведении ЕГЭ в ППЭ»</vt:lpstr>
      <vt:lpstr>График работы ППЭ в основной период проведения ЕГЭ</vt:lpstr>
      <vt:lpstr>Подготовка к проведению  технической подготовки ППЭ</vt:lpstr>
      <vt:lpstr>Изменение в Регламенте проведения ЕГЭ  в ППЭ</vt:lpstr>
      <vt:lpstr>Презентация PowerPoint</vt:lpstr>
      <vt:lpstr>Презентация PowerPoint</vt:lpstr>
      <vt:lpstr>Презентация PowerPoint</vt:lpstr>
      <vt:lpstr>Презентация PowerPoint</vt:lpstr>
      <vt:lpstr>Регламентные сроки подготовки и проведения ЕГЭ в ППЭ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«Действия технического специалиста при подготовке и проведении ЕГЭ в ППЭ»</dc:title>
  <dc:creator>Татьяна Шапеева</dc:creator>
  <cp:lastModifiedBy>Татьяна Шапеева</cp:lastModifiedBy>
  <cp:revision>34</cp:revision>
  <dcterms:created xsi:type="dcterms:W3CDTF">2025-04-15T08:50:41Z</dcterms:created>
  <dcterms:modified xsi:type="dcterms:W3CDTF">2025-04-24T07:57:19Z</dcterms:modified>
</cp:coreProperties>
</file>