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59" r:id="rId3"/>
    <p:sldId id="279" r:id="rId4"/>
    <p:sldId id="277" r:id="rId5"/>
    <p:sldId id="263" r:id="rId6"/>
    <p:sldId id="258" r:id="rId7"/>
    <p:sldId id="265" r:id="rId8"/>
    <p:sldId id="275" r:id="rId9"/>
    <p:sldId id="264" r:id="rId10"/>
    <p:sldId id="272" r:id="rId11"/>
    <p:sldId id="262" r:id="rId12"/>
    <p:sldId id="273" r:id="rId13"/>
    <p:sldId id="260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595" autoAdjust="0"/>
  </p:normalViewPr>
  <p:slideViewPr>
    <p:cSldViewPr>
      <p:cViewPr varScale="1">
        <p:scale>
          <a:sx n="108" d="100"/>
          <a:sy n="108" d="100"/>
        </p:scale>
        <p:origin x="16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F756C-912E-408E-8B50-3D6E924E055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747E2-FAEA-47E1-8B08-78C906F1F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14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C3B31C-B4EF-4751-8994-B713DE571BCC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7839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E1E99A3-569E-4EFC-9283-23FAEF21F8CE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E1E99A3-569E-4EFC-9283-23FAEF21F8CE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E1E99A3-569E-4EFC-9283-23FAEF21F8CE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E1E99A3-569E-4EFC-9283-23FAEF21F8CE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4AE59B-578C-426F-A3DD-7B77A534658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93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E1E99A3-569E-4EFC-9283-23FAEF21F8CE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E1E99A3-569E-4EFC-9283-23FAEF21F8CE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0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E1E99A3-569E-4EFC-9283-23FAEF21F8CE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E1E99A3-569E-4EFC-9283-23FAEF21F8CE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E1E99A3-569E-4EFC-9283-23FAEF21F8CE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E1E99A3-569E-4EFC-9283-23FAEF21F8CE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E1E99A3-569E-4EFC-9283-23FAEF21F8CE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E1E99A3-569E-4EFC-9283-23FAEF21F8CE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2C1-7B51-4E0C-BD0C-AC00698D72CE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6D80-EA43-4179-9FB6-5569B1DE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2C1-7B51-4E0C-BD0C-AC00698D72CE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6D80-EA43-4179-9FB6-5569B1DE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2C1-7B51-4E0C-BD0C-AC00698D72CE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6D80-EA43-4179-9FB6-5569B1DE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2C1-7B51-4E0C-BD0C-AC00698D72CE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6D80-EA43-4179-9FB6-5569B1DE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2C1-7B51-4E0C-BD0C-AC00698D72CE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6D80-EA43-4179-9FB6-5569B1DE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2C1-7B51-4E0C-BD0C-AC00698D72CE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6D80-EA43-4179-9FB6-5569B1DE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2C1-7B51-4E0C-BD0C-AC00698D72CE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6D80-EA43-4179-9FB6-5569B1DE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2C1-7B51-4E0C-BD0C-AC00698D72CE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6D80-EA43-4179-9FB6-5569B1DE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2C1-7B51-4E0C-BD0C-AC00698D72CE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6D80-EA43-4179-9FB6-5569B1DE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2C1-7B51-4E0C-BD0C-AC00698D72CE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6D80-EA43-4179-9FB6-5569B1DE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2C1-7B51-4E0C-BD0C-AC00698D72CE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6D80-EA43-4179-9FB6-5569B1DE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42C1-7B51-4E0C-BD0C-AC00698D72CE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56D80-EA43-4179-9FB6-5569B1DE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5429264"/>
            <a:ext cx="6572264" cy="14287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 rot="10800000" flipV="1">
            <a:off x="179512" y="1268760"/>
            <a:ext cx="8784976" cy="230368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700" b="1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Организация системы видеонаблюдения </a:t>
            </a:r>
          </a:p>
          <a:p>
            <a:pPr algn="ctr">
              <a:lnSpc>
                <a:spcPct val="150000"/>
              </a:lnSpc>
            </a:pPr>
            <a:r>
              <a:rPr lang="ru-RU" sz="2700" b="1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в пунктах проведения </a:t>
            </a:r>
          </a:p>
          <a:p>
            <a:pPr algn="ctr">
              <a:lnSpc>
                <a:spcPct val="150000"/>
              </a:lnSpc>
            </a:pPr>
            <a:r>
              <a:rPr lang="ru-RU" sz="2700" b="1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единого государственного экзамена</a:t>
            </a:r>
            <a:endParaRPr lang="ru-RU" sz="2800" b="1" cap="all" dirty="0">
              <a:latin typeface="Cambria" panose="02040503050406030204" pitchFamily="18" charset="0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flipH="1">
            <a:off x="1142976" y="5429264"/>
            <a:ext cx="1428760" cy="14287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21185" y="5408579"/>
            <a:ext cx="72866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Орехов Григорий Сергеевич,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начальник отдела цифровой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трансформации в сфере образования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казенного учреждения Орловской области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«Региональный центр оценки качества образования»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 rot="10800000" flipV="1">
            <a:off x="142844" y="285728"/>
            <a:ext cx="8860386" cy="7858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«нарушения» в </a:t>
            </a:r>
            <a:r>
              <a:rPr lang="en-US" sz="2700" cap="all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CCtv</a:t>
            </a:r>
            <a:r>
              <a:rPr lang="en-US" sz="2700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-</a:t>
            </a:r>
            <a:r>
              <a:rPr lang="ru-RU" sz="2700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приложении</a:t>
            </a:r>
            <a:endParaRPr lang="ru-RU" sz="2800" cap="all" dirty="0">
              <a:latin typeface="Cambria" panose="02040503050406030204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3523703" cy="353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22"/>
          <p:cNvSpPr>
            <a:spLocks noChangeArrowheads="1"/>
          </p:cNvSpPr>
          <p:nvPr/>
        </p:nvSpPr>
        <p:spPr bwMode="auto">
          <a:xfrm>
            <a:off x="642910" y="5000636"/>
            <a:ext cx="8282432" cy="16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3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1. Для </a:t>
            </a:r>
            <a:r>
              <a:rPr lang="ru-RU" sz="1400" dirty="0">
                <a:solidFill>
                  <a:srgbClr val="002060"/>
                </a:solidFill>
                <a:latin typeface="Cambria" pitchFamily="18" charset="0"/>
              </a:rPr>
              <a:t>отработки нарушения нажмите ссылку </a:t>
            </a:r>
            <a:r>
              <a:rPr lang="ru-RU" sz="1400" b="1" dirty="0">
                <a:solidFill>
                  <a:srgbClr val="FF0000"/>
                </a:solidFill>
                <a:latin typeface="Cambria" pitchFamily="18" charset="0"/>
              </a:rPr>
              <a:t>«Отработать» </a:t>
            </a:r>
            <a:r>
              <a:rPr lang="ru-RU" sz="1400" dirty="0">
                <a:solidFill>
                  <a:srgbClr val="002060"/>
                </a:solidFill>
                <a:latin typeface="Cambria" pitchFamily="18" charset="0"/>
              </a:rPr>
              <a:t>под описанием нарушения в списке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нарушений. </a:t>
            </a:r>
            <a:r>
              <a:rPr lang="ru-RU" sz="1800" dirty="0" smtClean="0">
                <a:solidFill>
                  <a:srgbClr val="FF0000"/>
                </a:solidFill>
                <a:latin typeface="Cambria" pitchFamily="18" charset="0"/>
              </a:rPr>
              <a:t>!!!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 Ссылка </a:t>
            </a:r>
            <a:r>
              <a:rPr lang="ru-RU" sz="1400" dirty="0">
                <a:solidFill>
                  <a:srgbClr val="002060"/>
                </a:solidFill>
                <a:latin typeface="Cambria" pitchFamily="18" charset="0"/>
              </a:rPr>
              <a:t>активна только для нарушений </a:t>
            </a:r>
            <a:r>
              <a:rPr lang="ru-RU" sz="1400" b="1" dirty="0">
                <a:solidFill>
                  <a:srgbClr val="FF0000"/>
                </a:solidFill>
                <a:latin typeface="Cambria" pitchFamily="18" charset="0"/>
              </a:rPr>
              <a:t>со статусом «Отработка в ППЭ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»</a:t>
            </a:r>
            <a:r>
              <a:rPr lang="ru-RU" sz="14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endParaRPr lang="ru-RU" sz="1400" dirty="0">
              <a:solidFill>
                <a:srgbClr val="FF000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2. Поле с выбором </a:t>
            </a:r>
            <a:r>
              <a:rPr lang="ru-RU" sz="1400" dirty="0">
                <a:solidFill>
                  <a:srgbClr val="002060"/>
                </a:solidFill>
                <a:latin typeface="Cambria" pitchFamily="18" charset="0"/>
              </a:rPr>
              <a:t>вариантов отработки нарушения и поле для комментария </a:t>
            </a:r>
          </a:p>
          <a:p>
            <a:pPr>
              <a:buNone/>
            </a:pPr>
            <a:r>
              <a:rPr lang="ru-RU" sz="1400" spc="-8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Н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е подтвердилось</a:t>
            </a:r>
          </a:p>
          <a:p>
            <a:pPr>
              <a:buNone/>
            </a:pPr>
            <a:r>
              <a:rPr lang="ru-RU" sz="1400" spc="-8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У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частник удалён</a:t>
            </a:r>
            <a:endParaRPr lang="ru-RU" sz="1400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3.  При </a:t>
            </a:r>
            <a:r>
              <a:rPr lang="ru-RU" sz="1400" dirty="0">
                <a:solidFill>
                  <a:srgbClr val="002060"/>
                </a:solidFill>
                <a:latin typeface="Cambria" pitchFamily="18" charset="0"/>
              </a:rPr>
              <a:t>необходимости введите комментарий в открывшееся окно и нажмите «ОК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»</a:t>
            </a:r>
            <a:endParaRPr lang="ru-RU" sz="14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62" y="3357562"/>
            <a:ext cx="1905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447966" y="215986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«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Обновить нарушения»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подсвечивается 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красным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, если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имеются нарушения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с сайта, требующие отработки, либо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зелёным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, если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нарушений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на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</a:rPr>
              <a:t>отработку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нет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3357562"/>
            <a:ext cx="1905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 rot="16200000" flipH="1">
            <a:off x="4179091" y="3036091"/>
            <a:ext cx="500066" cy="1428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357686" y="2857496"/>
            <a:ext cx="2286016" cy="5000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2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 rot="10800000" flipV="1">
            <a:off x="142844" y="285728"/>
            <a:ext cx="8860386" cy="7858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страница трансляций</a:t>
            </a:r>
            <a:endParaRPr lang="ru-RU" sz="2800" cap="all" dirty="0">
              <a:latin typeface="Cambria" panose="02040503050406030204" pitchFamily="18" charset="0"/>
            </a:endParaRPr>
          </a:p>
        </p:txBody>
      </p:sp>
      <p:pic>
        <p:nvPicPr>
          <p:cNvPr id="20498" name="Picture 26" descr="C:\Users\user\Desktop\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70" y="1958024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08738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t="12695" r="6250" b="12109"/>
          <a:stretch>
            <a:fillRect/>
          </a:stretch>
        </p:blipFill>
        <p:spPr bwMode="auto">
          <a:xfrm>
            <a:off x="0" y="1214422"/>
            <a:ext cx="823853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-1" y="2643182"/>
            <a:ext cx="1323975" cy="377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58082" y="1266824"/>
            <a:ext cx="995343" cy="324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2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 rot="10800000" flipV="1">
            <a:off x="142844" y="285728"/>
            <a:ext cx="8860386" cy="7858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раздел «нарушения»</a:t>
            </a:r>
            <a:endParaRPr lang="ru-RU" sz="2800" cap="all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" y="1121292"/>
            <a:ext cx="8643966" cy="573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t="13967"/>
          <a:stretch>
            <a:fillRect/>
          </a:stretch>
        </p:blipFill>
        <p:spPr bwMode="auto">
          <a:xfrm>
            <a:off x="714348" y="1428736"/>
            <a:ext cx="454107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39290" y="1574929"/>
            <a:ext cx="2110913" cy="23054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r="22580" b="68350"/>
          <a:stretch/>
        </p:blipFill>
        <p:spPr bwMode="auto">
          <a:xfrm>
            <a:off x="142844" y="4725145"/>
            <a:ext cx="4859254" cy="1296143"/>
          </a:xfrm>
          <a:prstGeom prst="rect">
            <a:avLst/>
          </a:prstGeom>
          <a:noFill/>
          <a:ln w="12700">
            <a:solidFill>
              <a:srgbClr val="385D8A"/>
            </a:solidFill>
            <a:miter lim="800000"/>
            <a:headEnd/>
            <a:tailEnd/>
          </a:ln>
          <a:effectLst/>
        </p:spPr>
      </p:pic>
      <p:cxnSp>
        <p:nvCxnSpPr>
          <p:cNvPr id="11" name="Соединительная линия уступом 10"/>
          <p:cNvCxnSpPr>
            <a:stCxn id="10" idx="2"/>
          </p:cNvCxnSpPr>
          <p:nvPr/>
        </p:nvCxnSpPr>
        <p:spPr>
          <a:xfrm rot="5400000">
            <a:off x="1068783" y="3999180"/>
            <a:ext cx="844806" cy="60712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039894" y="1556792"/>
            <a:ext cx="2180178" cy="23984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Shape 14"/>
          <p:cNvCxnSpPr/>
          <p:nvPr/>
        </p:nvCxnSpPr>
        <p:spPr>
          <a:xfrm>
            <a:off x="5204792" y="1550132"/>
            <a:ext cx="1311185" cy="1302739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5419" y="2876599"/>
            <a:ext cx="3499639" cy="230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5252562" y="5284946"/>
            <a:ext cx="40719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Отработка нарушений:</a:t>
            </a:r>
            <a:endParaRPr lang="ru-RU" sz="1400" b="1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Cambria" pitchFamily="18" charset="0"/>
              </a:rPr>
              <a:t>1. Посмотреть информацию о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нарушении</a:t>
            </a:r>
            <a:endParaRPr lang="ru-RU" sz="1400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Cambria" pitchFamily="18" charset="0"/>
              </a:rPr>
              <a:t>2. Указать результат отработки нарушения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в ППЭ</a:t>
            </a:r>
            <a:endParaRPr lang="ru-RU" sz="1400" i="1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Cambria" pitchFamily="18" charset="0"/>
              </a:rPr>
              <a:t>3. Добавить комментарий к отработке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нарушения</a:t>
            </a:r>
            <a:endParaRPr lang="ru-RU" sz="1400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Cambria" pitchFamily="18" charset="0"/>
              </a:rPr>
              <a:t>4. Отправить на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проверку</a:t>
            </a:r>
            <a:endParaRPr lang="ru-RU" sz="14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itchFamily="18" charset="0"/>
              </a:rPr>
              <a:t>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10800000" flipV="1">
            <a:off x="142844" y="285728"/>
            <a:ext cx="8860386" cy="7858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 smtClean="0">
                <a:solidFill>
                  <a:schemeClr val="bg1"/>
                </a:solidFill>
                <a:latin typeface="Cambria" pitchFamily="18" charset="0"/>
              </a:rPr>
              <a:t>Лица, привлекаемые</a:t>
            </a:r>
          </a:p>
          <a:p>
            <a:pPr algn="ctr"/>
            <a:r>
              <a:rPr lang="ru-RU" sz="2700" cap="all" dirty="0" smtClean="0">
                <a:solidFill>
                  <a:schemeClr val="bg1"/>
                </a:solidFill>
                <a:latin typeface="Cambria" pitchFamily="18" charset="0"/>
              </a:rPr>
              <a:t> к контролю и отработке нарушений </a:t>
            </a:r>
            <a:endParaRPr lang="ru-RU" sz="2800" cap="all" dirty="0">
              <a:latin typeface="Cambria" pitchFamily="18" charset="0"/>
            </a:endParaRPr>
          </a:p>
        </p:txBody>
      </p:sp>
      <p:pic>
        <p:nvPicPr>
          <p:cNvPr id="20482" name="Picture 2" descr="Z:\Тихоновская\человеч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0"/>
          <a:stretch>
            <a:fillRect/>
          </a:stretch>
        </p:blipFill>
        <p:spPr bwMode="auto">
          <a:xfrm>
            <a:off x="118103" y="2132260"/>
            <a:ext cx="245427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Соединительная линия уступом 7"/>
          <p:cNvCxnSpPr/>
          <p:nvPr/>
        </p:nvCxnSpPr>
        <p:spPr>
          <a:xfrm flipV="1">
            <a:off x="2177988" y="1612123"/>
            <a:ext cx="4824536" cy="434976"/>
          </a:xfrm>
          <a:prstGeom prst="bentConnector3">
            <a:avLst>
              <a:gd name="adj1" fmla="val 495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Прямоугольник 4"/>
          <p:cNvSpPr>
            <a:spLocks noChangeArrowheads="1"/>
          </p:cNvSpPr>
          <p:nvPr/>
        </p:nvSpPr>
        <p:spPr bwMode="auto">
          <a:xfrm>
            <a:off x="2555875" y="1647049"/>
            <a:ext cx="410527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Члены ГЭК </a:t>
            </a:r>
            <a:endParaRPr lang="ru-RU" altLang="ru-RU" sz="2000" b="1" dirty="0">
              <a:latin typeface="Cambria" pitchFamily="18" charset="0"/>
            </a:endParaRPr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 flipV="1">
            <a:off x="2662236" y="2204864"/>
            <a:ext cx="4901740" cy="646906"/>
          </a:xfrm>
          <a:prstGeom prst="bentConnector3">
            <a:avLst>
              <a:gd name="adj1" fmla="val 5181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Прямоугольник 4"/>
          <p:cNvSpPr>
            <a:spLocks noChangeArrowheads="1"/>
          </p:cNvSpPr>
          <p:nvPr/>
        </p:nvSpPr>
        <p:spPr bwMode="auto">
          <a:xfrm>
            <a:off x="3145641" y="2451720"/>
            <a:ext cx="616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Технические специалисты </a:t>
            </a:r>
            <a:endParaRPr lang="ru-RU" altLang="ru-RU" sz="2000" b="1" dirty="0">
              <a:latin typeface="Cambria" pitchFamily="18" charset="0"/>
            </a:endParaRP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flipV="1">
            <a:off x="1042986" y="3208585"/>
            <a:ext cx="7850187" cy="434975"/>
          </a:xfrm>
          <a:prstGeom prst="bentConnector3">
            <a:avLst>
              <a:gd name="adj1" fmla="val 2808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http://900igr.net/up/datai/207508/0003-006-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38" y="3643560"/>
            <a:ext cx="1388406" cy="2353349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203674" y="3717032"/>
            <a:ext cx="810101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Отсутствие меток о нарушении.</a:t>
            </a:r>
          </a:p>
          <a:p>
            <a:endParaRPr lang="ru-RU" sz="1050" b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Отработанными метками являются метки со статусом «Отработка проверена». Отработанные метки  - результат обработки представлен и проверен ОИВ. </a:t>
            </a:r>
            <a:endParaRPr lang="ru-RU" sz="1600" b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Общее 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количество времени, затраченного на процесс отработки нарушений </a:t>
            </a:r>
            <a:br>
              <a:rPr lang="ru-RU" sz="16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не должно превышать 20 </a:t>
            </a: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минут! </a:t>
            </a:r>
          </a:p>
          <a:p>
            <a:endParaRPr lang="ru-RU" sz="1600" b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Контроль за фактом ведения видеозаписи и звукозаписи во время экзамена осуществляется </a:t>
            </a: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помещении штаба ППЭ посредством использования </a:t>
            </a: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Портала 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или CCTV-решения техническим </a:t>
            </a: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специалистом.</a:t>
            </a:r>
            <a:endParaRPr lang="ru-RU" sz="1600" b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  <a:p>
            <a:endParaRPr lang="ru-RU" sz="1050" b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itchFamily="18" charset="0"/>
              </a:rPr>
              <a:t>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V="1">
            <a:off x="142844" y="285728"/>
            <a:ext cx="8860386" cy="7858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cap="all" dirty="0" smtClean="0">
                <a:latin typeface="Cambria" pitchFamily="18" charset="0"/>
              </a:rPr>
              <a:t>Телефоны «горячей линии»</a:t>
            </a:r>
            <a:endParaRPr lang="ru-RU" sz="2800" cap="all" dirty="0">
              <a:latin typeface="Cambria" pitchFamily="18" charset="0"/>
            </a:endParaRPr>
          </a:p>
        </p:txBody>
      </p:sp>
      <p:pic>
        <p:nvPicPr>
          <p:cNvPr id="1026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6" y="1628800"/>
            <a:ext cx="3534687" cy="471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674063" y="2852936"/>
            <a:ext cx="5268102" cy="24714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Региональная «горячая </a:t>
            </a:r>
            <a:r>
              <a:rPr lang="ru-RU" sz="2000" b="1" dirty="0">
                <a:solidFill>
                  <a:srgbClr val="003399"/>
                </a:solidFill>
                <a:latin typeface="Cambria" panose="02040503050406030204" pitchFamily="18" charset="0"/>
              </a:rPr>
              <a:t>линия»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поддержки представителей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:  </a:t>
            </a:r>
            <a:endParaRPr lang="ru-RU" sz="2000" b="1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Г. С. Орехов                            8 953 614 70 84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А.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В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. Капкова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		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8 919 208 67 97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А. В. </a:t>
            </a:r>
            <a:r>
              <a:rPr lang="ru-RU" sz="20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Разумова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                8 962 </a:t>
            </a:r>
            <a:r>
              <a:rPr lang="ru-RU" sz="2000" smtClean="0">
                <a:solidFill>
                  <a:srgbClr val="003399"/>
                </a:solidFill>
                <a:latin typeface="Cambria" panose="02040503050406030204" pitchFamily="18" charset="0"/>
              </a:rPr>
              <a:t>475 57 89</a:t>
            </a:r>
            <a:endParaRPr lang="ru-RU" sz="20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а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 rot="10800000" flipV="1">
            <a:off x="142844" y="285728"/>
            <a:ext cx="8860386" cy="7858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Нормативно – правовое обеспечение</a:t>
            </a:r>
            <a:endParaRPr lang="ru-RU" sz="2800" cap="all" dirty="0"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00" y="2571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66269" y="3212976"/>
            <a:ext cx="79436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Приказ Департамента образования Орловской области от </a:t>
            </a:r>
            <a: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 февраля 2025 </a:t>
            </a:r>
            <a:r>
              <a:rPr lang="ru-RU" sz="1400" dirty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года </a:t>
            </a:r>
            <a: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№ 173 «</a:t>
            </a:r>
            <a:r>
              <a:rPr lang="ru-RU" sz="1400" dirty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 утверждении Порядка организации системы видеонаблюдения </a:t>
            </a:r>
            <a: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пунктах проведения государственной итоговой аттестации по образовательным программам среднего общего образования </a:t>
            </a:r>
            <a: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бюджетном учреждении Орловской области </a:t>
            </a:r>
            <a: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«Региональный </a:t>
            </a:r>
            <a:r>
              <a:rPr lang="ru-RU" sz="1400" dirty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центр оценки качества </a:t>
            </a:r>
            <a: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образования»</a:t>
            </a:r>
            <a:endParaRPr lang="ru-RU" sz="1400" dirty="0">
              <a:solidFill>
                <a:srgbClr val="00254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1628800"/>
            <a:ext cx="79432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Приказ Департамента образования Орловской области от </a:t>
            </a:r>
            <a: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 </a:t>
            </a:r>
            <a:r>
              <a:rPr lang="ru-RU" sz="1400" dirty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марта </a:t>
            </a:r>
            <a: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2024 </a:t>
            </a:r>
            <a:r>
              <a:rPr lang="ru-RU" sz="1400" dirty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года </a:t>
            </a:r>
            <a: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№ 387 </a:t>
            </a:r>
            <a:b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 утверждении регламента подготовки и проведения единого государственного экзамена </a:t>
            </a:r>
            <a: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пунктах проведения экзаменов, использующих технологии доставки экзаменационных материалов по сети "Интернет" и их сканирования в аудиториях пунктов проведения экзаменов, </a:t>
            </a:r>
            <a: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2024 году на территории Орловской области»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0" y="1808820"/>
            <a:ext cx="527417" cy="5274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1" y="3320988"/>
            <a:ext cx="527417" cy="52741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69834" y="4797152"/>
            <a:ext cx="7940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Приказ Департамента образования Орловской области от </a:t>
            </a:r>
            <a: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13 </a:t>
            </a:r>
            <a:r>
              <a:rPr lang="ru-RU" sz="1400" dirty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марта </a:t>
            </a:r>
            <a: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2025 </a:t>
            </a:r>
            <a:r>
              <a:rPr lang="ru-RU" sz="1400" dirty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года № </a:t>
            </a:r>
            <a: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378 </a:t>
            </a:r>
            <a:r>
              <a:rPr lang="ru-RU" sz="1400" dirty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«Об организации и проведении государственной итоговой </a:t>
            </a:r>
            <a: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аттестации</a:t>
            </a:r>
            <a:b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 образовательным программам основного общего и среднего общего образования в форме основного государственного </a:t>
            </a:r>
            <a:r>
              <a:rPr lang="ru-RU" sz="1400" dirty="0" smtClean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экзамена и </a:t>
            </a:r>
            <a:r>
              <a:rPr lang="ru-RU" sz="1400" dirty="0">
                <a:solidFill>
                  <a:srgbClr val="00254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единого государственного экзамена для лиц с ограниченными возможностями здоровья, детей-инвалидов, инвалидов»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1" y="4919041"/>
            <a:ext cx="527417" cy="5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а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 rot="10800000" flipV="1">
            <a:off x="142844" y="285728"/>
            <a:ext cx="8860386" cy="7858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минимальные требования </a:t>
            </a:r>
          </a:p>
          <a:p>
            <a:pPr algn="ctr"/>
            <a:r>
              <a:rPr lang="ru-RU" sz="2700" cap="all" smtClean="0">
                <a:solidFill>
                  <a:schemeClr val="bg1"/>
                </a:solidFill>
                <a:latin typeface="Cambria" panose="02040503050406030204" pitchFamily="18" charset="0"/>
              </a:rPr>
              <a:t>К ИНФРАСТРУКТУРЕ </a:t>
            </a:r>
            <a:r>
              <a:rPr lang="ru-RU" sz="2700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ВИДЕОНАБЛЮДЕНИЯ </a:t>
            </a:r>
            <a:r>
              <a:rPr lang="en-US" sz="2700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2700" cap="all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ппэ</a:t>
            </a:r>
            <a:endParaRPr lang="ru-RU" sz="2800" cap="all" dirty="0"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00" y="2571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63036" y="1655328"/>
            <a:ext cx="27860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Наличие логина и пароля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для доступа к Порталу и </a:t>
            </a:r>
            <a:r>
              <a:rPr lang="en-US" sz="1400" dirty="0" smtClean="0">
                <a:solidFill>
                  <a:srgbClr val="002060"/>
                </a:solidFill>
                <a:latin typeface="Cambria" pitchFamily="18" charset="0"/>
              </a:rPr>
              <a:t>CCTV</a:t>
            </a:r>
            <a:endParaRPr lang="ru-RU" sz="1400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Наличие инструкций: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по работе с порталом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по работе с ПО камеры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по работе с </a:t>
            </a:r>
            <a:r>
              <a:rPr lang="en-US" sz="1400" dirty="0" smtClean="0">
                <a:solidFill>
                  <a:srgbClr val="002060"/>
                </a:solidFill>
                <a:latin typeface="Cambria" pitchFamily="18" charset="0"/>
              </a:rPr>
              <a:t>CCTV</a:t>
            </a:r>
            <a:endParaRPr lang="ru-RU" sz="1400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Наличие ПК</a:t>
            </a:r>
            <a:r>
              <a:rPr lang="ru-RU" sz="1400" dirty="0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ru-RU" sz="1400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для доступа на Портал</a:t>
            </a:r>
          </a:p>
          <a:p>
            <a:endParaRPr lang="ru-RU" sz="1400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Доступ в Интернет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2902" y="1818817"/>
            <a:ext cx="26299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Оборудование для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видеонаблюдения</a:t>
            </a:r>
          </a:p>
          <a:p>
            <a:endParaRPr lang="ru-RU" sz="1400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Канал связи </a:t>
            </a:r>
            <a:b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для оборудования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видеонаблюдения</a:t>
            </a:r>
          </a:p>
          <a:p>
            <a:endParaRPr lang="ru-RU" sz="1400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Подключение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к региональному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центру обработки данных</a:t>
            </a:r>
          </a:p>
        </p:txBody>
      </p:sp>
      <p:pic>
        <p:nvPicPr>
          <p:cNvPr id="2050" name="Picture 2" descr="C:\Users\dolgov\Documents\Images\noun_personnel_250369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3850"/>
          <a:stretch>
            <a:fillRect/>
          </a:stretch>
        </p:blipFill>
        <p:spPr bwMode="auto">
          <a:xfrm>
            <a:off x="4491465" y="1583890"/>
            <a:ext cx="881092" cy="759060"/>
          </a:xfrm>
          <a:prstGeom prst="rect">
            <a:avLst/>
          </a:prstGeom>
          <a:noFill/>
        </p:spPr>
      </p:pic>
      <p:pic>
        <p:nvPicPr>
          <p:cNvPr id="2051" name="Picture 3" descr="C:\Users\dolgov\Documents\Images\noun_Checklist_15273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3571"/>
          <a:stretch>
            <a:fillRect/>
          </a:stretch>
        </p:blipFill>
        <p:spPr bwMode="auto">
          <a:xfrm>
            <a:off x="4562903" y="2798336"/>
            <a:ext cx="834822" cy="721526"/>
          </a:xfrm>
          <a:prstGeom prst="rect">
            <a:avLst/>
          </a:prstGeom>
          <a:noFill/>
        </p:spPr>
      </p:pic>
      <p:pic>
        <p:nvPicPr>
          <p:cNvPr id="2052" name="Picture 4" descr="C:\Users\dolgov\Documents\Images\noun_Computer_1030326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3571"/>
          <a:stretch>
            <a:fillRect/>
          </a:stretch>
        </p:blipFill>
        <p:spPr bwMode="auto">
          <a:xfrm>
            <a:off x="4562903" y="4155658"/>
            <a:ext cx="771476" cy="666778"/>
          </a:xfrm>
          <a:prstGeom prst="rect">
            <a:avLst/>
          </a:prstGeom>
          <a:noFill/>
        </p:spPr>
      </p:pic>
      <p:pic>
        <p:nvPicPr>
          <p:cNvPr id="2053" name="Picture 5" descr="C:\Users\dolgov\Documents\Images\noun_web_1194851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4060"/>
          <a:stretch>
            <a:fillRect/>
          </a:stretch>
        </p:blipFill>
        <p:spPr bwMode="auto">
          <a:xfrm>
            <a:off x="4572000" y="5085185"/>
            <a:ext cx="754097" cy="648072"/>
          </a:xfrm>
          <a:prstGeom prst="rect">
            <a:avLst/>
          </a:prstGeom>
          <a:noFill/>
        </p:spPr>
      </p:pic>
      <p:pic>
        <p:nvPicPr>
          <p:cNvPr id="2054" name="Picture 6" descr="C:\Users\dolgov\Documents\Images\noun_CCTV_1846232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26428"/>
          <a:stretch>
            <a:fillRect/>
          </a:stretch>
        </p:blipFill>
        <p:spPr bwMode="auto">
          <a:xfrm>
            <a:off x="532610" y="1808266"/>
            <a:ext cx="934980" cy="687880"/>
          </a:xfrm>
          <a:prstGeom prst="rect">
            <a:avLst/>
          </a:prstGeom>
          <a:noFill/>
        </p:spPr>
      </p:pic>
      <p:pic>
        <p:nvPicPr>
          <p:cNvPr id="2057" name="Picture 9" descr="C:\Users\dolgov\Documents\Images\noun_Cloud_2656580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21071"/>
          <a:stretch>
            <a:fillRect/>
          </a:stretch>
        </p:blipFill>
        <p:spPr bwMode="auto">
          <a:xfrm>
            <a:off x="532737" y="4155201"/>
            <a:ext cx="988684" cy="780356"/>
          </a:xfrm>
          <a:prstGeom prst="rect">
            <a:avLst/>
          </a:prstGeom>
          <a:noFill/>
        </p:spPr>
      </p:pic>
      <p:pic>
        <p:nvPicPr>
          <p:cNvPr id="2058" name="Picture 10" descr="C:\Users\dolgov\Documents\Images\noun_Radio Tower_324321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21914"/>
          <a:stretch>
            <a:fillRect/>
          </a:stretch>
        </p:blipFill>
        <p:spPr bwMode="auto">
          <a:xfrm>
            <a:off x="521289" y="2890387"/>
            <a:ext cx="960604" cy="75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0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а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0800000" flipV="1">
            <a:off x="142844" y="285728"/>
            <a:ext cx="8860386" cy="7858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Требования к размещению средств видеонаблюдения</a:t>
            </a:r>
            <a:endParaRPr lang="ru-RU" sz="2800" cap="all" dirty="0">
              <a:latin typeface="Cambria" panose="020405030504060302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14282" y="2285992"/>
            <a:ext cx="4071966" cy="4071966"/>
            <a:chOff x="61043" y="0"/>
            <a:chExt cx="6044869" cy="46468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1043" y="0"/>
              <a:ext cx="6044869" cy="464687"/>
            </a:xfrm>
            <a:prstGeom prst="roundRect">
              <a:avLst>
                <a:gd name="adj" fmla="val 6375"/>
              </a:avLst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83727" y="22684"/>
              <a:ext cx="5999501" cy="419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r>
                <a:rPr lang="ru-RU" sz="1400" dirty="0" smtClean="0">
                  <a:latin typeface="Cambria" pitchFamily="18" charset="0"/>
                  <a:sym typeface="Symbol"/>
                </a:rPr>
                <a:t> </a:t>
              </a:r>
              <a:r>
                <a:rPr lang="ru-RU" sz="1400" dirty="0">
                  <a:latin typeface="Cambria" pitchFamily="18" charset="0"/>
                  <a:sym typeface="Symbol"/>
                </a:rPr>
                <a:t>в</a:t>
              </a:r>
              <a:r>
                <a:rPr lang="ru-RU" sz="1400" dirty="0" smtClean="0">
                  <a:latin typeface="Cambria" pitchFamily="18" charset="0"/>
                </a:rPr>
                <a:t> каждой аудитории и штабе ППЭ должно быть установлено не менее 2 камер видеонаблюдения;</a:t>
              </a:r>
            </a:p>
            <a:p>
              <a:r>
                <a:rPr lang="ru-RU" sz="1400" dirty="0" smtClean="0">
                  <a:latin typeface="Cambria" pitchFamily="18" charset="0"/>
                  <a:sym typeface="Symbol"/>
                </a:rPr>
                <a:t> </a:t>
              </a:r>
              <a:r>
                <a:rPr lang="ru-RU" sz="1400" dirty="0" smtClean="0">
                  <a:latin typeface="Cambria" pitchFamily="18" charset="0"/>
                </a:rPr>
                <a:t>высота установки камер видеонаблюдения: не менее 2 метров от пола;</a:t>
              </a:r>
            </a:p>
            <a:p>
              <a:r>
                <a:rPr lang="ru-RU" sz="1400" dirty="0" smtClean="0">
                  <a:latin typeface="Cambria" pitchFamily="18" charset="0"/>
                  <a:sym typeface="Symbol"/>
                </a:rPr>
                <a:t> </a:t>
              </a:r>
              <a:r>
                <a:rPr lang="ru-RU" sz="1400" dirty="0" smtClean="0">
                  <a:latin typeface="Cambria" pitchFamily="18" charset="0"/>
                </a:rPr>
                <a:t>обзор камеры не должны загораживать различные предметы (мебель,</a:t>
              </a:r>
            </a:p>
            <a:p>
              <a:r>
                <a:rPr lang="ru-RU" sz="1400" dirty="0" smtClean="0">
                  <a:latin typeface="Cambria" pitchFamily="18" charset="0"/>
                </a:rPr>
                <a:t>цветы и пр.);</a:t>
              </a:r>
            </a:p>
            <a:p>
              <a:r>
                <a:rPr lang="ru-RU" sz="1400" dirty="0" smtClean="0">
                  <a:latin typeface="Cambria" pitchFamily="18" charset="0"/>
                  <a:sym typeface="Symbol"/>
                </a:rPr>
                <a:t> </a:t>
              </a:r>
              <a:r>
                <a:rPr lang="ru-RU" sz="1400" dirty="0" smtClean="0">
                  <a:latin typeface="Cambria" pitchFamily="18" charset="0"/>
                </a:rPr>
                <a:t>видеозапись должна содержать следующую информацию: номер ППЭ, номер аудитории ППЭ, дату экзамена, предмет.</a:t>
              </a:r>
              <a:endParaRPr lang="ru-RU" sz="1400" dirty="0">
                <a:latin typeface="Cambria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500562" y="1714488"/>
            <a:ext cx="50006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изображение всех участников ЕГЭ (преимущественно фронтальное изображение);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номера рабочих мест участников ЕГЭ;</a:t>
            </a:r>
          </a:p>
          <a:p>
            <a:r>
              <a:rPr lang="ru-RU" sz="1400" dirty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организаторы в аудитории;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процесс печати ЭМ (включая компьютер и принтер);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стол для осуществления раскладки, сканирования и последующей упаковки ЭМ.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Обзор камеры видеонаблюдения, при котором участники ЕГЭ видны только со спины, недопустим!</a:t>
            </a:r>
            <a:endParaRPr lang="ru-RU" sz="1400" b="1" dirty="0" smtClean="0">
              <a:solidFill>
                <a:srgbClr val="FF0000"/>
              </a:solidFill>
              <a:latin typeface="Cambria" pitchFamily="18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500562" y="3857628"/>
            <a:ext cx="4429156" cy="464687"/>
            <a:chOff x="61043" y="0"/>
            <a:chExt cx="6044869" cy="464687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1043" y="0"/>
              <a:ext cx="6044869" cy="464687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83727" y="22684"/>
              <a:ext cx="5999501" cy="419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/>
              <a:r>
                <a:rPr lang="ru-RU" sz="2000" dirty="0" smtClean="0">
                  <a:latin typeface="Cambria" pitchFamily="18" charset="0"/>
                  <a:cs typeface="Arial" pitchFamily="34" charset="0"/>
                </a:rPr>
                <a:t>Штаб ППЭ</a:t>
              </a:r>
              <a:endParaRPr lang="ru-RU" sz="2000" dirty="0">
                <a:latin typeface="Cambria" pitchFamily="18" charset="0"/>
                <a:cs typeface="Arial" pitchFamily="34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4429092" y="4357694"/>
            <a:ext cx="47149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всё помещение штаба ППЭ и входная дверь;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место хранения ЭМ (сейф);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станция авторизации;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процесс передачи ЭМ организаторами руководителю ППЭ;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процесс сканирования форм ППЭ по завершению экзамена, включая компьютер и сканер;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процесс передачи ЭМ члену ГЭК.</a:t>
            </a:r>
            <a:endPara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572000" y="1214422"/>
            <a:ext cx="4429156" cy="464687"/>
            <a:chOff x="61043" y="0"/>
            <a:chExt cx="6044869" cy="46468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1043" y="0"/>
              <a:ext cx="6044869" cy="464687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83727" y="22684"/>
              <a:ext cx="5999501" cy="419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/>
              <a:r>
                <a:rPr lang="ru-RU" sz="2000" dirty="0" smtClean="0">
                  <a:latin typeface="Cambria" pitchFamily="18" charset="0"/>
                  <a:cs typeface="Arial" pitchFamily="34" charset="0"/>
                </a:rPr>
                <a:t>Аудитории ППЭ</a:t>
              </a:r>
              <a:endParaRPr lang="ru-RU" sz="2000" dirty="0">
                <a:latin typeface="Cambria" pitchFamily="18" charset="0"/>
                <a:cs typeface="Arial" pitchFamily="34" charset="0"/>
              </a:endParaRPr>
            </a:p>
          </p:txBody>
        </p:sp>
      </p:grpSp>
      <p:pic>
        <p:nvPicPr>
          <p:cNvPr id="18" name="Picture 9" descr="C:\Users\dolgov\Documents\Images\noun_CCTV_342327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5729"/>
          <a:stretch>
            <a:fillRect/>
          </a:stretch>
        </p:blipFill>
        <p:spPr bwMode="auto">
          <a:xfrm>
            <a:off x="1571604" y="1071546"/>
            <a:ext cx="1353522" cy="1140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2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V="1">
            <a:off x="142844" y="285728"/>
            <a:ext cx="8860386" cy="7858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Тестирование видеонаблюдения </a:t>
            </a:r>
            <a:r>
              <a:rPr lang="ru-RU" sz="2700" cap="all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ппэ</a:t>
            </a:r>
            <a:endParaRPr lang="ru-RU" sz="2800" cap="all" dirty="0">
              <a:latin typeface="Cambria" panose="020405030504060302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2686054" cy="481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864540" y="4221804"/>
            <a:ext cx="2725002" cy="751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4071934" y="1714488"/>
            <a:ext cx="3857652" cy="464687"/>
            <a:chOff x="61043" y="0"/>
            <a:chExt cx="6044869" cy="46468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1043" y="0"/>
              <a:ext cx="6044869" cy="464687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83727" y="22684"/>
              <a:ext cx="5999501" cy="419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Cambria" pitchFamily="18" charset="0"/>
                </a:rPr>
                <a:t>Раздел «Общая информация»</a:t>
              </a:r>
              <a:endParaRPr lang="ru-RU" sz="2000" kern="1200" dirty="0">
                <a:latin typeface="Cambria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3929058" y="2214554"/>
            <a:ext cx="4572000" cy="11264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1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  <a:t>Метка на карте</a:t>
            </a:r>
          </a:p>
          <a:p>
            <a:pPr marL="171450" lvl="1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  <a:t>Код ППЭ</a:t>
            </a:r>
          </a:p>
          <a:p>
            <a:pPr marL="171450" lvl="1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  <a:t>Адрес ППЭ</a:t>
            </a:r>
          </a:p>
          <a:p>
            <a:pPr marL="171450" lvl="1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  <a:t>Часовой пояс ППЭ</a:t>
            </a:r>
            <a:endParaRPr lang="ru-RU" sz="1600" dirty="0">
              <a:solidFill>
                <a:srgbClr val="002060"/>
              </a:solidFill>
              <a:latin typeface="Cambria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071934" y="3643314"/>
            <a:ext cx="3857652" cy="464687"/>
            <a:chOff x="61043" y="0"/>
            <a:chExt cx="6044869" cy="46468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1043" y="0"/>
              <a:ext cx="6044869" cy="464687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83727" y="22684"/>
              <a:ext cx="5999501" cy="419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Cambria" pitchFamily="18" charset="0"/>
                </a:rPr>
                <a:t>Раздел «Аудитория»</a:t>
              </a:r>
              <a:endParaRPr lang="ru-RU" sz="2000" kern="1200" dirty="0">
                <a:latin typeface="Cambria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929058" y="4143380"/>
            <a:ext cx="4572000" cy="11264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1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  <a:t>Номер аудитории</a:t>
            </a:r>
          </a:p>
          <a:p>
            <a:pPr marL="171450" lvl="1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  <a:t>Печатная станция в зоне видимости</a:t>
            </a:r>
          </a:p>
          <a:p>
            <a:pPr marL="171450" lvl="1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  <a:t>Место раскладки КИМ в зоне видимости</a:t>
            </a:r>
          </a:p>
          <a:p>
            <a:pPr marL="171450" lvl="1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  <a:t>Источник бесперебойного питания (ИБП)</a:t>
            </a:r>
            <a:endParaRPr lang="ru-RU" sz="1600" dirty="0">
              <a:solidFill>
                <a:srgbClr val="002060"/>
              </a:solidFill>
              <a:latin typeface="Cambria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071934" y="5500702"/>
            <a:ext cx="3857652" cy="464687"/>
            <a:chOff x="61043" y="0"/>
            <a:chExt cx="6044869" cy="464687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1043" y="0"/>
              <a:ext cx="6044869" cy="464687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83727" y="22684"/>
              <a:ext cx="5999501" cy="419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Cambria" pitchFamily="18" charset="0"/>
                </a:rPr>
                <a:t>Раздел «Ракурсы камер и звук»</a:t>
              </a:r>
              <a:endParaRPr lang="ru-RU" sz="2000" kern="1200" dirty="0">
                <a:latin typeface="Cambria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3929058" y="600076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1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  <a:t>Ракурс камеры</a:t>
            </a:r>
          </a:p>
          <a:p>
            <a:pPr marL="171450" lvl="1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sym typeface="Symbol"/>
              </a:rPr>
              <a:t>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  <a:t>Звук камеры</a:t>
            </a:r>
            <a:endParaRPr lang="ru-RU" sz="16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3174" y="1071546"/>
            <a:ext cx="3526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>14 мая 2025 года</a:t>
            </a:r>
            <a:endParaRPr lang="ru-RU" sz="32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а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 rot="10800000" flipV="1">
            <a:off x="142844" y="285728"/>
            <a:ext cx="8860386" cy="7858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порядок работы с нарушениями</a:t>
            </a:r>
            <a:endParaRPr lang="ru-RU" sz="2800" cap="all" dirty="0">
              <a:latin typeface="Cambria" panose="020405030504060302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/>
          <a:srcRect l="25617" t="33486" r="25616" b="16972"/>
          <a:stretch>
            <a:fillRect/>
          </a:stretch>
        </p:blipFill>
        <p:spPr>
          <a:xfrm>
            <a:off x="1142976" y="1755310"/>
            <a:ext cx="6858048" cy="39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Cambria" pitchFamily="18" charset="0"/>
              </a:rPr>
              <a:t>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10800000" flipV="1">
            <a:off x="142844" y="285728"/>
            <a:ext cx="8860386" cy="7858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 smtClean="0">
                <a:solidFill>
                  <a:schemeClr val="bg1"/>
                </a:solidFill>
                <a:latin typeface="Cambria" pitchFamily="18" charset="0"/>
              </a:rPr>
              <a:t>типы наблюдателей</a:t>
            </a:r>
            <a:endParaRPr lang="ru-RU" sz="2800" cap="all" dirty="0">
              <a:latin typeface="Cambria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071802" y="1285860"/>
            <a:ext cx="5000660" cy="464687"/>
            <a:chOff x="61043" y="0"/>
            <a:chExt cx="6044869" cy="46468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1043" y="0"/>
              <a:ext cx="6044869" cy="464687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83727" y="22684"/>
              <a:ext cx="5999501" cy="419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Cambria" pitchFamily="18" charset="0"/>
                </a:rPr>
                <a:t>Федеральные наблюдатели</a:t>
              </a:r>
              <a:endParaRPr lang="ru-RU" sz="2000" kern="1200" dirty="0">
                <a:latin typeface="Cambria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071802" y="4643446"/>
            <a:ext cx="5000660" cy="464687"/>
            <a:chOff x="61043" y="0"/>
            <a:chExt cx="6044869" cy="46468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1043" y="0"/>
              <a:ext cx="6044869" cy="464687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83727" y="22684"/>
              <a:ext cx="5999501" cy="419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/>
              <a:r>
                <a:rPr lang="ru-RU" sz="2000" dirty="0" smtClean="0">
                  <a:latin typeface="Cambria" pitchFamily="18" charset="0"/>
                  <a:cs typeface="Arial" pitchFamily="34" charset="0"/>
                </a:rPr>
                <a:t>Машинное зрение</a:t>
              </a:r>
              <a:endParaRPr lang="ru-RU" sz="2000" dirty="0">
                <a:latin typeface="Cambria" pitchFamily="18" charset="0"/>
                <a:cs typeface="Arial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71802" y="2571744"/>
            <a:ext cx="5000660" cy="464687"/>
            <a:chOff x="61043" y="0"/>
            <a:chExt cx="6044869" cy="464687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1043" y="0"/>
              <a:ext cx="6044869" cy="464687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83727" y="22684"/>
              <a:ext cx="5999502" cy="419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latin typeface="Cambria" pitchFamily="18" charset="0"/>
                  <a:cs typeface="Arial" pitchFamily="34" charset="0"/>
                </a:rPr>
                <a:t>Региональные </a:t>
              </a:r>
              <a:r>
                <a:rPr lang="ru-RU" sz="2000" kern="1200" dirty="0" smtClean="0">
                  <a:latin typeface="Cambria" pitchFamily="18" charset="0"/>
                </a:rPr>
                <a:t>наблюдатели</a:t>
              </a:r>
              <a:endParaRPr lang="ru-RU" sz="2000" kern="1200" dirty="0">
                <a:latin typeface="Cambria" pitchFamily="18" charset="0"/>
              </a:endParaRPr>
            </a:p>
          </p:txBody>
        </p:sp>
      </p:grpSp>
      <p:pic>
        <p:nvPicPr>
          <p:cNvPr id="13313" name="Picture 1" descr="C:\Users\dolgov\Documents\Images\noun_students_2506819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5714"/>
          <a:stretch>
            <a:fillRect/>
          </a:stretch>
        </p:blipFill>
        <p:spPr bwMode="auto">
          <a:xfrm>
            <a:off x="214282" y="1714488"/>
            <a:ext cx="2738480" cy="2308154"/>
          </a:xfrm>
          <a:prstGeom prst="rect">
            <a:avLst/>
          </a:prstGeom>
          <a:noFill/>
        </p:spPr>
      </p:pic>
      <p:pic>
        <p:nvPicPr>
          <p:cNvPr id="13314" name="Picture 2" descr="C:\Users\dolgov\Documents\Images\noun_computer vision_248634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4643"/>
          <a:stretch>
            <a:fillRect/>
          </a:stretch>
        </p:blipFill>
        <p:spPr bwMode="auto">
          <a:xfrm>
            <a:off x="785786" y="4643446"/>
            <a:ext cx="1714512" cy="1463463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3286116" y="51435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на основе нейронных сетей определяет возможные нарушения и фиксирует их. Затем «подозрение на нарушение» поступает на верификацию </a:t>
            </a:r>
            <a:br>
              <a:rPr lang="ru-RU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онлайн-наблюдателю.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86116" y="1785926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направляются во все регионы Российской Федерации на все этапы проведения ЕГЭ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86116" y="3071810"/>
            <a:ext cx="485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осуществляют контроль процедур в пунктах проведения экзамена и на других объектах мониторинга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86116" y="39290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оперативно сообщают о выявленных нарушениях.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V="1">
            <a:off x="142844" y="285728"/>
            <a:ext cx="8860386" cy="7858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Типы нарушений</a:t>
            </a:r>
            <a:endParaRPr lang="ru-RU" sz="2800" cap="all" dirty="0">
              <a:latin typeface="Cambria" panose="02040503050406030204" pitchFamily="18" charset="0"/>
            </a:endParaRPr>
          </a:p>
        </p:txBody>
      </p:sp>
      <p:pic>
        <p:nvPicPr>
          <p:cNvPr id="46082" name="Picture 2" descr="C:\Users\dolgov\Documents\Images\noun_Smartphone_6385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3749"/>
          <a:stretch>
            <a:fillRect/>
          </a:stretch>
        </p:blipFill>
        <p:spPr bwMode="auto">
          <a:xfrm>
            <a:off x="357158" y="1571612"/>
            <a:ext cx="880031" cy="759036"/>
          </a:xfrm>
          <a:prstGeom prst="rect">
            <a:avLst/>
          </a:prstGeom>
          <a:noFill/>
        </p:spPr>
      </p:pic>
      <p:pic>
        <p:nvPicPr>
          <p:cNvPr id="46083" name="Picture 3" descr="C:\Users\dolgov\Documents\Images\noun_Smart Watch_387190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5714"/>
          <a:stretch>
            <a:fillRect/>
          </a:stretch>
        </p:blipFill>
        <p:spPr bwMode="auto">
          <a:xfrm>
            <a:off x="1000100" y="1500174"/>
            <a:ext cx="932324" cy="785818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1857356" y="1643050"/>
            <a:ext cx="2571768" cy="500066"/>
            <a:chOff x="61043" y="0"/>
            <a:chExt cx="6044869" cy="46468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1043" y="0"/>
              <a:ext cx="6044869" cy="464687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83727" y="22684"/>
              <a:ext cx="5999501" cy="419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latin typeface="Cambria" pitchFamily="18" charset="0"/>
                </a:rPr>
                <a:t>С</a:t>
              </a:r>
              <a:r>
                <a:rPr lang="ru-RU" sz="2000" dirty="0" smtClean="0">
                  <a:latin typeface="Cambria" pitchFamily="18" charset="0"/>
                </a:rPr>
                <a:t>редство связи</a:t>
              </a:r>
              <a:endParaRPr lang="ru-RU" sz="2000" kern="1200" dirty="0">
                <a:latin typeface="Cambria" pitchFamily="18" charset="0"/>
              </a:endParaRPr>
            </a:p>
          </p:txBody>
        </p:sp>
      </p:grpSp>
      <p:pic>
        <p:nvPicPr>
          <p:cNvPr id="46084" name="Picture 4" descr="C:\Users\dolgov\Documents\Images\noun_note_3894504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6785"/>
          <a:stretch>
            <a:fillRect/>
          </a:stretch>
        </p:blipFill>
        <p:spPr bwMode="auto">
          <a:xfrm>
            <a:off x="7358082" y="1500174"/>
            <a:ext cx="785818" cy="653915"/>
          </a:xfrm>
          <a:prstGeom prst="rect">
            <a:avLst/>
          </a:prstGeom>
          <a:noFill/>
        </p:spPr>
      </p:pic>
      <p:grpSp>
        <p:nvGrpSpPr>
          <p:cNvPr id="45" name="Группа 44"/>
          <p:cNvGrpSpPr/>
          <p:nvPr/>
        </p:nvGrpSpPr>
        <p:grpSpPr>
          <a:xfrm>
            <a:off x="4643438" y="1643050"/>
            <a:ext cx="2571768" cy="500066"/>
            <a:chOff x="61043" y="0"/>
            <a:chExt cx="6044869" cy="464687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61043" y="0"/>
              <a:ext cx="6044869" cy="464687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83727" y="22684"/>
              <a:ext cx="5999501" cy="419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latin typeface="Cambria" pitchFamily="18" charset="0"/>
                </a:rPr>
                <a:t>Шпаргалка</a:t>
              </a:r>
              <a:endParaRPr lang="ru-RU" sz="2000" kern="1200" dirty="0">
                <a:latin typeface="Cambria" pitchFamily="18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786314" y="5143512"/>
            <a:ext cx="2571768" cy="500066"/>
            <a:chOff x="61043" y="0"/>
            <a:chExt cx="6044869" cy="464687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61043" y="0"/>
              <a:ext cx="6044869" cy="464687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Скругленный прямоугольник 4"/>
            <p:cNvSpPr/>
            <p:nvPr/>
          </p:nvSpPr>
          <p:spPr>
            <a:xfrm>
              <a:off x="83727" y="22684"/>
              <a:ext cx="5999501" cy="419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latin typeface="Cambria" pitchFamily="18" charset="0"/>
                </a:rPr>
                <a:t>Прочее</a:t>
              </a:r>
              <a:endParaRPr lang="ru-RU" sz="2000" kern="1200" dirty="0">
                <a:latin typeface="Cambria" pitchFamily="18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785918" y="2786058"/>
            <a:ext cx="2571768" cy="500066"/>
            <a:chOff x="61043" y="0"/>
            <a:chExt cx="6044869" cy="464687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61043" y="0"/>
              <a:ext cx="6044869" cy="464687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Скругленный прямоугольник 4"/>
            <p:cNvSpPr/>
            <p:nvPr/>
          </p:nvSpPr>
          <p:spPr>
            <a:xfrm>
              <a:off x="83727" y="22684"/>
              <a:ext cx="5999501" cy="419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latin typeface="Cambria" pitchFamily="18" charset="0"/>
                </a:rPr>
                <a:t>Разговоры</a:t>
              </a:r>
              <a:endParaRPr lang="ru-RU" sz="2000" kern="1200" dirty="0">
                <a:latin typeface="Cambria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785918" y="5143512"/>
            <a:ext cx="2571768" cy="500066"/>
            <a:chOff x="61043" y="0"/>
            <a:chExt cx="6044869" cy="464687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61043" y="0"/>
              <a:ext cx="6044869" cy="464687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Скругленный прямоугольник 4"/>
            <p:cNvSpPr/>
            <p:nvPr/>
          </p:nvSpPr>
          <p:spPr>
            <a:xfrm>
              <a:off x="83727" y="22684"/>
              <a:ext cx="5999501" cy="419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latin typeface="Cambria" pitchFamily="18" charset="0"/>
                </a:rPr>
                <a:t>Камера</a:t>
              </a:r>
              <a:endParaRPr lang="ru-RU" sz="2000" kern="1200" dirty="0">
                <a:latin typeface="Cambria" pitchFamily="18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4714876" y="2786058"/>
            <a:ext cx="2571768" cy="500066"/>
            <a:chOff x="61043" y="0"/>
            <a:chExt cx="6044869" cy="464687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61043" y="0"/>
              <a:ext cx="6044869" cy="464687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4"/>
            <p:cNvSpPr/>
            <p:nvPr/>
          </p:nvSpPr>
          <p:spPr>
            <a:xfrm>
              <a:off x="83727" y="22684"/>
              <a:ext cx="5999501" cy="419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latin typeface="Cambria" pitchFamily="18" charset="0"/>
                </a:rPr>
                <a:t>Посторонние</a:t>
              </a:r>
              <a:endParaRPr lang="ru-RU" sz="2000" kern="1200" dirty="0">
                <a:latin typeface="Cambria" pitchFamily="18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1785918" y="4000504"/>
            <a:ext cx="2571768" cy="500066"/>
            <a:chOff x="61043" y="0"/>
            <a:chExt cx="6044869" cy="464687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61043" y="0"/>
              <a:ext cx="6044869" cy="464687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4"/>
            <p:cNvSpPr/>
            <p:nvPr/>
          </p:nvSpPr>
          <p:spPr>
            <a:xfrm>
              <a:off x="83727" y="22684"/>
              <a:ext cx="5999501" cy="419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latin typeface="Cambria" pitchFamily="18" charset="0"/>
                </a:rPr>
                <a:t>Подсказки</a:t>
              </a:r>
              <a:endParaRPr lang="ru-RU" sz="2000" kern="1200" dirty="0">
                <a:latin typeface="Cambria" pitchFamily="18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714876" y="4000504"/>
            <a:ext cx="2571768" cy="500066"/>
            <a:chOff x="61043" y="0"/>
            <a:chExt cx="6044869" cy="464687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61043" y="0"/>
              <a:ext cx="6044869" cy="464687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Скругленный прямоугольник 4"/>
            <p:cNvSpPr/>
            <p:nvPr/>
          </p:nvSpPr>
          <p:spPr>
            <a:xfrm>
              <a:off x="83727" y="22684"/>
              <a:ext cx="5999501" cy="419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latin typeface="Cambria" pitchFamily="18" charset="0"/>
                </a:rPr>
                <a:t>Вынос КИМ</a:t>
              </a:r>
              <a:endParaRPr lang="ru-RU" sz="2000" kern="1200" dirty="0">
                <a:latin typeface="Cambria" pitchFamily="18" charset="0"/>
              </a:endParaRPr>
            </a:p>
          </p:txBody>
        </p:sp>
      </p:grpSp>
      <p:pic>
        <p:nvPicPr>
          <p:cNvPr id="46085" name="Picture 5" descr="C:\Users\dolgov\Documents\Images\noun_talking_3438021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3571"/>
          <a:stretch>
            <a:fillRect/>
          </a:stretch>
        </p:blipFill>
        <p:spPr bwMode="auto">
          <a:xfrm>
            <a:off x="642910" y="2643182"/>
            <a:ext cx="988915" cy="854708"/>
          </a:xfrm>
          <a:prstGeom prst="rect">
            <a:avLst/>
          </a:prstGeom>
          <a:noFill/>
        </p:spPr>
      </p:pic>
      <p:pic>
        <p:nvPicPr>
          <p:cNvPr id="46086" name="Picture 6" descr="C:\Users\dolgov\Documents\Images\noun_User_1202146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7857"/>
          <a:stretch>
            <a:fillRect/>
          </a:stretch>
        </p:blipFill>
        <p:spPr bwMode="auto">
          <a:xfrm>
            <a:off x="7358082" y="2643182"/>
            <a:ext cx="1062256" cy="872570"/>
          </a:xfrm>
          <a:prstGeom prst="rect">
            <a:avLst/>
          </a:prstGeom>
          <a:noFill/>
        </p:spPr>
      </p:pic>
      <p:pic>
        <p:nvPicPr>
          <p:cNvPr id="46087" name="Picture 7" descr="C:\Users\dolgov\Documents\Images\noun_Teacher_2585475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7857"/>
          <a:stretch>
            <a:fillRect/>
          </a:stretch>
        </p:blipFill>
        <p:spPr bwMode="auto">
          <a:xfrm>
            <a:off x="571472" y="3786164"/>
            <a:ext cx="1071570" cy="880221"/>
          </a:xfrm>
          <a:prstGeom prst="rect">
            <a:avLst/>
          </a:prstGeom>
          <a:noFill/>
        </p:spPr>
      </p:pic>
      <p:pic>
        <p:nvPicPr>
          <p:cNvPr id="46088" name="Picture 8" descr="C:\Users\dolgov\Documents\Images\noun_Missing Document_19943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2500"/>
          <a:stretch>
            <a:fillRect/>
          </a:stretch>
        </p:blipFill>
        <p:spPr bwMode="auto">
          <a:xfrm>
            <a:off x="7429520" y="3929066"/>
            <a:ext cx="785818" cy="687592"/>
          </a:xfrm>
          <a:prstGeom prst="rect">
            <a:avLst/>
          </a:prstGeom>
          <a:noFill/>
        </p:spPr>
      </p:pic>
      <p:pic>
        <p:nvPicPr>
          <p:cNvPr id="46089" name="Picture 9" descr="C:\Users\dolgov\Documents\Images\noun_CCTV_3423270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5729"/>
          <a:stretch>
            <a:fillRect/>
          </a:stretch>
        </p:blipFill>
        <p:spPr bwMode="auto">
          <a:xfrm>
            <a:off x="857224" y="4929198"/>
            <a:ext cx="932494" cy="785818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500034" y="4572008"/>
            <a:ext cx="5068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chemeClr val="tx2"/>
                </a:solidFill>
                <a:latin typeface="Cambria" pitchFamily="18" charset="0"/>
              </a:rPr>
              <a:t>!</a:t>
            </a:r>
            <a:endParaRPr lang="ru-RU" sz="88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6090" name="Picture 10" descr="C:\Users\dolgov\Documents\Images\noun_student_3887519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2500"/>
          <a:stretch>
            <a:fillRect/>
          </a:stretch>
        </p:blipFill>
        <p:spPr bwMode="auto">
          <a:xfrm>
            <a:off x="7358082" y="5000636"/>
            <a:ext cx="1017118" cy="889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2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а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 rot="10800000" flipV="1">
            <a:off x="142844" y="285728"/>
            <a:ext cx="8860386" cy="7858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два способа отработки нарушений</a:t>
            </a:r>
            <a:endParaRPr lang="ru-RU" sz="2800" cap="all" dirty="0"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26842" b="29263"/>
          <a:stretch>
            <a:fillRect/>
          </a:stretch>
        </p:blipFill>
        <p:spPr bwMode="auto">
          <a:xfrm>
            <a:off x="357158" y="1785926"/>
            <a:ext cx="54590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06315" y="1988840"/>
            <a:ext cx="3714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Логины и пароли для входа в личный кабинет портала </a:t>
            </a:r>
            <a:r>
              <a:rPr lang="en-US" sz="160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smotriege.ru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 были размещены на файловом сервере </a:t>
            </a:r>
            <a:r>
              <a:rPr lang="ru-RU" sz="160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(письмо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РЦОКО</a:t>
            </a:r>
            <a:endParaRPr lang="ru-RU" sz="1600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от  22 апреля 2024 года №303)</a:t>
            </a:r>
            <a:endParaRPr lang="en-US" sz="1600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" name="Picture 2" descr="http://900igr.net/up/datai/207508/0003-006-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3857628"/>
            <a:ext cx="1494508" cy="253319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714752"/>
            <a:ext cx="5153108" cy="273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2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5616</TotalTime>
  <Words>683</Words>
  <Application>Microsoft Office PowerPoint</Application>
  <PresentationFormat>Экран (4:3)</PresentationFormat>
  <Paragraphs>160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Century Gothic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dolgov</dc:creator>
  <cp:lastModifiedBy>Григорий Орехов</cp:lastModifiedBy>
  <cp:revision>108</cp:revision>
  <dcterms:created xsi:type="dcterms:W3CDTF">2021-04-28T10:48:31Z</dcterms:created>
  <dcterms:modified xsi:type="dcterms:W3CDTF">2025-04-24T07:22:07Z</dcterms:modified>
</cp:coreProperties>
</file>