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809" r:id="rId2"/>
    <p:sldMasterId id="2147485865" r:id="rId3"/>
  </p:sldMasterIdLst>
  <p:notesMasterIdLst>
    <p:notesMasterId r:id="rId19"/>
  </p:notesMasterIdLst>
  <p:sldIdLst>
    <p:sldId id="608" r:id="rId4"/>
    <p:sldId id="773" r:id="rId5"/>
    <p:sldId id="774" r:id="rId6"/>
    <p:sldId id="746" r:id="rId7"/>
    <p:sldId id="775" r:id="rId8"/>
    <p:sldId id="766" r:id="rId9"/>
    <p:sldId id="771" r:id="rId10"/>
    <p:sldId id="714" r:id="rId11"/>
    <p:sldId id="748" r:id="rId12"/>
    <p:sldId id="711" r:id="rId13"/>
    <p:sldId id="758" r:id="rId14"/>
    <p:sldId id="769" r:id="rId15"/>
    <p:sldId id="770" r:id="rId16"/>
    <p:sldId id="755" r:id="rId17"/>
    <p:sldId id="762" r:id="rId18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E3E4"/>
    <a:srgbClr val="40C9CC"/>
    <a:srgbClr val="B9D08C"/>
    <a:srgbClr val="D0D8E8"/>
    <a:srgbClr val="005EA4"/>
    <a:srgbClr val="E9EDF4"/>
    <a:srgbClr val="000000"/>
    <a:srgbClr val="394454"/>
    <a:srgbClr val="003B68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7266" autoAdjust="0"/>
  </p:normalViewPr>
  <p:slideViewPr>
    <p:cSldViewPr>
      <p:cViewPr varScale="1">
        <p:scale>
          <a:sx n="106" d="100"/>
          <a:sy n="106" d="100"/>
        </p:scale>
        <p:origin x="16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BFBBC30-C82E-4504-BE2E-49EA2056A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DA2D93-0033-4160-BC92-F0937BBFB0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DF8B9-925F-442C-B44B-8DD53D015381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69A1D6C-325C-489B-B9B0-6C42151DB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C70C0BEF-3F33-460F-B605-3F439ABC4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519142-EB72-437F-B0F8-98B1567CD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FF3AFD-C412-47F3-A6A9-83C065DCD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60686-61AE-4E1F-A5A0-F7C0EBE8D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679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:a16="http://schemas.microsoft.com/office/drawing/2014/main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:a16="http://schemas.microsoft.com/office/drawing/2014/main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:a16="http://schemas.microsoft.com/office/drawing/2014/main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:a16="http://schemas.microsoft.com/office/drawing/2014/main" id="{FF08F310-84AE-48DF-83AF-0AED849D26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>
            <a:extLst>
              <a:ext uri="{FF2B5EF4-FFF2-40B4-BE49-F238E27FC236}">
                <a16:creationId xmlns:a16="http://schemas.microsoft.com/office/drawing/2014/main" id="{991B350D-1034-4FB9-84F2-3190B8C0C6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>
            <a:extLst>
              <a:ext uri="{FF2B5EF4-FFF2-40B4-BE49-F238E27FC236}">
                <a16:creationId xmlns:a16="http://schemas.microsoft.com/office/drawing/2014/main" id="{0406AE17-1210-4929-B91B-52CE95FC0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1792D7-7A1D-4565-B94F-12FC4C624CC4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:a16="http://schemas.microsoft.com/office/drawing/2014/main" id="{FF08F310-84AE-48DF-83AF-0AED849D26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>
            <a:extLst>
              <a:ext uri="{FF2B5EF4-FFF2-40B4-BE49-F238E27FC236}">
                <a16:creationId xmlns:a16="http://schemas.microsoft.com/office/drawing/2014/main" id="{991B350D-1034-4FB9-84F2-3190B8C0C6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>
            <a:extLst>
              <a:ext uri="{FF2B5EF4-FFF2-40B4-BE49-F238E27FC236}">
                <a16:creationId xmlns:a16="http://schemas.microsoft.com/office/drawing/2014/main" id="{0406AE17-1210-4929-B91B-52CE95FC0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1792D7-7A1D-4565-B94F-12FC4C624CC4}" type="slidenum">
              <a:rPr lang="ru-RU" altLang="ru-RU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>
            <a:extLst>
              <a:ext uri="{FF2B5EF4-FFF2-40B4-BE49-F238E27FC236}">
                <a16:creationId xmlns:a16="http://schemas.microsoft.com/office/drawing/2014/main" id="{AD96F325-8984-4F56-8CD5-25F327628E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>
            <a:extLst>
              <a:ext uri="{FF2B5EF4-FFF2-40B4-BE49-F238E27FC236}">
                <a16:creationId xmlns:a16="http://schemas.microsoft.com/office/drawing/2014/main" id="{E9975AA6-3006-449E-B01E-0EBCE6083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4756" name="Номер слайда 3">
            <a:extLst>
              <a:ext uri="{FF2B5EF4-FFF2-40B4-BE49-F238E27FC236}">
                <a16:creationId xmlns:a16="http://schemas.microsoft.com/office/drawing/2014/main" id="{259317D0-4327-4C29-ACDA-FD9398E9D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5B71C4-F5D6-4B4D-80CD-BFE98B8C5A22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:a16="http://schemas.microsoft.com/office/drawing/2014/main" id="{FF08F310-84AE-48DF-83AF-0AED849D26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>
            <a:extLst>
              <a:ext uri="{FF2B5EF4-FFF2-40B4-BE49-F238E27FC236}">
                <a16:creationId xmlns:a16="http://schemas.microsoft.com/office/drawing/2014/main" id="{991B350D-1034-4FB9-84F2-3190B8C0C6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>
            <a:extLst>
              <a:ext uri="{FF2B5EF4-FFF2-40B4-BE49-F238E27FC236}">
                <a16:creationId xmlns:a16="http://schemas.microsoft.com/office/drawing/2014/main" id="{0406AE17-1210-4929-B91B-52CE95FC0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1792D7-7A1D-4565-B94F-12FC4C624CC4}" type="slidenum">
              <a:rPr lang="ru-RU" altLang="ru-RU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>
            <a:extLst>
              <a:ext uri="{FF2B5EF4-FFF2-40B4-BE49-F238E27FC236}">
                <a16:creationId xmlns:a16="http://schemas.microsoft.com/office/drawing/2014/main" id="{56F8C364-BB87-4C23-92C1-291D8C927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>
            <a:extLst>
              <a:ext uri="{FF2B5EF4-FFF2-40B4-BE49-F238E27FC236}">
                <a16:creationId xmlns:a16="http://schemas.microsoft.com/office/drawing/2014/main" id="{94F44242-4F08-4ECB-8472-744549BB52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0660" name="Номер слайда 3">
            <a:extLst>
              <a:ext uri="{FF2B5EF4-FFF2-40B4-BE49-F238E27FC236}">
                <a16:creationId xmlns:a16="http://schemas.microsoft.com/office/drawing/2014/main" id="{4DF607D9-74F4-4DD6-9F09-C7E630FCF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3B0EC4-0606-4DB2-8480-7B2F7E4C9298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18F5FE-4B9A-4F75-9CD2-2196042C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A1C4DE-AF9F-4989-B492-FE05C1B669A6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A3C9D-BCCE-4DB3-A647-95A9AC71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257B79-BDBA-437B-ADD3-863C3BF7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D1A897-9AA1-4B46-9A2C-418CA564B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1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7198F-99CA-4E96-B599-F76B6D77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4095EC-76B5-4D03-8E9B-8F23EAE57376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14C8E-A74F-4AE4-B5E6-C16658A0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153E7-5054-4D1D-9BE3-793A1E9E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6856171-BCB0-4AC3-88EE-101FD2A02F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58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83CF0-42E7-4170-968B-EDBC888F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DCD98C-6115-49E5-B9F7-2E8B7138C28B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7CE995-C285-430B-8C1D-3D27ED14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32DC9-6448-47E6-9499-61C1EFDB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9E2D56-B1F5-4708-AC1B-76C8E25D93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449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5A3C3A-CC51-4C4F-B806-3DDD7320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024C6-2646-4E23-AF08-A7B01A40CB64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04FEAC-2D8B-42F2-95D2-0C8F47D9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37583-9AB8-40D7-898C-FD888833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1FC67F7-3ADF-4303-A82C-7DE4BE804B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3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3EE30-CBDA-46EF-87AA-8CA2A0EB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4F9DCF-F30D-46A1-8AB5-C4C399642BC4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36F9A1-024A-4106-B1A6-F68E39EE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48D014-F7DE-4EEA-BA54-686E9244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EB3EF22-4890-422B-8EEB-D535A8AA33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23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FB4781-FA78-49E8-9683-62388CBF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150C33-0319-4BF7-9BBC-43B30253A31F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B36472-E256-41B7-98A9-4D7E5CB0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B6C19C-6CDE-46E8-9E1A-AB574E5C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166CD9E-69B8-4BED-9BD8-6A6D229DB9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302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0292D66-A485-4206-9FBF-2568E66C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CA6361-D1A5-4982-A593-EE457EA32575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FEDDD21-BF50-4475-B33E-C6616364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B5ADCF3-E090-44AA-B9F3-5645CD36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00C6692-CBC4-4F1E-862B-8D1323ACAB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148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E27F355D-4479-4DD6-8C42-0AA697EE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A068CF-774A-4876-A0A7-49C04D12E4FE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C04D753-617F-459B-9B2B-459DFC31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46C3651-DB82-4D4B-852A-D73974C6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B37343-EE72-4301-83F0-5580DEFE30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800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B3F4C28-7207-4FD4-909C-BD8B133C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C2EF08-E029-43E7-8F10-42C81F8ADAD8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D781875F-5BEA-46C2-8A71-F00FB7E1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363495E-C30E-4595-A363-E0EAA237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F825E17-B70B-4874-8290-EA86F5B5A5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228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9BC205D8-03AA-41DA-90D2-287785E9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BF5E28-9C5E-4E80-98A2-F8DE3E7585EE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6950D154-168F-4DF0-8200-AB0AD1C0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216C803D-020C-4F40-9F29-AEEE1A3E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3D4AF23-9EC4-484A-B12A-23F5E279BB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119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379F284-9FE3-45CF-88A0-1D873B72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D6482F-CE08-4B5D-B5D7-422BFC7C6FC5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FD2D3B4-D1C2-47A9-8C9C-08A434F6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2E2A3DD-8826-41CC-B32B-666CB0D8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F3BCD54-2ECB-4FFD-92CC-88200F82F1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82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ADCBD6-9205-45DF-AB52-9EBAAD7E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D34353-3550-46EA-86C6-7DB7F42DC02E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0ABCD-7DD2-46CC-9BFE-A5CA9FBB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C3A5F8-38AA-419F-AA2C-B81292A2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77B1FD-5964-49B8-B22E-394E4740B8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888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308F7B9-3388-4336-989A-8FCAEA13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4FC77C-9E28-4383-AC9D-079CA16EF728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5BB4B83-0340-434B-9A8A-F5241F30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B3B608B-B58F-4666-BD5D-1868C36C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D907455-9AFA-45F5-80AD-0EB0BA8FB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51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B33DCD-2739-475C-8BF0-A8A31467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D3151-F173-487E-BCFE-F94D49E24DB1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C852E1-1BD6-465D-AD07-298FE484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8E6BE-5323-4061-9A1B-9EC327C1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F072647-A1AA-47D2-AC6E-2EB5FDD3BB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374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141B28-9250-40A2-8852-431BDEC6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4B14E9-3BF6-4D92-B8AB-F711C6DC27A6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3AE21-01A9-48B0-A5C0-7AA2BFDE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6A6331-570A-484D-B685-467F1031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722C0BC-D368-4996-B468-9AEAED4242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916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AE8D8-831C-49E4-B544-542A64D0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04FD4-5AEB-4656-958F-6D2CB08ED9EB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565E8B-A2DF-4FB0-BA66-66927DC5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0FEC2-2863-4124-BC38-17699AFA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D57EC8D-7386-4C3B-952F-E232276C5B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417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445DC3-1139-450B-8A91-4C2E6AB2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9067FE-76DA-42B3-A665-F45A9A3E8354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36D37-406D-47C0-AB37-670F550E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6B0ED-3935-408D-A9A0-93E183F9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E0696BB-E5C9-471E-902B-40CB7C606C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8657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AB0C0-40BC-4692-84A5-B20BA5CA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DFAE2A-571A-42ED-93A7-7AC697A55DA7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A23FA-60D0-4FD9-AEAF-9BBC531A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2F6397-7C51-43F8-B205-3F684C3A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EFF49FD-9060-4E3F-9813-EA0B8763E5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113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499AD2D-A1DD-4C6A-8B6F-DF7D1B37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80BAE9-3738-4F09-83D5-0BF883B43E17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B44C5D8-0FD7-4C7E-9B1F-A88DB594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A6154F7-F477-4D9C-9CFA-6A9AF09A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A7177D6-7C31-4C87-A4BF-0FF94B9DB6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497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9B8138C4-C8BF-401B-B3E1-F74479F6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1DF027-FBBB-47D4-8EDE-C074C163F9D0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7205564-2DFB-42AC-9862-7E767266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4848216-B51E-4120-80D4-F0A256AC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7E9C2B1-8EE6-47B5-8037-CE7CE2B6E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791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40076A4E-4416-4AC1-97D2-EAC96E6E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F0A1B3-B796-4E0A-B6A9-3D4AA32FD750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3B13BC4-EF21-4A2B-AEF7-BCADA4BA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1499AFB-286D-4F4A-97AC-BECEA515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0114D16-0C7F-4B56-B922-4099B85233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0628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27FB2EAD-81F9-4AC1-A15D-13B51A6D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BD0F66-82D2-4CC6-9665-3ECF4E18593C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BCE364CF-9EBA-4AB6-BE91-B68FFEE0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D79069A-8C87-49EB-9E8C-25D1A09B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54C5601-8A9E-4724-AF77-3331640443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49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FCB6AE-DDED-4B86-B449-63ED1F38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153832-A13D-429F-9071-2869B53C78D7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0D5C13-0C99-4364-835A-A8987982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B87A23-8D92-4756-8B0D-68EE9D83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23A74C3-AAC1-471F-B9A8-DE91077C05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819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24D0B9B-9065-4AE5-A2AF-498A8CF0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04B06E-3231-4A68-AC33-405155650C94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778CED5-33DF-4A31-AA89-19035533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FB3B0BF-4BEC-4F3E-8AF5-CD34280A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E69B6F0-8F7D-47F5-816A-16361A5603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12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43D0D63-D6A7-4DFB-B217-7FB5E5CD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77E6D5-8B1B-434C-A1A1-BAEC03C3E187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64CB865-4EA6-4603-8FBE-1B06D877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5B60864-E6EE-4388-8D7C-00E03084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535AF1F-192A-4DCD-AC91-D9CA7898F8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506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061C25-93B3-4B0B-9C34-162DD035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CE8874-9F5B-4A66-A74F-3B1D3E9A1FF1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67887-4905-43C5-AD75-BC7FED00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9C83AF-318F-4391-A431-9247472B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48BDBA1-28EB-4B84-9E7F-FDC5C8723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442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EFBA5-802B-4003-9A26-67413C3F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B21F17-C154-4561-A7A7-B68EE60B7941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73002E-7A0C-415B-BD0B-BD8BAAC9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C69B0F-DD7E-4021-9652-513CEDF0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7B1F0FE-E802-4F96-83CB-162967C07E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1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BEF148C-FAC5-4AA6-B64D-F9E13DDD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47DE92-CE70-4E04-BF4E-2D91659DE816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000C604-5DF0-444C-B0F6-DF64260F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9D6DC14-B852-4176-87EA-8C35EB18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A25AFA-4035-489D-8E28-27D96141EC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66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6DC924E-C585-4E7C-A59F-1B90403B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44E805-55B2-4EE1-B50F-EAF0F5CDB1DA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806D683-F6C4-49A5-8111-CFB8ED68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F6B0805-6CD7-4394-83BB-BCE9EA37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CA99B6-4891-4D4F-86D1-808BB5B53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8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2C71C4B-E3D8-4B38-9DDB-0829C461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B91B97-AD43-46EE-B404-7DB69282480A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8E69FF7-A918-4004-A589-81754FE6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0E8EDD0-D9D1-492D-BB20-13D0C38A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6C999EF-F675-46D4-AB04-85049C3B39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0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ECED770-88C2-4E99-97BD-B2B56414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F5FF4-1A31-4700-AE26-6A85DF0E3AA3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13B66F8-578A-468B-8D05-BB3C6E03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87AB760-641B-4705-9ED0-5856470E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A43C9A-16DE-4167-8CB4-FDDD4E2A1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8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15CA571-0148-4284-A1DF-7A37BED3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C62AC4-EFB9-4244-8DFC-0C7BC0F45485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BAF3F24-5555-427A-807F-EAD8699B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3254E0A-5226-4707-96B3-06DD076B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2A48AF4-0AB0-4E77-8A9F-A6332490D2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13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126389B-8954-486D-A52D-FA94330A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57B890-83AF-488C-84C2-3BD3719AFD9D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BE4503A-6DC7-4C03-A8E5-8DC0DC4E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E517AE7-FB6C-4A56-A3E2-E5D652B5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857214D-9375-42F3-AAEE-30592BFD5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91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557B6F4-2FAD-4578-80AF-32F2F6B05F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4C7B11B7-2F69-409C-B45A-F833AF4A1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70659B-205B-4181-9079-209E65C4E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369FE6-62F0-4DE6-91B2-E97B54C111F7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305549-3E41-48CA-A93F-08017ED69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B64FD-9A83-4EB1-AFA5-D95F5E028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03469B-4BAF-4362-9B5B-B0EC4503AD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6" r:id="rId1"/>
    <p:sldLayoutId id="2147485977" r:id="rId2"/>
    <p:sldLayoutId id="2147485978" r:id="rId3"/>
    <p:sldLayoutId id="2147485979" r:id="rId4"/>
    <p:sldLayoutId id="2147485980" r:id="rId5"/>
    <p:sldLayoutId id="2147485981" r:id="rId6"/>
    <p:sldLayoutId id="2147485982" r:id="rId7"/>
    <p:sldLayoutId id="2147485983" r:id="rId8"/>
    <p:sldLayoutId id="2147485984" r:id="rId9"/>
    <p:sldLayoutId id="2147485985" r:id="rId10"/>
    <p:sldLayoutId id="2147485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FEBA1F21-CED2-4F04-9393-9B1E8F7974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23D156A8-1C97-4041-B725-1592751B92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662275-165A-4B53-9D42-F208EB28C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A70157-54DF-427A-BE98-99E9D7B47017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E7415-AB44-463B-BC14-70013D89A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F1BF1B-1B19-4F8B-816B-E068660F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772233C-6BFB-43CA-8B63-C5A9DB2304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7" r:id="rId1"/>
    <p:sldLayoutId id="2147485988" r:id="rId2"/>
    <p:sldLayoutId id="2147485989" r:id="rId3"/>
    <p:sldLayoutId id="2147485990" r:id="rId4"/>
    <p:sldLayoutId id="2147485991" r:id="rId5"/>
    <p:sldLayoutId id="2147485992" r:id="rId6"/>
    <p:sldLayoutId id="2147485993" r:id="rId7"/>
    <p:sldLayoutId id="2147485994" r:id="rId8"/>
    <p:sldLayoutId id="2147485995" r:id="rId9"/>
    <p:sldLayoutId id="2147485996" r:id="rId10"/>
    <p:sldLayoutId id="21474859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63827617-76FF-4FBC-96EC-2232F33049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>
            <a:extLst>
              <a:ext uri="{FF2B5EF4-FFF2-40B4-BE49-F238E27FC236}">
                <a16:creationId xmlns:a16="http://schemas.microsoft.com/office/drawing/2014/main" id="{5303ACD1-1ED6-4E02-B708-08B1E8EB17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A1F5D-D265-4B90-9959-34AED034D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768F69-C472-4FF4-BE6D-DE3D8E324415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C54F1F-52BD-4236-9A60-285800EE8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27D8E4-DB75-48D6-90D3-A92BC7F79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33EF179-EF78-4C70-B280-5AED18FEB21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8" r:id="rId1"/>
    <p:sldLayoutId id="2147485999" r:id="rId2"/>
    <p:sldLayoutId id="2147486000" r:id="rId3"/>
    <p:sldLayoutId id="2147486001" r:id="rId4"/>
    <p:sldLayoutId id="2147486002" r:id="rId5"/>
    <p:sldLayoutId id="2147486003" r:id="rId6"/>
    <p:sldLayoutId id="2147486004" r:id="rId7"/>
    <p:sldLayoutId id="2147486005" r:id="rId8"/>
    <p:sldLayoutId id="2147486006" r:id="rId9"/>
    <p:sldLayoutId id="2147486007" r:id="rId10"/>
    <p:sldLayoutId id="2147486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94F0BB56-9ADC-47B5-B32B-74FC2D4232A7}"/>
              </a:ext>
            </a:extLst>
          </p:cNvPr>
          <p:cNvSpPr/>
          <p:nvPr/>
        </p:nvSpPr>
        <p:spPr>
          <a:xfrm>
            <a:off x="1" y="-12032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7439DF-D6D6-4271-996C-092A3C7845A8}"/>
              </a:ext>
            </a:extLst>
          </p:cNvPr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895" name="Прямоугольник 4">
            <a:extLst>
              <a:ext uri="{FF2B5EF4-FFF2-40B4-BE49-F238E27FC236}">
                <a16:creationId xmlns:a16="http://schemas.microsoft.com/office/drawing/2014/main" id="{0541E7F0-75E3-4280-822D-524B7C68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333625"/>
            <a:ext cx="83010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проведение устной части ЕГЭ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иностранным языкам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работники ППЭ ЕГЭ)</a:t>
            </a:r>
          </a:p>
        </p:txBody>
      </p:sp>
      <p:pic>
        <p:nvPicPr>
          <p:cNvPr id="37896" name="Picture 2">
            <a:extLst>
              <a:ext uri="{FF2B5EF4-FFF2-40B4-BE49-F238E27FC236}">
                <a16:creationId xmlns:a16="http://schemas.microsoft.com/office/drawing/2014/main" id="{BB90FFCC-5356-4D01-A916-AC24A939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4" y="685134"/>
            <a:ext cx="1006910" cy="9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3">
            <a:extLst>
              <a:ext uri="{FF2B5EF4-FFF2-40B4-BE49-F238E27FC236}">
                <a16:creationId xmlns:a16="http://schemas.microsoft.com/office/drawing/2014/main" id="{940362C8-E7F9-421F-884C-D1C3721B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621895"/>
            <a:ext cx="1185499" cy="10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4">
            <a:extLst>
              <a:ext uri="{FF2B5EF4-FFF2-40B4-BE49-F238E27FC236}">
                <a16:creationId xmlns:a16="http://schemas.microsoft.com/office/drawing/2014/main" id="{62BAF295-3BAF-4135-99E4-6DD75D50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2656"/>
            <a:ext cx="983411" cy="127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2">
            <a:extLst>
              <a:ext uri="{FF2B5EF4-FFF2-40B4-BE49-F238E27FC236}">
                <a16:creationId xmlns:a16="http://schemas.microsoft.com/office/drawing/2014/main" id="{BEB0C20B-12CA-49FF-A5CC-5EB67106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98" y="615634"/>
            <a:ext cx="990461" cy="9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2" descr="C:\Users\user\Desktop\logo.png">
            <a:extLst>
              <a:ext uri="{FF2B5EF4-FFF2-40B4-BE49-F238E27FC236}">
                <a16:creationId xmlns:a16="http://schemas.microsoft.com/office/drawing/2014/main" id="{F5F7E4A2-E58B-4781-9C89-84E71083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Прямоугольник 11">
            <a:extLst>
              <a:ext uri="{FF2B5EF4-FFF2-40B4-BE49-F238E27FC236}">
                <a16:creationId xmlns:a16="http://schemas.microsoft.com/office/drawing/2014/main" id="{4EE15F08-DD51-4EB9-8A8D-07864798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6330950"/>
            <a:ext cx="2076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1CE305D1-4836-456E-9E70-46E3594CE4D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F2ECE7DB-6AE9-4DF3-B997-E2E21CC7F871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5553729"/>
            <a:ext cx="522197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i="1" dirty="0" err="1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Чмелёва</a:t>
            </a:r>
            <a:r>
              <a:rPr lang="ru-RU" altLang="ru-RU" b="1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Николаевна,</a:t>
            </a:r>
          </a:p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эксперт отдела обеспечения ГИА </a:t>
            </a:r>
            <a:endParaRPr lang="en-US" altLang="ru-RU" b="1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центра оценки качества образования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392BFEAF-4BB7-4980-B0CA-4535E83D718E}"/>
              </a:ext>
            </a:extLst>
          </p:cNvPr>
          <p:cNvSpPr/>
          <p:nvPr/>
        </p:nvSpPr>
        <p:spPr>
          <a:xfrm flipH="1">
            <a:off x="-14288" y="-78289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179387" y="83344"/>
            <a:ext cx="89646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организатора в аудитории проведения.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проведению экзамена</a:t>
            </a:r>
          </a:p>
        </p:txBody>
      </p:sp>
      <p:sp>
        <p:nvSpPr>
          <p:cNvPr id="26" name="object 13"/>
          <p:cNvSpPr>
            <a:spLocks/>
          </p:cNvSpPr>
          <p:nvPr/>
        </p:nvSpPr>
        <p:spPr bwMode="auto">
          <a:xfrm>
            <a:off x="338138" y="1088231"/>
            <a:ext cx="8610600" cy="1801813"/>
          </a:xfrm>
          <a:custGeom>
            <a:avLst/>
            <a:gdLst>
              <a:gd name="T0" fmla="*/ 0 w 4825365"/>
              <a:gd name="T1" fmla="*/ 23879 h 4876165"/>
              <a:gd name="T2" fmla="*/ 11800791 w 4825365"/>
              <a:gd name="T3" fmla="*/ 23879 h 4876165"/>
              <a:gd name="T4" fmla="*/ 11800791 w 4825365"/>
              <a:gd name="T5" fmla="*/ 0 h 4876165"/>
              <a:gd name="T6" fmla="*/ 0 w 4825365"/>
              <a:gd name="T7" fmla="*/ 0 h 4876165"/>
              <a:gd name="T8" fmla="*/ 0 w 4825365"/>
              <a:gd name="T9" fmla="*/ 23879 h 4876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5365" h="4876165">
                <a:moveTo>
                  <a:pt x="0" y="4875784"/>
                </a:moveTo>
                <a:lnTo>
                  <a:pt x="4825365" y="4875784"/>
                </a:lnTo>
                <a:lnTo>
                  <a:pt x="4825365" y="0"/>
                </a:lnTo>
                <a:lnTo>
                  <a:pt x="0" y="0"/>
                </a:lnTo>
                <a:lnTo>
                  <a:pt x="0" y="4875784"/>
                </a:lnTo>
                <a:close/>
              </a:path>
            </a:pathLst>
          </a:custGeom>
          <a:noFill/>
          <a:ln w="19050">
            <a:solidFill>
              <a:srgbClr val="1B4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7" name="object 14"/>
          <p:cNvSpPr txBox="1"/>
          <p:nvPr/>
        </p:nvSpPr>
        <p:spPr>
          <a:xfrm>
            <a:off x="2186181" y="1142969"/>
            <a:ext cx="4667250" cy="325438"/>
          </a:xfrm>
          <a:prstGeom prst="rect">
            <a:avLst/>
          </a:prstGeom>
        </p:spPr>
        <p:txBody>
          <a:bodyPr lIns="0" tIns="48895" rIns="0" bIns="0">
            <a:spAutoFit/>
          </a:bodyPr>
          <a:lstStyle/>
          <a:p>
            <a:pPr marL="12700" algn="ctr">
              <a:spcBef>
                <a:spcPts val="385"/>
              </a:spcBef>
              <a:defRPr/>
            </a:pPr>
            <a:r>
              <a:rPr sz="1600" b="1" spc="-5" dirty="0">
                <a:solidFill>
                  <a:srgbClr val="C00000"/>
                </a:solidFill>
                <a:latin typeface="Cambria" pitchFamily="18" charset="0"/>
                <a:cs typeface="Arial"/>
              </a:rPr>
              <a:t>НЕ </a:t>
            </a:r>
            <a:r>
              <a:rPr sz="1600" b="1" spc="-35" dirty="0">
                <a:solidFill>
                  <a:srgbClr val="C00000"/>
                </a:solidFill>
                <a:latin typeface="Cambria" pitchFamily="18" charset="0"/>
                <a:cs typeface="Arial"/>
              </a:rPr>
              <a:t>РАНЕЕ</a:t>
            </a:r>
            <a:r>
              <a:rPr sz="1600" b="1" spc="15" dirty="0">
                <a:solidFill>
                  <a:srgbClr val="C00000"/>
                </a:solidFill>
                <a:latin typeface="Cambria" pitchFamily="18" charset="0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mbria" pitchFamily="18" charset="0"/>
                <a:cs typeface="Arial"/>
              </a:rPr>
              <a:t>10.00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cs typeface="Arial"/>
              </a:rPr>
              <a:t> ЧАСОВ</a:t>
            </a:r>
            <a:r>
              <a:rPr lang="ru-RU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ject 15"/>
          <p:cNvSpPr txBox="1"/>
          <p:nvPr/>
        </p:nvSpPr>
        <p:spPr>
          <a:xfrm>
            <a:off x="449263" y="1517650"/>
            <a:ext cx="8371209" cy="53604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284400" indent="284400" algn="just">
              <a:spcBef>
                <a:spcPts val="0"/>
              </a:spcBef>
              <a:buFont typeface="Wingdings" pitchFamily="2" charset="2"/>
              <a:buChar char="ü"/>
              <a:tabLst>
                <a:tab pos="191135" algn="l"/>
              </a:tabLst>
              <a:defRPr/>
            </a:pPr>
            <a:r>
              <a:rPr sz="1700" spc="-5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запустить </a:t>
            </a:r>
            <a:r>
              <a:rPr sz="1700" spc="-1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процедуру </a:t>
            </a:r>
            <a:r>
              <a:rPr sz="1700" spc="-5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расшифровки КИМ </a:t>
            </a:r>
            <a:r>
              <a:rPr lang="ru-RU" sz="1700" spc="-5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на каждой станции </a:t>
            </a:r>
            <a:r>
              <a:rPr 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записи </a:t>
            </a:r>
            <a:r>
              <a:rPr lang="ru-RU" sz="1700" spc="-2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ответов (кнопка «Прочитать КИМ» )</a:t>
            </a:r>
            <a:r>
              <a:rPr lang="ru-RU" sz="1700" spc="-5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ject 16"/>
          <p:cNvSpPr txBox="1">
            <a:spLocks noChangeArrowheads="1"/>
          </p:cNvSpPr>
          <p:nvPr/>
        </p:nvSpPr>
        <p:spPr bwMode="auto">
          <a:xfrm>
            <a:off x="449263" y="1989138"/>
            <a:ext cx="8371208" cy="53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284163" indent="284163">
              <a:spcBef>
                <a:spcPct val="20000"/>
              </a:spcBef>
              <a:buFont typeface="Arial" pitchFamily="34" charset="0"/>
              <a:buChar char="•"/>
              <a:tabLst>
                <a:tab pos="190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190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190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700" dirty="0">
                <a:solidFill>
                  <a:srgbClr val="394454"/>
                </a:solidFill>
                <a:latin typeface="Times New Roman" pitchFamily="18" charset="0"/>
                <a:cs typeface="Times New Roman" pitchFamily="18" charset="0"/>
              </a:rPr>
              <a:t>убедиться, что станция записи ответов перешла </a:t>
            </a:r>
            <a:r>
              <a:rPr lang="ru-RU" altLang="ru-RU" sz="1700" dirty="0" smtClean="0">
                <a:solidFill>
                  <a:srgbClr val="394454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700" dirty="0">
                <a:solidFill>
                  <a:srgbClr val="394454"/>
                </a:solidFill>
                <a:latin typeface="Times New Roman" pitchFamily="18" charset="0"/>
                <a:cs typeface="Times New Roman" pitchFamily="18" charset="0"/>
              </a:rPr>
              <a:t>страницу ввода номера бланка регистрации;</a:t>
            </a:r>
          </a:p>
        </p:txBody>
      </p: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449263" y="2060575"/>
            <a:ext cx="275431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32" name="object 16"/>
          <p:cNvSpPr txBox="1">
            <a:spLocks noChangeArrowheads="1"/>
          </p:cNvSpPr>
          <p:nvPr/>
        </p:nvSpPr>
        <p:spPr bwMode="auto">
          <a:xfrm>
            <a:off x="449263" y="2492375"/>
            <a:ext cx="8610600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284163" indent="284163">
              <a:spcBef>
                <a:spcPct val="20000"/>
              </a:spcBef>
              <a:buFont typeface="Arial" pitchFamily="34" charset="0"/>
              <a:buChar char="•"/>
              <a:tabLst>
                <a:tab pos="190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190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190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700" dirty="0">
                <a:solidFill>
                  <a:srgbClr val="394454"/>
                </a:solidFill>
                <a:latin typeface="Times New Roman" pitchFamily="18" charset="0"/>
                <a:cs typeface="Times New Roman" pitchFamily="18" charset="0"/>
              </a:rPr>
              <a:t>сообщить организатору вне аудитории о возможности начала экзамена в аудитории</a:t>
            </a:r>
          </a:p>
        </p:txBody>
      </p:sp>
      <p:sp>
        <p:nvSpPr>
          <p:cNvPr id="33" name="object 13"/>
          <p:cNvSpPr>
            <a:spLocks/>
          </p:cNvSpPr>
          <p:nvPr/>
        </p:nvSpPr>
        <p:spPr bwMode="auto">
          <a:xfrm>
            <a:off x="2411413" y="3068638"/>
            <a:ext cx="4464050" cy="3600450"/>
          </a:xfrm>
          <a:custGeom>
            <a:avLst/>
            <a:gdLst>
              <a:gd name="T0" fmla="*/ 0 w 4825365"/>
              <a:gd name="T1" fmla="*/ 47696 h 4876165"/>
              <a:gd name="T2" fmla="*/ 9404119 w 4825365"/>
              <a:gd name="T3" fmla="*/ 47696 h 4876165"/>
              <a:gd name="T4" fmla="*/ 9404119 w 4825365"/>
              <a:gd name="T5" fmla="*/ 0 h 4876165"/>
              <a:gd name="T6" fmla="*/ 0 w 4825365"/>
              <a:gd name="T7" fmla="*/ 0 h 4876165"/>
              <a:gd name="T8" fmla="*/ 0 w 4825365"/>
              <a:gd name="T9" fmla="*/ 47696 h 4876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5365" h="4876165">
                <a:moveTo>
                  <a:pt x="0" y="4875784"/>
                </a:moveTo>
                <a:lnTo>
                  <a:pt x="4825365" y="4875784"/>
                </a:lnTo>
                <a:lnTo>
                  <a:pt x="4825365" y="0"/>
                </a:lnTo>
                <a:lnTo>
                  <a:pt x="0" y="0"/>
                </a:lnTo>
                <a:lnTo>
                  <a:pt x="0" y="4875784"/>
                </a:lnTo>
                <a:close/>
              </a:path>
            </a:pathLst>
          </a:custGeom>
          <a:noFill/>
          <a:ln w="19050">
            <a:solidFill>
              <a:srgbClr val="1B4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4" name="Прямоугольник 2"/>
          <p:cNvSpPr>
            <a:spLocks noChangeArrowheads="1"/>
          </p:cNvSpPr>
          <p:nvPr/>
        </p:nvSpPr>
        <p:spPr bwMode="auto">
          <a:xfrm>
            <a:off x="2987824" y="3068638"/>
            <a:ext cx="35590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ru-RU" altLang="ru-RU" b="1" dirty="0">
                <a:solidFill>
                  <a:srgbClr val="C00000"/>
                </a:solidFill>
                <a:latin typeface="Cambria" pitchFamily="18" charset="0"/>
              </a:rPr>
              <a:t>ПРОВЕДЕНИЕ ЭКЗАМЕНА</a:t>
            </a:r>
          </a:p>
        </p:txBody>
      </p:sp>
      <p:sp>
        <p:nvSpPr>
          <p:cNvPr id="38" name="object 15"/>
          <p:cNvSpPr txBox="1">
            <a:spLocks noChangeArrowheads="1"/>
          </p:cNvSpPr>
          <p:nvPr/>
        </p:nvSpPr>
        <p:spPr bwMode="auto">
          <a:xfrm>
            <a:off x="2484438" y="3357563"/>
            <a:ext cx="424815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5875" indent="252413"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Проконтролировать заполнение участниками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бланке регистрации номера аудитории;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Сверить номер бланка регистрации, введенный участником экзамена в ПО, </a:t>
            </a: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на бумажном бланке регистрации;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Ввести код активации экзамена;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Если участник сообщил о плохом качестве записи, пригласить в аудиторию технического специалиста;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Завершить на станции записи ответов сдачу экзамена участниками и предложить им прослушать свои ответы</a:t>
            </a:r>
          </a:p>
        </p:txBody>
      </p:sp>
      <p:pic>
        <p:nvPicPr>
          <p:cNvPr id="39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25"/>
          <a:stretch>
            <a:fillRect/>
          </a:stretch>
        </p:blipFill>
        <p:spPr bwMode="auto">
          <a:xfrm>
            <a:off x="6926263" y="3716338"/>
            <a:ext cx="2182812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151563"/>
            <a:ext cx="4343400" cy="5905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6875463" y="5832475"/>
            <a:ext cx="504825" cy="319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2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510088"/>
            <a:ext cx="2343151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r="7420"/>
          <a:stretch>
            <a:fillRect/>
          </a:stretch>
        </p:blipFill>
        <p:spPr bwMode="auto">
          <a:xfrm>
            <a:off x="0" y="5832475"/>
            <a:ext cx="24114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8738"/>
            <a:ext cx="23368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4015" r="11899" b="86101"/>
          <a:stretch>
            <a:fillRect/>
          </a:stretch>
        </p:blipFill>
        <p:spPr bwMode="auto">
          <a:xfrm>
            <a:off x="0" y="3206750"/>
            <a:ext cx="2336800" cy="46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1835150" y="3357563"/>
            <a:ext cx="561975" cy="3175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CA35E904-FCF0-4D10-B160-650B6516D14A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:a16="http://schemas.microsoft.com/office/drawing/2014/main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390278" y="42910"/>
            <a:ext cx="85296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организатора в аудитории проведения. 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Завершение экзамена</a:t>
            </a:r>
          </a:p>
        </p:txBody>
      </p:sp>
      <p:sp>
        <p:nvSpPr>
          <p:cNvPr id="40" name="object 3"/>
          <p:cNvSpPr txBox="1">
            <a:spLocks noChangeArrowheads="1"/>
          </p:cNvSpPr>
          <p:nvPr/>
        </p:nvSpPr>
        <p:spPr bwMode="auto">
          <a:xfrm>
            <a:off x="134938" y="1381125"/>
            <a:ext cx="1989137" cy="2420938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65404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Отметить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форме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ППЭ-05-03-У 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время окончания  экзамена.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8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Вызвать технического  специалиста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для завершения  экзамена </a:t>
            </a:r>
          </a:p>
        </p:txBody>
      </p:sp>
      <p:sp>
        <p:nvSpPr>
          <p:cNvPr id="41" name="object 4"/>
          <p:cNvSpPr txBox="1">
            <a:spLocks noChangeArrowheads="1"/>
          </p:cNvSpPr>
          <p:nvPr/>
        </p:nvSpPr>
        <p:spPr bwMode="auto">
          <a:xfrm>
            <a:off x="2520950" y="1381125"/>
            <a:ext cx="2232025" cy="2419350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Провести контроль  действий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технического  специалиста по экспорту  аудиозаписей ответов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  электронных  журналов работы  станции записи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altLang="ru-RU" sz="1600" dirty="0" err="1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-накопитель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bject 5"/>
          <p:cNvSpPr txBox="1">
            <a:spLocks noChangeArrowheads="1"/>
          </p:cNvSpPr>
          <p:nvPr/>
        </p:nvSpPr>
        <p:spPr bwMode="auto">
          <a:xfrm>
            <a:off x="5151438" y="1381125"/>
            <a:ext cx="1589087" cy="1816100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0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Запечатать бланки  регистрации  устного экзамена  участников  экзамена </a:t>
            </a:r>
            <a:b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ВДП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1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bject 8"/>
          <p:cNvSpPr txBox="1">
            <a:spLocks noChangeArrowheads="1"/>
          </p:cNvSpPr>
          <p:nvPr/>
        </p:nvSpPr>
        <p:spPr bwMode="auto">
          <a:xfrm>
            <a:off x="7138988" y="1381125"/>
            <a:ext cx="1825625" cy="1924050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127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3"/>
              </a:spcBef>
              <a:buFontTx/>
              <a:buNone/>
            </a:pPr>
            <a:endParaRPr lang="ru-RU" altLang="ru-RU" sz="6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Передать  руководителю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ППЭ собранные  материалы, </a:t>
            </a:r>
            <a:b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том  числе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запечатанные  бланки регистрации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7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bject 13"/>
          <p:cNvSpPr txBox="1">
            <a:spLocks noChangeArrowheads="1"/>
          </p:cNvSpPr>
          <p:nvPr/>
        </p:nvSpPr>
        <p:spPr bwMode="auto">
          <a:xfrm>
            <a:off x="5003800" y="3467100"/>
            <a:ext cx="3960813" cy="8255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4064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2730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2730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2730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Сканирование бланков регистрации</a:t>
            </a:r>
            <a:endParaRPr lang="ru-RU" altLang="ru-RU" sz="17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устного экзамена проводится</a:t>
            </a:r>
            <a:endParaRPr lang="ru-RU" altLang="ru-RU" sz="17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штабе ППЭ!</a:t>
            </a:r>
            <a:endParaRPr lang="ru-RU" altLang="ru-RU" sz="17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4508500"/>
            <a:ext cx="1644650" cy="227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object 6"/>
          <p:cNvSpPr>
            <a:spLocks noChangeArrowheads="1"/>
          </p:cNvSpPr>
          <p:nvPr/>
        </p:nvSpPr>
        <p:spPr bwMode="auto">
          <a:xfrm>
            <a:off x="6080125" y="4941888"/>
            <a:ext cx="2668588" cy="16986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235700" y="5732463"/>
            <a:ext cx="1177925" cy="144462"/>
          </a:xfrm>
          <a:prstGeom prst="rect">
            <a:avLst/>
          </a:prstGeom>
          <a:noFill/>
          <a:ln>
            <a:solidFill>
              <a:srgbClr val="1B49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5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365625"/>
            <a:ext cx="3644900" cy="232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914400" y="5626100"/>
            <a:ext cx="2073275" cy="517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30238" y="6308725"/>
            <a:ext cx="2501900" cy="331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8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4951413"/>
            <a:ext cx="2916237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B476DE63-B241-4E6F-BB70-BDE9DE54FF67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69CE33F5-7C5C-48CE-93E1-2841A35524AF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DB4D21B6-E4AE-4A51-9AE7-EC63F123A3B7}"/>
              </a:ext>
            </a:extLst>
          </p:cNvPr>
          <p:cNvSpPr/>
          <p:nvPr/>
        </p:nvSpPr>
        <p:spPr>
          <a:xfrm flipH="1" flipV="1">
            <a:off x="0" y="5537846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5BF3D343-3ADE-40E8-8426-7F7537AE6D86}"/>
              </a:ext>
            </a:extLst>
          </p:cNvPr>
          <p:cNvSpPr/>
          <p:nvPr/>
        </p:nvSpPr>
        <p:spPr>
          <a:xfrm flipH="1" flipV="1">
            <a:off x="-12032" y="4282606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31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78AE90B5-777F-48E9-BD4D-FB156BD0D2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2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0A1781F-3D39-4AA0-B354-057DF7D2E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3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085CE0E4-AF8F-4369-95FA-5EC053C494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4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005C31A4-5F7C-4257-BF47-865733AE8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EA814805-B758-42B2-9E10-4CAB39B0C2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6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68CECE2E-BEB1-46F8-B7F4-42EEE8009D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8" name="Заголовок 1">
            <a:extLst>
              <a:ext uri="{FF2B5EF4-FFF2-40B4-BE49-F238E27FC236}">
                <a16:creationId xmlns:a16="http://schemas.microsoft.com/office/drawing/2014/main" id="{93F9AAAE-AF89-4DDD-9F81-8501C8B2D5A9}"/>
              </a:ext>
            </a:extLst>
          </p:cNvPr>
          <p:cNvSpPr txBox="1">
            <a:spLocks/>
          </p:cNvSpPr>
          <p:nvPr/>
        </p:nvSpPr>
        <p:spPr bwMode="auto">
          <a:xfrm>
            <a:off x="449263" y="283493"/>
            <a:ext cx="8469311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в случае нештатных ситуаций </a:t>
            </a:r>
          </a:p>
          <a:p>
            <a:pPr algn="ctr">
              <a:spcBef>
                <a:spcPct val="0"/>
              </a:spcBef>
              <a:buFontTx/>
              <a:buNone/>
              <a:tabLst>
                <a:tab pos="4121150" algn="l"/>
              </a:tabLst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этапе проведении экзамена</a:t>
            </a:r>
          </a:p>
        </p:txBody>
      </p:sp>
      <p:sp>
        <p:nvSpPr>
          <p:cNvPr id="34" name="object 9"/>
          <p:cNvSpPr txBox="1">
            <a:spLocks/>
          </p:cNvSpPr>
          <p:nvPr/>
        </p:nvSpPr>
        <p:spPr bwMode="auto">
          <a:xfrm>
            <a:off x="144463" y="1680418"/>
            <a:ext cx="8604002" cy="412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1594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812800" indent="-457200" algn="just"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Претензии участника к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качеству записи его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ответов (после прослушивания).</a:t>
            </a:r>
          </a:p>
          <a:p>
            <a:pPr indent="0" algn="just"/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Необходимые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действия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РАЗРЕШЕНИЯ СИТУАЦИИ НЕЛЬЗЯ ЗАКРЫВАТЬ СТРАНИЦУ ПРОСЛУШИВАНИЯ ОТВЕТОВ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985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Пригласить технического специалиста и члена ГЭК;</a:t>
            </a:r>
          </a:p>
          <a:p>
            <a:pPr marL="6985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Попробовать устранить проблемы воспроизведения;</a:t>
            </a:r>
          </a:p>
          <a:p>
            <a:pPr marL="6985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участник настаивает на некачественной записи,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оформить «Акт о досрочном завершении экзамена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объективным причинам» (ППЭ-22)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согласованию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РЦОКО)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0825" y="1268413"/>
            <a:ext cx="8667750" cy="573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2400" b="1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B476DE63-B241-4E6F-BB70-BDE9DE54FF67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69CE33F5-7C5C-48CE-93E1-2841A35524AF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5BF3D343-3ADE-40E8-8426-7F7537AE6D86}"/>
              </a:ext>
            </a:extLst>
          </p:cNvPr>
          <p:cNvSpPr/>
          <p:nvPr/>
        </p:nvSpPr>
        <p:spPr>
          <a:xfrm flipH="1" flipV="1">
            <a:off x="-12032" y="4282606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31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78AE90B5-777F-48E9-BD4D-FB156BD0D2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2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0A1781F-3D39-4AA0-B354-057DF7D2E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3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085CE0E4-AF8F-4369-95FA-5EC053C494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4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005C31A4-5F7C-4257-BF47-865733AE8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EA814805-B758-42B2-9E10-4CAB39B0C2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6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68CECE2E-BEB1-46F8-B7F4-42EEE8009D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8" name="Заголовок 1">
            <a:extLst>
              <a:ext uri="{FF2B5EF4-FFF2-40B4-BE49-F238E27FC236}">
                <a16:creationId xmlns:a16="http://schemas.microsoft.com/office/drawing/2014/main" id="{93F9AAAE-AF89-4DDD-9F81-8501C8B2D5A9}"/>
              </a:ext>
            </a:extLst>
          </p:cNvPr>
          <p:cNvSpPr txBox="1">
            <a:spLocks/>
          </p:cNvSpPr>
          <p:nvPr/>
        </p:nvSpPr>
        <p:spPr bwMode="auto">
          <a:xfrm>
            <a:off x="449263" y="-99392"/>
            <a:ext cx="8469311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в случае нештатных ситуаций </a:t>
            </a:r>
          </a:p>
          <a:p>
            <a:pPr algn="ctr">
              <a:spcBef>
                <a:spcPct val="0"/>
              </a:spcBef>
              <a:buFontTx/>
              <a:buNone/>
              <a:tabLst>
                <a:tab pos="4121150" algn="l"/>
              </a:tabLst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этапе проведении экзамена</a:t>
            </a:r>
          </a:p>
        </p:txBody>
      </p:sp>
      <p:sp>
        <p:nvSpPr>
          <p:cNvPr id="34" name="object 9"/>
          <p:cNvSpPr txBox="1">
            <a:spLocks/>
          </p:cNvSpPr>
          <p:nvPr/>
        </p:nvSpPr>
        <p:spPr bwMode="auto">
          <a:xfrm>
            <a:off x="144463" y="836712"/>
            <a:ext cx="8604002" cy="43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1594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indent="0"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Технический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сбой во время записи устных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0825" y="1109947"/>
            <a:ext cx="8667750" cy="573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2400" b="1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3"/>
          <p:cNvSpPr txBox="1">
            <a:spLocks noChangeArrowheads="1"/>
          </p:cNvSpPr>
          <p:nvPr/>
        </p:nvSpPr>
        <p:spPr bwMode="auto">
          <a:xfrm>
            <a:off x="5667648" y="1340768"/>
            <a:ext cx="2936800" cy="681596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65404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Участник </a:t>
            </a:r>
            <a:r>
              <a:rPr lang="ru-RU" altLang="ru-RU" sz="2000" b="1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ПЕРЕШЕЛ </a:t>
            </a:r>
            <a:br>
              <a:rPr lang="ru-RU" altLang="ru-RU" sz="2000" b="1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к просмотру КИМ</a:t>
            </a:r>
            <a:endParaRPr lang="ru-RU" altLang="ru-RU" sz="20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4"/>
          <p:cNvSpPr txBox="1">
            <a:spLocks noChangeArrowheads="1"/>
          </p:cNvSpPr>
          <p:nvPr/>
        </p:nvSpPr>
        <p:spPr bwMode="auto">
          <a:xfrm>
            <a:off x="107504" y="2447441"/>
            <a:ext cx="1584176" cy="1435008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Используется эта же  станция </a:t>
            </a:r>
            <a:b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(если исправность устранена)</a:t>
            </a:r>
            <a:endParaRPr lang="ru-RU" altLang="ru-RU" sz="1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4"/>
          <p:cNvSpPr txBox="1">
            <a:spLocks noChangeArrowheads="1"/>
          </p:cNvSpPr>
          <p:nvPr/>
        </p:nvSpPr>
        <p:spPr bwMode="auto">
          <a:xfrm>
            <a:off x="3332336" y="2454412"/>
            <a:ext cx="1383680" cy="942566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На другой станции в этой же аудитории</a:t>
            </a:r>
            <a:endParaRPr lang="ru-RU" altLang="ru-RU" sz="1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4"/>
          <p:cNvSpPr txBox="1">
            <a:spLocks noChangeArrowheads="1"/>
          </p:cNvSpPr>
          <p:nvPr/>
        </p:nvSpPr>
        <p:spPr bwMode="auto">
          <a:xfrm>
            <a:off x="3203848" y="3751629"/>
            <a:ext cx="1656184" cy="1681229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Участник </a:t>
            </a: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возвращается в аудиторию подготовки </a:t>
            </a:r>
            <a:b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(общая очередь сдвигается)</a:t>
            </a:r>
            <a:endParaRPr lang="ru-RU" altLang="ru-RU" sz="1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4"/>
          <p:cNvSpPr txBox="1">
            <a:spLocks noChangeArrowheads="1"/>
          </p:cNvSpPr>
          <p:nvPr/>
        </p:nvSpPr>
        <p:spPr bwMode="auto">
          <a:xfrm>
            <a:off x="5107112" y="2447441"/>
            <a:ext cx="1841152" cy="942566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Используется резервная станция </a:t>
            </a:r>
            <a:b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этой же аудитории</a:t>
            </a:r>
            <a:endParaRPr lang="ru-RU" altLang="ru-RU" sz="1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ject 4"/>
          <p:cNvSpPr txBox="1">
            <a:spLocks noChangeArrowheads="1"/>
          </p:cNvSpPr>
          <p:nvPr/>
        </p:nvSpPr>
        <p:spPr bwMode="auto">
          <a:xfrm>
            <a:off x="5107112" y="3725511"/>
            <a:ext cx="1841152" cy="1681229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Участник остается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аудитории, </a:t>
            </a:r>
            <a:b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а следующая группа участников приходит (общая очередь сдвигается)</a:t>
            </a:r>
            <a:endParaRPr lang="ru-RU" altLang="ru-RU" sz="1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4"/>
          <p:cNvSpPr txBox="1">
            <a:spLocks noChangeArrowheads="1"/>
          </p:cNvSpPr>
          <p:nvPr/>
        </p:nvSpPr>
        <p:spPr bwMode="auto">
          <a:xfrm>
            <a:off x="7195344" y="2447441"/>
            <a:ext cx="1841152" cy="696344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На другой станции </a:t>
            </a:r>
            <a:b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этой же аудитории</a:t>
            </a:r>
            <a:endParaRPr lang="ru-RU" altLang="ru-RU" sz="1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ject 4"/>
          <p:cNvSpPr txBox="1">
            <a:spLocks noChangeArrowheads="1"/>
          </p:cNvSpPr>
          <p:nvPr/>
        </p:nvSpPr>
        <p:spPr bwMode="auto">
          <a:xfrm>
            <a:off x="7195344" y="3479289"/>
            <a:ext cx="1841152" cy="1927451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Участника сопровождают </a:t>
            </a:r>
            <a:b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штаб ППЭ для ожидания следующей группы (общая очередь сдвигается)</a:t>
            </a:r>
            <a:endParaRPr lang="ru-RU" altLang="ru-RU" sz="1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3"/>
          <p:cNvSpPr txBox="1">
            <a:spLocks noChangeArrowheads="1"/>
          </p:cNvSpPr>
          <p:nvPr/>
        </p:nvSpPr>
        <p:spPr bwMode="auto">
          <a:xfrm>
            <a:off x="755576" y="1374292"/>
            <a:ext cx="2880320" cy="681596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65404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Участник </a:t>
            </a:r>
            <a:r>
              <a:rPr lang="ru-RU" altLang="ru-RU" sz="2000" b="1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НЕ ПЕРЕШЕЛ </a:t>
            </a:r>
            <a:br>
              <a:rPr lang="ru-RU" altLang="ru-RU" sz="2000" b="1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к просмотру КИМ</a:t>
            </a:r>
            <a:endParaRPr lang="ru-RU" altLang="ru-RU" sz="20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ject 4"/>
          <p:cNvSpPr txBox="1">
            <a:spLocks noChangeArrowheads="1"/>
          </p:cNvSpPr>
          <p:nvPr/>
        </p:nvSpPr>
        <p:spPr bwMode="auto">
          <a:xfrm>
            <a:off x="1763688" y="2454412"/>
            <a:ext cx="1368152" cy="1188787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Используется резервная станция в этой же аудитории</a:t>
            </a:r>
            <a:endParaRPr lang="ru-RU" altLang="ru-RU" sz="1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2238388"/>
            <a:ext cx="31323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5" idx="2"/>
          </p:cNvCxnSpPr>
          <p:nvPr/>
        </p:nvCxnSpPr>
        <p:spPr>
          <a:xfrm>
            <a:off x="2195736" y="2055888"/>
            <a:ext cx="0" cy="182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7" idx="0"/>
          </p:cNvCxnSpPr>
          <p:nvPr/>
        </p:nvCxnSpPr>
        <p:spPr>
          <a:xfrm flipH="1">
            <a:off x="899592" y="2238388"/>
            <a:ext cx="6871" cy="2090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26" idx="0"/>
          </p:cNvCxnSpPr>
          <p:nvPr/>
        </p:nvCxnSpPr>
        <p:spPr>
          <a:xfrm>
            <a:off x="2447764" y="2238388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9" idx="0"/>
          </p:cNvCxnSpPr>
          <p:nvPr/>
        </p:nvCxnSpPr>
        <p:spPr>
          <a:xfrm flipH="1">
            <a:off x="4024176" y="2238388"/>
            <a:ext cx="7764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9" idx="2"/>
            <a:endCxn id="20" idx="0"/>
          </p:cNvCxnSpPr>
          <p:nvPr/>
        </p:nvCxnSpPr>
        <p:spPr>
          <a:xfrm>
            <a:off x="4024176" y="3396978"/>
            <a:ext cx="7764" cy="3546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027688" y="2238388"/>
            <a:ext cx="21722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21" idx="0"/>
          </p:cNvCxnSpPr>
          <p:nvPr/>
        </p:nvCxnSpPr>
        <p:spPr>
          <a:xfrm>
            <a:off x="6027688" y="2238388"/>
            <a:ext cx="0" cy="2090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199938" y="2238388"/>
            <a:ext cx="0" cy="2090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1" idx="2"/>
            <a:endCxn id="22" idx="0"/>
          </p:cNvCxnSpPr>
          <p:nvPr/>
        </p:nvCxnSpPr>
        <p:spPr>
          <a:xfrm>
            <a:off x="6027688" y="3390007"/>
            <a:ext cx="0" cy="335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3" idx="2"/>
            <a:endCxn id="24" idx="0"/>
          </p:cNvCxnSpPr>
          <p:nvPr/>
        </p:nvCxnSpPr>
        <p:spPr>
          <a:xfrm>
            <a:off x="8115920" y="3143785"/>
            <a:ext cx="0" cy="335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092280" y="2022364"/>
            <a:ext cx="0" cy="182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bject 6"/>
          <p:cNvSpPr txBox="1">
            <a:spLocks noChangeArrowheads="1"/>
          </p:cNvSpPr>
          <p:nvPr/>
        </p:nvSpPr>
        <p:spPr bwMode="auto">
          <a:xfrm>
            <a:off x="-23906" y="5406740"/>
            <a:ext cx="9060402" cy="1419619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lIns="0" tIns="3429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7800" algn="just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По факту повторной сдачи экзамена в тот же день член ГЭК, руководитель ППЭ </a:t>
            </a:r>
            <a:br>
              <a:rPr lang="ru-RU" altLang="ru-RU" sz="18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 технический специалист составляют акт в произвольной форме, указав: номер аудитории, номер компьютера, где произошел технический сбой, и номер компьютера, </a:t>
            </a:r>
            <a:br>
              <a:rPr lang="ru-RU" altLang="ru-RU" sz="18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на котором повторно сдавался экзамен, краткое описание ситуации, вызвавшей технический сбой, и направляют в РЦОКО (</a:t>
            </a:r>
            <a:r>
              <a:rPr lang="en-US" altLang="ru-RU" sz="18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57_monitoring@orcoko.ru</a:t>
            </a:r>
            <a:r>
              <a:rPr lang="ru-RU" altLang="ru-RU" sz="18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altLang="ru-RU" sz="18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7504" y="3929412"/>
            <a:ext cx="302433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желанию участники может быть оформлен </a:t>
            </a:r>
            <a:br>
              <a:rPr 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 о досрочном завершении экзамена </a:t>
            </a:r>
            <a:r>
              <a:rPr 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объективным причинам</a:t>
            </a:r>
            <a:r>
              <a:rPr 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(ППЭ-22)</a:t>
            </a:r>
            <a:endParaRPr lang="ru-RU" sz="1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5159143A-0AF1-4CDB-8E6F-93E99E27CAB8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A9B38F54-22EB-4D6A-A6B4-AF7AA505B89A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7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37F1ED64-FA1A-4CF8-BD93-E0D6222F4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8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C02A62C-0A66-46CF-B3C7-904CE52F70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9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3BB765F9-71D6-4EED-B474-4AB8619F7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0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438A2F1B-A09A-4831-8B71-2C06AC7663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1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3170AC8-FC54-4DFF-BE59-9622B6FC3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2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E8DB0AE4-4D68-43AB-B66F-A82301C13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4" name="Заголовок 1">
            <a:extLst>
              <a:ext uri="{FF2B5EF4-FFF2-40B4-BE49-F238E27FC236}">
                <a16:creationId xmlns:a16="http://schemas.microsoft.com/office/drawing/2014/main" id="{E8A35D1D-A727-4994-8F1A-C727E8D7F061}"/>
              </a:ext>
            </a:extLst>
          </p:cNvPr>
          <p:cNvSpPr txBox="1">
            <a:spLocks/>
          </p:cNvSpPr>
          <p:nvPr/>
        </p:nvSpPr>
        <p:spPr bwMode="auto">
          <a:xfrm>
            <a:off x="144463" y="68069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организатора вне аудитории</a:t>
            </a:r>
          </a:p>
        </p:txBody>
      </p:sp>
      <p:sp>
        <p:nvSpPr>
          <p:cNvPr id="33" name="object 2"/>
          <p:cNvSpPr>
            <a:spLocks/>
          </p:cNvSpPr>
          <p:nvPr/>
        </p:nvSpPr>
        <p:spPr bwMode="auto">
          <a:xfrm>
            <a:off x="614363" y="1341438"/>
            <a:ext cx="8278812" cy="935037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34" name="object 4"/>
          <p:cNvSpPr txBox="1">
            <a:spLocks noChangeArrowheads="1"/>
          </p:cNvSpPr>
          <p:nvPr/>
        </p:nvSpPr>
        <p:spPr bwMode="auto">
          <a:xfrm>
            <a:off x="687388" y="1392238"/>
            <a:ext cx="813276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8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Организатор вне аудитории</a:t>
            </a:r>
            <a:r>
              <a:rPr lang="ru-RU" altLang="ru-RU" sz="18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прикрепленный </a:t>
            </a:r>
            <a:r>
              <a:rPr lang="ru-RU" altLang="ru-RU" sz="18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к аудитории проведения, </a:t>
            </a:r>
            <a:r>
              <a:rPr lang="ru-RU" altLang="ru-RU" sz="18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обеспечивает переход</a:t>
            </a:r>
            <a:r>
              <a:rPr lang="ru-RU" altLang="ru-RU" sz="18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участников ЕГЭ из аудиторий </a:t>
            </a:r>
            <a:r>
              <a:rPr lang="ru-RU" altLang="ru-RU" sz="18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подготовки</a:t>
            </a:r>
            <a:r>
              <a:rPr lang="ru-RU" altLang="ru-RU" sz="18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в аудитории </a:t>
            </a:r>
            <a:r>
              <a:rPr lang="ru-RU" altLang="ru-RU" sz="18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</a:p>
        </p:txBody>
      </p:sp>
      <p:pic>
        <p:nvPicPr>
          <p:cNvPr id="35" name="Picture 26" descr="https://ciur.ru/izh_dou/izh_ds37/pages/%D0%A1%D0%BD%D0%B8%D0%BC%D0%BE%D0%BA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367211"/>
            <a:ext cx="1944216" cy="236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ject 5"/>
          <p:cNvSpPr>
            <a:spLocks/>
          </p:cNvSpPr>
          <p:nvPr/>
        </p:nvSpPr>
        <p:spPr bwMode="auto">
          <a:xfrm>
            <a:off x="2124075" y="3736975"/>
            <a:ext cx="6911975" cy="63023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ject 6"/>
          <p:cNvSpPr txBox="1">
            <a:spLocks noChangeArrowheads="1"/>
          </p:cNvSpPr>
          <p:nvPr/>
        </p:nvSpPr>
        <p:spPr bwMode="auto">
          <a:xfrm>
            <a:off x="2195513" y="3716338"/>
            <a:ext cx="6697662" cy="650875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0" tIns="3429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пройти по всем аудиториям подготовки и набрать группу  участников ЕГЭ</a:t>
            </a:r>
          </a:p>
        </p:txBody>
      </p:sp>
      <p:sp>
        <p:nvSpPr>
          <p:cNvPr id="39" name="object 5"/>
          <p:cNvSpPr>
            <a:spLocks/>
          </p:cNvSpPr>
          <p:nvPr/>
        </p:nvSpPr>
        <p:spPr bwMode="auto">
          <a:xfrm>
            <a:off x="2124075" y="4516438"/>
            <a:ext cx="6911975" cy="630237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bject 9"/>
          <p:cNvSpPr txBox="1">
            <a:spLocks noChangeArrowheads="1"/>
          </p:cNvSpPr>
          <p:nvPr/>
        </p:nvSpPr>
        <p:spPr bwMode="auto">
          <a:xfrm>
            <a:off x="2195513" y="4457700"/>
            <a:ext cx="6769100" cy="650875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0" tIns="3429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сопроводить  очередную группу участников ЕГЭ в аудиторию  проведения</a:t>
            </a:r>
          </a:p>
        </p:txBody>
      </p:sp>
      <p:sp>
        <p:nvSpPr>
          <p:cNvPr id="41" name="object 5"/>
          <p:cNvSpPr>
            <a:spLocks/>
          </p:cNvSpPr>
          <p:nvPr/>
        </p:nvSpPr>
        <p:spPr bwMode="auto">
          <a:xfrm>
            <a:off x="2106613" y="5308600"/>
            <a:ext cx="6911975" cy="63023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bject 9"/>
          <p:cNvSpPr txBox="1">
            <a:spLocks noChangeArrowheads="1"/>
          </p:cNvSpPr>
          <p:nvPr/>
        </p:nvSpPr>
        <p:spPr bwMode="auto">
          <a:xfrm>
            <a:off x="2178050" y="5240338"/>
            <a:ext cx="6715125" cy="649287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0" tIns="3429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после перевода участников ЕГЭ в аудиторию ожидать </a:t>
            </a:r>
            <a:br>
              <a:rPr lang="ru-RU" altLang="ru-RU" sz="20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у аудитории проведения</a:t>
            </a:r>
          </a:p>
        </p:txBody>
      </p:sp>
      <p:sp>
        <p:nvSpPr>
          <p:cNvPr id="44" name="object 5"/>
          <p:cNvSpPr>
            <a:spLocks/>
          </p:cNvSpPr>
          <p:nvPr/>
        </p:nvSpPr>
        <p:spPr bwMode="auto">
          <a:xfrm>
            <a:off x="2124075" y="6111875"/>
            <a:ext cx="6911975" cy="63023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bject 9"/>
          <p:cNvSpPr txBox="1">
            <a:spLocks noChangeArrowheads="1"/>
          </p:cNvSpPr>
          <p:nvPr/>
        </p:nvSpPr>
        <p:spPr bwMode="auto">
          <a:xfrm>
            <a:off x="2195513" y="6042025"/>
            <a:ext cx="6697662" cy="650875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0" tIns="3429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по сигналу  организатора  в аудитории  привести следующую группу</a:t>
            </a:r>
          </a:p>
        </p:txBody>
      </p:sp>
      <p:sp>
        <p:nvSpPr>
          <p:cNvPr id="49" name="object 20"/>
          <p:cNvSpPr>
            <a:spLocks noChangeArrowheads="1"/>
          </p:cNvSpPr>
          <p:nvPr/>
        </p:nvSpPr>
        <p:spPr bwMode="auto">
          <a:xfrm>
            <a:off x="449263" y="2803525"/>
            <a:ext cx="1216025" cy="15636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1" name="TextBox 51"/>
          <p:cNvSpPr txBox="1">
            <a:spLocks noChangeArrowheads="1"/>
          </p:cNvSpPr>
          <p:nvPr/>
        </p:nvSpPr>
        <p:spPr bwMode="auto">
          <a:xfrm>
            <a:off x="334963" y="2433638"/>
            <a:ext cx="1563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ППЭ-05-04-У</a:t>
            </a: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5580063" y="2530475"/>
            <a:ext cx="3384550" cy="881063"/>
          </a:xfrm>
          <a:prstGeom prst="wedgeRectCallout">
            <a:avLst>
              <a:gd name="adj1" fmla="val -33479"/>
              <a:gd name="adj2" fmla="val 88766"/>
            </a:avLst>
          </a:prstGeom>
          <a:solidFill>
            <a:schemeClr val="bg1"/>
          </a:solidFill>
          <a:ln>
            <a:solidFill>
              <a:srgbClr val="1B49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object 19"/>
          <p:cNvSpPr txBox="1">
            <a:spLocks noChangeArrowheads="1"/>
          </p:cNvSpPr>
          <p:nvPr/>
        </p:nvSpPr>
        <p:spPr bwMode="auto">
          <a:xfrm>
            <a:off x="5589588" y="2600325"/>
            <a:ext cx="33750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3D4453"/>
                </a:solidFill>
                <a:latin typeface="Times New Roman" pitchFamily="18" charset="0"/>
                <a:cs typeface="Times New Roman" pitchFamily="18" charset="0"/>
              </a:rPr>
              <a:t>Первая группа: ожидать окончания заполнения бланков регистрации </a:t>
            </a:r>
            <a:br>
              <a:rPr lang="ru-RU" altLang="ru-RU" sz="1500" b="1">
                <a:solidFill>
                  <a:srgbClr val="3D445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b="1">
                <a:solidFill>
                  <a:srgbClr val="3D4453"/>
                </a:solidFill>
                <a:latin typeface="Times New Roman" pitchFamily="18" charset="0"/>
                <a:cs typeface="Times New Roman" pitchFamily="18" charset="0"/>
              </a:rPr>
              <a:t>у аудитории подготовки</a:t>
            </a:r>
            <a:endParaRPr lang="ru-RU" altLang="ru-RU" sz="1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ая выноска 57"/>
          <p:cNvSpPr/>
          <p:nvPr/>
        </p:nvSpPr>
        <p:spPr>
          <a:xfrm rot="5400000">
            <a:off x="2989262" y="1647825"/>
            <a:ext cx="881063" cy="2646362"/>
          </a:xfrm>
          <a:prstGeom prst="wedgeRectCallout">
            <a:avLst>
              <a:gd name="adj1" fmla="val 4500"/>
              <a:gd name="adj2" fmla="val 68093"/>
            </a:avLst>
          </a:prstGeom>
          <a:solidFill>
            <a:schemeClr val="bg1"/>
          </a:solidFill>
          <a:ln>
            <a:solidFill>
              <a:srgbClr val="1B49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Прямоугольник 2"/>
          <p:cNvSpPr>
            <a:spLocks noChangeArrowheads="1"/>
          </p:cNvSpPr>
          <p:nvPr/>
        </p:nvSpPr>
        <p:spPr bwMode="auto">
          <a:xfrm>
            <a:off x="2120900" y="2586038"/>
            <a:ext cx="26320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3D4453"/>
                </a:solidFill>
                <a:latin typeface="Times New Roman" pitchFamily="18" charset="0"/>
                <a:cs typeface="Times New Roman" pitchFamily="18" charset="0"/>
              </a:rPr>
              <a:t>Получить</a:t>
            </a:r>
            <a:r>
              <a:rPr lang="ru-RU" alt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b="1" dirty="0">
                <a:solidFill>
                  <a:srgbClr val="3D4453"/>
                </a:solidFill>
                <a:latin typeface="Times New Roman" pitchFamily="18" charset="0"/>
                <a:cs typeface="Times New Roman" pitchFamily="18" charset="0"/>
              </a:rPr>
              <a:t>у руководителя  </a:t>
            </a:r>
            <a:r>
              <a:rPr lang="ru-RU" altLang="ru-RU" sz="1500" b="1" dirty="0" smtClean="0">
                <a:solidFill>
                  <a:srgbClr val="3D4453"/>
                </a:solidFill>
                <a:latin typeface="Times New Roman" pitchFamily="18" charset="0"/>
                <a:cs typeface="Times New Roman" pitchFamily="18" charset="0"/>
              </a:rPr>
              <a:t>ППЭ после инструктажа</a:t>
            </a:r>
            <a:endParaRPr lang="ru-RU" altLang="ru-RU" sz="1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B476DE63-B241-4E6F-BB70-BDE9DE54FF67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69CE33F5-7C5C-48CE-93E1-2841A35524AF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DB4D21B6-E4AE-4A51-9AE7-EC63F123A3B7}"/>
              </a:ext>
            </a:extLst>
          </p:cNvPr>
          <p:cNvSpPr/>
          <p:nvPr/>
        </p:nvSpPr>
        <p:spPr>
          <a:xfrm flipH="1" flipV="1">
            <a:off x="0" y="5537846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5BF3D343-3ADE-40E8-8426-7F7537AE6D86}"/>
              </a:ext>
            </a:extLst>
          </p:cNvPr>
          <p:cNvSpPr/>
          <p:nvPr/>
        </p:nvSpPr>
        <p:spPr>
          <a:xfrm flipH="1" flipV="1">
            <a:off x="-12032" y="4282606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31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78AE90B5-777F-48E9-BD4D-FB156BD0D2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2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0A1781F-3D39-4AA0-B354-057DF7D2E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3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085CE0E4-AF8F-4369-95FA-5EC053C494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4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005C31A4-5F7C-4257-BF47-865733AE8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EA814805-B758-42B2-9E10-4CAB39B0C2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6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68CECE2E-BEB1-46F8-B7F4-42EEE8009D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8" name="Заголовок 1">
            <a:extLst>
              <a:ext uri="{FF2B5EF4-FFF2-40B4-BE49-F238E27FC236}">
                <a16:creationId xmlns:a16="http://schemas.microsoft.com/office/drawing/2014/main" id="{93F9AAAE-AF89-4DDD-9F81-8501C8B2D5A9}"/>
              </a:ext>
            </a:extLst>
          </p:cNvPr>
          <p:cNvSpPr txBox="1">
            <a:spLocks/>
          </p:cNvSpPr>
          <p:nvPr/>
        </p:nvSpPr>
        <p:spPr bwMode="auto">
          <a:xfrm>
            <a:off x="180402" y="134939"/>
            <a:ext cx="8774111" cy="91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завершения экзамена</a:t>
            </a:r>
          </a:p>
        </p:txBody>
      </p:sp>
      <p:sp>
        <p:nvSpPr>
          <p:cNvPr id="34" name="object 9"/>
          <p:cNvSpPr txBox="1">
            <a:spLocks/>
          </p:cNvSpPr>
          <p:nvPr/>
        </p:nvSpPr>
        <p:spPr bwMode="auto">
          <a:xfrm>
            <a:off x="288925" y="1844824"/>
            <a:ext cx="8459788" cy="322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1594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buFont typeface="Arial" pitchFamily="34" charset="0"/>
              <a:buNone/>
              <a:defRPr/>
            </a:pPr>
            <a:endParaRPr lang="ru-RU" altLang="ru-RU" sz="1400" dirty="0" smtClean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altLang="ru-RU" sz="2400" u="sng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Организаторы в аудитории подготовки:</a:t>
            </a:r>
          </a:p>
          <a:p>
            <a:pPr marL="536575" indent="0" algn="just">
              <a:spcBef>
                <a:spcPts val="0"/>
              </a:spcBef>
              <a:buFont typeface="Arial" pitchFamily="34" charset="0"/>
              <a:buNone/>
              <a:tabLst>
                <a:tab pos="355600" algn="l"/>
              </a:tabLst>
              <a:defRPr/>
            </a:pPr>
            <a:r>
              <a:rPr lang="ru-RU" altLang="ru-RU" sz="24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испорченные/бракованные бланки регистрации, запечатанные в ВДП (при наличии); </a:t>
            </a:r>
          </a:p>
          <a:p>
            <a:pPr marL="536575" indent="0" algn="just">
              <a:spcBef>
                <a:spcPts val="0"/>
              </a:spcBef>
              <a:buFont typeface="Arial" pitchFamily="34" charset="0"/>
              <a:buNone/>
              <a:tabLst>
                <a:tab pos="355600" algn="l"/>
              </a:tabLst>
              <a:defRPr/>
            </a:pPr>
            <a:r>
              <a:rPr lang="ru-RU" altLang="ru-RU" sz="24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формы ППЭ.</a:t>
            </a:r>
          </a:p>
          <a:p>
            <a:pPr marL="36000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ru-RU" altLang="ru-RU" sz="1400" dirty="0" smtClean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altLang="ru-RU" sz="2400" u="sng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Организаторы в аудитории проведения:</a:t>
            </a:r>
          </a:p>
          <a:p>
            <a:pPr marL="536575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altLang="ru-RU" sz="24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бланки регистрации, запечатанные в ВДП;</a:t>
            </a:r>
          </a:p>
          <a:p>
            <a:pPr marL="536575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altLang="ru-RU" sz="2400" dirty="0" smtClean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формы ППЭ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96863" y="1098472"/>
            <a:ext cx="8667750" cy="573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28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Передача материалов экзамена руководителю ППЭ</a:t>
            </a:r>
          </a:p>
        </p:txBody>
      </p:sp>
      <p:pic>
        <p:nvPicPr>
          <p:cNvPr id="37" name="Picture 20" descr="https://estamurman.ru/wp-content/uploads/img_4524711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r="24825"/>
          <a:stretch>
            <a:fillRect/>
          </a:stretch>
        </p:blipFill>
        <p:spPr bwMode="auto">
          <a:xfrm>
            <a:off x="6537659" y="4557676"/>
            <a:ext cx="222885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5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89694"/>
            <a:ext cx="8496944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аудиторий подготовки ЕГЭ </a:t>
            </a:r>
            <a:b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иностранным языкам (устная часть)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7170" name="Picture 2" descr="C:\Users\gridunova\Downloads\Подготовка к обучающим вебинарам\X-слайд 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19391" r="5934" b="7890"/>
          <a:stretch/>
        </p:blipFill>
        <p:spPr bwMode="auto">
          <a:xfrm>
            <a:off x="449263" y="1356527"/>
            <a:ext cx="8152126" cy="49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-27384"/>
            <a:ext cx="8496944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аудиторий проведения ЕГЭ </a:t>
            </a:r>
            <a:b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иностранным языкам (устная часть)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3" y="1019678"/>
            <a:ext cx="8892033" cy="1905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873943"/>
            <a:ext cx="5795750" cy="15631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818159"/>
            <a:ext cx="5795750" cy="1563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3" y="980728"/>
            <a:ext cx="5849166" cy="51442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778331" y="2802709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4956037" y="286344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1" name="Овал 20"/>
          <p:cNvSpPr/>
          <p:nvPr/>
        </p:nvSpPr>
        <p:spPr>
          <a:xfrm>
            <a:off x="452994" y="472514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2" name="Овал 21"/>
          <p:cNvSpPr/>
          <p:nvPr/>
        </p:nvSpPr>
        <p:spPr>
          <a:xfrm>
            <a:off x="3630700" y="4818159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0681" y="5503131"/>
            <a:ext cx="2276793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7236296" y="0"/>
            <a:ext cx="192071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1352800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1"/>
            <a:ext cx="8964612" cy="1057275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проведения ЕГЭ по иностранным языкам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(устная часть)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193055"/>
            <a:ext cx="9090025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7236296" y="0"/>
            <a:ext cx="192071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1352800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1"/>
            <a:ext cx="8964612" cy="1057275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проведения ЕГЭ по иностранным языкам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(устная часть)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311" y="1156102"/>
            <a:ext cx="83241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двух типов аудиторий:            аудитория подготовки и аудитория проведения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Печать бланков регистрации в аудитории подготовки на станции организатора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Выполнение экзаменационной работы участниками ЕГЭ на компьютере в аудитории проведения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Сканирование ЭМ в штабе ППЭ на станции штаба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7236296" y="0"/>
            <a:ext cx="192071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1352800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90" y="188640"/>
            <a:ext cx="8964612" cy="674933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Действия руководителя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день экзамена</a:t>
            </a:r>
            <a:r>
              <a:rPr lang="ru-RU" sz="2400" dirty="0"/>
              <a:t/>
            </a:r>
            <a:br>
              <a:rPr lang="ru-RU" sz="2400" dirty="0"/>
            </a:b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547" y="836712"/>
            <a:ext cx="8712968" cy="625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Руководитель ППЭ после проведения инструктажа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выдает организаторам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аудиториях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подготовки:</a:t>
            </a:r>
          </a:p>
          <a:p>
            <a:pPr algn="just"/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dirty="0" smtClean="0">
                <a:latin typeface="Times New Roman"/>
                <a:ea typeface="Calibri"/>
              </a:rPr>
              <a:t>инструкции </a:t>
            </a:r>
            <a:r>
              <a:rPr lang="ru-RU" sz="2200" dirty="0">
                <a:latin typeface="Times New Roman"/>
                <a:ea typeface="Calibri"/>
              </a:rPr>
              <a:t>для участников экзамена по использованию ПО сдачи устного экзамена по иностранным языкам: одна инструкция </a:t>
            </a:r>
            <a:r>
              <a:rPr lang="ru-RU" sz="2200" dirty="0" smtClean="0">
                <a:latin typeface="Times New Roman"/>
                <a:ea typeface="Calibri"/>
              </a:rPr>
              <a:t/>
            </a:r>
            <a:br>
              <a:rPr lang="ru-RU" sz="2200" dirty="0" smtClean="0">
                <a:latin typeface="Times New Roman"/>
                <a:ea typeface="Calibri"/>
              </a:rPr>
            </a:br>
            <a:r>
              <a:rPr lang="ru-RU" sz="2200" dirty="0" smtClean="0">
                <a:latin typeface="Times New Roman"/>
                <a:ea typeface="Calibri"/>
              </a:rPr>
              <a:t>на участника </a:t>
            </a:r>
            <a:r>
              <a:rPr lang="ru-RU" sz="2200" dirty="0">
                <a:latin typeface="Times New Roman"/>
                <a:ea typeface="Calibri"/>
              </a:rPr>
              <a:t>экзамена по языку сдаваемого </a:t>
            </a:r>
            <a:r>
              <a:rPr lang="ru-RU" sz="2200" dirty="0" smtClean="0">
                <a:latin typeface="Times New Roman"/>
                <a:ea typeface="Calibri"/>
              </a:rPr>
              <a:t>экзамена;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endParaRPr lang="ru-RU" sz="1200" dirty="0" smtClean="0">
              <a:latin typeface="Times New Roman"/>
              <a:ea typeface="Calibri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dirty="0" smtClean="0">
                <a:latin typeface="Times New Roman"/>
                <a:ea typeface="Calibri"/>
              </a:rPr>
              <a:t>инструкцию </a:t>
            </a:r>
            <a:r>
              <a:rPr lang="ru-RU" sz="2200" dirty="0">
                <a:latin typeface="Times New Roman"/>
                <a:ea typeface="Calibri"/>
              </a:rPr>
              <a:t>для участника экзамена, зачитываемую в аудитории подготовки</a:t>
            </a:r>
            <a:r>
              <a:rPr lang="ru-RU" sz="2200" dirty="0" smtClean="0">
                <a:latin typeface="Times New Roman"/>
                <a:ea typeface="Calibri"/>
              </a:rPr>
              <a:t>;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endParaRPr lang="ru-RU" sz="1200" dirty="0" smtClean="0">
              <a:latin typeface="Times New Roman"/>
              <a:ea typeface="Calibri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dirty="0" smtClean="0">
                <a:latin typeface="Times New Roman"/>
                <a:ea typeface="Calibri"/>
              </a:rPr>
              <a:t>материалы</a:t>
            </a:r>
            <a:r>
              <a:rPr lang="ru-RU" sz="2200" dirty="0">
                <a:latin typeface="Times New Roman"/>
                <a:ea typeface="Calibri"/>
              </a:rPr>
              <a:t>, которые могут использовать участники экзамена </a:t>
            </a:r>
            <a:r>
              <a:rPr lang="ru-RU" sz="2200" dirty="0" smtClean="0">
                <a:latin typeface="Times New Roman"/>
                <a:ea typeface="Calibri"/>
              </a:rPr>
              <a:t/>
            </a:r>
            <a:br>
              <a:rPr lang="ru-RU" sz="2200" dirty="0" smtClean="0">
                <a:latin typeface="Times New Roman"/>
                <a:ea typeface="Calibri"/>
              </a:rPr>
            </a:br>
            <a:r>
              <a:rPr lang="ru-RU" sz="2200" dirty="0" smtClean="0">
                <a:latin typeface="Times New Roman"/>
                <a:ea typeface="Calibri"/>
              </a:rPr>
              <a:t>в </a:t>
            </a:r>
            <a:r>
              <a:rPr lang="ru-RU" sz="2200" dirty="0">
                <a:latin typeface="Times New Roman"/>
                <a:ea typeface="Calibri"/>
              </a:rPr>
              <a:t>период ожидания своей </a:t>
            </a:r>
            <a:r>
              <a:rPr lang="ru-RU" sz="2200" dirty="0" smtClean="0">
                <a:latin typeface="Times New Roman"/>
                <a:ea typeface="Calibri"/>
              </a:rPr>
              <a:t>очереди: научно-популярные журналы, любые книги, журналы, газеты </a:t>
            </a:r>
            <a:r>
              <a:rPr lang="ru-RU" sz="2200" dirty="0">
                <a:latin typeface="Times New Roman"/>
                <a:ea typeface="Calibri"/>
              </a:rPr>
              <a:t>и т.п. </a:t>
            </a:r>
            <a:r>
              <a:rPr lang="ru-RU" sz="2200" dirty="0" smtClean="0">
                <a:latin typeface="Times New Roman"/>
                <a:ea typeface="Calibri"/>
              </a:rPr>
              <a:t>(</a:t>
            </a:r>
            <a:r>
              <a:rPr lang="ru-RU" sz="2200" i="1" dirty="0" smtClean="0">
                <a:latin typeface="Times New Roman"/>
                <a:ea typeface="Calibri"/>
              </a:rPr>
              <a:t>материалы </a:t>
            </a:r>
            <a:r>
              <a:rPr lang="ru-RU" sz="2200" i="1" dirty="0">
                <a:latin typeface="Times New Roman"/>
                <a:ea typeface="Calibri"/>
              </a:rPr>
              <a:t>должны быть на языке проводимого экзамена и взяты </a:t>
            </a:r>
            <a:r>
              <a:rPr lang="ru-RU" sz="2200" i="1" dirty="0" smtClean="0">
                <a:latin typeface="Times New Roman"/>
                <a:ea typeface="Calibri"/>
              </a:rPr>
              <a:t>из </a:t>
            </a:r>
            <a:r>
              <a:rPr lang="ru-RU" sz="2200" i="1" dirty="0">
                <a:latin typeface="Times New Roman"/>
                <a:ea typeface="Calibri"/>
              </a:rPr>
              <a:t>школьной </a:t>
            </a:r>
            <a:r>
              <a:rPr lang="ru-RU" sz="2200" i="1" dirty="0" smtClean="0">
                <a:latin typeface="Times New Roman"/>
                <a:ea typeface="Calibri"/>
              </a:rPr>
              <a:t>библиотеки</a:t>
            </a:r>
            <a:r>
              <a:rPr lang="ru-RU" sz="2200" dirty="0" smtClean="0">
                <a:latin typeface="Times New Roman"/>
                <a:ea typeface="Calibri"/>
              </a:rPr>
              <a:t>);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endParaRPr lang="ru-RU" sz="1200" dirty="0">
              <a:latin typeface="Times New Roman"/>
              <a:ea typeface="Calibri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dirty="0" smtClean="0">
                <a:latin typeface="Times New Roman"/>
                <a:ea typeface="Calibri"/>
              </a:rPr>
              <a:t>ВДП </a:t>
            </a:r>
            <a:r>
              <a:rPr lang="ru-RU" sz="2200" dirty="0">
                <a:latin typeface="Times New Roman"/>
                <a:ea typeface="Calibri"/>
              </a:rPr>
              <a:t>для упаковки </a:t>
            </a:r>
            <a:r>
              <a:rPr lang="ru-RU" sz="2200" dirty="0" smtClean="0">
                <a:latin typeface="Times New Roman"/>
                <a:ea typeface="Calibri"/>
              </a:rPr>
              <a:t>бракованных/испорченных </a:t>
            </a:r>
            <a:r>
              <a:rPr lang="ru-RU" sz="2200" dirty="0">
                <a:latin typeface="Times New Roman"/>
                <a:ea typeface="Calibri"/>
              </a:rPr>
              <a:t>бланков </a:t>
            </a:r>
            <a:r>
              <a:rPr lang="ru-RU" sz="2200" dirty="0" smtClean="0">
                <a:latin typeface="Times New Roman"/>
                <a:ea typeface="Calibri"/>
              </a:rPr>
              <a:t>регистрации;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endParaRPr lang="ru-RU" sz="1200" dirty="0" smtClean="0">
              <a:latin typeface="Times New Roman"/>
              <a:ea typeface="Calibri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dirty="0">
                <a:latin typeface="Times New Roman"/>
                <a:ea typeface="Times New Roman"/>
              </a:rPr>
              <a:t>формы ППЭ: ППЭ-05-01, </a:t>
            </a:r>
            <a:r>
              <a:rPr lang="ru-RU" sz="2200" dirty="0" smtClean="0">
                <a:latin typeface="Times New Roman"/>
                <a:ea typeface="Times New Roman"/>
              </a:rPr>
              <a:t>ППЭ-05-02-У, ППЭ-12-02, </a:t>
            </a:r>
            <a:br>
              <a:rPr lang="ru-RU" sz="2200" dirty="0" smtClean="0">
                <a:latin typeface="Times New Roman"/>
                <a:ea typeface="Times New Roman"/>
              </a:rPr>
            </a:br>
            <a:r>
              <a:rPr lang="ru-RU" sz="2200" dirty="0" smtClean="0">
                <a:latin typeface="Times New Roman"/>
                <a:ea typeface="Times New Roman"/>
              </a:rPr>
              <a:t>ППЭ-12-04-МАШ </a:t>
            </a:r>
            <a:endParaRPr lang="ru-RU" sz="2200" dirty="0">
              <a:latin typeface="Times New Roman"/>
              <a:ea typeface="Times New Roman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7236296" y="0"/>
            <a:ext cx="192071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1352800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658" y="326901"/>
            <a:ext cx="8964612" cy="674933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Действия руководителя ППЭ в день экзамена</a:t>
            </a:r>
            <a:r>
              <a:rPr lang="ru-RU" sz="2400" dirty="0"/>
              <a:t/>
            </a:r>
            <a:br>
              <a:rPr lang="ru-RU" sz="2400" dirty="0"/>
            </a:b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80728"/>
            <a:ext cx="864096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Руководитель ППЭ после проведения инструктажа выдает организаторам в аудиториях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проведения: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коды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активации экзамена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код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активации одинаковый для всех станций записи ответов на одну дату и предмет в одной аудитории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lvl="0" indent="-342900" algn="just">
              <a:buFontTx/>
              <a:buChar char="-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инструкции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 участников экзамена по использованию программного обеспечения сдачи устного экзамена по иностранным языкам: одна инструкция на каждого участника экзамена по языку сдаваемого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экзамена;</a:t>
            </a:r>
          </a:p>
          <a:p>
            <a:pPr marL="342900" lvl="0" indent="-342900" algn="just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инструкцию для участника экзамена, зачитываемую в аудитории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проведения;</a:t>
            </a:r>
          </a:p>
          <a:p>
            <a:pPr marL="342900" lvl="0" indent="-342900" algn="just">
              <a:buFontTx/>
              <a:buChar char="-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ВДП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 упаковки бланков регистрации устного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экзамена;</a:t>
            </a:r>
          </a:p>
          <a:p>
            <a:pPr marL="342900" lvl="0" indent="-342900" algn="just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форму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ППЭ-05-03-У </a:t>
            </a:r>
          </a:p>
        </p:txBody>
      </p:sp>
    </p:spTree>
    <p:extLst>
      <p:ext uri="{BB962C8B-B14F-4D97-AF65-F5344CB8AC3E}">
        <p14:creationId xmlns:p14="http://schemas.microsoft.com/office/powerpoint/2010/main" val="568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D444907C-4E35-45FD-B763-CABCE5B5EA65}"/>
              </a:ext>
            </a:extLst>
          </p:cNvPr>
          <p:cNvSpPr/>
          <p:nvPr/>
        </p:nvSpPr>
        <p:spPr>
          <a:xfrm rot="307739" flipV="1">
            <a:off x="-237161" y="28001"/>
            <a:ext cx="1837011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011" name="Заголовок 1">
            <a:extLst>
              <a:ext uri="{FF2B5EF4-FFF2-40B4-BE49-F238E27FC236}">
                <a16:creationId xmlns:a16="http://schemas.microsoft.com/office/drawing/2014/main" id="{617F8552-C8F6-4C15-B9D9-5A028596B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44624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организатора в аудитории подготовки. Переход участников экзамена из аудитории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подготовки 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аудиторию проведения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B2765B9-7817-4A06-9BC4-54E1336C1C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3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1EBF4427-DC15-4A46-A362-85D686B583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4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418D5E9-180B-41D6-9EDB-AE8DD592DA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5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672AE2F1-77F9-4A1B-94AE-A4B1C8850F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6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3DA91177-11A3-4A19-83EE-7B4705A1E1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7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24F59335-F4DC-4FC1-9456-DF0CCD298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8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138F38CB-44AD-4D38-95C7-BDBD130BE7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5588B57D-51F7-4AE8-9598-031C392F84B9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B9E42DA5-A696-44ED-A829-2E60DE848ECF}"/>
              </a:ext>
            </a:extLst>
          </p:cNvPr>
          <p:cNvSpPr/>
          <p:nvPr/>
        </p:nvSpPr>
        <p:spPr>
          <a:xfrm flipH="1">
            <a:off x="-1" y="6015"/>
            <a:ext cx="2843808" cy="2346660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object 3"/>
          <p:cNvSpPr>
            <a:spLocks/>
          </p:cNvSpPr>
          <p:nvPr/>
        </p:nvSpPr>
        <p:spPr bwMode="auto">
          <a:xfrm>
            <a:off x="457200" y="1268413"/>
            <a:ext cx="3354388" cy="1512887"/>
          </a:xfrm>
          <a:custGeom>
            <a:avLst/>
            <a:gdLst>
              <a:gd name="T0" fmla="*/ 3350343 w 3354704"/>
              <a:gd name="T1" fmla="*/ 0 h 1749425"/>
              <a:gd name="T2" fmla="*/ 0 w 3354704"/>
              <a:gd name="T3" fmla="*/ 0 h 1749425"/>
              <a:gd name="T4" fmla="*/ 0 w 3354704"/>
              <a:gd name="T5" fmla="*/ 468411 h 1749425"/>
              <a:gd name="T6" fmla="*/ 3350343 w 3354704"/>
              <a:gd name="T7" fmla="*/ 468411 h 1749425"/>
              <a:gd name="T8" fmla="*/ 3350343 w 3354704"/>
              <a:gd name="T9" fmla="*/ 0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3354451" y="0"/>
                </a:moveTo>
                <a:lnTo>
                  <a:pt x="0" y="0"/>
                </a:lnTo>
                <a:lnTo>
                  <a:pt x="0" y="1749425"/>
                </a:lnTo>
                <a:lnTo>
                  <a:pt x="3354451" y="1749425"/>
                </a:lnTo>
                <a:lnTo>
                  <a:pt x="335445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3" name="object 4"/>
          <p:cNvSpPr>
            <a:spLocks/>
          </p:cNvSpPr>
          <p:nvPr/>
        </p:nvSpPr>
        <p:spPr bwMode="auto">
          <a:xfrm>
            <a:off x="457200" y="1268413"/>
            <a:ext cx="3354388" cy="1712912"/>
          </a:xfrm>
          <a:custGeom>
            <a:avLst/>
            <a:gdLst>
              <a:gd name="T0" fmla="*/ 0 w 3354704"/>
              <a:gd name="T1" fmla="*/ 986974 h 1749425"/>
              <a:gd name="T2" fmla="*/ 3350343 w 3354704"/>
              <a:gd name="T3" fmla="*/ 986974 h 1749425"/>
              <a:gd name="T4" fmla="*/ 3350343 w 3354704"/>
              <a:gd name="T5" fmla="*/ 0 h 1749425"/>
              <a:gd name="T6" fmla="*/ 0 w 3354704"/>
              <a:gd name="T7" fmla="*/ 0 h 1749425"/>
              <a:gd name="T8" fmla="*/ 0 w 3354704"/>
              <a:gd name="T9" fmla="*/ 986974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0" y="1749425"/>
                </a:moveTo>
                <a:lnTo>
                  <a:pt x="3354451" y="1749425"/>
                </a:lnTo>
                <a:lnTo>
                  <a:pt x="3354451" y="0"/>
                </a:lnTo>
                <a:lnTo>
                  <a:pt x="0" y="0"/>
                </a:lnTo>
                <a:lnTo>
                  <a:pt x="0" y="1749425"/>
                </a:lnTo>
                <a:close/>
              </a:path>
            </a:pathLst>
          </a:custGeom>
          <a:noFill/>
          <a:ln w="19050">
            <a:solidFill>
              <a:srgbClr val="3944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4" name="object 5"/>
          <p:cNvSpPr txBox="1">
            <a:spLocks noChangeArrowheads="1"/>
          </p:cNvSpPr>
          <p:nvPr/>
        </p:nvSpPr>
        <p:spPr bwMode="auto">
          <a:xfrm>
            <a:off x="671513" y="1628775"/>
            <a:ext cx="30368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7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Заполнить</a:t>
            </a: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в форме </a:t>
            </a:r>
            <a:b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ППЭ-05-02-У </a:t>
            </a:r>
            <a:r>
              <a:rPr lang="ru-RU" altLang="ru-RU" sz="17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время начала </a:t>
            </a: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экзамена в аудитории подготовки*</a:t>
            </a:r>
          </a:p>
        </p:txBody>
      </p:sp>
      <p:sp>
        <p:nvSpPr>
          <p:cNvPr id="45" name="object 6"/>
          <p:cNvSpPr>
            <a:spLocks/>
          </p:cNvSpPr>
          <p:nvPr/>
        </p:nvSpPr>
        <p:spPr bwMode="auto">
          <a:xfrm>
            <a:off x="5332413" y="1231900"/>
            <a:ext cx="3354387" cy="1749425"/>
          </a:xfrm>
          <a:custGeom>
            <a:avLst/>
            <a:gdLst>
              <a:gd name="T0" fmla="*/ 3350203 w 3354704"/>
              <a:gd name="T1" fmla="*/ 0 h 1749425"/>
              <a:gd name="T2" fmla="*/ 0 w 3354704"/>
              <a:gd name="T3" fmla="*/ 0 h 1749425"/>
              <a:gd name="T4" fmla="*/ 0 w 3354704"/>
              <a:gd name="T5" fmla="*/ 1749425 h 1749425"/>
              <a:gd name="T6" fmla="*/ 3350203 w 3354704"/>
              <a:gd name="T7" fmla="*/ 1749425 h 1749425"/>
              <a:gd name="T8" fmla="*/ 3350203 w 3354704"/>
              <a:gd name="T9" fmla="*/ 0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3354324" y="0"/>
                </a:moveTo>
                <a:lnTo>
                  <a:pt x="0" y="0"/>
                </a:lnTo>
                <a:lnTo>
                  <a:pt x="0" y="1749425"/>
                </a:lnTo>
                <a:lnTo>
                  <a:pt x="3354324" y="1749425"/>
                </a:lnTo>
                <a:lnTo>
                  <a:pt x="3354324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6" name="object 7"/>
          <p:cNvSpPr>
            <a:spLocks/>
          </p:cNvSpPr>
          <p:nvPr/>
        </p:nvSpPr>
        <p:spPr bwMode="auto">
          <a:xfrm>
            <a:off x="5332413" y="1268413"/>
            <a:ext cx="3354387" cy="1654175"/>
          </a:xfrm>
          <a:custGeom>
            <a:avLst/>
            <a:gdLst>
              <a:gd name="T0" fmla="*/ 0 w 3354704"/>
              <a:gd name="T1" fmla="*/ 1250294 h 1749425"/>
              <a:gd name="T2" fmla="*/ 3350203 w 3354704"/>
              <a:gd name="T3" fmla="*/ 1250294 h 1749425"/>
              <a:gd name="T4" fmla="*/ 3350203 w 3354704"/>
              <a:gd name="T5" fmla="*/ 0 h 1749425"/>
              <a:gd name="T6" fmla="*/ 0 w 3354704"/>
              <a:gd name="T7" fmla="*/ 0 h 1749425"/>
              <a:gd name="T8" fmla="*/ 0 w 3354704"/>
              <a:gd name="T9" fmla="*/ 1250294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0" y="1749425"/>
                </a:moveTo>
                <a:lnTo>
                  <a:pt x="3354324" y="1749425"/>
                </a:lnTo>
                <a:lnTo>
                  <a:pt x="3354324" y="0"/>
                </a:lnTo>
                <a:lnTo>
                  <a:pt x="0" y="0"/>
                </a:lnTo>
                <a:lnTo>
                  <a:pt x="0" y="1749425"/>
                </a:lnTo>
                <a:close/>
              </a:path>
            </a:pathLst>
          </a:custGeom>
          <a:noFill/>
          <a:ln w="19050">
            <a:solidFill>
              <a:srgbClr val="3944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7" name="object 8"/>
          <p:cNvSpPr>
            <a:spLocks/>
          </p:cNvSpPr>
          <p:nvPr/>
        </p:nvSpPr>
        <p:spPr bwMode="auto">
          <a:xfrm>
            <a:off x="457200" y="3816350"/>
            <a:ext cx="3354388" cy="1749425"/>
          </a:xfrm>
          <a:custGeom>
            <a:avLst/>
            <a:gdLst>
              <a:gd name="T0" fmla="*/ 3350343 w 3354704"/>
              <a:gd name="T1" fmla="*/ 0 h 1749425"/>
              <a:gd name="T2" fmla="*/ 0 w 3354704"/>
              <a:gd name="T3" fmla="*/ 0 h 1749425"/>
              <a:gd name="T4" fmla="*/ 0 w 3354704"/>
              <a:gd name="T5" fmla="*/ 1749425 h 1749425"/>
              <a:gd name="T6" fmla="*/ 3350343 w 3354704"/>
              <a:gd name="T7" fmla="*/ 1749425 h 1749425"/>
              <a:gd name="T8" fmla="*/ 3350343 w 3354704"/>
              <a:gd name="T9" fmla="*/ 0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3354451" y="0"/>
                </a:moveTo>
                <a:lnTo>
                  <a:pt x="0" y="0"/>
                </a:lnTo>
                <a:lnTo>
                  <a:pt x="0" y="1749425"/>
                </a:lnTo>
                <a:lnTo>
                  <a:pt x="3354451" y="1749425"/>
                </a:lnTo>
                <a:lnTo>
                  <a:pt x="335445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8" name="object 9"/>
          <p:cNvSpPr>
            <a:spLocks/>
          </p:cNvSpPr>
          <p:nvPr/>
        </p:nvSpPr>
        <p:spPr bwMode="auto">
          <a:xfrm>
            <a:off x="457200" y="3816350"/>
            <a:ext cx="3354388" cy="1889125"/>
          </a:xfrm>
          <a:custGeom>
            <a:avLst/>
            <a:gdLst>
              <a:gd name="T0" fmla="*/ 0 w 3354704"/>
              <a:gd name="T1" fmla="*/ 2773556 h 1749425"/>
              <a:gd name="T2" fmla="*/ 3350343 w 3354704"/>
              <a:gd name="T3" fmla="*/ 2773556 h 1749425"/>
              <a:gd name="T4" fmla="*/ 3350343 w 3354704"/>
              <a:gd name="T5" fmla="*/ 0 h 1749425"/>
              <a:gd name="T6" fmla="*/ 0 w 3354704"/>
              <a:gd name="T7" fmla="*/ 0 h 1749425"/>
              <a:gd name="T8" fmla="*/ 0 w 3354704"/>
              <a:gd name="T9" fmla="*/ 2773556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0" y="1749425"/>
                </a:moveTo>
                <a:lnTo>
                  <a:pt x="3354451" y="1749425"/>
                </a:lnTo>
                <a:lnTo>
                  <a:pt x="3354451" y="0"/>
                </a:lnTo>
                <a:lnTo>
                  <a:pt x="0" y="0"/>
                </a:lnTo>
                <a:lnTo>
                  <a:pt x="0" y="1749425"/>
                </a:lnTo>
                <a:close/>
              </a:path>
            </a:pathLst>
          </a:custGeom>
          <a:noFill/>
          <a:ln w="19050">
            <a:solidFill>
              <a:srgbClr val="3944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9" name="object 10"/>
          <p:cNvSpPr txBox="1">
            <a:spLocks noChangeArrowheads="1"/>
          </p:cNvSpPr>
          <p:nvPr/>
        </p:nvSpPr>
        <p:spPr bwMode="auto">
          <a:xfrm>
            <a:off x="479425" y="4200525"/>
            <a:ext cx="322897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Проконтролировать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наличие документа, удостоверяющего личность, бланка регистрации и ручки у участников экзамена, покидающих аудиторию</a:t>
            </a:r>
          </a:p>
        </p:txBody>
      </p:sp>
      <p:sp>
        <p:nvSpPr>
          <p:cNvPr id="50" name="object 12"/>
          <p:cNvSpPr>
            <a:spLocks noChangeArrowheads="1"/>
          </p:cNvSpPr>
          <p:nvPr/>
        </p:nvSpPr>
        <p:spPr bwMode="auto">
          <a:xfrm>
            <a:off x="4267200" y="1928813"/>
            <a:ext cx="609600" cy="4238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1" name="object 13"/>
          <p:cNvSpPr>
            <a:spLocks noChangeArrowheads="1"/>
          </p:cNvSpPr>
          <p:nvPr/>
        </p:nvSpPr>
        <p:spPr bwMode="auto">
          <a:xfrm>
            <a:off x="6797675" y="3086100"/>
            <a:ext cx="423863" cy="6080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4" name="object 14"/>
          <p:cNvSpPr>
            <a:spLocks noChangeArrowheads="1"/>
          </p:cNvSpPr>
          <p:nvPr/>
        </p:nvSpPr>
        <p:spPr bwMode="auto">
          <a:xfrm>
            <a:off x="4267200" y="4479925"/>
            <a:ext cx="609600" cy="4238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6" name="object 18"/>
          <p:cNvSpPr>
            <a:spLocks noChangeArrowheads="1"/>
          </p:cNvSpPr>
          <p:nvPr/>
        </p:nvSpPr>
        <p:spPr bwMode="auto">
          <a:xfrm>
            <a:off x="169863" y="1095375"/>
            <a:ext cx="771525" cy="7715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7" name="object 19"/>
          <p:cNvSpPr>
            <a:spLocks noChangeArrowheads="1"/>
          </p:cNvSpPr>
          <p:nvPr/>
        </p:nvSpPr>
        <p:spPr bwMode="auto">
          <a:xfrm>
            <a:off x="7986713" y="1316038"/>
            <a:ext cx="688975" cy="6889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9" name="object 23"/>
          <p:cNvSpPr txBox="1">
            <a:spLocks noChangeArrowheads="1"/>
          </p:cNvSpPr>
          <p:nvPr/>
        </p:nvSpPr>
        <p:spPr bwMode="auto">
          <a:xfrm>
            <a:off x="144463" y="5876925"/>
            <a:ext cx="8770937" cy="8588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34290" rIns="0" bIns="0">
            <a:spAutoFit/>
          </a:bodyPr>
          <a:lstStyle>
            <a:lvl1pPr marL="273050" indent="3175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75"/>
              </a:spcBef>
              <a:buFontTx/>
              <a:buNone/>
            </a:pPr>
            <a:r>
              <a:rPr lang="ru-RU" altLang="ru-RU" sz="17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*Начало экзамена </a:t>
            </a: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аудитории подготовки – время завершения инструктажа, заполнения бланков и проверка корректности их заполнения. </a:t>
            </a:r>
          </a:p>
          <a:p>
            <a:pPr algn="ctr">
              <a:spcBef>
                <a:spcPts val="275"/>
              </a:spcBef>
              <a:buFontTx/>
              <a:buNone/>
            </a:pPr>
            <a:r>
              <a:rPr lang="ru-RU" altLang="ru-RU" sz="17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Окончание экзамена – </a:t>
            </a: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время, когда аудиторию покинул последний участник</a:t>
            </a:r>
          </a:p>
        </p:txBody>
      </p:sp>
      <p:sp>
        <p:nvSpPr>
          <p:cNvPr id="61" name="object 24"/>
          <p:cNvSpPr>
            <a:spLocks/>
          </p:cNvSpPr>
          <p:nvPr/>
        </p:nvSpPr>
        <p:spPr bwMode="auto">
          <a:xfrm>
            <a:off x="6804025" y="2528888"/>
            <a:ext cx="2246313" cy="1046162"/>
          </a:xfrm>
          <a:custGeom>
            <a:avLst/>
            <a:gdLst>
              <a:gd name="T0" fmla="*/ 0 w 2246629"/>
              <a:gd name="T1" fmla="*/ 0 h 1045845"/>
              <a:gd name="T2" fmla="*/ 503267 w 2246629"/>
              <a:gd name="T3" fmla="*/ 477235 h 1045845"/>
              <a:gd name="T4" fmla="*/ 503267 w 2246629"/>
              <a:gd name="T5" fmla="*/ 1049845 h 1045845"/>
              <a:gd name="T6" fmla="*/ 2242522 w 2246629"/>
              <a:gd name="T7" fmla="*/ 1049845 h 1045845"/>
              <a:gd name="T8" fmla="*/ 2242522 w 2246629"/>
              <a:gd name="T9" fmla="*/ 68217 h 1045845"/>
              <a:gd name="T10" fmla="*/ 503267 w 2246629"/>
              <a:gd name="T11" fmla="*/ 68217 h 1045845"/>
              <a:gd name="T12" fmla="*/ 503267 w 2246629"/>
              <a:gd name="T13" fmla="*/ 231795 h 1045845"/>
              <a:gd name="T14" fmla="*/ 0 w 2246629"/>
              <a:gd name="T15" fmla="*/ 0 h 10458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46629" h="1045845">
                <a:moveTo>
                  <a:pt x="0" y="0"/>
                </a:moveTo>
                <a:lnTo>
                  <a:pt x="504190" y="475360"/>
                </a:lnTo>
                <a:lnTo>
                  <a:pt x="504190" y="1045717"/>
                </a:lnTo>
                <a:lnTo>
                  <a:pt x="2246629" y="1045717"/>
                </a:lnTo>
                <a:lnTo>
                  <a:pt x="2246629" y="67944"/>
                </a:lnTo>
                <a:lnTo>
                  <a:pt x="504190" y="67944"/>
                </a:lnTo>
                <a:lnTo>
                  <a:pt x="504190" y="2308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63" name="object 26"/>
          <p:cNvSpPr txBox="1">
            <a:spLocks noChangeArrowheads="1"/>
          </p:cNvSpPr>
          <p:nvPr/>
        </p:nvSpPr>
        <p:spPr bwMode="auto">
          <a:xfrm>
            <a:off x="5435600" y="1749425"/>
            <a:ext cx="25209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6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Сообщить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организатору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вне аудитории об окончании инструктажа</a:t>
            </a:r>
          </a:p>
        </p:txBody>
      </p:sp>
      <p:sp>
        <p:nvSpPr>
          <p:cNvPr id="64" name="TextBox 1"/>
          <p:cNvSpPr txBox="1">
            <a:spLocks noChangeArrowheads="1"/>
          </p:cNvSpPr>
          <p:nvPr/>
        </p:nvSpPr>
        <p:spPr bwMode="auto">
          <a:xfrm>
            <a:off x="7337425" y="2636838"/>
            <a:ext cx="16986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2088" indent="-14128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000" b="1" dirty="0">
                <a:solidFill>
                  <a:srgbClr val="3D4453"/>
                </a:solidFill>
                <a:latin typeface="Cambria" pitchFamily="18" charset="0"/>
              </a:rPr>
              <a:t>Организатор </a:t>
            </a:r>
            <a:br>
              <a:rPr lang="ru-RU" altLang="ru-RU" sz="1000" b="1" dirty="0">
                <a:solidFill>
                  <a:srgbClr val="3D4453"/>
                </a:solidFill>
                <a:latin typeface="Cambria" pitchFamily="18" charset="0"/>
              </a:rPr>
            </a:br>
            <a:r>
              <a:rPr lang="ru-RU" altLang="ru-RU" sz="1000" b="1" dirty="0">
                <a:solidFill>
                  <a:srgbClr val="3D4453"/>
                </a:solidFill>
                <a:latin typeface="Cambria" pitchFamily="18" charset="0"/>
              </a:rPr>
              <a:t>вне аудитории сообщает данную  информацию</a:t>
            </a:r>
            <a:endParaRPr lang="ru-RU" altLang="ru-RU" sz="1000" dirty="0">
              <a:solidFill>
                <a:srgbClr val="000000"/>
              </a:solidFill>
              <a:latin typeface="Cambria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rgbClr val="3D4453"/>
                </a:solidFill>
                <a:latin typeface="Cambria" pitchFamily="18" charset="0"/>
              </a:rPr>
              <a:t>руководителю ППЭ</a:t>
            </a:r>
            <a:endParaRPr lang="ru-RU" altLang="ru-RU" sz="1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7" name="Прямоугольник 1"/>
          <p:cNvSpPr>
            <a:spLocks noChangeArrowheads="1"/>
          </p:cNvSpPr>
          <p:nvPr/>
        </p:nvSpPr>
        <p:spPr bwMode="auto">
          <a:xfrm>
            <a:off x="5364163" y="3860800"/>
            <a:ext cx="33226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25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При переходе участников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аудиторию проведения </a:t>
            </a:r>
            <a:r>
              <a:rPr lang="ru-RU" altLang="ru-RU" sz="16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форме ППЭ-05-02-У 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altLang="ru-RU" sz="16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сделать отметку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«Бланк  регистрации получен» и </a:t>
            </a:r>
            <a:r>
              <a:rPr lang="ru-RU" altLang="ru-RU" sz="16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получить подпись участника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экзамена, покидающего аудиторию подготовки</a:t>
            </a:r>
          </a:p>
        </p:txBody>
      </p:sp>
      <p:sp>
        <p:nvSpPr>
          <p:cNvPr id="68" name="object 8"/>
          <p:cNvSpPr>
            <a:spLocks/>
          </p:cNvSpPr>
          <p:nvPr/>
        </p:nvSpPr>
        <p:spPr bwMode="auto">
          <a:xfrm>
            <a:off x="609600" y="3968750"/>
            <a:ext cx="3354388" cy="1749425"/>
          </a:xfrm>
          <a:custGeom>
            <a:avLst/>
            <a:gdLst>
              <a:gd name="T0" fmla="*/ 3350343 w 3354704"/>
              <a:gd name="T1" fmla="*/ 0 h 1749425"/>
              <a:gd name="T2" fmla="*/ 0 w 3354704"/>
              <a:gd name="T3" fmla="*/ 0 h 1749425"/>
              <a:gd name="T4" fmla="*/ 0 w 3354704"/>
              <a:gd name="T5" fmla="*/ 1749425 h 1749425"/>
              <a:gd name="T6" fmla="*/ 3350343 w 3354704"/>
              <a:gd name="T7" fmla="*/ 1749425 h 1749425"/>
              <a:gd name="T8" fmla="*/ 3350343 w 3354704"/>
              <a:gd name="T9" fmla="*/ 0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3354451" y="0"/>
                </a:moveTo>
                <a:lnTo>
                  <a:pt x="0" y="0"/>
                </a:lnTo>
                <a:lnTo>
                  <a:pt x="0" y="1749425"/>
                </a:lnTo>
                <a:lnTo>
                  <a:pt x="3354451" y="1749425"/>
                </a:lnTo>
                <a:lnTo>
                  <a:pt x="335445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70" name="object 9"/>
          <p:cNvSpPr>
            <a:spLocks/>
          </p:cNvSpPr>
          <p:nvPr/>
        </p:nvSpPr>
        <p:spPr bwMode="auto">
          <a:xfrm>
            <a:off x="5332413" y="3843338"/>
            <a:ext cx="3354387" cy="1862137"/>
          </a:xfrm>
          <a:custGeom>
            <a:avLst/>
            <a:gdLst>
              <a:gd name="T0" fmla="*/ 0 w 3354704"/>
              <a:gd name="T1" fmla="*/ 2543502 h 1749425"/>
              <a:gd name="T2" fmla="*/ 3350338 w 3354704"/>
              <a:gd name="T3" fmla="*/ 2543502 h 1749425"/>
              <a:gd name="T4" fmla="*/ 3350338 w 3354704"/>
              <a:gd name="T5" fmla="*/ 0 h 1749425"/>
              <a:gd name="T6" fmla="*/ 0 w 3354704"/>
              <a:gd name="T7" fmla="*/ 0 h 1749425"/>
              <a:gd name="T8" fmla="*/ 0 w 3354704"/>
              <a:gd name="T9" fmla="*/ 2543502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0" y="1749425"/>
                </a:moveTo>
                <a:lnTo>
                  <a:pt x="3354451" y="1749425"/>
                </a:lnTo>
                <a:lnTo>
                  <a:pt x="3354451" y="0"/>
                </a:lnTo>
                <a:lnTo>
                  <a:pt x="0" y="0"/>
                </a:lnTo>
                <a:lnTo>
                  <a:pt x="0" y="1749425"/>
                </a:lnTo>
                <a:close/>
              </a:path>
            </a:pathLst>
          </a:custGeom>
          <a:noFill/>
          <a:ln w="19050">
            <a:solidFill>
              <a:srgbClr val="3944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pic>
        <p:nvPicPr>
          <p:cNvPr id="71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3052763"/>
            <a:ext cx="827087" cy="112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object 17"/>
          <p:cNvSpPr>
            <a:spLocks noChangeArrowheads="1"/>
          </p:cNvSpPr>
          <p:nvPr/>
        </p:nvSpPr>
        <p:spPr bwMode="auto">
          <a:xfrm>
            <a:off x="852488" y="3087688"/>
            <a:ext cx="1271587" cy="12604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75" name="object 8"/>
          <p:cNvSpPr txBox="1">
            <a:spLocks noChangeArrowheads="1"/>
          </p:cNvSpPr>
          <p:nvPr/>
        </p:nvSpPr>
        <p:spPr bwMode="auto">
          <a:xfrm>
            <a:off x="2513471" y="2992357"/>
            <a:ext cx="4117057" cy="67710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875"/>
              </a:spcBef>
              <a:buFontTx/>
              <a:buNone/>
            </a:pPr>
            <a:endParaRPr lang="ru-RU" altLang="ru-RU" sz="8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Участники не заполняют в бланке регистрации номер аудитории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53015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организатора в аудитории проведения. Проведение экзамена</a:t>
            </a: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2613" y="13349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5" name="object 3"/>
          <p:cNvSpPr>
            <a:spLocks/>
          </p:cNvSpPr>
          <p:nvPr/>
        </p:nvSpPr>
        <p:spPr bwMode="auto">
          <a:xfrm>
            <a:off x="457200" y="1660327"/>
            <a:ext cx="3810000" cy="1533525"/>
          </a:xfrm>
          <a:custGeom>
            <a:avLst/>
            <a:gdLst>
              <a:gd name="T0" fmla="*/ 6275062 w 3448050"/>
              <a:gd name="T1" fmla="*/ 0 h 1749425"/>
              <a:gd name="T2" fmla="*/ 0 w 3448050"/>
              <a:gd name="T3" fmla="*/ 0 h 1749425"/>
              <a:gd name="T4" fmla="*/ 0 w 3448050"/>
              <a:gd name="T5" fmla="*/ 315673 h 1749425"/>
              <a:gd name="T6" fmla="*/ 6275062 w 3448050"/>
              <a:gd name="T7" fmla="*/ 315673 h 1749425"/>
              <a:gd name="T8" fmla="*/ 6275062 w 3448050"/>
              <a:gd name="T9" fmla="*/ 0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48050" h="1749425">
                <a:moveTo>
                  <a:pt x="3447541" y="0"/>
                </a:moveTo>
                <a:lnTo>
                  <a:pt x="0" y="0"/>
                </a:lnTo>
                <a:lnTo>
                  <a:pt x="0" y="1749425"/>
                </a:lnTo>
                <a:lnTo>
                  <a:pt x="3447541" y="1749425"/>
                </a:lnTo>
                <a:lnTo>
                  <a:pt x="344754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6" name="object 4"/>
          <p:cNvSpPr>
            <a:spLocks/>
          </p:cNvSpPr>
          <p:nvPr/>
        </p:nvSpPr>
        <p:spPr bwMode="auto">
          <a:xfrm>
            <a:off x="457200" y="1753989"/>
            <a:ext cx="3448050" cy="1439863"/>
          </a:xfrm>
          <a:custGeom>
            <a:avLst/>
            <a:gdLst>
              <a:gd name="T0" fmla="*/ 0 w 3448050"/>
              <a:gd name="T1" fmla="*/ 216294 h 1749425"/>
              <a:gd name="T2" fmla="*/ 3447541 w 3448050"/>
              <a:gd name="T3" fmla="*/ 216294 h 1749425"/>
              <a:gd name="T4" fmla="*/ 3447541 w 3448050"/>
              <a:gd name="T5" fmla="*/ 0 h 1749425"/>
              <a:gd name="T6" fmla="*/ 0 w 3448050"/>
              <a:gd name="T7" fmla="*/ 0 h 1749425"/>
              <a:gd name="T8" fmla="*/ 0 w 3448050"/>
              <a:gd name="T9" fmla="*/ 216294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48050" h="1749425">
                <a:moveTo>
                  <a:pt x="0" y="1749425"/>
                </a:moveTo>
                <a:lnTo>
                  <a:pt x="3447541" y="1749425"/>
                </a:lnTo>
                <a:lnTo>
                  <a:pt x="3447541" y="0"/>
                </a:lnTo>
                <a:lnTo>
                  <a:pt x="0" y="0"/>
                </a:lnTo>
                <a:lnTo>
                  <a:pt x="0" y="1749425"/>
                </a:lnTo>
                <a:close/>
              </a:path>
            </a:pathLst>
          </a:custGeom>
          <a:noFill/>
          <a:ln w="19050">
            <a:solidFill>
              <a:srgbClr val="1B4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7" name="object 5"/>
          <p:cNvSpPr txBox="1">
            <a:spLocks noChangeArrowheads="1"/>
          </p:cNvSpPr>
          <p:nvPr/>
        </p:nvSpPr>
        <p:spPr bwMode="auto">
          <a:xfrm>
            <a:off x="619125" y="1784152"/>
            <a:ext cx="32321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При входе участников экзамена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аудиторию проведения </a:t>
            </a:r>
            <a:r>
              <a:rPr lang="ru-RU" altLang="ru-RU" sz="17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проверить</a:t>
            </a: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их персональные данные согласно ведомости </a:t>
            </a:r>
            <a:b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ППЭ-05-03-У</a:t>
            </a:r>
          </a:p>
        </p:txBody>
      </p:sp>
      <p:sp>
        <p:nvSpPr>
          <p:cNvPr id="48" name="object 6"/>
          <p:cNvSpPr>
            <a:spLocks/>
          </p:cNvSpPr>
          <p:nvPr/>
        </p:nvSpPr>
        <p:spPr bwMode="auto">
          <a:xfrm>
            <a:off x="5332413" y="1753989"/>
            <a:ext cx="3354387" cy="1439863"/>
          </a:xfrm>
          <a:custGeom>
            <a:avLst/>
            <a:gdLst>
              <a:gd name="T0" fmla="*/ 3350203 w 3354704"/>
              <a:gd name="T1" fmla="*/ 0 h 1749425"/>
              <a:gd name="T2" fmla="*/ 0 w 3354704"/>
              <a:gd name="T3" fmla="*/ 0 h 1749425"/>
              <a:gd name="T4" fmla="*/ 0 w 3354704"/>
              <a:gd name="T5" fmla="*/ 149034 h 1749425"/>
              <a:gd name="T6" fmla="*/ 3350203 w 3354704"/>
              <a:gd name="T7" fmla="*/ 149034 h 1749425"/>
              <a:gd name="T8" fmla="*/ 3350203 w 3354704"/>
              <a:gd name="T9" fmla="*/ 0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3354324" y="0"/>
                </a:moveTo>
                <a:lnTo>
                  <a:pt x="0" y="0"/>
                </a:lnTo>
                <a:lnTo>
                  <a:pt x="0" y="1749425"/>
                </a:lnTo>
                <a:lnTo>
                  <a:pt x="3354324" y="1749425"/>
                </a:lnTo>
                <a:lnTo>
                  <a:pt x="3354324" y="0"/>
                </a:lnTo>
                <a:close/>
              </a:path>
            </a:pathLst>
          </a:custGeom>
          <a:noFill/>
          <a:ln w="19050">
            <a:solidFill>
              <a:srgbClr val="003B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9" name="object 8"/>
          <p:cNvSpPr txBox="1">
            <a:spLocks noChangeArrowheads="1"/>
          </p:cNvSpPr>
          <p:nvPr/>
        </p:nvSpPr>
        <p:spPr bwMode="auto">
          <a:xfrm>
            <a:off x="457200" y="4352727"/>
            <a:ext cx="3448050" cy="1077912"/>
          </a:xfrm>
          <a:prstGeom prst="rect">
            <a:avLst/>
          </a:prstGeom>
          <a:noFill/>
          <a:ln w="19050">
            <a:solidFill>
              <a:srgbClr val="1B495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875"/>
              </a:spcBef>
              <a:buFontTx/>
              <a:buNone/>
            </a:pPr>
            <a:endParaRPr lang="ru-RU" altLang="ru-RU" sz="8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Заполнить в форме ППЭ-05-03-У  время начала экзамена в аудитории  проведения*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bject 9"/>
          <p:cNvSpPr>
            <a:spLocks/>
          </p:cNvSpPr>
          <p:nvPr/>
        </p:nvSpPr>
        <p:spPr bwMode="auto">
          <a:xfrm>
            <a:off x="5332413" y="4071739"/>
            <a:ext cx="3354387" cy="1358900"/>
          </a:xfrm>
          <a:custGeom>
            <a:avLst/>
            <a:gdLst>
              <a:gd name="T0" fmla="*/ 3350203 w 3354704"/>
              <a:gd name="T1" fmla="*/ 0 h 1749425"/>
              <a:gd name="T2" fmla="*/ 0 w 3354704"/>
              <a:gd name="T3" fmla="*/ 0 h 1749425"/>
              <a:gd name="T4" fmla="*/ 0 w 3354704"/>
              <a:gd name="T5" fmla="*/ 376614 h 1749425"/>
              <a:gd name="T6" fmla="*/ 3350203 w 3354704"/>
              <a:gd name="T7" fmla="*/ 376614 h 1749425"/>
              <a:gd name="T8" fmla="*/ 3350203 w 3354704"/>
              <a:gd name="T9" fmla="*/ 0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54704"/>
              <a:gd name="T16" fmla="*/ 0 h 1749425"/>
              <a:gd name="T17" fmla="*/ 3354704 w 3354704"/>
              <a:gd name="T18" fmla="*/ 1749425 h 17494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54704" h="1749425">
                <a:moveTo>
                  <a:pt x="3354324" y="0"/>
                </a:moveTo>
                <a:lnTo>
                  <a:pt x="0" y="0"/>
                </a:lnTo>
                <a:lnTo>
                  <a:pt x="0" y="1749425"/>
                </a:lnTo>
                <a:lnTo>
                  <a:pt x="3354324" y="1749425"/>
                </a:lnTo>
                <a:lnTo>
                  <a:pt x="3354324" y="0"/>
                </a:lnTo>
                <a:close/>
              </a:path>
            </a:pathLst>
          </a:custGeom>
          <a:noFill/>
          <a:ln w="19050">
            <a:solidFill>
              <a:srgbClr val="1B495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Для каждой новой группы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участников экзамена </a:t>
            </a:r>
            <a:r>
              <a:rPr lang="ru-RU" altLang="ru-RU" sz="16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провести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краткий </a:t>
            </a:r>
            <a:r>
              <a:rPr lang="ru-RU" altLang="ru-RU" sz="16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инструктаж</a:t>
            </a:r>
            <a:endParaRPr lang="ru-RU" altLang="ru-RU" sz="1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bject 11"/>
          <p:cNvSpPr>
            <a:spLocks noChangeArrowheads="1"/>
          </p:cNvSpPr>
          <p:nvPr/>
        </p:nvSpPr>
        <p:spPr bwMode="auto">
          <a:xfrm>
            <a:off x="4267200" y="2141339"/>
            <a:ext cx="609600" cy="425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5" name="object 12"/>
          <p:cNvSpPr>
            <a:spLocks noChangeArrowheads="1"/>
          </p:cNvSpPr>
          <p:nvPr/>
        </p:nvSpPr>
        <p:spPr bwMode="auto">
          <a:xfrm>
            <a:off x="6797675" y="3306564"/>
            <a:ext cx="423863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6" name="object 13"/>
          <p:cNvSpPr>
            <a:spLocks noChangeArrowheads="1"/>
          </p:cNvSpPr>
          <p:nvPr/>
        </p:nvSpPr>
        <p:spPr bwMode="auto">
          <a:xfrm>
            <a:off x="4341813" y="4678164"/>
            <a:ext cx="609600" cy="4270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7" name="object 15"/>
          <p:cNvSpPr>
            <a:spLocks noChangeArrowheads="1"/>
          </p:cNvSpPr>
          <p:nvPr/>
        </p:nvSpPr>
        <p:spPr bwMode="auto">
          <a:xfrm>
            <a:off x="1976438" y="3387527"/>
            <a:ext cx="771525" cy="7715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8" name="object 17"/>
          <p:cNvSpPr>
            <a:spLocks noChangeArrowheads="1"/>
          </p:cNvSpPr>
          <p:nvPr/>
        </p:nvSpPr>
        <p:spPr bwMode="auto">
          <a:xfrm>
            <a:off x="265113" y="2852539"/>
            <a:ext cx="635000" cy="8032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9" name="object 22"/>
          <p:cNvSpPr txBox="1">
            <a:spLocks noChangeArrowheads="1"/>
          </p:cNvSpPr>
          <p:nvPr/>
        </p:nvSpPr>
        <p:spPr bwMode="auto">
          <a:xfrm>
            <a:off x="144463" y="5661248"/>
            <a:ext cx="8891587" cy="98552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635" rIns="0" bIns="0">
            <a:spAutoFit/>
          </a:bodyPr>
          <a:lstStyle>
            <a:lvl1pPr marL="24923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2075"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1B4955"/>
                </a:solidFill>
                <a:latin typeface="Cambria" pitchFamily="18" charset="0"/>
              </a:rPr>
              <a:t>*Начало экзамена –</a:t>
            </a:r>
            <a:r>
              <a:rPr lang="ru-RU" altLang="ru-RU" sz="1600" dirty="0" smtClean="0">
                <a:solidFill>
                  <a:srgbClr val="1B4955"/>
                </a:solidFill>
                <a:latin typeface="Cambria" pitchFamily="18" charset="0"/>
              </a:rPr>
              <a:t> время завершения краткого  инструктажа первой группы </a:t>
            </a:r>
            <a:br>
              <a:rPr lang="ru-RU" altLang="ru-RU" sz="1600" dirty="0" smtClean="0">
                <a:solidFill>
                  <a:srgbClr val="1B4955"/>
                </a:solidFill>
                <a:latin typeface="Cambria" pitchFamily="18" charset="0"/>
              </a:rPr>
            </a:br>
            <a:r>
              <a:rPr lang="ru-RU" altLang="ru-RU" sz="1600" dirty="0" smtClean="0">
                <a:solidFill>
                  <a:srgbClr val="1B4955"/>
                </a:solidFill>
                <a:latin typeface="Cambria" pitchFamily="18" charset="0"/>
              </a:rPr>
              <a:t>участников экзамена.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1B4955"/>
                </a:solidFill>
                <a:latin typeface="Cambria" pitchFamily="18" charset="0"/>
              </a:rPr>
              <a:t>Окончание экзамена  – </a:t>
            </a:r>
            <a:r>
              <a:rPr lang="ru-RU" altLang="ru-RU" sz="1600" dirty="0" smtClean="0">
                <a:solidFill>
                  <a:srgbClr val="1B4955"/>
                </a:solidFill>
                <a:latin typeface="Cambria" pitchFamily="18" charset="0"/>
              </a:rPr>
              <a:t>время,  когда аудиторию покинул последний участник последней группы участников экзамена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484438" y="1052736"/>
            <a:ext cx="41544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lang="ru-RU" sz="20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Указать на доске номер</a:t>
            </a:r>
            <a:r>
              <a:rPr lang="ru-RU" sz="2000" b="1" spc="-2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аудитории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1"/>
          <p:cNvSpPr>
            <a:spLocks noChangeArrowheads="1"/>
          </p:cNvSpPr>
          <p:nvPr/>
        </p:nvSpPr>
        <p:spPr bwMode="auto">
          <a:xfrm>
            <a:off x="5332413" y="1750814"/>
            <a:ext cx="3348037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После входа в аудиторию группы  участников экзамена каждой очереди </a:t>
            </a:r>
            <a:r>
              <a:rPr lang="ru-RU" altLang="ru-RU" sz="17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распределить участников </a:t>
            </a: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экзамена по рабочим местам в аудитории</a:t>
            </a:r>
          </a:p>
        </p:txBody>
      </p:sp>
      <p:pic>
        <p:nvPicPr>
          <p:cNvPr id="62" name="Picture 42" descr="https://static.tildacdn.com/tild3533-3131-4832-b064-326561353863/pngwingcom_1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25" y="3617240"/>
            <a:ext cx="870059" cy="78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21739</TotalTime>
  <Words>588</Words>
  <Application>Microsoft Office PowerPoint</Application>
  <PresentationFormat>Экран (4:3)</PresentationFormat>
  <Paragraphs>160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</vt:lpstr>
      <vt:lpstr>Century Gothic</vt:lpstr>
      <vt:lpstr>Times New Roman</vt:lpstr>
      <vt:lpstr>Wingdings</vt:lpstr>
      <vt:lpstr>1_Тема Office</vt:lpstr>
      <vt:lpstr>2_Тема Office</vt:lpstr>
      <vt:lpstr>3_Тема Office</vt:lpstr>
      <vt:lpstr>Презентация PowerPoint</vt:lpstr>
      <vt:lpstr>Подготовка аудиторий подготовки ЕГЭ  по иностранным языкам (устная часть)</vt:lpstr>
      <vt:lpstr>Подготовка аудиторий проведения ЕГЭ  по иностранным языкам (устная часть)</vt:lpstr>
      <vt:lpstr>Особенности проведения ЕГЭ по иностранным языкам (устная часть)</vt:lpstr>
      <vt:lpstr>Особенности проведения ЕГЭ по иностранным языкам (устная часть)</vt:lpstr>
      <vt:lpstr>Действия руководителя ППЭ в день экзамена </vt:lpstr>
      <vt:lpstr>Действия руководителя ППЭ в день экзамена </vt:lpstr>
      <vt:lpstr>Действия организатора в аудитории подготовки. Переход участников экзамена из аудитории подготовки  в аудиторию проведения</vt:lpstr>
      <vt:lpstr>Действия организатора в аудитории проведения. Проведение экзамена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Светлана Тихоновская</cp:lastModifiedBy>
  <cp:revision>1307</cp:revision>
  <cp:lastPrinted>2024-04-25T05:44:01Z</cp:lastPrinted>
  <dcterms:created xsi:type="dcterms:W3CDTF">2011-08-25T06:09:31Z</dcterms:created>
  <dcterms:modified xsi:type="dcterms:W3CDTF">2025-04-23T04:12:13Z</dcterms:modified>
</cp:coreProperties>
</file>