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608" r:id="rId2"/>
    <p:sldId id="789" r:id="rId3"/>
    <p:sldId id="790" r:id="rId4"/>
    <p:sldId id="805" r:id="rId5"/>
    <p:sldId id="792" r:id="rId6"/>
    <p:sldId id="793" r:id="rId7"/>
    <p:sldId id="794" r:id="rId8"/>
    <p:sldId id="795" r:id="rId9"/>
    <p:sldId id="796" r:id="rId10"/>
    <p:sldId id="797" r:id="rId11"/>
    <p:sldId id="798" r:id="rId12"/>
    <p:sldId id="799" r:id="rId13"/>
    <p:sldId id="800" r:id="rId14"/>
    <p:sldId id="801" r:id="rId15"/>
    <p:sldId id="802" r:id="rId16"/>
    <p:sldId id="803" r:id="rId17"/>
    <p:sldId id="806" r:id="rId18"/>
    <p:sldId id="764" r:id="rId19"/>
    <p:sldId id="807" r:id="rId20"/>
    <p:sldId id="809" r:id="rId21"/>
    <p:sldId id="810" r:id="rId22"/>
    <p:sldId id="808" r:id="rId23"/>
    <p:sldId id="811" r:id="rId24"/>
    <p:sldId id="812" r:id="rId25"/>
    <p:sldId id="813" r:id="rId26"/>
    <p:sldId id="814" r:id="rId27"/>
    <p:sldId id="815" r:id="rId28"/>
    <p:sldId id="816" r:id="rId29"/>
    <p:sldId id="817" r:id="rId30"/>
    <p:sldId id="818" r:id="rId31"/>
    <p:sldId id="773" r:id="rId32"/>
    <p:sldId id="744" r:id="rId33"/>
    <p:sldId id="761" r:id="rId34"/>
    <p:sldId id="819" r:id="rId35"/>
    <p:sldId id="820" r:id="rId36"/>
    <p:sldId id="821" r:id="rId37"/>
    <p:sldId id="804" r:id="rId38"/>
    <p:sldId id="822" r:id="rId39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E3E4"/>
    <a:srgbClr val="40C9CC"/>
    <a:srgbClr val="B9D08C"/>
    <a:srgbClr val="D0D8E8"/>
    <a:srgbClr val="005EA4"/>
    <a:srgbClr val="E9EDF4"/>
    <a:srgbClr val="000000"/>
    <a:srgbClr val="394454"/>
    <a:srgbClr val="003B68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3" autoAdjust="0"/>
    <p:restoredTop sz="97266" autoAdjust="0"/>
  </p:normalViewPr>
  <p:slideViewPr>
    <p:cSldViewPr>
      <p:cViewPr>
        <p:scale>
          <a:sx n="86" d="100"/>
          <a:sy n="86" d="100"/>
        </p:scale>
        <p:origin x="-2256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4BFBBC30-C82E-4504-BE2E-49EA2056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EDA2D93-0033-4160-BC92-F0937BBFB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DF8B9-925F-442C-B44B-8DD53D015381}" type="datetimeFigureOut">
              <a:rPr lang="ru-RU"/>
              <a:pPr>
                <a:defRPr/>
              </a:pPr>
              <a:t>29.04.2025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D69A1D6C-325C-489B-B9B0-6C42151DB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C70C0BEF-3F33-460F-B605-3F439ABC4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519142-EB72-437F-B0F8-98B1567CD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FF3AFD-C412-47F3-A6A9-83C065DCD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60686-61AE-4E1F-A5A0-F7C0EBE8D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xmlns="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xmlns="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xmlns="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xmlns="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xmlns="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xmlns="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xmlns="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xmlns="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xmlns="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xmlns="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xmlns="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xmlns="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xmlns="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xmlns="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xmlns="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16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xmlns="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xmlns="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xmlns="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xmlns="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xmlns="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xmlns="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xmlns="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xmlns="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xmlns="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12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xmlns="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xmlns="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xmlns="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xmlns="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xmlns="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xmlns="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21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xmlns="" id="{F91CB339-A1EB-410F-AE67-44B859D58A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xmlns="" id="{67D0FBF0-EDA0-4DE2-8585-DF04BF2C9D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xmlns="" id="{4101F9FD-AF75-4548-8855-54CC421291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6240DC9-4862-4977-BC58-E6B5CBFFA89A}" type="slidenum">
              <a:rPr lang="ru-RU" altLang="ru-RU">
                <a:solidFill>
                  <a:srgbClr val="000000"/>
                </a:solidFill>
              </a:rPr>
              <a:pPr/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48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9321987-7C94-4890-8A48-1BAC8B57FB1F}" type="slidenum">
              <a:rPr lang="ru-RU" altLang="ru-RU" smtClean="0">
                <a:solidFill>
                  <a:srgbClr val="000000"/>
                </a:solidFill>
              </a:rPr>
              <a:pPr/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9B0ABFB-63A4-40CB-808E-6E7FCBA13A98}" type="slidenum">
              <a:rPr lang="ru-RU" altLang="ru-RU" smtClean="0">
                <a:solidFill>
                  <a:srgbClr val="000000"/>
                </a:solidFill>
              </a:rPr>
              <a:pPr/>
              <a:t>24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26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:a16="http://schemas.microsoft.com/office/drawing/2014/main" xmlns="" id="{AD96F325-8984-4F56-8CD5-25F327628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:a16="http://schemas.microsoft.com/office/drawing/2014/main" xmlns="" id="{E9975AA6-3006-449E-B01E-0EBCE6083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:a16="http://schemas.microsoft.com/office/drawing/2014/main" xmlns="" id="{259317D0-4327-4C29-ACDA-FD9398E9DD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5B71C4-F5D6-4B4D-80CD-BFE98B8C5A22}" type="slidenum">
              <a:rPr lang="ru-RU" altLang="ru-RU">
                <a:solidFill>
                  <a:srgbClr val="000000"/>
                </a:solidFill>
              </a:rPr>
              <a:pPr/>
              <a:t>27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xmlns="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xmlns="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xmlns="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28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>
            <a:extLst>
              <a:ext uri="{FF2B5EF4-FFF2-40B4-BE49-F238E27FC236}">
                <a16:creationId xmlns:a16="http://schemas.microsoft.com/office/drawing/2014/main" xmlns="" id="{6BAAE103-178F-41E3-9210-E35A0B6B31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>
            <a:extLst>
              <a:ext uri="{FF2B5EF4-FFF2-40B4-BE49-F238E27FC236}">
                <a16:creationId xmlns:a16="http://schemas.microsoft.com/office/drawing/2014/main" xmlns="" id="{CCE4AB6F-F7C5-4ECB-9C11-AC7DBC3C7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4996" name="Номер слайда 3">
            <a:extLst>
              <a:ext uri="{FF2B5EF4-FFF2-40B4-BE49-F238E27FC236}">
                <a16:creationId xmlns:a16="http://schemas.microsoft.com/office/drawing/2014/main" xmlns="" id="{74500D98-A62F-4A44-8C8F-7C72CDC46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13D097E-65C9-43C7-907A-8FB640363C06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xmlns="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xmlns="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xmlns="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30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>
            <a:extLst>
              <a:ext uri="{FF2B5EF4-FFF2-40B4-BE49-F238E27FC236}">
                <a16:creationId xmlns:a16="http://schemas.microsoft.com/office/drawing/2014/main" xmlns="" id="{50E74E58-41A7-468A-9C0C-2F0F3785C4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>
            <a:extLst>
              <a:ext uri="{FF2B5EF4-FFF2-40B4-BE49-F238E27FC236}">
                <a16:creationId xmlns:a16="http://schemas.microsoft.com/office/drawing/2014/main" xmlns="" id="{BFF2B2A4-DE2B-46EA-9892-2ECD964203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Номер слайда 3">
            <a:extLst>
              <a:ext uri="{FF2B5EF4-FFF2-40B4-BE49-F238E27FC236}">
                <a16:creationId xmlns:a16="http://schemas.microsoft.com/office/drawing/2014/main" xmlns="" id="{AE04D559-D089-483D-9BED-521BA24A3A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A9F0C6F-CF6A-446F-808E-23D3FC53FC81}" type="slidenum">
              <a:rPr lang="ru-RU" altLang="ru-RU">
                <a:solidFill>
                  <a:srgbClr val="000000"/>
                </a:solidFill>
              </a:rPr>
              <a:pPr/>
              <a:t>31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>
            <a:extLst>
              <a:ext uri="{FF2B5EF4-FFF2-40B4-BE49-F238E27FC236}">
                <a16:creationId xmlns:a16="http://schemas.microsoft.com/office/drawing/2014/main" xmlns="" id="{F6619AED-C499-42A4-BDFB-F0517931F3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>
            <a:extLst>
              <a:ext uri="{FF2B5EF4-FFF2-40B4-BE49-F238E27FC236}">
                <a16:creationId xmlns:a16="http://schemas.microsoft.com/office/drawing/2014/main" xmlns="" id="{5FF69A41-C1FA-4FDA-AF86-7A2C5E51A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8068" name="Номер слайда 3">
            <a:extLst>
              <a:ext uri="{FF2B5EF4-FFF2-40B4-BE49-F238E27FC236}">
                <a16:creationId xmlns:a16="http://schemas.microsoft.com/office/drawing/2014/main" xmlns="" id="{6C79C52F-5D34-424E-8D05-71C167382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167A05A-1535-4476-8D9A-810012715E5B}" type="slidenum">
              <a:rPr lang="ru-RU" altLang="ru-RU">
                <a:solidFill>
                  <a:srgbClr val="000000"/>
                </a:solidFill>
              </a:rPr>
              <a:pPr/>
              <a:t>32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>
            <a:extLst>
              <a:ext uri="{FF2B5EF4-FFF2-40B4-BE49-F238E27FC236}">
                <a16:creationId xmlns:a16="http://schemas.microsoft.com/office/drawing/2014/main" xmlns="" id="{C182508C-75ED-48BC-92A3-BEAB4329FE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Заметки 2">
            <a:extLst>
              <a:ext uri="{FF2B5EF4-FFF2-40B4-BE49-F238E27FC236}">
                <a16:creationId xmlns:a16="http://schemas.microsoft.com/office/drawing/2014/main" xmlns="" id="{6711B85F-044D-492A-9543-BA8EDBDA23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0116" name="Номер слайда 3">
            <a:extLst>
              <a:ext uri="{FF2B5EF4-FFF2-40B4-BE49-F238E27FC236}">
                <a16:creationId xmlns:a16="http://schemas.microsoft.com/office/drawing/2014/main" xmlns="" id="{665B4164-672A-4970-BD12-D49F70D6F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A1C35BC-2F45-4DB8-8009-EA550D156319}" type="slidenum">
              <a:rPr lang="ru-RU" altLang="ru-RU">
                <a:solidFill>
                  <a:srgbClr val="000000"/>
                </a:solidFill>
              </a:rPr>
              <a:pPr/>
              <a:t>33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>
            <a:extLst>
              <a:ext uri="{FF2B5EF4-FFF2-40B4-BE49-F238E27FC236}">
                <a16:creationId xmlns:a16="http://schemas.microsoft.com/office/drawing/2014/main" xmlns="" id="{801756DE-FBD7-400D-B2E8-C58AE476F7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Заметки 2">
            <a:extLst>
              <a:ext uri="{FF2B5EF4-FFF2-40B4-BE49-F238E27FC236}">
                <a16:creationId xmlns:a16="http://schemas.microsoft.com/office/drawing/2014/main" xmlns="" id="{046F5429-A167-4209-A052-AA712D6A57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1140" name="Номер слайда 3">
            <a:extLst>
              <a:ext uri="{FF2B5EF4-FFF2-40B4-BE49-F238E27FC236}">
                <a16:creationId xmlns:a16="http://schemas.microsoft.com/office/drawing/2014/main" xmlns="" id="{6A9D35CE-FFDF-4B6E-88A0-8CD87EE02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5C1641-79C2-41D0-B986-07DF82A76762}" type="slidenum">
              <a:rPr lang="ru-RU" altLang="ru-RU">
                <a:solidFill>
                  <a:srgbClr val="000000"/>
                </a:solidFill>
              </a:rPr>
              <a:pPr/>
              <a:t>34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:a16="http://schemas.microsoft.com/office/drawing/2014/main" xmlns="" id="{ACBE92A5-4B9B-478C-9F08-8522EE60C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>
            <a:extLst>
              <a:ext uri="{FF2B5EF4-FFF2-40B4-BE49-F238E27FC236}">
                <a16:creationId xmlns:a16="http://schemas.microsoft.com/office/drawing/2014/main" xmlns="" id="{5E6989D2-C67E-49CC-BB23-1F603AD5F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164" name="Номер слайда 3">
            <a:extLst>
              <a:ext uri="{FF2B5EF4-FFF2-40B4-BE49-F238E27FC236}">
                <a16:creationId xmlns:a16="http://schemas.microsoft.com/office/drawing/2014/main" xmlns="" id="{2ED314EF-97EC-4CA6-AE6B-CE6FB1107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5FC733-BC30-4EB2-9EB2-C69680869255}" type="slidenum">
              <a:rPr lang="ru-RU" altLang="ru-RU">
                <a:solidFill>
                  <a:srgbClr val="000000"/>
                </a:solidFill>
              </a:rPr>
              <a:pPr/>
              <a:t>35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>
            <a:extLst>
              <a:ext uri="{FF2B5EF4-FFF2-40B4-BE49-F238E27FC236}">
                <a16:creationId xmlns:a16="http://schemas.microsoft.com/office/drawing/2014/main" xmlns="" id="{ACBE92A5-4B9B-478C-9F08-8522EE60CD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Заметки 2">
            <a:extLst>
              <a:ext uri="{FF2B5EF4-FFF2-40B4-BE49-F238E27FC236}">
                <a16:creationId xmlns:a16="http://schemas.microsoft.com/office/drawing/2014/main" xmlns="" id="{5E6989D2-C67E-49CC-BB23-1F603AD5F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2164" name="Номер слайда 3">
            <a:extLst>
              <a:ext uri="{FF2B5EF4-FFF2-40B4-BE49-F238E27FC236}">
                <a16:creationId xmlns:a16="http://schemas.microsoft.com/office/drawing/2014/main" xmlns="" id="{2ED314EF-97EC-4CA6-AE6B-CE6FB1107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75FC733-BC30-4EB2-9EB2-C69680869255}" type="slidenum">
              <a:rPr lang="ru-RU" altLang="ru-RU">
                <a:solidFill>
                  <a:srgbClr val="000000"/>
                </a:solidFill>
              </a:rPr>
              <a:pPr/>
              <a:t>36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>
            <a:extLst>
              <a:ext uri="{FF2B5EF4-FFF2-40B4-BE49-F238E27FC236}">
                <a16:creationId xmlns:a16="http://schemas.microsoft.com/office/drawing/2014/main" xmlns="" id="{84985D11-B1A6-4BCE-933B-D1F64723DD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Заметки 2">
            <a:extLst>
              <a:ext uri="{FF2B5EF4-FFF2-40B4-BE49-F238E27FC236}">
                <a16:creationId xmlns:a16="http://schemas.microsoft.com/office/drawing/2014/main" xmlns="" id="{562DA728-6FD0-46DB-933F-8F4D35BA2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93188" name="Номер слайда 3">
            <a:extLst>
              <a:ext uri="{FF2B5EF4-FFF2-40B4-BE49-F238E27FC236}">
                <a16:creationId xmlns:a16="http://schemas.microsoft.com/office/drawing/2014/main" xmlns="" id="{103F0590-5060-4BC1-B7B3-17EF0DE7F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F570BA-9318-4C04-A97D-345C48FDC7C8}" type="slidenum">
              <a:rPr lang="ru-RU" altLang="ru-RU">
                <a:solidFill>
                  <a:srgbClr val="000000"/>
                </a:solidFill>
              </a:rPr>
              <a:pPr/>
              <a:t>37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xmlns="" id="{302B1C5E-6A9C-403D-8F52-7D9B7166A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xmlns="" id="{9DB62889-05D8-4B73-A310-A72957D79C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xmlns="" id="{C88A04C7-D93E-4645-B74D-D0B8764E7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0C3B3EC-AFAF-406F-8D37-07CCF7702056}" type="slidenum">
              <a:rPr lang="ru-RU" altLang="ru-RU">
                <a:solidFill>
                  <a:srgbClr val="000000"/>
                </a:solidFill>
              </a:rPr>
              <a:pPr/>
              <a:t>38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93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12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078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18F5FE-4B9A-4F75-9CD2-2196042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4DE-AF9F-4989-B492-FE05C1B669A6}" type="datetimeFigureOut">
              <a:rPr lang="ru-RU"/>
              <a:pPr>
                <a:defRPr/>
              </a:pPr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A3C9D-BCCE-4DB3-A647-95A9AC7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257B79-BDBA-437B-ADD3-863C3BF7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D1A897-9AA1-4B46-9A2C-418CA564B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17198F-99CA-4E96-B599-F76B6D77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095EC-76B5-4D03-8E9B-8F23EAE57376}" type="datetimeFigureOut">
              <a:rPr lang="ru-RU"/>
              <a:pPr>
                <a:defRPr/>
              </a:pPr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714C8E-A74F-4AE4-B5E6-C16658A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C153E7-5054-4D1D-9BE3-793A1E9E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56171-BCB0-4AC3-88EE-101FD2A02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E83CF0-42E7-4170-968B-EDBC888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CD98C-6115-49E5-B9F7-2E8B7138C28B}" type="datetimeFigureOut">
              <a:rPr lang="ru-RU"/>
              <a:pPr>
                <a:defRPr/>
              </a:pPr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7CE995-C285-430B-8C1D-3D27ED1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632DC9-6448-47E6-9499-61C1EFDB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E2D56-B1F5-4708-AC1B-76C8E25D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4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ADCBD6-9205-45DF-AB52-9EBAAD7E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34353-3550-46EA-86C6-7DB7F42DC02E}" type="datetimeFigureOut">
              <a:rPr lang="ru-RU"/>
              <a:pPr>
                <a:defRPr/>
              </a:pPr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40ABCD-7DD2-46CC-9BFE-A5CA9FBB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C3A5F8-38AA-419F-AA2C-B81292A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77B1FD-5964-49B8-B22E-394E4740B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8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FCB6AE-DDED-4B86-B449-63ED1F38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53832-A13D-429F-9071-2869B53C78D7}" type="datetimeFigureOut">
              <a:rPr lang="ru-RU"/>
              <a:pPr>
                <a:defRPr/>
              </a:pPr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0D5C13-0C99-4364-835A-A8987982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B87A23-8D92-4756-8B0D-68EE9D8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3A74C3-AAC1-471F-B9A8-DE91077C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1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2BEF148C-FAC5-4AA6-B64D-F9E13DD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47DE92-CE70-4E04-BF4E-2D91659DE816}" type="datetimeFigureOut">
              <a:rPr lang="ru-RU"/>
              <a:pPr>
                <a:defRPr/>
              </a:pPr>
              <a:t>29.04.2025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000C604-5DF0-444C-B0F6-DF64260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9D6DC14-B852-4176-87EA-8C35EB18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A25AFA-4035-489D-8E28-27D96141EC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76DC924E-C585-4E7C-A59F-1B90403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44E805-55B2-4EE1-B50F-EAF0F5CDB1DA}" type="datetimeFigureOut">
              <a:rPr lang="ru-RU"/>
              <a:pPr>
                <a:defRPr/>
              </a:pPr>
              <a:t>29.04.2025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A806D683-F6C4-49A5-8111-CFB8ED68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F6B0805-6CD7-4394-83BB-BCE9EA3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CA99B6-4891-4D4F-86D1-808BB5B53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72C71C4B-E3D8-4B38-9DDB-0829C46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91B97-AD43-46EE-B404-7DB69282480A}" type="datetimeFigureOut">
              <a:rPr lang="ru-RU"/>
              <a:pPr>
                <a:defRPr/>
              </a:pPr>
              <a:t>29.04.2025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F8E69FF7-A918-4004-A589-81754FE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0E8EDD0-D9D1-492D-BB20-13D0C38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C999EF-F675-46D4-AB04-85049C3B3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7ECED770-88C2-4E99-97BD-B2B564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F5FF4-1A31-4700-AE26-6A85DF0E3AA3}" type="datetimeFigureOut">
              <a:rPr lang="ru-RU"/>
              <a:pPr>
                <a:defRPr/>
              </a:pPr>
              <a:t>29.04.2025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913B66F8-578A-468B-8D05-BB3C6E0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787AB760-641B-4705-9ED0-5856470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43C9A-16DE-4167-8CB4-FDDD4E2A1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915CA571-0148-4284-A1DF-7A37BED3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C62AC4-EFB9-4244-8DFC-0C7BC0F45485}" type="datetimeFigureOut">
              <a:rPr lang="ru-RU"/>
              <a:pPr>
                <a:defRPr/>
              </a:pPr>
              <a:t>29.04.2025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BAF3F24-5555-427A-807F-EAD8699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3254E0A-5226-4707-96B3-06DD076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A48AF4-0AB0-4E77-8A9F-A6332490D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1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E126389B-8954-486D-A52D-FA94330A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7B890-83AF-488C-84C2-3BD3719AFD9D}" type="datetimeFigureOut">
              <a:rPr lang="ru-RU"/>
              <a:pPr>
                <a:defRPr/>
              </a:pPr>
              <a:t>29.04.2025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BE4503A-6DC7-4C03-A8E5-8DC0DC4E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E517AE7-FB6C-4A56-A3E2-E5D652B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57214D-9375-42F3-AAEE-30592BFD5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0557B6F4-2FAD-4578-80AF-32F2F6B05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4C7B11B7-2F69-409C-B45A-F833AF4A1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70659B-205B-4181-9079-209E65C4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9FE6-62F0-4DE6-91B2-E97B54C111F7}" type="datetimeFigureOut">
              <a:rPr lang="ru-RU"/>
              <a:pPr>
                <a:defRPr/>
              </a:pPr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305549-3E41-48CA-A93F-08017ED6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8B64FD-9A83-4EB1-AFA5-D95F5E02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03469B-4BAF-4362-9B5B-B0EC4503AD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11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75.jpeg"/><Relationship Id="rId18" Type="http://schemas.openxmlformats.org/officeDocument/2006/relationships/image" Target="../media/image80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4.jpe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11" Type="http://schemas.openxmlformats.org/officeDocument/2006/relationships/image" Target="../media/image73.jpeg"/><Relationship Id="rId5" Type="http://schemas.openxmlformats.org/officeDocument/2006/relationships/image" Target="../media/image68.jpeg"/><Relationship Id="rId15" Type="http://schemas.openxmlformats.org/officeDocument/2006/relationships/image" Target="../media/image77.jpeg"/><Relationship Id="rId10" Type="http://schemas.openxmlformats.org/officeDocument/2006/relationships/image" Target="../media/image72.jpeg"/><Relationship Id="rId19" Type="http://schemas.openxmlformats.org/officeDocument/2006/relationships/image" Target="../media/image81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Relationship Id="rId1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jpeg"/><Relationship Id="rId9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96.jpeg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jpeg"/><Relationship Id="rId5" Type="http://schemas.openxmlformats.org/officeDocument/2006/relationships/image" Target="../media/image100.pn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7.png"/><Relationship Id="rId4" Type="http://schemas.openxmlformats.org/officeDocument/2006/relationships/image" Target="../media/image10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pe-mon.obr57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pe-mon.obr57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94F0BB56-9ADC-47B5-B32B-74FC2D4232A7}"/>
              </a:ext>
            </a:extLst>
          </p:cNvPr>
          <p:cNvSpPr/>
          <p:nvPr/>
        </p:nvSpPr>
        <p:spPr>
          <a:xfrm>
            <a:off x="-4918" y="-12032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87439DF-D6D6-4271-996C-092A3C7845A8}"/>
              </a:ext>
            </a:extLst>
          </p:cNvPr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895" name="Прямоугольник 4">
            <a:extLst>
              <a:ext uri="{FF2B5EF4-FFF2-40B4-BE49-F238E27FC236}">
                <a16:creationId xmlns:a16="http://schemas.microsoft.com/office/drawing/2014/main" xmlns="" id="{0541E7F0-75E3-4280-822D-524B7C68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13" y="2333625"/>
            <a:ext cx="83010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члена ГЭК-11 при подготовке </a:t>
            </a:r>
            <a:b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проведении ЕГЭ в ППЭ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(для членов </a:t>
            </a:r>
            <a:r>
              <a:rPr lang="ru-RU" alt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ГЭК-11 </a:t>
            </a:r>
            <a:r>
              <a:rPr lang="ru-RU" alt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 </a:t>
            </a:r>
            <a:r>
              <a:rPr lang="ru-RU" alt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ЕГЭ)</a:t>
            </a:r>
            <a:endParaRPr lang="ru-RU" altLang="ru-RU" sz="24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6" name="Picture 2">
            <a:extLst>
              <a:ext uri="{FF2B5EF4-FFF2-40B4-BE49-F238E27FC236}">
                <a16:creationId xmlns:a16="http://schemas.microsoft.com/office/drawing/2014/main" xmlns="" id="{BB90FFCC-5356-4D01-A916-AC24A93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4" y="685134"/>
            <a:ext cx="1006910" cy="9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:a16="http://schemas.microsoft.com/office/drawing/2014/main" xmlns="" id="{940362C8-E7F9-421F-884C-D1C3721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621895"/>
            <a:ext cx="1185499" cy="10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>
            <a:extLst>
              <a:ext uri="{FF2B5EF4-FFF2-40B4-BE49-F238E27FC236}">
                <a16:creationId xmlns:a16="http://schemas.microsoft.com/office/drawing/2014/main" xmlns="" id="{62BAF295-3BAF-4135-99E4-6DD75D50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2656"/>
            <a:ext cx="983411" cy="1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2">
            <a:extLst>
              <a:ext uri="{FF2B5EF4-FFF2-40B4-BE49-F238E27FC236}">
                <a16:creationId xmlns:a16="http://schemas.microsoft.com/office/drawing/2014/main" xmlns="" id="{BEB0C20B-12CA-49FF-A5CC-5EB6710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615634"/>
            <a:ext cx="990461" cy="9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00" name="Picture 2" descr="C:\Users\user\Desktop\logo.png">
            <a:extLst>
              <a:ext uri="{FF2B5EF4-FFF2-40B4-BE49-F238E27FC236}">
                <a16:creationId xmlns:a16="http://schemas.microsoft.com/office/drawing/2014/main" xmlns="" id="{F5F7E4A2-E58B-4781-9C89-84E71083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80975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Прямоугольник 11">
            <a:extLst>
              <a:ext uri="{FF2B5EF4-FFF2-40B4-BE49-F238E27FC236}">
                <a16:creationId xmlns:a16="http://schemas.microsoft.com/office/drawing/2014/main" xmlns="" id="{4EE15F08-DD51-4EB9-8A8D-07864798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6330950"/>
            <a:ext cx="2076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1CE305D1-4836-456E-9E70-46E3594CE4D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F2ECE7DB-6AE9-4DF3-B997-E2E21CC7F871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411528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Тихоновская Светлана Николаевна,</a:t>
            </a:r>
          </a:p>
          <a:p>
            <a:pPr lvl="0"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– начальник отдела обеспечения ГИА Регионального центра оценки качества образования </a:t>
            </a:r>
          </a:p>
          <a:p>
            <a:pPr lvl="0" algn="r"/>
            <a:endParaRPr lang="en-US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altLang="ru-RU" b="1" i="1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Чмелёва</a:t>
            </a:r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Николаевна,</a:t>
            </a:r>
          </a:p>
          <a:p>
            <a:pPr lvl="0"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altLang="ru-RU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 </a:t>
            </a:r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обеспечения ГИА </a:t>
            </a:r>
            <a:r>
              <a:rPr lang="ru-RU" altLang="ru-RU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</a:t>
            </a:r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оценки качества образования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Тихоновская\12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1"/>
          <a:stretch/>
        </p:blipFill>
        <p:spPr bwMode="auto">
          <a:xfrm>
            <a:off x="3083644" y="4765511"/>
            <a:ext cx="2304256" cy="20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3591" y="108501"/>
            <a:ext cx="87428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наличия в </a:t>
            </a:r>
            <a:r>
              <a:rPr lang="ru-RU" sz="24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ППЭ помещения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хранения ЭМ </a:t>
            </a:r>
            <a: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(до передачи их в РЦОКО)</a:t>
            </a:r>
            <a:endParaRPr lang="ru-RU" b="1" dirty="0"/>
          </a:p>
        </p:txBody>
      </p:sp>
      <p:pic>
        <p:nvPicPr>
          <p:cNvPr id="11" name="Picture 4" descr="C:\Users\tihonovskaya\Desktop\img1481_11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247" y="2132856"/>
            <a:ext cx="1965032" cy="3631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1909518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3592" y="946298"/>
            <a:ext cx="86174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Согласно приказу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образования от 21 марта 2025 года № 428 «О хранении экзаменационных материалов единого государственного экзамена с использованием передачи экзаменационных материалов посредством сети «Интернет», печати полного комплекта экзаменационных материалов и сканирования в аудиториях пунктов проведения экзаменов»: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3592" y="2276872"/>
            <a:ext cx="64608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Назначить ответственного за хранение ЭМ из числа работников ОМСУ;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установить средства видеонаблюдения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офлайн;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Оборудовать помещение сейфом или металлическим шкафом (дверь-сейф);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доступ посторонних лиц;</a:t>
            </a: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меры по защите информации, содержащейся в ЭМ, от неправомерного доступа, уничтожения, копирования, распространения</a:t>
            </a:r>
          </a:p>
          <a:p>
            <a:pPr marL="342900" indent="-342900" algn="just"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xmlns="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3397" y="89694"/>
            <a:ext cx="669509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готовности аудиторий ППЭ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371" name="object 3">
            <a:extLst>
              <a:ext uri="{FF2B5EF4-FFF2-40B4-BE49-F238E27FC236}">
                <a16:creationId xmlns:a16="http://schemas.microsoft.com/office/drawing/2014/main" xmlns="" id="{C3820BDB-260B-449C-AB13-C7639A72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292051"/>
            <a:ext cx="8906321" cy="5521325"/>
          </a:xfrm>
          <a:prstGeom prst="rect">
            <a:avLst/>
          </a:prstGeom>
          <a:noFill/>
          <a:ln w="76200">
            <a:solidFill>
              <a:srgbClr val="40C9C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ru-RU" altLang="ru-RU" dirty="0">
              <a:solidFill>
                <a:prstClr val="black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44046" name="object 6">
            <a:extLst>
              <a:ext uri="{FF2B5EF4-FFF2-40B4-BE49-F238E27FC236}">
                <a16:creationId xmlns:a16="http://schemas.microsoft.com/office/drawing/2014/main" xmlns="" id="{FBF25A71-3FC0-4D4C-B4E8-9BFA5C511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88" y="5275263"/>
            <a:ext cx="1003300" cy="11064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7" name="object 7">
            <a:extLst>
              <a:ext uri="{FF2B5EF4-FFF2-40B4-BE49-F238E27FC236}">
                <a16:creationId xmlns:a16="http://schemas.microsoft.com/office/drawing/2014/main" xmlns="" id="{19F400B1-0775-4D79-884D-FE7E33BE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2676525"/>
            <a:ext cx="28321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796925" indent="-7842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100"/>
              </a:spcBef>
              <a:buFontTx/>
              <a:buNone/>
            </a:pPr>
            <a:r>
              <a:rPr lang="ru-RU" altLang="ru-RU" sz="1600" b="1">
                <a:solidFill>
                  <a:srgbClr val="394454"/>
                </a:solidFill>
                <a:latin typeface="Cambria" panose="02040503050406030204" pitchFamily="18" charset="0"/>
              </a:rPr>
              <a:t>Справочно-познавательная  информация</a:t>
            </a: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8" name="object 8">
            <a:extLst>
              <a:ext uri="{FF2B5EF4-FFF2-40B4-BE49-F238E27FC236}">
                <a16:creationId xmlns:a16="http://schemas.microsoft.com/office/drawing/2014/main" xmlns="" id="{04430E94-6CB5-4E42-87B5-67300E190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54288"/>
            <a:ext cx="2686050" cy="11350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49" name="object 9">
            <a:extLst>
              <a:ext uri="{FF2B5EF4-FFF2-40B4-BE49-F238E27FC236}">
                <a16:creationId xmlns:a16="http://schemas.microsoft.com/office/drawing/2014/main" xmlns="" id="{169301B6-3624-4FFE-860B-F269CD96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575554"/>
            <a:ext cx="2686050" cy="11287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050" name="object 10">
            <a:extLst>
              <a:ext uri="{FF2B5EF4-FFF2-40B4-BE49-F238E27FC236}">
                <a16:creationId xmlns:a16="http://schemas.microsoft.com/office/drawing/2014/main" xmlns="" id="{3F90C558-156E-4F8F-A3F1-9D180D6578D0}"/>
              </a:ext>
            </a:extLst>
          </p:cNvPr>
          <p:cNvSpPr>
            <a:spLocks/>
          </p:cNvSpPr>
          <p:nvPr/>
        </p:nvSpPr>
        <p:spPr bwMode="auto">
          <a:xfrm>
            <a:off x="804863" y="2592388"/>
            <a:ext cx="2586037" cy="1006475"/>
          </a:xfrm>
          <a:custGeom>
            <a:avLst/>
            <a:gdLst>
              <a:gd name="T0" fmla="*/ 0 w 2586354"/>
              <a:gd name="T1" fmla="*/ 0 h 1006475"/>
              <a:gd name="T2" fmla="*/ 2573387 w 2586354"/>
              <a:gd name="T3" fmla="*/ 1006475 h 100647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86354" h="1006475">
                <a:moveTo>
                  <a:pt x="0" y="0"/>
                </a:moveTo>
                <a:lnTo>
                  <a:pt x="2586037" y="100647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1" name="object 14">
            <a:extLst>
              <a:ext uri="{FF2B5EF4-FFF2-40B4-BE49-F238E27FC236}">
                <a16:creationId xmlns:a16="http://schemas.microsoft.com/office/drawing/2014/main" xmlns="" id="{CB7D3172-74ED-4266-8A8A-4E03F3E73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1914525"/>
            <a:ext cx="1009650" cy="10096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2" name="object 15">
            <a:extLst>
              <a:ext uri="{FF2B5EF4-FFF2-40B4-BE49-F238E27FC236}">
                <a16:creationId xmlns:a16="http://schemas.microsoft.com/office/drawing/2014/main" xmlns="" id="{7574E10F-8E8E-4406-8189-2752964E7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4824413"/>
            <a:ext cx="742950" cy="7413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3" name="object 16">
            <a:extLst>
              <a:ext uri="{FF2B5EF4-FFF2-40B4-BE49-F238E27FC236}">
                <a16:creationId xmlns:a16="http://schemas.microsoft.com/office/drawing/2014/main" xmlns="" id="{75830101-5119-4593-B117-EA6D5C42A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0" y="4618038"/>
            <a:ext cx="1309688" cy="13319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4" name="object 17">
            <a:extLst>
              <a:ext uri="{FF2B5EF4-FFF2-40B4-BE49-F238E27FC236}">
                <a16:creationId xmlns:a16="http://schemas.microsoft.com/office/drawing/2014/main" xmlns="" id="{BDBE9708-A1B0-49B8-B784-F26E6E3BB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031" y="4886307"/>
            <a:ext cx="1935163" cy="98266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5" name="object 19">
            <a:extLst>
              <a:ext uri="{FF2B5EF4-FFF2-40B4-BE49-F238E27FC236}">
                <a16:creationId xmlns:a16="http://schemas.microsoft.com/office/drawing/2014/main" xmlns="" id="{A9CFDDD7-762E-4909-B863-859BA7FC0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175" y="4672013"/>
            <a:ext cx="762000" cy="63817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6" name="object 24">
            <a:extLst>
              <a:ext uri="{FF2B5EF4-FFF2-40B4-BE49-F238E27FC236}">
                <a16:creationId xmlns:a16="http://schemas.microsoft.com/office/drawing/2014/main" xmlns="" id="{BFD29BC9-3DFC-4EBB-A433-65FEBE2B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116766"/>
            <a:ext cx="1403350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58750" indent="-1460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 поле зрения  участников  экзамена</a:t>
            </a: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xmlns="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8" name="object 28">
            <a:extLst>
              <a:ext uri="{FF2B5EF4-FFF2-40B4-BE49-F238E27FC236}">
                <a16:creationId xmlns:a16="http://schemas.microsoft.com/office/drawing/2014/main" xmlns="" id="{E2E0A0CD-BCA2-431E-9942-588552EB2740}"/>
              </a:ext>
            </a:extLst>
          </p:cNvPr>
          <p:cNvSpPr>
            <a:spLocks/>
          </p:cNvSpPr>
          <p:nvPr/>
        </p:nvSpPr>
        <p:spPr bwMode="auto">
          <a:xfrm>
            <a:off x="5570266" y="3204792"/>
            <a:ext cx="2889522" cy="1092133"/>
          </a:xfrm>
          <a:custGeom>
            <a:avLst/>
            <a:gdLst>
              <a:gd name="T0" fmla="*/ 119627 w 3638550"/>
              <a:gd name="T1" fmla="*/ 0 h 1492250"/>
              <a:gd name="T2" fmla="*/ 119627 w 3638550"/>
              <a:gd name="T3" fmla="*/ 100943 h 1492250"/>
              <a:gd name="T4" fmla="*/ 59814 w 3638550"/>
              <a:gd name="T5" fmla="*/ 130125 h 1492250"/>
              <a:gd name="T6" fmla="*/ 0 w 3638550"/>
              <a:gd name="T7" fmla="*/ 100943 h 1492250"/>
              <a:gd name="T8" fmla="*/ 0 w 3638550"/>
              <a:gd name="T9" fmla="*/ 0 h 1492250"/>
              <a:gd name="T10" fmla="*/ 119627 w 3638550"/>
              <a:gd name="T11" fmla="*/ 0 h 14922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8550" h="1492250">
                <a:moveTo>
                  <a:pt x="3638550" y="0"/>
                </a:moveTo>
                <a:lnTo>
                  <a:pt x="3638550" y="1157224"/>
                </a:lnTo>
                <a:lnTo>
                  <a:pt x="1819275" y="1491742"/>
                </a:lnTo>
                <a:lnTo>
                  <a:pt x="0" y="1157224"/>
                </a:lnTo>
                <a:lnTo>
                  <a:pt x="0" y="0"/>
                </a:lnTo>
                <a:lnTo>
                  <a:pt x="3638550" y="0"/>
                </a:lnTo>
                <a:close/>
              </a:path>
            </a:pathLst>
          </a:custGeom>
          <a:solidFill>
            <a:srgbClr val="40C9CC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59" name="object 29">
            <a:extLst>
              <a:ext uri="{FF2B5EF4-FFF2-40B4-BE49-F238E27FC236}">
                <a16:creationId xmlns:a16="http://schemas.microsoft.com/office/drawing/2014/main" xmlns="" id="{06E06E5A-B481-436A-8F37-98AC2A377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948" y="3212976"/>
            <a:ext cx="2984500" cy="93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СТАНЦИЯ ОРГАНИЗАТОРА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для осуществления  печати ЭМ </a:t>
            </a:r>
            <a:b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их сканирования находится в зоне  видимости камер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видеонаблюдения</a:t>
            </a:r>
          </a:p>
        </p:txBody>
      </p:sp>
      <p:sp>
        <p:nvSpPr>
          <p:cNvPr id="44060" name="object 30">
            <a:extLst>
              <a:ext uri="{FF2B5EF4-FFF2-40B4-BE49-F238E27FC236}">
                <a16:creationId xmlns:a16="http://schemas.microsoft.com/office/drawing/2014/main" xmlns="" id="{AABD2855-B7E5-46D2-B94B-D4CF1DF3D7E6}"/>
              </a:ext>
            </a:extLst>
          </p:cNvPr>
          <p:cNvSpPr>
            <a:spLocks/>
          </p:cNvSpPr>
          <p:nvPr/>
        </p:nvSpPr>
        <p:spPr bwMode="auto">
          <a:xfrm>
            <a:off x="8805863" y="2578100"/>
            <a:ext cx="158750" cy="2032000"/>
          </a:xfrm>
          <a:custGeom>
            <a:avLst/>
            <a:gdLst>
              <a:gd name="T0" fmla="*/ 158750 w 158750"/>
              <a:gd name="T1" fmla="*/ 0 h 2032635"/>
              <a:gd name="T2" fmla="*/ 0 w 158750"/>
              <a:gd name="T3" fmla="*/ 0 h 2032635"/>
              <a:gd name="T4" fmla="*/ 0 w 158750"/>
              <a:gd name="T5" fmla="*/ 2007515 h 2032635"/>
              <a:gd name="T6" fmla="*/ 158750 w 158750"/>
              <a:gd name="T7" fmla="*/ 2007515 h 2032635"/>
              <a:gd name="T8" fmla="*/ 158750 w 158750"/>
              <a:gd name="T9" fmla="*/ 0 h 20326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50" h="2032635">
                <a:moveTo>
                  <a:pt x="158750" y="0"/>
                </a:moveTo>
                <a:lnTo>
                  <a:pt x="0" y="0"/>
                </a:lnTo>
                <a:lnTo>
                  <a:pt x="0" y="2032127"/>
                </a:lnTo>
                <a:lnTo>
                  <a:pt x="158750" y="2032127"/>
                </a:lnTo>
                <a:lnTo>
                  <a:pt x="15875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5EA4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0" name="Блок-схема: ссылка на другую страницу 49">
            <a:extLst>
              <a:ext uri="{FF2B5EF4-FFF2-40B4-BE49-F238E27FC236}">
                <a16:creationId xmlns:a16="http://schemas.microsoft.com/office/drawing/2014/main" xmlns="" id="{F9BD9AC4-EA67-4F24-8D7A-618EDD9E639E}"/>
              </a:ext>
            </a:extLst>
          </p:cNvPr>
          <p:cNvSpPr/>
          <p:nvPr/>
        </p:nvSpPr>
        <p:spPr>
          <a:xfrm rot="16200000">
            <a:off x="7946232" y="2366169"/>
            <a:ext cx="747712" cy="857250"/>
          </a:xfrm>
          <a:prstGeom prst="flowChartOffpageConnector">
            <a:avLst/>
          </a:prstGeom>
          <a:solidFill>
            <a:srgbClr val="20C0C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1" name="object 33">
            <a:extLst>
              <a:ext uri="{FF2B5EF4-FFF2-40B4-BE49-F238E27FC236}">
                <a16:creationId xmlns:a16="http://schemas.microsoft.com/office/drawing/2014/main" xmlns="" id="{B6671835-A162-4245-BED9-67007EA73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75" y="2636838"/>
            <a:ext cx="985838" cy="79533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2" name="object 36">
            <a:extLst>
              <a:ext uri="{FF2B5EF4-FFF2-40B4-BE49-F238E27FC236}">
                <a16:creationId xmlns:a16="http://schemas.microsoft.com/office/drawing/2014/main" xmlns="" id="{B1CFA396-A56F-4B2B-BFF8-668BC1625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501" y="2497927"/>
            <a:ext cx="600075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Доска  или  стенд</a:t>
            </a:r>
          </a:p>
        </p:txBody>
      </p:sp>
      <p:sp>
        <p:nvSpPr>
          <p:cNvPr id="44063" name="object 40">
            <a:extLst>
              <a:ext uri="{FF2B5EF4-FFF2-40B4-BE49-F238E27FC236}">
                <a16:creationId xmlns:a16="http://schemas.microsoft.com/office/drawing/2014/main" xmlns="" id="{96240391-2F32-42CF-B46C-CE42C57A9EA2}"/>
              </a:ext>
            </a:extLst>
          </p:cNvPr>
          <p:cNvSpPr>
            <a:spLocks/>
          </p:cNvSpPr>
          <p:nvPr/>
        </p:nvSpPr>
        <p:spPr bwMode="auto">
          <a:xfrm>
            <a:off x="3856038" y="5805488"/>
            <a:ext cx="3073400" cy="803275"/>
          </a:xfrm>
          <a:custGeom>
            <a:avLst/>
            <a:gdLst>
              <a:gd name="T0" fmla="*/ 0 w 3074670"/>
              <a:gd name="T1" fmla="*/ 7912729 h 746125"/>
              <a:gd name="T2" fmla="*/ 0 w 3074670"/>
              <a:gd name="T3" fmla="*/ 1774490 h 746125"/>
              <a:gd name="T4" fmla="*/ 1515015 w 3074670"/>
              <a:gd name="T5" fmla="*/ 0 h 746125"/>
              <a:gd name="T6" fmla="*/ 3030029 w 3074670"/>
              <a:gd name="T7" fmla="*/ 1774490 h 746125"/>
              <a:gd name="T8" fmla="*/ 3030029 w 3074670"/>
              <a:gd name="T9" fmla="*/ 7912729 h 746125"/>
              <a:gd name="T10" fmla="*/ 0 w 3074670"/>
              <a:gd name="T11" fmla="*/ 7912729 h 74612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74670" h="746125">
                <a:moveTo>
                  <a:pt x="0" y="745832"/>
                </a:moveTo>
                <a:lnTo>
                  <a:pt x="0" y="167259"/>
                </a:lnTo>
                <a:lnTo>
                  <a:pt x="1537081" y="0"/>
                </a:lnTo>
                <a:lnTo>
                  <a:pt x="3074162" y="167259"/>
                </a:lnTo>
                <a:lnTo>
                  <a:pt x="3074162" y="745832"/>
                </a:lnTo>
                <a:lnTo>
                  <a:pt x="0" y="745832"/>
                </a:lnTo>
                <a:close/>
              </a:path>
            </a:pathLst>
          </a:custGeom>
          <a:solidFill>
            <a:srgbClr val="20C0C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4064" name="object 41">
            <a:extLst>
              <a:ext uri="{FF2B5EF4-FFF2-40B4-BE49-F238E27FC236}">
                <a16:creationId xmlns:a16="http://schemas.microsoft.com/office/drawing/2014/main" xmlns="" id="{0D87C8A5-3E5D-4036-B322-68B0FFD3B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5971216"/>
            <a:ext cx="2935287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СТОЛ ДЛЯ РАСКЛАДКИ ЭМ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находится в зоне видимости камер видеонаблюдения</a:t>
            </a:r>
          </a:p>
        </p:txBody>
      </p:sp>
      <p:sp>
        <p:nvSpPr>
          <p:cNvPr id="2" name="Блок-схема: ссылка на другую страницу 1">
            <a:extLst>
              <a:ext uri="{FF2B5EF4-FFF2-40B4-BE49-F238E27FC236}">
                <a16:creationId xmlns:a16="http://schemas.microsoft.com/office/drawing/2014/main" xmlns="" id="{99328FC0-7EB2-4AF6-8C69-91762BD556D3}"/>
              </a:ext>
            </a:extLst>
          </p:cNvPr>
          <p:cNvSpPr/>
          <p:nvPr/>
        </p:nvSpPr>
        <p:spPr>
          <a:xfrm rot="16200000">
            <a:off x="5053807" y="1654969"/>
            <a:ext cx="820737" cy="1571625"/>
          </a:xfrm>
          <a:prstGeom prst="flowChartOffpageConnector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4067" name="object 12">
            <a:extLst>
              <a:ext uri="{FF2B5EF4-FFF2-40B4-BE49-F238E27FC236}">
                <a16:creationId xmlns:a16="http://schemas.microsoft.com/office/drawing/2014/main" xmlns="" id="{3BA85ADD-0B5F-4F6E-970A-45D7013EA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1557338"/>
            <a:ext cx="696912" cy="8350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8" name="object 13">
            <a:extLst>
              <a:ext uri="{FF2B5EF4-FFF2-40B4-BE49-F238E27FC236}">
                <a16:creationId xmlns:a16="http://schemas.microsoft.com/office/drawing/2014/main" xmlns="" id="{597F2C70-6C10-4D98-A529-0B25E35CC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628775"/>
            <a:ext cx="909637" cy="6826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69" name="object 5">
            <a:extLst>
              <a:ext uri="{FF2B5EF4-FFF2-40B4-BE49-F238E27FC236}">
                <a16:creationId xmlns:a16="http://schemas.microsoft.com/office/drawing/2014/main" xmlns="" id="{617F8A67-9764-4CC4-9C7E-3E0FBE14F6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2250" y="1354138"/>
            <a:ext cx="847725" cy="971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70" name="object 5">
            <a:extLst>
              <a:ext uri="{FF2B5EF4-FFF2-40B4-BE49-F238E27FC236}">
                <a16:creationId xmlns:a16="http://schemas.microsoft.com/office/drawing/2014/main" xmlns="" id="{28FB4F9A-5160-48B3-B499-3541A97E5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8950" y="1354138"/>
            <a:ext cx="847725" cy="9715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9F40CFCB-4552-43EC-BBD2-14421E0AC8D5}"/>
              </a:ext>
            </a:extLst>
          </p:cNvPr>
          <p:cNvCxnSpPr/>
          <p:nvPr/>
        </p:nvCxnSpPr>
        <p:spPr>
          <a:xfrm>
            <a:off x="6689725" y="5237163"/>
            <a:ext cx="347663" cy="793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4A9122D0-896E-4F41-9106-70CFD7368AB5}"/>
              </a:ext>
            </a:extLst>
          </p:cNvPr>
          <p:cNvCxnSpPr/>
          <p:nvPr/>
        </p:nvCxnSpPr>
        <p:spPr>
          <a:xfrm flipV="1">
            <a:off x="8010525" y="5010150"/>
            <a:ext cx="250825" cy="179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73" name="object 4">
            <a:extLst>
              <a:ext uri="{FF2B5EF4-FFF2-40B4-BE49-F238E27FC236}">
                <a16:creationId xmlns:a16="http://schemas.microsoft.com/office/drawing/2014/main" xmlns="" id="{F03E032E-A10E-4982-A953-127FA892C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3" y="4941888"/>
            <a:ext cx="2168525" cy="116522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anose="02040503050406030204" pitchFamily="18" charset="0"/>
            </a:endParaRPr>
          </a:p>
        </p:txBody>
      </p:sp>
      <p:sp>
        <p:nvSpPr>
          <p:cNvPr id="44074" name="object 5">
            <a:extLst>
              <a:ext uri="{FF2B5EF4-FFF2-40B4-BE49-F238E27FC236}">
                <a16:creationId xmlns:a16="http://schemas.microsoft.com/office/drawing/2014/main" xmlns="" id="{2277D2D6-B80A-46F5-9065-7C81216A2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4956175"/>
            <a:ext cx="1082675" cy="116522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Cambria" panose="02040503050406030204" pitchFamily="18" charset="0"/>
            </a:endParaRPr>
          </a:p>
        </p:txBody>
      </p:sp>
      <p:sp>
        <p:nvSpPr>
          <p:cNvPr id="44075" name="object 45">
            <a:extLst>
              <a:ext uri="{FF2B5EF4-FFF2-40B4-BE49-F238E27FC236}">
                <a16:creationId xmlns:a16="http://schemas.microsoft.com/office/drawing/2014/main" xmlns="" id="{C1611C5D-9381-4337-8D98-B8BE1B1000BF}"/>
              </a:ext>
            </a:extLst>
          </p:cNvPr>
          <p:cNvSpPr>
            <a:spLocks/>
          </p:cNvSpPr>
          <p:nvPr/>
        </p:nvSpPr>
        <p:spPr bwMode="auto">
          <a:xfrm>
            <a:off x="384175" y="3789363"/>
            <a:ext cx="3638550" cy="841375"/>
          </a:xfrm>
          <a:custGeom>
            <a:avLst/>
            <a:gdLst>
              <a:gd name="T0" fmla="*/ 3629063 w 3639185"/>
              <a:gd name="T1" fmla="*/ 0 h 840739"/>
              <a:gd name="T2" fmla="*/ 3629063 w 3639185"/>
              <a:gd name="T3" fmla="*/ 659327 h 840739"/>
              <a:gd name="T4" fmla="*/ 1814545 w 3639185"/>
              <a:gd name="T5" fmla="*/ 849946 h 840739"/>
              <a:gd name="T6" fmla="*/ 0 w 3639185"/>
              <a:gd name="T7" fmla="*/ 659327 h 840739"/>
              <a:gd name="T8" fmla="*/ 0 w 3639185"/>
              <a:gd name="T9" fmla="*/ 0 h 840739"/>
              <a:gd name="T10" fmla="*/ 3629063 w 3639185"/>
              <a:gd name="T11" fmla="*/ 0 h 8407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39185" h="840739">
                <a:moveTo>
                  <a:pt x="3638575" y="0"/>
                </a:moveTo>
                <a:lnTo>
                  <a:pt x="3638575" y="651890"/>
                </a:lnTo>
                <a:lnTo>
                  <a:pt x="1819300" y="840358"/>
                </a:lnTo>
                <a:lnTo>
                  <a:pt x="0" y="651890"/>
                </a:lnTo>
                <a:lnTo>
                  <a:pt x="0" y="0"/>
                </a:lnTo>
                <a:lnTo>
                  <a:pt x="3638575" y="0"/>
                </a:lnTo>
                <a:close/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3" name="object 46">
            <a:extLst>
              <a:ext uri="{FF2B5EF4-FFF2-40B4-BE49-F238E27FC236}">
                <a16:creationId xmlns:a16="http://schemas.microsoft.com/office/drawing/2014/main" xmlns="" id="{015F2325-BD09-41C5-A870-5FD782B44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3861429"/>
            <a:ext cx="3568700" cy="56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857250" indent="-8445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>
              <a:spcBef>
                <a:spcPts val="0"/>
              </a:spcBef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Рабочие места участников </a:t>
            </a: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экзамена </a:t>
            </a:r>
            <a:b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ru-RU" alt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и номер места </a:t>
            </a: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находятся в зоне видимости камер видеонаблюдения</a:t>
            </a:r>
          </a:p>
        </p:txBody>
      </p:sp>
      <p:sp>
        <p:nvSpPr>
          <p:cNvPr id="45" name="TextBox 73"/>
          <p:cNvSpPr txBox="1">
            <a:spLocks noChangeArrowheads="1"/>
          </p:cNvSpPr>
          <p:nvPr/>
        </p:nvSpPr>
        <p:spPr bwMode="auto">
          <a:xfrm>
            <a:off x="3209429" y="507692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1Б</a:t>
            </a:r>
          </a:p>
        </p:txBody>
      </p:sp>
      <p:sp>
        <p:nvSpPr>
          <p:cNvPr id="46" name="TextBox 76"/>
          <p:cNvSpPr txBox="1">
            <a:spLocks noChangeArrowheads="1"/>
          </p:cNvSpPr>
          <p:nvPr/>
        </p:nvSpPr>
        <p:spPr bwMode="auto">
          <a:xfrm>
            <a:off x="2129309" y="508518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2Б</a:t>
            </a:r>
          </a:p>
        </p:txBody>
      </p:sp>
      <p:sp>
        <p:nvSpPr>
          <p:cNvPr id="47" name="TextBox 79"/>
          <p:cNvSpPr txBox="1">
            <a:spLocks noChangeArrowheads="1"/>
          </p:cNvSpPr>
          <p:nvPr/>
        </p:nvSpPr>
        <p:spPr bwMode="auto">
          <a:xfrm>
            <a:off x="1049189" y="5085184"/>
            <a:ext cx="498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/>
              <a:t>3Б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5642" y="4175238"/>
            <a:ext cx="1406208" cy="7610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88209" y="4083326"/>
            <a:ext cx="1305181" cy="493699"/>
          </a:xfrm>
          <a:prstGeom prst="rect">
            <a:avLst/>
          </a:prstGeom>
        </p:spPr>
      </p:pic>
      <p:sp>
        <p:nvSpPr>
          <p:cNvPr id="49" name="Овал 48"/>
          <p:cNvSpPr/>
          <p:nvPr/>
        </p:nvSpPr>
        <p:spPr>
          <a:xfrm>
            <a:off x="4266704" y="3815301"/>
            <a:ext cx="1853284" cy="1221855"/>
          </a:xfrm>
          <a:prstGeom prst="ellipse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xmlns="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9694"/>
            <a:ext cx="9144000" cy="680244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готовности аудиторий проведения КЕГЭ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xmlns="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 descr="C:\Users\gridunova\Downloads\Подготовка к обучающим вебинарам\89_NOPROCESS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303"/>
            <a:ext cx="9144000" cy="494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916832"/>
            <a:ext cx="514422" cy="3810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634" y="1916831"/>
            <a:ext cx="514422" cy="381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08" y="1921703"/>
            <a:ext cx="514422" cy="3810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96" y="2924944"/>
            <a:ext cx="548915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2Б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495" y="4653136"/>
            <a:ext cx="548915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86539" y="5480891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r>
              <a:rPr lang="ru-RU" dirty="0"/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80635" y="5480891"/>
            <a:ext cx="585946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48791" y="5480891"/>
            <a:ext cx="548915" cy="3963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11760" y="1916831"/>
            <a:ext cx="548915" cy="3911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1В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99149" y="1923489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69935" y="1916830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4302285"/>
            <a:ext cx="1058893" cy="589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056" y="3772641"/>
            <a:ext cx="1113550" cy="563175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4860032" y="3573016"/>
            <a:ext cx="1595690" cy="1406904"/>
          </a:xfrm>
          <a:prstGeom prst="ellipse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3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xmlns="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89694"/>
            <a:ext cx="8496944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готовности аудиторий проведения ЕГЭ 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(письменная часть)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xmlns="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3" descr="C:\Users\gridunova\Downloads\Подготовка к обучающим вебинарам\X-слайд 27 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t="20282" r="5495" b="7742"/>
          <a:stretch/>
        </p:blipFill>
        <p:spPr bwMode="auto">
          <a:xfrm>
            <a:off x="10918" y="1157415"/>
            <a:ext cx="9133082" cy="567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b="60521"/>
          <a:stretch/>
        </p:blipFill>
        <p:spPr>
          <a:xfrm>
            <a:off x="3707904" y="2988773"/>
            <a:ext cx="792088" cy="512235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716016" y="4420202"/>
            <a:ext cx="2376264" cy="2249157"/>
          </a:xfrm>
          <a:prstGeom prst="ellipse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8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xmlns="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89694"/>
            <a:ext cx="8496944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готовности аудиторий подготовки ЕГЭ 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(устная часть)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xmlns="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 descr="C:\Users\gridunova\Downloads\Подготовка к обучающим вебинарам\X-слайд 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19391" r="5934" b="7890"/>
          <a:stretch/>
        </p:blipFill>
        <p:spPr bwMode="auto">
          <a:xfrm>
            <a:off x="107504" y="1382086"/>
            <a:ext cx="8280920" cy="50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786" y="2505748"/>
            <a:ext cx="1933845" cy="173379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020272" y="2214730"/>
            <a:ext cx="2123728" cy="2078366"/>
          </a:xfrm>
          <a:prstGeom prst="ellipse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3686D70-44FF-49E6-A6FE-3A57696269C0}"/>
              </a:ext>
            </a:extLst>
          </p:cNvPr>
          <p:cNvSpPr/>
          <p:nvPr/>
        </p:nvSpPr>
        <p:spPr>
          <a:xfrm flipH="1">
            <a:off x="3103295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xmlns="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-27384"/>
            <a:ext cx="8496944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Проверка готовности аудиторий проведения ЕГЭ </a:t>
            </a:r>
            <a:b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иностранным языкам (устная часть)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xmlns="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53344"/>
            <a:ext cx="10102854" cy="1905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658" y="2873943"/>
            <a:ext cx="5795750" cy="15631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06" y="4818159"/>
            <a:ext cx="5795750" cy="15631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63" y="980728"/>
            <a:ext cx="5849166" cy="51442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305255" y="2765931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517071" y="2731907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1" name="Овал 20"/>
          <p:cNvSpPr/>
          <p:nvPr/>
        </p:nvSpPr>
        <p:spPr>
          <a:xfrm>
            <a:off x="1007808" y="4688393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4211960" y="470298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865" y="5716984"/>
            <a:ext cx="1864609" cy="967412"/>
          </a:xfrm>
          <a:prstGeom prst="rect">
            <a:avLst/>
          </a:prstGeom>
        </p:spPr>
      </p:pic>
      <p:sp>
        <p:nvSpPr>
          <p:cNvPr id="25" name="object 17">
            <a:extLst>
              <a:ext uri="{FF2B5EF4-FFF2-40B4-BE49-F238E27FC236}">
                <a16:creationId xmlns:a16="http://schemas.microsoft.com/office/drawing/2014/main" xmlns="" id="{BDBE9708-A1B0-49B8-B784-F26E6E3BB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41" y="3215711"/>
            <a:ext cx="1935163" cy="9826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965" y="2999074"/>
            <a:ext cx="1196510" cy="785210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165749" y="2702313"/>
            <a:ext cx="1910941" cy="1859391"/>
          </a:xfrm>
          <a:prstGeom prst="ellipse">
            <a:avLst/>
          </a:prstGeom>
          <a:noFill/>
          <a:ln w="666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2314" y="1011077"/>
            <a:ext cx="971686" cy="1962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8312" y="912470"/>
            <a:ext cx="847843" cy="7811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3840" y="1757691"/>
            <a:ext cx="552527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4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0"/>
            <a:ext cx="8856984" cy="576064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соблюдением регламентных сроков подготовки 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проведения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90ACC0F-4086-47F3-A0C2-82E877692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92519"/>
              </p:ext>
            </p:extLst>
          </p:nvPr>
        </p:nvGraphicFramePr>
        <p:xfrm>
          <a:off x="193866" y="692696"/>
          <a:ext cx="8928100" cy="59804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36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9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9083">
                <a:tc rowSpan="2"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контроля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Регламентный срок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29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ранее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позднее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5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Доставка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Доставка ЭМ в ППЭ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течение суток </a:t>
                      </a:r>
                      <a: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после </a:t>
                      </a: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размещения:</a:t>
                      </a:r>
                      <a:b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5 рабочих дней </a:t>
                      </a:r>
                      <a: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b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даты; </a:t>
                      </a:r>
                      <a:b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ранее 3 </a:t>
                      </a:r>
                      <a: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рабочих дней –  </a:t>
                      </a:r>
                      <a:b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даты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начала </a:t>
                      </a:r>
                      <a:r>
                        <a:rPr kumimoji="0" lang="ru-RU" altLang="ru-RU" sz="15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техподготовки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794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</a:t>
                      </a:r>
                      <a:endParaRPr kumimoji="0" lang="ru-RU" altLang="ru-RU" sz="15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Техническая подготовка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317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календарных дней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день до экзамена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3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 технической готовности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рабочих дня  до даты экзамена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день до экзамена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3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Авторизация </a:t>
                      </a:r>
                      <a:r>
                        <a:rPr kumimoji="0" lang="ru-RU" altLang="ru-RU" sz="1500" b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токенов</a:t>
                      </a:r>
                      <a:r>
                        <a:rPr kumimoji="0" lang="ru-RU" altLang="ru-RU" sz="15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членов ГЭК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ts val="17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рабочих дня до даты экзамена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день до экзамена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3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Передача актов готовности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рабочих дня  до даты экзамена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7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15:00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день до экзамена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5290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endParaRPr kumimoji="0" lang="ru-RU" altLang="ru-RU" sz="15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Скачивание ключа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9:30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10:00</a:t>
                      </a:r>
                      <a:endParaRPr kumimoji="0" lang="ru-RU" altLang="ru-RU" sz="1500" b="1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9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 экзаменов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10:05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10:45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8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Аудирование</a:t>
                      </a: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успешно завершено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10:40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11:35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1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Ожидание участников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10.30</a:t>
                      </a:r>
                      <a:endParaRPr lang="ru-RU" sz="15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Смена статуса </a:t>
                      </a: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 </a:t>
                      </a:r>
                      <a:r>
                        <a:rPr lang="ru-RU" sz="15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12.00</a:t>
                      </a:r>
                      <a:r>
                        <a:rPr lang="ru-RU" sz="15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529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Завершение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Завершение экзаменов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10:30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16:15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5290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Передача бланков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11:00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18:00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90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Передача журналов</a:t>
                      </a:r>
                      <a:endParaRPr kumimoji="0" lang="ru-RU" altLang="ru-RU" sz="1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8255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82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10:30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18:00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85" marR="4908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8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058AF3A-CE4D-4562-93D6-F3B0B82DF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895658"/>
            <a:ext cx="2562341" cy="1962340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BB2FEF84-5083-41B0-8F01-3B1CF9B9887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17AA43AA-5A22-4B00-82CB-8407813F0FC0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7" name="Заголовок 1">
            <a:extLst>
              <a:ext uri="{FF2B5EF4-FFF2-40B4-BE49-F238E27FC236}">
                <a16:creationId xmlns:a16="http://schemas.microsoft.com/office/drawing/2014/main" xmlns="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240707"/>
            <a:ext cx="8505160" cy="961432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Личный кабинет ППЭ: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 использованием ЗСПД - защищенной сети, предназначенной </a:t>
            </a: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связи </a:t>
            </a: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ноутбука, </a:t>
            </a: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установленного в штабе ППЭ, </a:t>
            </a: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личным кабинетом </a:t>
            </a:r>
            <a:r>
              <a:rPr lang="ru-RU" altLang="ru-RU" sz="18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ППЭ):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Прямоугольник 1">
            <a:extLst>
              <a:ext uri="{FF2B5EF4-FFF2-40B4-BE49-F238E27FC236}">
                <a16:creationId xmlns:a16="http://schemas.microsoft.com/office/drawing/2014/main" xmlns="" id="{FB87F265-86DC-461B-BF7C-15D253002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62" y="1340768"/>
            <a:ext cx="865109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 интернет-пакетов;</a:t>
            </a:r>
            <a:endParaRPr lang="ru-RU" altLang="ru-RU" sz="2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авторизация  </a:t>
            </a:r>
            <a:r>
              <a:rPr lang="ru-RU" altLang="ru-RU" sz="2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токенов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членов  ГЭК;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статусов подготовки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экзамена, получения электронных актов технической готовности и журналов работы станций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ключей для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печати ДБО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ключей доступа к ЭМ в день проведения экзамена авторизованным членам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ГЭК, в том числе резервного ключа доступа к ЭМ;</a:t>
            </a:r>
          </a:p>
          <a:p>
            <a:pPr marL="342900" indent="-342900" algn="just">
              <a:spcBef>
                <a:spcPct val="0"/>
              </a:spcBef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пакетов с электронными образами бланков и форм ППЭ, пакетов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аудиоответами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участников устного экзамена, пакетов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ответами участников </a:t>
            </a:r>
            <a:r>
              <a:rPr lang="ru-RU" alt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КЕГЭ</a:t>
            </a:r>
          </a:p>
          <a:p>
            <a:pPr algn="just">
              <a:spcBef>
                <a:spcPct val="0"/>
              </a:spcBef>
              <a:buClr>
                <a:schemeClr val="tx1"/>
              </a:buClr>
              <a:buSzPct val="100000"/>
              <a:buNone/>
            </a:pPr>
            <a:endParaRPr lang="ru-RU" alt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  <a:buNone/>
            </a:pP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 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личный  кабинет </a:t>
            </a: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 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имеют  все  </a:t>
            </a:r>
            <a:endParaRPr lang="ru-RU" altLang="ru-RU" sz="18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chemeClr val="accent5">
                  <a:lumMod val="75000"/>
                </a:schemeClr>
              </a:buClr>
              <a:buSzPct val="200000"/>
              <a:buNone/>
            </a:pP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технические 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специалисты  ППЭ,  назначенные  </a:t>
            </a:r>
            <a:r>
              <a:rPr lang="ru-RU" alt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altLang="ru-RU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072E617-A738-459E-A7C6-4063DB41122A}"/>
              </a:ext>
            </a:extLst>
          </p:cNvPr>
          <p:cNvSpPr/>
          <p:nvPr/>
        </p:nvSpPr>
        <p:spPr>
          <a:xfrm>
            <a:off x="4823074" y="787282"/>
            <a:ext cx="4221638" cy="41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600" dirty="0">
                <a:latin typeface="Century Gothic" panose="020B0502020202020204" pitchFamily="34" charset="0"/>
                <a:cs typeface="Arial" charset="0"/>
              </a:rPr>
              <a:t> </a:t>
            </a:r>
            <a:endParaRPr lang="ru-RU" sz="1400" dirty="0"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AE09F583-DAB1-4BD1-8241-143B8FEE7ADE}"/>
              </a:ext>
            </a:extLst>
          </p:cNvPr>
          <p:cNvSpPr/>
          <p:nvPr/>
        </p:nvSpPr>
        <p:spPr>
          <a:xfrm flipH="1" flipV="1">
            <a:off x="0" y="5820799"/>
            <a:ext cx="5451182" cy="1037201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BB2FEF84-5083-41B0-8F01-3B1CF9B9887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17AA43AA-5A22-4B00-82CB-8407813F0FC0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7" name="Заголовок 1">
            <a:extLst>
              <a:ext uri="{FF2B5EF4-FFF2-40B4-BE49-F238E27FC236}">
                <a16:creationId xmlns:a16="http://schemas.microsoft.com/office/drawing/2014/main" xmlns="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4" y="125731"/>
            <a:ext cx="8785672" cy="782990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ТЕХНИЧЕСКОЙ ГОТОВНОСТИ ППЭ (КТГ)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AE09F583-DAB1-4BD1-8241-143B8FEE7ADE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2A13B37E-6A9D-4027-AE93-0248DEB5BF33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0825" y="2359908"/>
            <a:ext cx="8569325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 </a:t>
            </a:r>
            <a:endParaRPr lang="ru-RU" sz="2000" b="1" i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ГЭК при участии руководителя ППЭ и технического специалиста.</a:t>
            </a:r>
          </a:p>
          <a:p>
            <a:pPr algn="just">
              <a:defRPr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задачи: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проверка работоспособности настроенного оборудования 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ПО, включая загрузку  сертификатов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РЦОКО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проверка наличия дополнительного оборудования и расходных материалов;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авторизация всех членов ГЭК, назначенных на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экзамен;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передача актов технической готовности со всех станций ППЭ;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передача статуса завершения контроля технической готовности </a:t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систему  мониторинга;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печать ДБО № 2 (при необходимости)</a:t>
            </a:r>
          </a:p>
        </p:txBody>
      </p:sp>
      <p:sp>
        <p:nvSpPr>
          <p:cNvPr id="11" name="Прямоугольник 6"/>
          <p:cNvSpPr>
            <a:spLocks noChangeArrowheads="1"/>
          </p:cNvSpPr>
          <p:nvPr/>
        </p:nvSpPr>
        <p:spPr bwMode="auto">
          <a:xfrm>
            <a:off x="323850" y="1052736"/>
            <a:ext cx="84248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4A2103"/>
                </a:solidFill>
                <a:latin typeface="Times New Roman" pitchFamily="18" charset="0"/>
                <a:cs typeface="Times New Roman" pitchFamily="18" charset="0"/>
              </a:rPr>
              <a:t>Период: </a:t>
            </a:r>
            <a:endParaRPr lang="ru-RU" altLang="ru-RU" sz="2400" b="1" i="1" dirty="0" smtClean="0">
              <a:solidFill>
                <a:srgbClr val="4A210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954304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altLang="ru-RU" sz="2400" b="1" dirty="0">
                <a:solidFill>
                  <a:srgbClr val="954304"/>
                </a:solidFill>
                <a:latin typeface="Times New Roman" pitchFamily="18" charset="0"/>
                <a:cs typeface="Times New Roman" pitchFamily="18" charset="0"/>
              </a:rPr>
              <a:t>ранее двух рабочих дней и до </a:t>
            </a:r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15.00</a:t>
            </a:r>
            <a:r>
              <a:rPr lang="ru-RU" altLang="ru-RU" sz="2400" b="1" dirty="0">
                <a:solidFill>
                  <a:srgbClr val="954304"/>
                </a:solidFill>
                <a:latin typeface="Times New Roman" pitchFamily="18" charset="0"/>
                <a:cs typeface="Times New Roman" pitchFamily="18" charset="0"/>
              </a:rPr>
              <a:t>  часов </a:t>
            </a:r>
            <a:r>
              <a:rPr lang="ru-RU" altLang="ru-RU" sz="2400" b="1" dirty="0" smtClean="0">
                <a:solidFill>
                  <a:srgbClr val="95430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9543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954304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altLang="ru-RU" sz="2400" b="1" dirty="0">
                <a:solidFill>
                  <a:srgbClr val="954304"/>
                </a:solidFill>
                <a:latin typeface="Times New Roman" pitchFamily="18" charset="0"/>
                <a:cs typeface="Times New Roman" pitchFamily="18" charset="0"/>
              </a:rPr>
              <a:t>день до экзамена</a:t>
            </a:r>
            <a:endParaRPr lang="ru-RU" alt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xmlns="" id="{CA35E904-FCF0-4D10-B160-650B6516D14A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xmlns="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xmlns="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:a16="http://schemas.microsoft.com/office/drawing/2014/main" xmlns="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3923928" y="16781"/>
            <a:ext cx="5208158" cy="89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ОРГАНИЗАЦИЯ ВХОДА </a:t>
            </a:r>
            <a:r>
              <a:rPr lang="ru-RU" altLang="ru-RU" sz="20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РАБОТНИКОВ </a:t>
            </a:r>
            <a:r>
              <a:rPr lang="ru-RU" alt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ППЭ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218F275-2D16-4FFB-92F8-E4E599888040}"/>
              </a:ext>
            </a:extLst>
          </p:cNvPr>
          <p:cNvSpPr/>
          <p:nvPr/>
        </p:nvSpPr>
        <p:spPr>
          <a:xfrm>
            <a:off x="82505" y="2606130"/>
            <a:ext cx="1993808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С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8:00 часов</a:t>
            </a:r>
          </a:p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о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рганизаторы ППЭ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E87D33A-EF66-4493-BC78-6024D0501F6D}"/>
              </a:ext>
            </a:extLst>
          </p:cNvPr>
          <p:cNvSpPr/>
          <p:nvPr/>
        </p:nvSpPr>
        <p:spPr>
          <a:xfrm>
            <a:off x="4716016" y="836712"/>
            <a:ext cx="3334586" cy="1224136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Член ГЭК осуществляет контроль </a:t>
            </a:r>
            <a:b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за организацией входа </a:t>
            </a: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</a:t>
            </a:r>
            <a:b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медицинского работника</a:t>
            </a:r>
            <a:endParaRPr lang="ru-RU" sz="14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A8D10A25-CD31-4060-B177-07FAA46DCF6D}"/>
              </a:ext>
            </a:extLst>
          </p:cNvPr>
          <p:cNvSpPr/>
          <p:nvPr/>
        </p:nvSpPr>
        <p:spPr>
          <a:xfrm>
            <a:off x="4067944" y="2204864"/>
            <a:ext cx="2474485" cy="1822052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</a:t>
            </a:r>
            <a:r>
              <a:rPr lang="ru-RU" altLang="ru-RU" sz="16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входе проверяет: </a:t>
            </a:r>
            <a:endParaRPr lang="ru-RU" altLang="ru-RU" sz="1600" b="1" dirty="0">
              <a:solidFill>
                <a:srgbClr val="394454"/>
              </a:solidFill>
              <a:latin typeface="Century Gothic" panose="020B0502020202020204" pitchFamily="34" charset="0"/>
              <a:cs typeface="Arial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1) документ, удостоверяющий личность;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2) наличие </a:t>
            </a: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в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форме ППЭ-07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BD1A2CBA-D624-4E41-A820-F77F06125014}"/>
              </a:ext>
            </a:extLst>
          </p:cNvPr>
          <p:cNvSpPr/>
          <p:nvPr/>
        </p:nvSpPr>
        <p:spPr>
          <a:xfrm>
            <a:off x="82504" y="4274772"/>
            <a:ext cx="2017126" cy="23945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Место для личных вещей 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работников ППЭ </a:t>
            </a:r>
            <a:r>
              <a:rPr lang="ru-RU" sz="16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и медицинского работника</a:t>
            </a:r>
            <a:endParaRPr lang="ru-RU" sz="1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Прямоугольник: скругленные углы 1">
            <a:extLst>
              <a:ext uri="{FF2B5EF4-FFF2-40B4-BE49-F238E27FC236}">
                <a16:creationId xmlns:a16="http://schemas.microsoft.com/office/drawing/2014/main" xmlns="" id="{7218F275-2D16-4FFB-92F8-E4E599888040}"/>
              </a:ext>
            </a:extLst>
          </p:cNvPr>
          <p:cNvSpPr/>
          <p:nvPr/>
        </p:nvSpPr>
        <p:spPr>
          <a:xfrm>
            <a:off x="82504" y="980728"/>
            <a:ext cx="1965504" cy="113851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В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7:50 часов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д</a:t>
            </a: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ежурные </a:t>
            </a:r>
            <a:b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на входе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:a16="http://schemas.microsoft.com/office/drawing/2014/main" xmlns="" id="{A8D10A25-CD31-4060-B177-07FAA46DCF6D}"/>
              </a:ext>
            </a:extLst>
          </p:cNvPr>
          <p:cNvSpPr/>
          <p:nvPr/>
        </p:nvSpPr>
        <p:spPr>
          <a:xfrm>
            <a:off x="4098340" y="5155902"/>
            <a:ext cx="2455919" cy="1657474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ПОМЕЩЕНИЕ ДЛЯ ПРОВЕДЕНИЯ ИНСТРУКТАЖА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entury Gothic" panose="020B0502020202020204" pitchFamily="34" charset="0"/>
                <a:cs typeface="Arial" charset="0"/>
              </a:rPr>
              <a:t>(после инструктажа закрывается и опечатывается)</a:t>
            </a:r>
            <a:endParaRPr lang="ru-RU" sz="1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xmlns="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264" y="2385207"/>
            <a:ext cx="2036667" cy="22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Медицинские работники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входят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в ППЭ только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по документам, удостоверяющим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личность и подтверждающим </a:t>
            </a:r>
            <a:b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их полномочия 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xmlns="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4883930"/>
            <a:ext cx="2304256" cy="1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СМИ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присутствуют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C00000"/>
                </a:solidFill>
                <a:latin typeface="Century Gothic" panose="020B0502020202020204" pitchFamily="34" charset="0"/>
                <a:cs typeface="Arial" charset="0"/>
              </a:rPr>
              <a:t>в ППЭ </a:t>
            </a: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до начала </a:t>
            </a:r>
            <a:endParaRPr lang="ru-RU" altLang="ru-RU" sz="1600" b="1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печати ЭМ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rgbClr val="00B050"/>
                </a:solidFill>
                <a:latin typeface="Century Gothic" panose="020B0502020202020204" pitchFamily="34" charset="0"/>
                <a:cs typeface="Arial" charset="0"/>
              </a:rPr>
              <a:t>(10.00 часов)</a:t>
            </a:r>
            <a:endParaRPr lang="ru-RU" altLang="ru-RU" sz="1600" dirty="0">
              <a:solidFill>
                <a:srgbClr val="00B05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CA971F8-1678-4163-B57D-7F206DBACB33}"/>
              </a:ext>
            </a:extLst>
          </p:cNvPr>
          <p:cNvSpPr/>
          <p:nvPr/>
        </p:nvSpPr>
        <p:spPr bwMode="auto">
          <a:xfrm>
            <a:off x="2373712" y="993454"/>
            <a:ext cx="1486220" cy="5747914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 smtClean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27" name="Рисунок 56">
            <a:extLst>
              <a:ext uri="{FF2B5EF4-FFF2-40B4-BE49-F238E27FC236}">
                <a16:creationId xmlns:a16="http://schemas.microsoft.com/office/drawing/2014/main" xmlns="" id="{B7D46A9E-B1A3-457D-8BD6-7DDA92221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38"/>
          <a:stretch>
            <a:fillRect/>
          </a:stretch>
        </p:blipFill>
        <p:spPr bwMode="auto">
          <a:xfrm>
            <a:off x="2555776" y="2924944"/>
            <a:ext cx="1200042" cy="1488357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E47B7794-69BD-43DF-95FB-F4DA1DC00C4B}"/>
              </a:ext>
            </a:extLst>
          </p:cNvPr>
          <p:cNvSpPr/>
          <p:nvPr/>
        </p:nvSpPr>
        <p:spPr>
          <a:xfrm rot="16200000">
            <a:off x="2841013" y="-132106"/>
            <a:ext cx="511175" cy="1440701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52029" tIns="26015" rIns="52029" bIns="26015" anchor="ctr"/>
          <a:lstStyle/>
          <a:p>
            <a:pPr algn="ctr">
              <a:defRPr/>
            </a:pP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ВХОД В ППЭ</a:t>
            </a:r>
            <a:endParaRPr lang="ru-RU" sz="105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40304" y="1052736"/>
            <a:ext cx="15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1) Пункт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охраны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правопорядка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195736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203744" y="502945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75643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203745" y="306815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977029" y="502167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977030" y="306037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51">
            <a:extLst>
              <a:ext uri="{FF2B5EF4-FFF2-40B4-BE49-F238E27FC236}">
                <a16:creationId xmlns:a16="http://schemas.microsoft.com/office/drawing/2014/main" xmlns="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75" y="5373216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55">
            <a:extLst>
              <a:ext uri="{FF2B5EF4-FFF2-40B4-BE49-F238E27FC236}">
                <a16:creationId xmlns:a16="http://schemas.microsoft.com/office/drawing/2014/main" xmlns="" id="{16835D72-BC3E-47F3-8BFE-3A7DCC9B39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08" y="1772816"/>
            <a:ext cx="563711" cy="693913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224041" y="2807350"/>
            <a:ext cx="1779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ru-RU" sz="1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металлоискатель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347764" y="4911551"/>
            <a:ext cx="151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Место регистрации</a:t>
            </a:r>
          </a:p>
        </p:txBody>
      </p:sp>
      <p:sp>
        <p:nvSpPr>
          <p:cNvPr id="53" name="Прямоугольник: скругленные углы 1">
            <a:extLst>
              <a:ext uri="{FF2B5EF4-FFF2-40B4-BE49-F238E27FC236}">
                <a16:creationId xmlns:a16="http://schemas.microsoft.com/office/drawing/2014/main" xmlns="" id="{7218F275-2D16-4FFB-92F8-E4E599888040}"/>
              </a:ext>
            </a:extLst>
          </p:cNvPr>
          <p:cNvSpPr/>
          <p:nvPr/>
        </p:nvSpPr>
        <p:spPr>
          <a:xfrm>
            <a:off x="4090734" y="4135838"/>
            <a:ext cx="2428904" cy="458070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Работники ППЭ</a:t>
            </a:r>
            <a:endParaRPr lang="ru-RU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302434" y="4227492"/>
            <a:ext cx="547517" cy="2291448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4293826"/>
            <a:ext cx="13854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Видеонаблюдение </a:t>
            </a:r>
            <a:br>
              <a:rPr lang="ru-RU" sz="1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в режиме «офлайн»</a:t>
            </a:r>
          </a:p>
        </p:txBody>
      </p:sp>
    </p:spTree>
    <p:extLst>
      <p:ext uri="{BB962C8B-B14F-4D97-AF65-F5344CB8AC3E}">
        <p14:creationId xmlns:p14="http://schemas.microsoft.com/office/powerpoint/2010/main" val="24849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1"/>
            <a:ext cx="8964612" cy="458909"/>
          </a:xfrm>
        </p:spPr>
        <p:txBody>
          <a:bodyPr/>
          <a:lstStyle/>
          <a:p>
            <a:pPr lvl="0"/>
            <a: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График работы </a:t>
            </a:r>
            <a:r>
              <a:rPr lang="ru-RU" altLang="ru-RU" sz="28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ППЭ </a:t>
            </a:r>
            <a:r>
              <a:rPr lang="ru-RU" alt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основной период ЕГЭ</a:t>
            </a:r>
            <a:endParaRPr lang="ru-RU" altLang="ru-RU" sz="28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7" name="Picture 3" descr="C:\Users\gridunova\Downloads\Подготовка к обучающим вебинарам\график ППЭ ЕГЭ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6" y="764704"/>
            <a:ext cx="88016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125533"/>
              </p:ext>
            </p:extLst>
          </p:nvPr>
        </p:nvGraphicFramePr>
        <p:xfrm>
          <a:off x="585015" y="5805264"/>
          <a:ext cx="39814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Лист" r:id="rId5" imgW="3981489" imgH="609660" progId="Excel.Sheet.8">
                  <p:embed/>
                </p:oleObj>
              </mc:Choice>
              <mc:Fallback>
                <p:oleObj name="Лист" r:id="rId5" imgW="3981489" imgH="6096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5015" y="5805264"/>
                        <a:ext cx="39814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54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xmlns="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92339" y="-171400"/>
            <a:ext cx="8964613" cy="8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Присутствие члена ГЭК при инструктаже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7" name="object 6">
            <a:extLst>
              <a:ext uri="{FF2B5EF4-FFF2-40B4-BE49-F238E27FC236}">
                <a16:creationId xmlns:a16="http://schemas.microsoft.com/office/drawing/2014/main" xmlns="" id="{41834691-BC72-496C-8313-3C3C1876051D}"/>
              </a:ext>
            </a:extLst>
          </p:cNvPr>
          <p:cNvSpPr>
            <a:spLocks/>
          </p:cNvSpPr>
          <p:nvPr/>
        </p:nvSpPr>
        <p:spPr bwMode="auto">
          <a:xfrm>
            <a:off x="137993" y="4221088"/>
            <a:ext cx="8853607" cy="2123246"/>
          </a:xfrm>
          <a:custGeom>
            <a:avLst/>
            <a:gdLst>
              <a:gd name="T0" fmla="*/ 0 w 8673465"/>
              <a:gd name="T1" fmla="*/ 0 h 3761104"/>
              <a:gd name="T2" fmla="*/ 11099506 w 8673465"/>
              <a:gd name="T3" fmla="*/ 0 h 3761104"/>
              <a:gd name="T4" fmla="*/ 11099506 w 8673465"/>
              <a:gd name="T5" fmla="*/ 0 h 3761104"/>
              <a:gd name="T6" fmla="*/ 0 w 8673465"/>
              <a:gd name="T7" fmla="*/ 0 h 3761104"/>
              <a:gd name="T8" fmla="*/ 0 w 8673465"/>
              <a:gd name="T9" fmla="*/ 0 h 376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73465" h="3761104">
                <a:moveTo>
                  <a:pt x="0" y="3760851"/>
                </a:moveTo>
                <a:lnTo>
                  <a:pt x="8672957" y="3760851"/>
                </a:lnTo>
                <a:lnTo>
                  <a:pt x="8672957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noFill/>
          <a:ln w="38100">
            <a:solidFill>
              <a:srgbClr val="40C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5068" name="object 7">
            <a:extLst>
              <a:ext uri="{FF2B5EF4-FFF2-40B4-BE49-F238E27FC236}">
                <a16:creationId xmlns:a16="http://schemas.microsoft.com/office/drawing/2014/main" xmlns="" id="{8E24E448-92A8-4B56-BC18-163E3820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" y="4221088"/>
            <a:ext cx="8595617" cy="201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 anchor="ctr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Организаторам в аудитории</a:t>
            </a: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9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ВДП для упаковки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комплектов бланков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ЕГЭ, КИМ, испорченных/бракованных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 (КЕГЭ и иностранный (устная часть)) – два ВДП);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ППЭ – 05-01 (2 экз.), 05-02, 12-02, 12-03, 12-04МАШ, 16;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калибровочный лист;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черновики;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упаковки черновиков;</a:t>
            </a:r>
          </a:p>
          <a:p>
            <a:pPr marL="298450" indent="-285750"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папку для организатора в аудитории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29DC909-AB61-4181-AC7C-A534E28FDC04}"/>
              </a:ext>
            </a:extLst>
          </p:cNvPr>
          <p:cNvSpPr/>
          <p:nvPr/>
        </p:nvSpPr>
        <p:spPr>
          <a:xfrm>
            <a:off x="149924" y="1054969"/>
            <a:ext cx="8855075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88"/>
              </a:spcBef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РУКОВОДИТЕЛЬ ППЭ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ВЫДАЕТ (по окончанию инструктажа):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15BA79-BEA1-4A11-98AA-4DA0ACBFC306}"/>
              </a:ext>
            </a:extLst>
          </p:cNvPr>
          <p:cNvSpPr/>
          <p:nvPr/>
        </p:nvSpPr>
        <p:spPr>
          <a:xfrm>
            <a:off x="144463" y="1484784"/>
            <a:ext cx="3348037" cy="1688602"/>
          </a:xfrm>
          <a:prstGeom prst="rect">
            <a:avLst/>
          </a:prstGeom>
          <a:solidFill>
            <a:srgbClr val="E9ED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38"/>
              </a:spcBef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Дежурным на входе</a:t>
            </a:r>
          </a:p>
          <a:p>
            <a:pPr algn="ctr">
              <a:spcBef>
                <a:spcPts val="338"/>
              </a:spcBef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ППЭ-06-01 и ППЭ-06-02 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размещения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информационном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стенде при входе в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регистрации участников </a:t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входе в ППЭ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0B1EE5D-8398-492E-BC3F-09415F29DAE1}"/>
              </a:ext>
            </a:extLst>
          </p:cNvPr>
          <p:cNvSpPr/>
          <p:nvPr/>
        </p:nvSpPr>
        <p:spPr>
          <a:xfrm>
            <a:off x="3648774" y="1477022"/>
            <a:ext cx="5356225" cy="1688602"/>
          </a:xfrm>
          <a:prstGeom prst="rect">
            <a:avLst/>
          </a:prstGeom>
          <a:solidFill>
            <a:srgbClr val="E9ED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Медицинским работникам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инструкцию, определяющую порядок его работы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проведения ЕГЭ в ППЭ;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 учета участников экзаменов, обратившихся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медицинскому работнику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303ED9D1-D12B-4AFD-BD22-B5E9489F3DC1}"/>
              </a:ext>
            </a:extLst>
          </p:cNvPr>
          <p:cNvSpPr/>
          <p:nvPr/>
        </p:nvSpPr>
        <p:spPr>
          <a:xfrm>
            <a:off x="137993" y="3284984"/>
            <a:ext cx="3348037" cy="798513"/>
          </a:xfrm>
          <a:prstGeom prst="rect">
            <a:avLst/>
          </a:prstGeom>
          <a:solidFill>
            <a:srgbClr val="E9ED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438"/>
              </a:spcBef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Техническим специалистам</a:t>
            </a:r>
          </a:p>
          <a:p>
            <a:pPr algn="ctr">
              <a:spcBef>
                <a:spcPts val="438"/>
              </a:spcBef>
              <a:defRPr/>
            </a:pP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-накопитель(и) для переноса данных  между рабочими станциями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3D55C403-9937-4DA9-882E-C57DA7C7F634}"/>
              </a:ext>
            </a:extLst>
          </p:cNvPr>
          <p:cNvSpPr/>
          <p:nvPr/>
        </p:nvSpPr>
        <p:spPr>
          <a:xfrm>
            <a:off x="3643313" y="3272049"/>
            <a:ext cx="5356225" cy="792163"/>
          </a:xfrm>
          <a:prstGeom prst="rect">
            <a:avLst/>
          </a:prstGeom>
          <a:solidFill>
            <a:srgbClr val="E9EDF4"/>
          </a:solidFill>
          <a:ln w="28575">
            <a:solidFill>
              <a:srgbClr val="40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Общественным наблюдателям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 ППЭ-18-МАШ «Акт общественного наблюдения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проведением экзамена в ППЭ»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98DCE2F-AB86-450E-B5DD-784224C02A99}"/>
              </a:ext>
            </a:extLst>
          </p:cNvPr>
          <p:cNvGrpSpPr/>
          <p:nvPr/>
        </p:nvGrpSpPr>
        <p:grpSpPr>
          <a:xfrm>
            <a:off x="144463" y="551830"/>
            <a:ext cx="8847137" cy="369887"/>
            <a:chOff x="144463" y="1268413"/>
            <a:chExt cx="8847137" cy="369887"/>
          </a:xfrm>
        </p:grpSpPr>
        <p:sp>
          <p:nvSpPr>
            <p:cNvPr id="45074" name="object 6">
              <a:extLst>
                <a:ext uri="{FF2B5EF4-FFF2-40B4-BE49-F238E27FC236}">
                  <a16:creationId xmlns:a16="http://schemas.microsoft.com/office/drawing/2014/main" xmlns="" id="{2B5C3852-91A9-4111-9E7E-87A5BC1E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63" y="1268413"/>
              <a:ext cx="8847137" cy="369887"/>
            </a:xfrm>
            <a:custGeom>
              <a:avLst/>
              <a:gdLst>
                <a:gd name="T0" fmla="*/ 0 w 8673465"/>
                <a:gd name="T1" fmla="*/ 0 h 3761104"/>
                <a:gd name="T2" fmla="*/ 3086 w 8673465"/>
                <a:gd name="T3" fmla="*/ 0 h 3761104"/>
                <a:gd name="T4" fmla="*/ 3086 w 8673465"/>
                <a:gd name="T5" fmla="*/ 0 h 3761104"/>
                <a:gd name="T6" fmla="*/ 0 w 8673465"/>
                <a:gd name="T7" fmla="*/ 0 h 3761104"/>
                <a:gd name="T8" fmla="*/ 0 w 8673465"/>
                <a:gd name="T9" fmla="*/ 0 h 376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73465" h="3761104">
                  <a:moveTo>
                    <a:pt x="0" y="3760851"/>
                  </a:moveTo>
                  <a:lnTo>
                    <a:pt x="8672957" y="3760851"/>
                  </a:lnTo>
                  <a:lnTo>
                    <a:pt x="8672957" y="0"/>
                  </a:lnTo>
                  <a:lnTo>
                    <a:pt x="0" y="0"/>
                  </a:lnTo>
                  <a:lnTo>
                    <a:pt x="0" y="3760851"/>
                  </a:lnTo>
                  <a:close/>
                </a:path>
              </a:pathLst>
            </a:custGeom>
            <a:noFill/>
            <a:ln w="28575">
              <a:solidFill>
                <a:srgbClr val="40C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5075" name="Прямоугольник 3">
              <a:extLst>
                <a:ext uri="{FF2B5EF4-FFF2-40B4-BE49-F238E27FC236}">
                  <a16:creationId xmlns:a16="http://schemas.microsoft.com/office/drawing/2014/main" xmlns="" id="{D27CC865-A46A-4995-A0A8-4CE287248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44" y="1290246"/>
              <a:ext cx="805504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ПРОВЕДЕНИЕ ИНСТРУКТАЖА (8.15 часов). </a:t>
              </a:r>
              <a:endPara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D7244DA0-4946-4647-AC35-CFDD90626D43}"/>
              </a:ext>
            </a:extLst>
          </p:cNvPr>
          <p:cNvSpPr/>
          <p:nvPr/>
        </p:nvSpPr>
        <p:spPr>
          <a:xfrm>
            <a:off x="117897" y="6406025"/>
            <a:ext cx="8855075" cy="36036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88"/>
              </a:spcBef>
              <a:defRPr/>
            </a:pP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Не позднее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9.45 часов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в штабе ППЭ руководитель ППЭ выдает </a:t>
            </a:r>
            <a:r>
              <a:rPr lang="ru-RU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ДБО № 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5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 21">
            <a:extLst>
              <a:ext uri="{FF2B5EF4-FFF2-40B4-BE49-F238E27FC236}">
                <a16:creationId xmlns:a16="http://schemas.microsoft.com/office/drawing/2014/main" xmlns="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/>
          <p:cNvPicPr/>
          <p:nvPr/>
        </p:nvPicPr>
        <p:blipFill rotWithShape="1">
          <a:blip r:embed="rId3"/>
          <a:srcRect l="18910" t="9117" r="41827" b="20227"/>
          <a:stretch/>
        </p:blipFill>
        <p:spPr bwMode="auto">
          <a:xfrm>
            <a:off x="693953" y="929774"/>
            <a:ext cx="2333625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xmlns="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0" y="9823"/>
            <a:ext cx="9144000" cy="76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latin typeface="Cambria" panose="02040503050406030204" pitchFamily="18" charset="0"/>
              </a:rPr>
              <a:t>Проверить содержимое папки организатора</a:t>
            </a:r>
            <a:endParaRPr lang="ru-RU" altLang="ru-RU" sz="2800" b="1" dirty="0">
              <a:latin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83024" y="2110874"/>
            <a:ext cx="5481464" cy="3334350"/>
          </a:xfrm>
          <a:prstGeom prst="rect">
            <a:avLst/>
          </a:prstGeom>
          <a:solidFill>
            <a:srgbClr val="E9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инструкция для организатора 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аудитории 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инструкция для участников 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ЕГЭ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, зачитываемая организатором 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аудитории;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образец заполнения бланков 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ЕГЭ</a:t>
            </a: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, включая дополнительный бланк ответов № 2;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образец заполнения форм ППЭ;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2400" dirty="0">
                <a:solidFill>
                  <a:schemeClr val="tx1"/>
                </a:solidFill>
                <a:latin typeface="Cambria" panose="02040503050406030204" pitchFamily="18" charset="0"/>
              </a:rPr>
              <a:t>график официальной публикации результатов </a:t>
            </a:r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ЕГЭ</a:t>
            </a:r>
            <a:endParaRPr lang="ru-RU" sz="2000" i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23928" y="1124744"/>
            <a:ext cx="4464496" cy="77946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Содержание папки </a:t>
            </a:r>
            <a:r>
              <a:rPr lang="ru-RU" altLang="ru-RU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для </a:t>
            </a:r>
            <a:r>
              <a:rPr lang="ru-RU" altLang="ru-RU" sz="2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организатора:</a:t>
            </a:r>
            <a:endParaRPr lang="ru-RU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3" y="3299410"/>
            <a:ext cx="3066970" cy="3411222"/>
          </a:xfrm>
          <a:prstGeom prst="rect">
            <a:avLst/>
          </a:prstGeom>
        </p:spPr>
      </p:pic>
      <p:sp>
        <p:nvSpPr>
          <p:cNvPr id="22" name="Полилиния: фигура 23">
            <a:extLst>
              <a:ext uri="{FF2B5EF4-FFF2-40B4-BE49-F238E27FC236}">
                <a16:creationId xmlns:a16="http://schemas.microsoft.com/office/drawing/2014/main" xmlns="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6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олилиния: фигура 35">
            <a:extLst>
              <a:ext uri="{FF2B5EF4-FFF2-40B4-BE49-F238E27FC236}">
                <a16:creationId xmlns:a16="http://schemas.microsoft.com/office/drawing/2014/main" xmlns="" id="{CA35E904-FCF0-4D10-B160-650B6516D14A}"/>
              </a:ext>
            </a:extLst>
          </p:cNvPr>
          <p:cNvSpPr/>
          <p:nvPr/>
        </p:nvSpPr>
        <p:spPr>
          <a:xfrm flipH="1" flipV="1">
            <a:off x="0" y="5777289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: фигура 38">
            <a:extLst>
              <a:ext uri="{FF2B5EF4-FFF2-40B4-BE49-F238E27FC236}">
                <a16:creationId xmlns:a16="http://schemas.microsoft.com/office/drawing/2014/main" xmlns="" id="{5A00DB76-4FDF-49BE-A3D0-AD8A7B0B7A17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E0913D64-DBEF-4520-81B9-4DFD90D40C3E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xmlns="" id="{EA555FB2-4A54-4EE6-98F1-8EF82FB46DA2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98" name="object 3">
            <a:extLst>
              <a:ext uri="{FF2B5EF4-FFF2-40B4-BE49-F238E27FC236}">
                <a16:creationId xmlns:a16="http://schemas.microsoft.com/office/drawing/2014/main" xmlns="" id="{66304851-09EC-4EBA-A4C1-332B411A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4079" y="4152429"/>
            <a:ext cx="922337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3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AD36EB1-04F1-46F1-86DA-3907C3F216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4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7CE3014-2440-4838-8253-CC27694E5E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5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116F56C1-BF49-49DE-B026-5EBD6190B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6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3D5572DC-5B06-4C14-A55A-817706E126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7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4E917B88-8D46-4EA9-8A8B-8494E4ABA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8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23E30865-1C57-4E6E-AB3B-361814ADE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089" name="Заголовок 1">
            <a:extLst>
              <a:ext uri="{FF2B5EF4-FFF2-40B4-BE49-F238E27FC236}">
                <a16:creationId xmlns:a16="http://schemas.microsoft.com/office/drawing/2014/main" xmlns="" id="{5D53024D-DBDD-4104-860C-F27BC72A4434}"/>
              </a:ext>
            </a:extLst>
          </p:cNvPr>
          <p:cNvSpPr txBox="1">
            <a:spLocks/>
          </p:cNvSpPr>
          <p:nvPr/>
        </p:nvSpPr>
        <p:spPr bwMode="auto">
          <a:xfrm>
            <a:off x="-396552" y="38836"/>
            <a:ext cx="4353476" cy="5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ОРГАНИЗАЦИЯ ВХОДА </a:t>
            </a:r>
            <a:endParaRPr lang="ru-RU" alt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УЧАСТНИКОВ </a:t>
            </a: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ЭКЗАМЕНА В ППЭ</a:t>
            </a:r>
          </a:p>
        </p:txBody>
      </p:sp>
      <p:sp>
        <p:nvSpPr>
          <p:cNvPr id="46090" name="TextBox 1">
            <a:extLst>
              <a:ext uri="{FF2B5EF4-FFF2-40B4-BE49-F238E27FC236}">
                <a16:creationId xmlns:a16="http://schemas.microsoft.com/office/drawing/2014/main" xmlns="" id="{E94397B0-23EB-48AD-BA31-ECEA1A1B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929" y="6484565"/>
            <a:ext cx="1727200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2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069B9509-EB6F-460F-AF32-D71A6A43558F}"/>
              </a:ext>
            </a:extLst>
          </p:cNvPr>
          <p:cNvCxnSpPr/>
          <p:nvPr/>
        </p:nvCxnSpPr>
        <p:spPr>
          <a:xfrm>
            <a:off x="6289927" y="2386805"/>
            <a:ext cx="936625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2" name="TextBox 35">
            <a:extLst>
              <a:ext uri="{FF2B5EF4-FFF2-40B4-BE49-F238E27FC236}">
                <a16:creationId xmlns:a16="http://schemas.microsoft.com/office/drawing/2014/main" xmlns="" id="{7921056D-2E74-470C-BF28-7C76F4B2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6484565"/>
            <a:ext cx="1730375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3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B28AE2B6-B16B-437D-981E-CAF9926185EE}"/>
              </a:ext>
            </a:extLst>
          </p:cNvPr>
          <p:cNvCxnSpPr/>
          <p:nvPr/>
        </p:nvCxnSpPr>
        <p:spPr>
          <a:xfrm>
            <a:off x="7740739" y="3141663"/>
            <a:ext cx="0" cy="10795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D9E1ECDC-2FD6-41DB-9412-FD6256495259}"/>
              </a:ext>
            </a:extLst>
          </p:cNvPr>
          <p:cNvCxnSpPr/>
          <p:nvPr/>
        </p:nvCxnSpPr>
        <p:spPr>
          <a:xfrm flipH="1">
            <a:off x="5890605" y="5672737"/>
            <a:ext cx="1077912" cy="40640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60C82CBF-8543-456D-8294-D098F2424E96}"/>
              </a:ext>
            </a:extLst>
          </p:cNvPr>
          <p:cNvCxnSpPr/>
          <p:nvPr/>
        </p:nvCxnSpPr>
        <p:spPr>
          <a:xfrm flipV="1">
            <a:off x="7286718" y="5085184"/>
            <a:ext cx="0" cy="227012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45">
            <a:extLst>
              <a:ext uri="{FF2B5EF4-FFF2-40B4-BE49-F238E27FC236}">
                <a16:creationId xmlns:a16="http://schemas.microsoft.com/office/drawing/2014/main" xmlns="" id="{6920C308-4D63-4D72-AE39-BC5CA3281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49" y="6465530"/>
            <a:ext cx="1728787" cy="276999"/>
          </a:xfrm>
          <a:prstGeom prst="rect">
            <a:avLst/>
          </a:prstGeom>
          <a:noFill/>
          <a:ln w="38100">
            <a:solidFill>
              <a:srgbClr val="40C9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</a:rPr>
              <a:t>Аудитория 1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xmlns="" id="{B5CBD8A5-E861-43B6-9E24-489D60DD2716}"/>
              </a:ext>
            </a:extLst>
          </p:cNvPr>
          <p:cNvCxnSpPr/>
          <p:nvPr/>
        </p:nvCxnSpPr>
        <p:spPr>
          <a:xfrm flipH="1">
            <a:off x="2793372" y="6052541"/>
            <a:ext cx="1271587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7218F275-2D16-4FFB-92F8-E4E599888040}"/>
              </a:ext>
            </a:extLst>
          </p:cNvPr>
          <p:cNvSpPr/>
          <p:nvPr/>
        </p:nvSpPr>
        <p:spPr>
          <a:xfrm>
            <a:off x="5667815" y="81332"/>
            <a:ext cx="3204210" cy="365403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</a:rPr>
              <a:t>С 9:00 часов по графику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E87D33A-EF66-4493-BC78-6024D0501F6D}"/>
              </a:ext>
            </a:extLst>
          </p:cNvPr>
          <p:cNvSpPr/>
          <p:nvPr/>
        </p:nvSpPr>
        <p:spPr>
          <a:xfrm>
            <a:off x="5439458" y="638174"/>
            <a:ext cx="3559814" cy="8015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Члены </a:t>
            </a:r>
            <a:r>
              <a:rPr lang="ru-RU" sz="1400" b="1" dirty="0">
                <a:solidFill>
                  <a:prstClr val="white"/>
                </a:solidFill>
                <a:latin typeface="Cambria" panose="02040503050406030204" pitchFamily="18" charset="0"/>
              </a:rPr>
              <a:t>ГЭК </a:t>
            </a:r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осуществляют </a:t>
            </a:r>
            <a:b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контроль за </a:t>
            </a:r>
            <a:r>
              <a:rPr lang="ru-RU" sz="1400" b="1" dirty="0">
                <a:solidFill>
                  <a:prstClr val="white"/>
                </a:solidFill>
                <a:latin typeface="Cambria" panose="02040503050406030204" pitchFamily="18" charset="0"/>
              </a:rPr>
              <a:t>организацией входа участников в ППЭ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2C0E1955-8469-4818-B442-13BCB353AC96}"/>
              </a:ext>
            </a:extLst>
          </p:cNvPr>
          <p:cNvSpPr/>
          <p:nvPr/>
        </p:nvSpPr>
        <p:spPr>
          <a:xfrm>
            <a:off x="5584614" y="4437112"/>
            <a:ext cx="1621201" cy="7705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Распределение участников </a:t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по аудиториям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A8D10A25-CD31-4060-B177-07FAA46DCF6D}"/>
              </a:ext>
            </a:extLst>
          </p:cNvPr>
          <p:cNvSpPr/>
          <p:nvPr/>
        </p:nvSpPr>
        <p:spPr>
          <a:xfrm>
            <a:off x="5549553" y="1558197"/>
            <a:ext cx="1676999" cy="251690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b="1" dirty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Дежурный на входе проверяет</a:t>
            </a:r>
            <a:r>
              <a:rPr lang="ru-RU" altLang="ru-RU" sz="12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: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394454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endParaRPr lang="ru-RU" altLang="ru-RU" sz="1200" b="1" dirty="0">
              <a:solidFill>
                <a:srgbClr val="394454"/>
              </a:solidFill>
              <a:latin typeface="Century Gothic" panose="020B0502020202020204" pitchFamily="34" charset="0"/>
              <a:cs typeface="Arial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1) по форме ППЭ 06-01 наличие участника в списках распределения </a:t>
            </a: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200" b="1" dirty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ППЭ;</a:t>
            </a:r>
            <a:endParaRPr lang="ru-RU" sz="1200" b="1" dirty="0">
              <a:solidFill>
                <a:prstClr val="white"/>
              </a:solidFill>
              <a:latin typeface="Cambria" panose="02040503050406030204" pitchFamily="18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2) документ, удостоверяющий личность</a:t>
            </a:r>
            <a:endParaRPr lang="ru-RU" sz="12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6103" name="object 3">
            <a:extLst>
              <a:ext uri="{FF2B5EF4-FFF2-40B4-BE49-F238E27FC236}">
                <a16:creationId xmlns:a16="http://schemas.microsoft.com/office/drawing/2014/main" xmlns="" id="{B2F9D2A5-DFE3-4180-BD77-229587891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8867" y="5244742"/>
            <a:ext cx="922338" cy="1220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104" name="object 3">
            <a:extLst>
              <a:ext uri="{FF2B5EF4-FFF2-40B4-BE49-F238E27FC236}">
                <a16:creationId xmlns:a16="http://schemas.microsoft.com/office/drawing/2014/main" xmlns="" id="{7FCA16B5-074E-4008-B932-F63FD1E0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364" y="1776413"/>
            <a:ext cx="922338" cy="1220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396874E1-CC32-4C24-95FC-012B72578031}"/>
              </a:ext>
            </a:extLst>
          </p:cNvPr>
          <p:cNvSpPr/>
          <p:nvPr/>
        </p:nvSpPr>
        <p:spPr>
          <a:xfrm rot="16200000">
            <a:off x="6597107" y="3355975"/>
            <a:ext cx="3940175" cy="650875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730"/>
              </a:spcBef>
              <a:defRPr/>
            </a:pPr>
            <a: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Организаторы   направляют  участников </a:t>
            </a:r>
            <a:b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</a:br>
            <a:r>
              <a:rPr lang="ru-RU" sz="1200" b="1" spc="-1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rPr>
              <a:t>в аудитории</a:t>
            </a:r>
          </a:p>
        </p:txBody>
      </p:sp>
      <p:sp>
        <p:nvSpPr>
          <p:cNvPr id="46106" name="object 3">
            <a:extLst>
              <a:ext uri="{FF2B5EF4-FFF2-40B4-BE49-F238E27FC236}">
                <a16:creationId xmlns:a16="http://schemas.microsoft.com/office/drawing/2014/main" xmlns="" id="{8BD7E03D-2603-4AF0-9429-8C4506BAE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706" y="5244742"/>
            <a:ext cx="922337" cy="1181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067EF2E3-AB43-41EB-ABF8-3F7299034A30}"/>
              </a:ext>
            </a:extLst>
          </p:cNvPr>
          <p:cNvCxnSpPr/>
          <p:nvPr/>
        </p:nvCxnSpPr>
        <p:spPr>
          <a:xfrm>
            <a:off x="7783513" y="5739009"/>
            <a:ext cx="215900" cy="627063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BD1A2CBA-D624-4E41-A820-F77F06125014}"/>
              </a:ext>
            </a:extLst>
          </p:cNvPr>
          <p:cNvSpPr/>
          <p:nvPr/>
        </p:nvSpPr>
        <p:spPr>
          <a:xfrm>
            <a:off x="165099" y="4437112"/>
            <a:ext cx="3204211" cy="7889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prstClr val="white"/>
                </a:solidFill>
                <a:latin typeface="Cambria" panose="02040503050406030204" pitchFamily="18" charset="0"/>
              </a:rPr>
              <a:t>Место для личных вещей участников </a:t>
            </a:r>
            <a:r>
              <a:rPr lang="ru-RU" sz="16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ЕГЭ 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: скругленные углы 20">
            <a:extLst>
              <a:ext uri="{FF2B5EF4-FFF2-40B4-BE49-F238E27FC236}">
                <a16:creationId xmlns:a16="http://schemas.microsoft.com/office/drawing/2014/main" xmlns="" id="{EABC0273-4E6C-4376-B295-A4A3FCFA561D}"/>
              </a:ext>
            </a:extLst>
          </p:cNvPr>
          <p:cNvSpPr/>
          <p:nvPr/>
        </p:nvSpPr>
        <p:spPr>
          <a:xfrm>
            <a:off x="355767" y="5297115"/>
            <a:ext cx="6940550" cy="46037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object 4">
            <a:extLst>
              <a:ext uri="{FF2B5EF4-FFF2-40B4-BE49-F238E27FC236}">
                <a16:creationId xmlns:a16="http://schemas.microsoft.com/office/drawing/2014/main" xmlns="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2" y="1558760"/>
            <a:ext cx="3434406" cy="287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400" b="1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Дежурный на входе:</a:t>
            </a: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собирает информацию о явке участников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ЕГЭ;</a:t>
            </a:r>
            <a:endParaRPr lang="ru-RU" altLang="ru-RU" sz="1400" dirty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до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10.30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часов передает руководителю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ППЭ от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каждой ОО: </a:t>
            </a:r>
            <a:endParaRPr lang="ru-RU" altLang="ru-RU" sz="1400" dirty="0" smtClean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>
              <a:spcBef>
                <a:spcPts val="100"/>
              </a:spcBef>
              <a:buNone/>
              <a:defRPr/>
            </a:pP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информацию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явке участников </a:t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ЕГЭ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на экзамен;</a:t>
            </a:r>
          </a:p>
          <a:p>
            <a:pPr>
              <a:spcBef>
                <a:spcPts val="100"/>
              </a:spcBef>
              <a:buNone/>
              <a:defRPr/>
            </a:pP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приказы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руководителей ОО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/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о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назначении лиц,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ответственных </a:t>
            </a:r>
            <a:b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за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сопровождение участников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ЕГЭ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/>
            </a:r>
            <a:b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</a:b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          в ППЭ;</a:t>
            </a:r>
            <a:endParaRPr lang="ru-RU" altLang="ru-RU" sz="1400" dirty="0">
              <a:solidFill>
                <a:srgbClr val="394454"/>
              </a:solidFill>
              <a:latin typeface="Cambria" panose="02040503050406030204" pitchFamily="18" charset="0"/>
              <a:cs typeface="Arial" charset="0"/>
            </a:endParaRPr>
          </a:p>
          <a:p>
            <a:pPr marL="298450" indent="-285750">
              <a:spcBef>
                <a:spcPts val="100"/>
              </a:spcBef>
              <a:defRPr/>
            </a:pP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осуществляет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проверку соблюдения Порядка </a:t>
            </a:r>
            <a:r>
              <a:rPr lang="ru-RU" altLang="ru-RU" sz="1400" dirty="0" smtClean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проведения </a:t>
            </a:r>
            <a:r>
              <a:rPr lang="ru-RU" altLang="ru-RU" sz="1400" dirty="0">
                <a:solidFill>
                  <a:srgbClr val="394454"/>
                </a:solidFill>
                <a:latin typeface="Cambria" panose="02040503050406030204" pitchFamily="18" charset="0"/>
                <a:cs typeface="Arial" charset="0"/>
              </a:rPr>
              <a:t>ГИА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CCA971F8-1678-4163-B57D-7F206DBACB33}"/>
              </a:ext>
            </a:extLst>
          </p:cNvPr>
          <p:cNvSpPr/>
          <p:nvPr/>
        </p:nvSpPr>
        <p:spPr bwMode="auto">
          <a:xfrm>
            <a:off x="3733852" y="548680"/>
            <a:ext cx="1486220" cy="4677027"/>
          </a:xfrm>
          <a:prstGeom prst="rect">
            <a:avLst/>
          </a:prstGeom>
          <a:ln w="76200">
            <a:solidFill>
              <a:srgbClr val="40C9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029" tIns="26015" rIns="52029" bIns="26015" anchor="ctr"/>
          <a:lstStyle/>
          <a:p>
            <a:pPr algn="ctr">
              <a:defRPr/>
            </a:pPr>
            <a:endParaRPr lang="ru-RU" sz="110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41" name="Рисунок 56">
            <a:extLst>
              <a:ext uri="{FF2B5EF4-FFF2-40B4-BE49-F238E27FC236}">
                <a16:creationId xmlns:a16="http://schemas.microsoft.com/office/drawing/2014/main" xmlns="" id="{B7D46A9E-B1A3-457D-8BD6-7DDA92221B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38"/>
          <a:stretch>
            <a:fillRect/>
          </a:stretch>
        </p:blipFill>
        <p:spPr bwMode="auto">
          <a:xfrm>
            <a:off x="3915916" y="2012651"/>
            <a:ext cx="1200042" cy="1488357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E47B7794-69BD-43DF-95FB-F4DA1DC00C4B}"/>
              </a:ext>
            </a:extLst>
          </p:cNvPr>
          <p:cNvSpPr/>
          <p:nvPr/>
        </p:nvSpPr>
        <p:spPr>
          <a:xfrm rot="16200000">
            <a:off x="4293350" y="-479989"/>
            <a:ext cx="367225" cy="1486220"/>
          </a:xfrm>
          <a:prstGeom prst="rect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lIns="52029" tIns="26015" rIns="52029" bIns="26015" anchor="ctr"/>
          <a:lstStyle/>
          <a:p>
            <a:pPr algn="ctr">
              <a:defRPr/>
            </a:pPr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ВХОД В ППЭ</a:t>
            </a:r>
            <a:endParaRPr lang="ru-RU" sz="105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00444" y="692696"/>
            <a:ext cx="151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1) Пункт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охраны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правопорядка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555876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335783" y="7938"/>
            <a:ext cx="1" cy="298901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563885" y="306815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337170" y="306037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1">
            <a:extLst>
              <a:ext uri="{FF2B5EF4-FFF2-40B4-BE49-F238E27FC236}">
                <a16:creationId xmlns:a16="http://schemas.microsoft.com/office/drawing/2014/main" xmlns="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15" y="3930377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55">
            <a:extLst>
              <a:ext uri="{FF2B5EF4-FFF2-40B4-BE49-F238E27FC236}">
                <a16:creationId xmlns:a16="http://schemas.microsoft.com/office/drawing/2014/main" xmlns="" id="{16835D72-BC3E-47F3-8BFE-3A7DCC9B3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948" y="1268760"/>
            <a:ext cx="563711" cy="693913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584181" y="1943254"/>
            <a:ext cx="1779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ru-RU" sz="1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металлоискатель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707904" y="3499195"/>
            <a:ext cx="15102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lang="ru-RU" sz="10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) Место регистрации</a:t>
            </a:r>
          </a:p>
        </p:txBody>
      </p:sp>
      <p:sp>
        <p:nvSpPr>
          <p:cNvPr id="61" name="Прямоугольник: скругленные углы 44">
            <a:extLst>
              <a:ext uri="{FF2B5EF4-FFF2-40B4-BE49-F238E27FC236}">
                <a16:creationId xmlns:a16="http://schemas.microsoft.com/office/drawing/2014/main" xmlns="" id="{BD1A2CBA-D624-4E41-A820-F77F06125014}"/>
              </a:ext>
            </a:extLst>
          </p:cNvPr>
          <p:cNvSpPr/>
          <p:nvPr/>
        </p:nvSpPr>
        <p:spPr>
          <a:xfrm>
            <a:off x="880465" y="620688"/>
            <a:ext cx="2461642" cy="78898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Форма ППЭ 06-02 «Списки участников экзамена </a:t>
            </a:r>
            <a:b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ППЭ по алфавиту» </a:t>
            </a:r>
            <a:endParaRPr lang="ru-RU" sz="1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71" y="548680"/>
            <a:ext cx="679705" cy="123236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707904" y="4767535"/>
            <a:ext cx="1510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Наличие формы ППЭ 06-01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13" y="3255267"/>
            <a:ext cx="1294402" cy="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3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459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0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1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2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3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4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5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66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675" y="765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35700" y="1062038"/>
            <a:ext cx="2805113" cy="9239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Стандартные </a:t>
            </a:r>
            <a:b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и масштабированные КИМ и бланки ответов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47813" y="1176338"/>
            <a:ext cx="4449762" cy="7397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Для слабовидящих участников 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ППЭ 5) 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sz="2000" b="1" dirty="0">
              <a:latin typeface="Cambria" panose="02040503050406030204" pitchFamily="18" charset="0"/>
            </a:endParaRPr>
          </a:p>
          <a:p>
            <a:pPr algn="ctr">
              <a:defRPr/>
            </a:pPr>
            <a:endParaRPr lang="ru-RU" sz="2000" b="1" u="sng" dirty="0"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82558" y="2292567"/>
            <a:ext cx="376555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Запрещено прохождение металлодетектора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(ППЭ 49)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73275" y="5746750"/>
            <a:ext cx="248443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ассистента</a:t>
            </a:r>
            <a:r>
              <a:rPr lang="ru-RU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 5)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55230" y="3604645"/>
            <a:ext cx="4408439" cy="12001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глюкометра и (или) телефона (без доступа к сети Интернет), использование  ручки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инсулином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5725" y="3548063"/>
            <a:ext cx="3118123" cy="13827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Для участников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 сахарным диабетом</a:t>
            </a:r>
          </a:p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(ППЭ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5, 24,  26, 49)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62725" y="5953125"/>
            <a:ext cx="2484438" cy="6461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конторки</a:t>
            </a:r>
            <a:r>
              <a:rPr lang="ru-RU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4F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 1, 5, 20, 26, 49)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75" name="Рисунок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1" t="43159" r="71742" b="24763"/>
          <a:stretch>
            <a:fillRect/>
          </a:stretch>
        </p:blipFill>
        <p:spPr bwMode="auto">
          <a:xfrm>
            <a:off x="5759450" y="5276850"/>
            <a:ext cx="1260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6" name="Рисунок 27" descr="Picture backgroun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t="7857" r="61804" b="50749"/>
          <a:stretch>
            <a:fillRect/>
          </a:stretch>
        </p:blipFill>
        <p:spPr bwMode="auto">
          <a:xfrm>
            <a:off x="5324475" y="4708525"/>
            <a:ext cx="12382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8" name="Рисунок 23" descr="https://avatars.mds.yandex.net/i?id=0dc5c88cb6dfbe277e084ce86bfbdfca9f0f3f9e-3979623-images-thumbs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6" y="5276850"/>
            <a:ext cx="1763712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Рисунок 3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1" t="9435" r="34995" b="12500"/>
          <a:stretch>
            <a:fillRect/>
          </a:stretch>
        </p:blipFill>
        <p:spPr bwMode="auto">
          <a:xfrm>
            <a:off x="12474" y="960437"/>
            <a:ext cx="11366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шивка 1"/>
          <p:cNvSpPr/>
          <p:nvPr/>
        </p:nvSpPr>
        <p:spPr>
          <a:xfrm>
            <a:off x="6002338" y="1303338"/>
            <a:ext cx="233362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3213009" y="4000500"/>
            <a:ext cx="348002" cy="48577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9483" name="Рисунок 2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2" t="9988" r="35477" b="16125"/>
          <a:stretch>
            <a:fillRect/>
          </a:stretch>
        </p:blipFill>
        <p:spPr bwMode="auto">
          <a:xfrm>
            <a:off x="8084684" y="3379221"/>
            <a:ext cx="9969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Рисунок 2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6737" r="28703" b="27950"/>
          <a:stretch>
            <a:fillRect/>
          </a:stretch>
        </p:blipFill>
        <p:spPr bwMode="auto">
          <a:xfrm>
            <a:off x="7308304" y="4347073"/>
            <a:ext cx="1103265" cy="70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 descr="Купить Камера Profi + роутер + наушник Micro + Stereo+ в Бишкеке"/>
          <p:cNvPicPr/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29" y="2043395"/>
            <a:ext cx="2109615" cy="13249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6119019" y="2292567"/>
            <a:ext cx="973438" cy="8027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82211" y="2322754"/>
            <a:ext cx="961027" cy="7307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9263" y="30564"/>
            <a:ext cx="8591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Контроль за соблюдением условий, учитывающих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состояние здоровья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ЕГЭ с ОВЗ, детей-инвалидов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инвалидов</a:t>
            </a:r>
          </a:p>
        </p:txBody>
      </p:sp>
      <p:sp>
        <p:nvSpPr>
          <p:cNvPr id="37" name="Нашивка 36"/>
          <p:cNvSpPr/>
          <p:nvPr/>
        </p:nvSpPr>
        <p:spPr>
          <a:xfrm>
            <a:off x="5558133" y="2357155"/>
            <a:ext cx="178805" cy="521265"/>
          </a:xfrm>
          <a:prstGeom prst="chevron">
            <a:avLst>
              <a:gd name="adj" fmla="val 42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604" name="AutoShape 2" descr="https://i08.fotocdn.net/s115/025357b3f2c6b957/user_xl/2620514470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05" name="TextBox 15"/>
          <p:cNvSpPr txBox="1">
            <a:spLocks noChangeArrowheads="1"/>
          </p:cNvSpPr>
          <p:nvPr/>
        </p:nvSpPr>
        <p:spPr bwMode="auto">
          <a:xfrm>
            <a:off x="960504" y="509414"/>
            <a:ext cx="2520950" cy="369332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alt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5, 24, 26, 49</a:t>
            </a:r>
            <a:endParaRPr lang="ru-RU" alt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Рисунок 18" descr="Picture backgrou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" b="5055"/>
          <a:stretch>
            <a:fillRect/>
          </a:stretch>
        </p:blipFill>
        <p:spPr bwMode="auto">
          <a:xfrm>
            <a:off x="6791325" y="5087938"/>
            <a:ext cx="23526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object 13"/>
          <p:cNvSpPr>
            <a:spLocks noChangeArrowheads="1"/>
          </p:cNvSpPr>
          <p:nvPr/>
        </p:nvSpPr>
        <p:spPr bwMode="auto">
          <a:xfrm>
            <a:off x="7729268" y="4725144"/>
            <a:ext cx="845390" cy="770289"/>
          </a:xfrm>
          <a:prstGeom prst="rect">
            <a:avLst/>
          </a:prstGeom>
          <a:blipFill dpi="0" rotWithShape="1">
            <a:blip r:embed="rId4"/>
            <a:srcRect/>
            <a:stretch>
              <a:fillRect l="-11833" r="-1204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2780" name="Рисунок 21" descr="C:\Users\golcova\Downloads\577b51d8-bfe8-4014-aa04-e0fa34553d48.jpg"/>
          <p:cNvPicPr>
            <a:picLocks noChangeAspect="1" noChangeArrowheads="1"/>
          </p:cNvPicPr>
          <p:nvPr/>
        </p:nvPicPr>
        <p:blipFill>
          <a:blip r:embed="rId5"/>
          <a:srcRect l="30354" t="43983" r="31358" b="8876"/>
          <a:stretch>
            <a:fillRect/>
          </a:stretch>
        </p:blipFill>
        <p:spPr bwMode="auto">
          <a:xfrm>
            <a:off x="1287463" y="3213100"/>
            <a:ext cx="3814762" cy="258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Рисунок 13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9" t="28239" r="3905" b="27682"/>
          <a:stretch>
            <a:fillRect/>
          </a:stretch>
        </p:blipFill>
        <p:spPr bwMode="auto">
          <a:xfrm>
            <a:off x="5338763" y="1125538"/>
            <a:ext cx="3697287" cy="2808287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Рисунок 20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180" r="25258" b="2640"/>
          <a:stretch>
            <a:fillRect/>
          </a:stretch>
        </p:blipFill>
        <p:spPr bwMode="auto">
          <a:xfrm rot="6058545">
            <a:off x="6061869" y="3437731"/>
            <a:ext cx="257175" cy="576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3" name="object 5"/>
          <p:cNvSpPr>
            <a:spLocks noChangeArrowheads="1"/>
          </p:cNvSpPr>
          <p:nvPr/>
        </p:nvSpPr>
        <p:spPr bwMode="auto">
          <a:xfrm>
            <a:off x="8183563" y="765175"/>
            <a:ext cx="747712" cy="82867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25614" name="Рисунок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2" t="20615" r="62343" b="17538"/>
          <a:stretch>
            <a:fillRect/>
          </a:stretch>
        </p:blipFill>
        <p:spPr bwMode="auto">
          <a:xfrm>
            <a:off x="-11907" y="377824"/>
            <a:ext cx="122396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Рисунок 17" descr="Picture background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9" b="21187"/>
          <a:stretch>
            <a:fillRect/>
          </a:stretch>
        </p:blipFill>
        <p:spPr bwMode="auto">
          <a:xfrm>
            <a:off x="5775325" y="3532188"/>
            <a:ext cx="415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Рисунок 18" descr="https://avatars.mds.yandex.net/i?id=af8a56e90eb2f3d2aa381dc83f0dd6971e3436b4-9599239-images-thumbs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" r="15965" b="8403"/>
          <a:stretch>
            <a:fillRect/>
          </a:stretch>
        </p:blipFill>
        <p:spPr bwMode="auto">
          <a:xfrm>
            <a:off x="7519988" y="3236913"/>
            <a:ext cx="10414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Рисунок 20" descr="Picture backgroun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180" r="25258" b="2640"/>
          <a:stretch>
            <a:fillRect/>
          </a:stretch>
        </p:blipFill>
        <p:spPr bwMode="auto">
          <a:xfrm rot="-7693266">
            <a:off x="4311650" y="4014788"/>
            <a:ext cx="257175" cy="39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8" name="Рисунок 21" descr="Picture background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r="21187"/>
          <a:stretch>
            <a:fillRect/>
          </a:stretch>
        </p:blipFill>
        <p:spPr bwMode="auto">
          <a:xfrm rot="4182916">
            <a:off x="4009231" y="3975894"/>
            <a:ext cx="3159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Рисунок 19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80310" r="44775" b="5705"/>
          <a:stretch>
            <a:fillRect/>
          </a:stretch>
        </p:blipFill>
        <p:spPr bwMode="auto">
          <a:xfrm>
            <a:off x="4008438" y="4316413"/>
            <a:ext cx="631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862013" y="1125538"/>
            <a:ext cx="4060825" cy="187166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телефон или иное электронное устройство, </a:t>
            </a:r>
            <a:b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установленным приложением неинвазивного мониторинга уровня глюкозы в крови располагается </a:t>
            </a:r>
            <a:b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рабочем столе участника экзамена </a:t>
            </a:r>
            <a:b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зоне видимости камер видеонаблюдения </a:t>
            </a:r>
            <a:endParaRPr lang="ru-RU" alt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2600" y="5949950"/>
            <a:ext cx="6392863" cy="7588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телефонов в иных целях запрещено </a:t>
            </a:r>
          </a:p>
        </p:txBody>
      </p:sp>
      <p:pic>
        <p:nvPicPr>
          <p:cNvPr id="25622" name="Рисунок 24" descr="C:\Users\golcova\Downloads\1625723320_13_phonoteka_org_p_vosklitsatelnii_znak_art_krasivo_20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9" t="4672" r="43651" b="7944"/>
          <a:stretch>
            <a:fillRect/>
          </a:stretch>
        </p:blipFill>
        <p:spPr bwMode="auto">
          <a:xfrm>
            <a:off x="131763" y="5516563"/>
            <a:ext cx="2825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Рисунок 26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t="16737" r="28703" b="27950"/>
          <a:stretch>
            <a:fillRect/>
          </a:stretch>
        </p:blipFill>
        <p:spPr bwMode="auto">
          <a:xfrm>
            <a:off x="4589463" y="4297363"/>
            <a:ext cx="4635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Рисунок 25" descr="Picture background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23070" r="8037" b="22697"/>
          <a:stretch>
            <a:fillRect/>
          </a:stretch>
        </p:blipFill>
        <p:spPr bwMode="auto">
          <a:xfrm>
            <a:off x="0" y="3046413"/>
            <a:ext cx="1200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Рисунок 24" descr="https://avatars.mds.yandex.net/i?id=16cfc99296cd63e51f6041799fcef7fd1acc4cca-4350294-images-thumbs&amp;n=1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r="63062" b="10902"/>
          <a:stretch>
            <a:fillRect/>
          </a:stretch>
        </p:blipFill>
        <p:spPr bwMode="auto">
          <a:xfrm>
            <a:off x="5283200" y="2420938"/>
            <a:ext cx="492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Рисунок 24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6" t="50104" r="38371" b="33052"/>
          <a:stretch>
            <a:fillRect/>
          </a:stretch>
        </p:blipFill>
        <p:spPr bwMode="auto">
          <a:xfrm>
            <a:off x="5319713" y="1011238"/>
            <a:ext cx="4556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Рисунок 17" descr="Picture background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9" b="21187"/>
          <a:stretch>
            <a:fillRect/>
          </a:stretch>
        </p:blipFill>
        <p:spPr bwMode="auto">
          <a:xfrm>
            <a:off x="5857875" y="2055813"/>
            <a:ext cx="4159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Рисунок 20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2" t="2180" r="25258" b="2640"/>
          <a:stretch>
            <a:fillRect/>
          </a:stretch>
        </p:blipFill>
        <p:spPr bwMode="auto">
          <a:xfrm rot="7529537">
            <a:off x="6145212" y="1873251"/>
            <a:ext cx="257175" cy="450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-12033"/>
            <a:ext cx="5106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Контроль за организацией аудитории для участников ЕГЭ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сахарным диабетом</a:t>
            </a:r>
          </a:p>
        </p:txBody>
      </p:sp>
    </p:spTree>
    <p:extLst>
      <p:ext uri="{BB962C8B-B14F-4D97-AF65-F5344CB8AC3E}">
        <p14:creationId xmlns:p14="http://schemas.microsoft.com/office/powerpoint/2010/main" val="21944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8" y="89771"/>
            <a:ext cx="8964612" cy="4589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Средства обучения и воспитания </a:t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выполнения заданий КИМ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2" descr="C:\Users\gridunova\Downloads\Подготовка к обучающим вебинарам\Group 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352928" cy="59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08304" y="6299446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(выдается в ППЭ)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387" y="197666"/>
            <a:ext cx="8964612" cy="495030"/>
          </a:xfrm>
        </p:spPr>
        <p:txBody>
          <a:bodyPr/>
          <a:lstStyle/>
          <a:p>
            <a:pPr lvl="0"/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Проверить наличие и количество орфографических словарей </a:t>
            </a: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ЕГЭ по литературе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980728"/>
            <a:ext cx="792088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орфографическому словарю, используемому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экзамене: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позволяет устанавливать нормативное написание слов;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включает не менее 15 000 слов;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издан не ранее 2009 года;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может содержать список имен, важнейшие орфографические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правила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Пользоваться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личными словарями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запрещено</a:t>
            </a:r>
          </a:p>
          <a:p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форма СБ-08 «Количество участников по экзаменам ЕГЭ»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(на основные дни: 23 мая – 11 июня 2025 года) размещена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файловом сервере 10.04.2025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gridunova\Downloads\Подготовка к обучающим вебинарам\словар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 t="7791" r="16382" b="3170"/>
          <a:stretch/>
        </p:blipFill>
        <p:spPr bwMode="auto">
          <a:xfrm>
            <a:off x="6494747" y="4855542"/>
            <a:ext cx="2469742" cy="185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xmlns="" id="{5159143A-0AF1-4CDB-8E6F-93E99E27CAB8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xmlns="" id="{A9B38F54-22EB-4D6A-A6B4-AF7AA505B89A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7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37F1ED64-FA1A-4CF8-BD93-E0D6222F4D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8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C02A62C-0A66-46CF-B3C7-904CE52F70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09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3BB765F9-71D6-4EED-B474-4AB8619F7A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0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438A2F1B-A09A-4831-8B71-2C06AC7663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1886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1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3170AC8-FC54-4DFF-BE59-9622B6FC39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3410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2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E8DB0AE4-4D68-43AB-B66F-A82301C13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4934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7114" name="Заголовок 1">
            <a:extLst>
              <a:ext uri="{FF2B5EF4-FFF2-40B4-BE49-F238E27FC236}">
                <a16:creationId xmlns:a16="http://schemas.microsoft.com/office/drawing/2014/main" xmlns="" id="{E8A35D1D-A727-4994-8F1A-C727E8D7F061}"/>
              </a:ext>
            </a:extLst>
          </p:cNvPr>
          <p:cNvSpPr txBox="1">
            <a:spLocks/>
          </p:cNvSpPr>
          <p:nvPr/>
        </p:nvSpPr>
        <p:spPr bwMode="auto">
          <a:xfrm>
            <a:off x="201108" y="66853"/>
            <a:ext cx="8964612" cy="36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действий в нештатных ситуациях при входе участников в ППЭ</a:t>
            </a:r>
            <a:endParaRPr lang="ru-RU" alt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136595CE-3DF1-4D76-A36D-289AC9BF43E4}"/>
              </a:ext>
            </a:extLst>
          </p:cNvPr>
          <p:cNvSpPr/>
          <p:nvPr/>
        </p:nvSpPr>
        <p:spPr>
          <a:xfrm>
            <a:off x="3510078" y="1144315"/>
            <a:ext cx="5570538" cy="97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977029D2-4C70-4CF4-8EC1-0FCE8500999F}"/>
              </a:ext>
            </a:extLst>
          </p:cNvPr>
          <p:cNvSpPr/>
          <p:nvPr/>
        </p:nvSpPr>
        <p:spPr>
          <a:xfrm>
            <a:off x="42848" y="554518"/>
            <a:ext cx="2836812" cy="1426287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600" b="1" dirty="0">
              <a:solidFill>
                <a:prstClr val="white"/>
              </a:solidFill>
              <a:latin typeface="Cambria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Отсутствие участника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ГИА и ЕГЭ в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списках автоматизированного распределения </a:t>
            </a:r>
            <a:b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7" name="Прямоугольник 21">
            <a:extLst>
              <a:ext uri="{FF2B5EF4-FFF2-40B4-BE49-F238E27FC236}">
                <a16:creationId xmlns:a16="http://schemas.microsoft.com/office/drawing/2014/main" xmlns="" id="{96E4DE13-ECE3-4A68-ABC7-DE93F6EC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816" y="459422"/>
            <a:ext cx="62161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А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ППЭ-24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подписывается членом ГЭК, руководителем ППЭ, организатором вне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аудитории, участником ГИА и ЕГЭ; 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перативное информирование сотрудников РЦОКО о данном факте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18F0C362-525F-4399-867E-B950AE921A3D}"/>
              </a:ext>
            </a:extLst>
          </p:cNvPr>
          <p:cNvSpPr/>
          <p:nvPr/>
        </p:nvSpPr>
        <p:spPr>
          <a:xfrm>
            <a:off x="2956175" y="2059880"/>
            <a:ext cx="6217309" cy="1081088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сопровождающим акта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идентификации личности участника ГИА (форма ППЭ-20) в 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присутствии члена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ГЭК;</a:t>
            </a:r>
          </a:p>
          <a:p>
            <a:pPr marL="285750" indent="-285750" algn="just">
              <a:lnSpc>
                <a:spcPct val="90000"/>
              </a:lnSpc>
              <a:spcAft>
                <a:spcPct val="15000"/>
              </a:spcAft>
              <a:buFont typeface="Arial" pitchFamily="34" charset="0"/>
              <a:buChar char="•"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допуск участника на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 (форма ППЭ-20 передается участником ЕГЭ при входе в аудиторию организатору)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algn="ctr">
              <a:spcBef>
                <a:spcPts val="0"/>
              </a:spcBef>
              <a:defRPr/>
            </a:pPr>
            <a:endParaRPr lang="ru-RU" sz="16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967FFB65-D2DB-431A-8F9F-0E36E2D1B1A3}"/>
              </a:ext>
            </a:extLst>
          </p:cNvPr>
          <p:cNvSpPr/>
          <p:nvPr/>
        </p:nvSpPr>
        <p:spPr>
          <a:xfrm>
            <a:off x="48685" y="2060119"/>
            <a:ext cx="2840797" cy="1081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Явка без документа,  удостоверяющего личность, выпускника текущего года, обучающегося СПО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B1CBB434-E8EB-4589-BD7B-C6F6AA6AE808}"/>
              </a:ext>
            </a:extLst>
          </p:cNvPr>
          <p:cNvSpPr/>
          <p:nvPr/>
        </p:nvSpPr>
        <p:spPr>
          <a:xfrm>
            <a:off x="3498966" y="3489052"/>
            <a:ext cx="5570537" cy="895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1EF86411-789D-4282-BBF5-76160987ED65}"/>
              </a:ext>
            </a:extLst>
          </p:cNvPr>
          <p:cNvSpPr/>
          <p:nvPr/>
        </p:nvSpPr>
        <p:spPr>
          <a:xfrm>
            <a:off x="20345" y="3328998"/>
            <a:ext cx="2838140" cy="937692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Явка без документа,  удостоверяющего личность, выпускника прошлых лет</a:t>
            </a:r>
          </a:p>
        </p:txBody>
      </p:sp>
      <p:sp>
        <p:nvSpPr>
          <p:cNvPr id="47122" name="Прямоугольник 21">
            <a:extLst>
              <a:ext uri="{FF2B5EF4-FFF2-40B4-BE49-F238E27FC236}">
                <a16:creationId xmlns:a16="http://schemas.microsoft.com/office/drawing/2014/main" xmlns="" id="{AB842E6B-E0F2-4762-9F18-D9667C071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271" y="3215878"/>
            <a:ext cx="6101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 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b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форма ППЭ-24):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подписывается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членом ГЭК, руководителем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ППЭ, организатором вне аудитории и ВПЛ  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6E6A4D9C-698B-49B8-9DB8-890630C82FB0}"/>
              </a:ext>
            </a:extLst>
          </p:cNvPr>
          <p:cNvSpPr/>
          <p:nvPr/>
        </p:nvSpPr>
        <p:spPr>
          <a:xfrm>
            <a:off x="2956175" y="4408562"/>
            <a:ext cx="6209545" cy="111209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342AF36D-7F75-493A-B294-5CC71536D902}"/>
              </a:ext>
            </a:extLst>
          </p:cNvPr>
          <p:cNvSpPr/>
          <p:nvPr/>
        </p:nvSpPr>
        <p:spPr>
          <a:xfrm>
            <a:off x="48685" y="4408562"/>
            <a:ext cx="2840797" cy="11120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Отказ от сдачи</a:t>
            </a:r>
            <a:b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запрещенных </a:t>
            </a: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средств, </a:t>
            </a:r>
            <a:b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том числе средств связи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5098090E-04A8-40F6-A07B-DA137925A72F}"/>
              </a:ext>
            </a:extLst>
          </p:cNvPr>
          <p:cNvSpPr/>
          <p:nvPr/>
        </p:nvSpPr>
        <p:spPr>
          <a:xfrm>
            <a:off x="3498966" y="5616302"/>
            <a:ext cx="5570537" cy="1001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60D39280-F99C-4648-9404-12FBD76852BE}"/>
              </a:ext>
            </a:extLst>
          </p:cNvPr>
          <p:cNvSpPr/>
          <p:nvPr/>
        </p:nvSpPr>
        <p:spPr>
          <a:xfrm>
            <a:off x="77676" y="5616302"/>
            <a:ext cx="2838140" cy="1112444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Опоздание </a:t>
            </a:r>
            <a:b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участника </a:t>
            </a: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b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ППЭ</a:t>
            </a:r>
          </a:p>
        </p:txBody>
      </p:sp>
      <p:sp>
        <p:nvSpPr>
          <p:cNvPr id="47128" name="Прямоугольник 34">
            <a:extLst>
              <a:ext uri="{FF2B5EF4-FFF2-40B4-BE49-F238E27FC236}">
                <a16:creationId xmlns:a16="http://schemas.microsoft.com/office/drawing/2014/main" xmlns="" id="{7E8EA1FA-F535-49A0-BB62-91C1BF30C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222" y="4408562"/>
            <a:ext cx="63078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-195263">
              <a:spcBef>
                <a:spcPct val="0"/>
              </a:spcBef>
            </a:pPr>
            <a:r>
              <a:rPr lang="ru-RU" alt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недопуск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участника ГИА и ЕГЭ в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indent="-195263"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в 2-х экземплярах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Акта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недопуске</a:t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(форма ППЭ-24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подписывается членом ГЭК, руководителем ППЭ, организатором вне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аудитории, участником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</a:t>
            </a:r>
          </a:p>
        </p:txBody>
      </p:sp>
      <p:sp>
        <p:nvSpPr>
          <p:cNvPr id="47129" name="Прямоугольник 38">
            <a:extLst>
              <a:ext uri="{FF2B5EF4-FFF2-40B4-BE49-F238E27FC236}">
                <a16:creationId xmlns:a16="http://schemas.microsoft.com/office/drawing/2014/main" xmlns="" id="{86AFC9F4-0CD9-4E37-AE24-2D24A41B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175" y="5592142"/>
            <a:ext cx="61895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допуск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ППЭ;</a:t>
            </a:r>
          </a:p>
          <a:p>
            <a:pPr>
              <a:spcBef>
                <a:spcPct val="0"/>
              </a:spcBef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руководителем ППЭ и членом ГЭК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Акта об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опоздании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ППЭ в 2-х экземплярах (с подписью участника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 и ЕГЭ)</a:t>
            </a:r>
            <a:endParaRPr lang="ru-RU" altLang="ru-RU" sz="1600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8F0C934-5863-451E-AC50-6E32D00739AC}"/>
              </a:ext>
            </a:extLst>
          </p:cNvPr>
          <p:cNvSpPr/>
          <p:nvPr/>
        </p:nvSpPr>
        <p:spPr>
          <a:xfrm>
            <a:off x="36585" y="554519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4AE8F35C-AF2E-4DEE-9EED-367C4FE3E469}"/>
              </a:ext>
            </a:extLst>
          </p:cNvPr>
          <p:cNvSpPr/>
          <p:nvPr/>
        </p:nvSpPr>
        <p:spPr>
          <a:xfrm>
            <a:off x="16206" y="3345866"/>
            <a:ext cx="373063" cy="390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8A12AC53-F4DA-4955-AFA2-0DA0C9061F2D}"/>
              </a:ext>
            </a:extLst>
          </p:cNvPr>
          <p:cNvSpPr/>
          <p:nvPr/>
        </p:nvSpPr>
        <p:spPr>
          <a:xfrm>
            <a:off x="77676" y="5618078"/>
            <a:ext cx="373063" cy="3622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C6C846F7-34DB-4057-A779-E3804870BB90}"/>
              </a:ext>
            </a:extLst>
          </p:cNvPr>
          <p:cNvSpPr/>
          <p:nvPr/>
        </p:nvSpPr>
        <p:spPr>
          <a:xfrm>
            <a:off x="48614" y="2078229"/>
            <a:ext cx="373063" cy="360363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D415B075-4D29-4701-80A6-59C2506F8E66}"/>
              </a:ext>
            </a:extLst>
          </p:cNvPr>
          <p:cNvSpPr/>
          <p:nvPr/>
        </p:nvSpPr>
        <p:spPr>
          <a:xfrm>
            <a:off x="45945" y="4402212"/>
            <a:ext cx="373062" cy="360362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047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xmlns="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92339" y="-171400"/>
            <a:ext cx="8964613" cy="8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Инструкция для опоздавшего участника экзамена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214" y="548680"/>
            <a:ext cx="8379592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Опоздавший участник ГИА и ЕГЭ допускается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 сдаче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экзамена: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окончания экзамена 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продлевается (об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этом сообщается участнику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экзамена);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овторный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общий инструктаж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проводится;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персональное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прослушивание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аудиозаписи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 проведении иностранного языка (письменная часть) не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проводится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за исключением случаев, когда в аудитории нет других участников экзамена).</a:t>
            </a:r>
          </a:p>
          <a:p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893763" algn="just"/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аудитории 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проведения </a:t>
            </a:r>
            <a:r>
              <a:rPr lang="ru-RU" sz="23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под подпись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 ознакомлении 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участникам 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экзамена, опоздавшим на экзамен, 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выдается распечатанная инструкция 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для участника экзамена, 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зачитываемая 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организатором 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2300" dirty="0">
                <a:latin typeface="Times New Roman" pitchFamily="18" charset="0"/>
                <a:ea typeface="Times New Roman"/>
                <a:cs typeface="Times New Roman" pitchFamily="18" charset="0"/>
              </a:rPr>
              <a:t>аудитории перед началом </a:t>
            </a:r>
            <a:r>
              <a:rPr lang="ru-RU" sz="23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экзамена:</a:t>
            </a:r>
          </a:p>
          <a:p>
            <a:pPr marL="1236663" indent="-3429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12 к Регламенту проведения ЕГЭ в ППЭ (приказ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199 от 11.02.2025);</a:t>
            </a:r>
          </a:p>
          <a:p>
            <a:pPr marL="1236663" indent="-3429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2 к Регламенту проведения ЕГЭ по иностранным языкам (приказ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Департамента 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239 от 19.02.2025);</a:t>
            </a:r>
          </a:p>
          <a:p>
            <a:pPr marL="1236663" indent="-34290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3 к инструкции для организатора в аудитории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Регламенту проведения КЕГЭ (приказ Департамента № 358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11.03.2025)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gridunova\Downloads\Подготовка к обучающим вебинарам\4f78abb6253b446797a3d7d4879664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0787" r="31520" b="7840"/>
          <a:stretch/>
        </p:blipFill>
        <p:spPr bwMode="auto">
          <a:xfrm>
            <a:off x="144900" y="2780928"/>
            <a:ext cx="986386" cy="147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DD3FB0B1-B9B6-4A37-8698-781360545BB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83B4FCC0-CBFD-48EE-B625-224AE00C6A4F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355" name="Заголовок 1">
            <a:extLst>
              <a:ext uri="{FF2B5EF4-FFF2-40B4-BE49-F238E27FC236}">
                <a16:creationId xmlns:a16="http://schemas.microsoft.com/office/drawing/2014/main" xmlns="" id="{836BA6A2-05F6-4518-800A-BEA8A29838DD}"/>
              </a:ext>
            </a:extLst>
          </p:cNvPr>
          <p:cNvSpPr txBox="1">
            <a:spLocks/>
          </p:cNvSpPr>
          <p:nvPr/>
        </p:nvSpPr>
        <p:spPr bwMode="auto">
          <a:xfrm>
            <a:off x="72705" y="-99392"/>
            <a:ext cx="8964612" cy="74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Нештатные ситуации в</a:t>
            </a:r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 во время экзамена 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xmlns="" id="{3328F7BB-C748-41AF-B081-0EF6A2531A81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348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B96D0EE5-6132-4059-A67B-61605A2939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49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397F86A1-922D-4F8D-A228-A7D3A27100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0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7CAE395-0EA4-4867-A527-2841E54892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1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E861254-9A25-4D52-A753-B94454F03B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C4DCDC40-71CE-40BF-BF11-0B6028BCA2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7353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EE44E75-42B1-41FA-8BC1-01D6CB929B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33265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47593A1-78A4-4B83-BDB3-792E552D96B2}"/>
              </a:ext>
            </a:extLst>
          </p:cNvPr>
          <p:cNvSpPr/>
          <p:nvPr/>
        </p:nvSpPr>
        <p:spPr>
          <a:xfrm>
            <a:off x="1835227" y="1255460"/>
            <a:ext cx="7212013" cy="1944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1108378-FBA2-4E8D-AB23-63C27B9702BB}"/>
              </a:ext>
            </a:extLst>
          </p:cNvPr>
          <p:cNvSpPr/>
          <p:nvPr/>
        </p:nvSpPr>
        <p:spPr>
          <a:xfrm>
            <a:off x="101097" y="599841"/>
            <a:ext cx="1734129" cy="1680181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Удаление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случае нарушения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Порядка проведения ГИА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B3DBB0F-648E-4ACF-872E-87CEF2533F6B}"/>
              </a:ext>
            </a:extLst>
          </p:cNvPr>
          <p:cNvSpPr/>
          <p:nvPr/>
        </p:nvSpPr>
        <p:spPr>
          <a:xfrm>
            <a:off x="1894519" y="2509744"/>
            <a:ext cx="7189788" cy="1999376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endParaRPr lang="ru-RU" sz="1700" spc="-15" dirty="0">
              <a:solidFill>
                <a:prstClr val="white"/>
              </a:solidFill>
              <a:latin typeface="Cambria" pitchFamily="18" charset="0"/>
              <a:cs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DB278212-A565-4C09-A1F6-58D13BA38017}"/>
              </a:ext>
            </a:extLst>
          </p:cNvPr>
          <p:cNvSpPr/>
          <p:nvPr/>
        </p:nvSpPr>
        <p:spPr>
          <a:xfrm>
            <a:off x="72705" y="2506146"/>
            <a:ext cx="1773237" cy="20029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z="1600" b="1" spc="-1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Досрочное завершение экзамена по </a:t>
            </a:r>
            <a:r>
              <a:rPr lang="ru-RU" sz="1600" b="1" spc="-1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объективным причинам</a:t>
            </a:r>
            <a:endParaRPr lang="ru-RU" sz="1600" b="1" spc="-15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18DE8FCB-7BDF-4400-9078-7007F2D47C5E}"/>
              </a:ext>
            </a:extLst>
          </p:cNvPr>
          <p:cNvSpPr/>
          <p:nvPr/>
        </p:nvSpPr>
        <p:spPr>
          <a:xfrm>
            <a:off x="1857452" y="5738813"/>
            <a:ext cx="7200900" cy="100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endParaRPr lang="ru-RU" sz="17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1C19806D-E46C-428B-84DC-D70EB2C0C6BE}"/>
              </a:ext>
            </a:extLst>
          </p:cNvPr>
          <p:cNvSpPr/>
          <p:nvPr/>
        </p:nvSpPr>
        <p:spPr>
          <a:xfrm>
            <a:off x="40348" y="5425188"/>
            <a:ext cx="1817103" cy="1316925"/>
          </a:xfrm>
          <a:prstGeom prst="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Апелляция 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нарушении Порядка </a:t>
            </a:r>
            <a:b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проведения ГИА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10E2F872-5B31-45FE-A684-8FDA417C04BC}"/>
              </a:ext>
            </a:extLst>
          </p:cNvPr>
          <p:cNvSpPr/>
          <p:nvPr/>
        </p:nvSpPr>
        <p:spPr>
          <a:xfrm>
            <a:off x="95968" y="595494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EF6FE1FE-8FBA-485F-8ACD-7160C6014972}"/>
              </a:ext>
            </a:extLst>
          </p:cNvPr>
          <p:cNvSpPr/>
          <p:nvPr/>
        </p:nvSpPr>
        <p:spPr>
          <a:xfrm>
            <a:off x="27300" y="5425188"/>
            <a:ext cx="373063" cy="3603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92839FBD-906F-4902-80C4-F7C24DF1409B}"/>
              </a:ext>
            </a:extLst>
          </p:cNvPr>
          <p:cNvSpPr/>
          <p:nvPr/>
        </p:nvSpPr>
        <p:spPr>
          <a:xfrm>
            <a:off x="76200" y="2500901"/>
            <a:ext cx="373063" cy="360362"/>
          </a:xfrm>
          <a:prstGeom prst="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7365" name="Прямоугольник 32">
            <a:extLst>
              <a:ext uri="{FF2B5EF4-FFF2-40B4-BE49-F238E27FC236}">
                <a16:creationId xmlns:a16="http://schemas.microsoft.com/office/drawing/2014/main" xmlns="" id="{B972EF0D-2F0F-42A7-B368-7DB29A741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3121" y="551830"/>
            <a:ext cx="720523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форме ППЭ-05-02 «Протокол проведения ГИА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бланке регистрации и подпись организатора;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подпись участника в форме ППЭ-05-02 «Протокол проведения ГИА </a:t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в штабе ППЭ акта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ППЭ-21 с приложениями.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66" name="Прямоугольник 36">
            <a:extLst>
              <a:ext uri="{FF2B5EF4-FFF2-40B4-BE49-F238E27FC236}">
                <a16:creationId xmlns:a16="http://schemas.microsoft.com/office/drawing/2014/main" xmlns="" id="{4DCF6FB8-DAC7-44D7-B236-8EA67309C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667" y="2437736"/>
            <a:ext cx="710565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форме ППЭ-05-02 «Протокол проведения ГИА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отметка в бланке регистрации и подпись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организатора;</a:t>
            </a: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подпись участника в форме ППЭ-05-02 «Протокол проведения ГИА </a:t>
            </a:r>
            <a:b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аудитории»;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в медицинском кабинете акта ППЭ-22 (организатор ставит подпись в акте)</a:t>
            </a:r>
          </a:p>
        </p:txBody>
      </p:sp>
      <p:sp>
        <p:nvSpPr>
          <p:cNvPr id="57367" name="Прямоугольник 40">
            <a:extLst>
              <a:ext uri="{FF2B5EF4-FFF2-40B4-BE49-F238E27FC236}">
                <a16:creationId xmlns:a16="http://schemas.microsoft.com/office/drawing/2014/main" xmlns="" id="{7CEB7864-E53F-44D7-9851-FDC42E95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958" y="5301208"/>
            <a:ext cx="710350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подается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участником до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выхода из ППЭ (организатор в аудитории через</a:t>
            </a:r>
            <a:r>
              <a:rPr lang="en-US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организатора вне аудитории приглашает члена ГЭК);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членом ГЭК  оформляются в штабе ППЭ формы ППЭ-02, ППЭ-03;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рассматривается факт, изложенный участником ГИА в 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апелляции;</a:t>
            </a:r>
          </a:p>
          <a:p>
            <a:pPr>
              <a:spcBef>
                <a:spcPct val="0"/>
              </a:spcBef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оперативное информирование сотрудников РЦОКО о данном факте</a:t>
            </a:r>
          </a:p>
          <a:p>
            <a:pPr>
              <a:spcBef>
                <a:spcPct val="0"/>
              </a:spcBef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AE5A75C3-0F3D-464E-AE6A-99BEA7D3E971}"/>
              </a:ext>
            </a:extLst>
          </p:cNvPr>
          <p:cNvSpPr/>
          <p:nvPr/>
        </p:nvSpPr>
        <p:spPr>
          <a:xfrm>
            <a:off x="101097" y="4653136"/>
            <a:ext cx="8922542" cy="6111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2000"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ВАЖНО!!! 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Организатор в аудитории на камеру видеонаблюдения проговаривает факт удаления участника с экзамена или досрочного завершения экзамена участником ЕГЭ</a:t>
            </a:r>
          </a:p>
        </p:txBody>
      </p:sp>
    </p:spTree>
    <p:extLst>
      <p:ext uri="{BB962C8B-B14F-4D97-AF65-F5344CB8AC3E}">
        <p14:creationId xmlns:p14="http://schemas.microsoft.com/office/powerpoint/2010/main" val="37555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794" y="44624"/>
            <a:ext cx="820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Действия работников ППЭ в случае объявления ракетной опасности </a:t>
            </a:r>
            <a:endParaRPr lang="ru-RU" sz="2400" dirty="0"/>
          </a:p>
        </p:txBody>
      </p:sp>
      <p:pic>
        <p:nvPicPr>
          <p:cNvPr id="8194" name="Picture 2" descr="C:\Users\gridunova\Downloads\Подготовка к обучающим вебинарам\a85f654e75d367c75718005c773be7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5932" r="2991" b="10911"/>
          <a:stretch/>
        </p:blipFill>
        <p:spPr bwMode="auto">
          <a:xfrm>
            <a:off x="91423" y="58165"/>
            <a:ext cx="1462122" cy="110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988840"/>
            <a:ext cx="8424935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Руководитель ОО совместно 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руководителем ППЭ согласовывают: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границы ППЭ, включающие безопасные места (укрытия) для участников экзаменов и работников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ППЭ;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схему перемещения работников ППЭ и участников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ГИА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специально оборудованные безопасные места (укрытия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схему оповещения в ППЭ участников ГИА и работников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ППЭ.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организацию эвакуации работников ППЭ и участников ГИА отвечают член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ГЭК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ППЭ.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ППЭ 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инструктажа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организаторов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знакомит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Алгоритмом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действий в случае объявления ракетной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опасности.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 ГЭК информирует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ответственного сотрудника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Департамента образования (Крючкова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Н.) о местонахождении участников и работников при объявлении ракетной опасности.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Председатель ГЭК принимает  решение о переносе или продолжении экзамена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информирует члена ГЭК в ППЭ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(после объявления отбоя ракетной опасности)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7624" y="908720"/>
            <a:ext cx="7656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03.04.2025 г. №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524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 утверждении Алгоритма действий работников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пунктов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проведения экзаменов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отношении участников государственной итоговой аттестации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образовательным программам основного общего и среднего общего образования в случае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объявления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ракетной опасности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03EAE576-097A-4AB6-BDDE-5DC7B7EA0651}"/>
              </a:ext>
            </a:extLst>
          </p:cNvPr>
          <p:cNvSpPr/>
          <p:nvPr/>
        </p:nvSpPr>
        <p:spPr>
          <a:xfrm flipH="1" flipV="1">
            <a:off x="4555028" y="-28765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xmlns="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44462" y="-27384"/>
            <a:ext cx="8964613" cy="68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Новая форма акта об удалении участника</a:t>
            </a: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922" y="614660"/>
            <a:ext cx="876369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ППЭ-21 «Акт об удалении участника экзамена из ППЭ» 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 сопроводительным листом к акту (форма ППЭ-21С)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Приложения к акту об удалении: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ППЭ-21-П1 «Пояснительная записка удаляемого участника экзамена»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(при наличии)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ППЭ-21-П2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«Сведения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технических устройствах,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имевшихся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удаляемого участника экзамена»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 наличии);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ППЭ-21-П3 «Пояснительная записка лица, ставшего свидетелем нарушения»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при наличии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Дополнительные формы: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ППЭ-25 «Акт об отказе участника экзамена от подписания акта об удалении 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ППЭ»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(при наличии)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ППЭ-26 «Объяснительная записка»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(при наличии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 – используется вместо служебных записок.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5656" y="5301208"/>
            <a:ext cx="7532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Реестр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форм ППЭ-21 «Акт об удалении участника экзамена»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  ведется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специалистами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РЦОКО.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оформлении документов для уточнения порядкового номера акта члену ГЭК необходимо обратиться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РЦОКО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3" descr="C:\Users\gridunova\Downloads\Подготовка к обучающим вебинарам\4f78abb6253b446797a3d7d4879664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0787" r="31520" b="7840"/>
          <a:stretch/>
        </p:blipFill>
        <p:spPr bwMode="auto">
          <a:xfrm>
            <a:off x="449263" y="5453426"/>
            <a:ext cx="833986" cy="12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B3A28F7C-6AA3-46A2-8AF5-EB4277B70098}"/>
              </a:ext>
            </a:extLst>
          </p:cNvPr>
          <p:cNvSpPr/>
          <p:nvPr/>
        </p:nvSpPr>
        <p:spPr>
          <a:xfrm flipV="1">
            <a:off x="1" y="-12032"/>
            <a:ext cx="50760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021A05D7-85B6-4C50-9955-1BB107AD229D}"/>
              </a:ext>
            </a:extLst>
          </p:cNvPr>
          <p:cNvSpPr/>
          <p:nvPr/>
        </p:nvSpPr>
        <p:spPr>
          <a:xfrm flipH="1">
            <a:off x="-52879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E7DE94F3-2FBC-4E7C-A30C-1DF318A44C58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5298" name="Picture 20">
            <a:extLst>
              <a:ext uri="{FF2B5EF4-FFF2-40B4-BE49-F238E27FC236}">
                <a16:creationId xmlns:a16="http://schemas.microsoft.com/office/drawing/2014/main" xmlns="" id="{D8BDDBB0-63F0-4252-9B6B-C54897C6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80079" cy="251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300" name="Заголовок 1">
            <a:extLst>
              <a:ext uri="{FF2B5EF4-FFF2-40B4-BE49-F238E27FC236}">
                <a16:creationId xmlns:a16="http://schemas.microsoft.com/office/drawing/2014/main" xmlns="" id="{BAA02DF4-DFFB-4D0C-939B-A4F2C0D4D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59" y="93745"/>
            <a:ext cx="8848858" cy="1057275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Дополнительная печать ЭМ</a:t>
            </a:r>
            <a:endParaRPr lang="ru-RU" alt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1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F20E04B8-BA0C-4BD5-813D-5FE513ADE5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2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BFCECFC-54A3-4756-9339-8ADBD0A432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3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7B486622-9D5F-472E-89F3-B0074890B7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4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0FD5D3C4-DD5E-4331-947A-C9C6A075A4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5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776C8421-0B08-413E-95FE-37C27C5C12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6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2627A689-ED3C-4823-9CED-CF476022D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7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C3795D2F-9D1D-48F2-9348-414FB7560D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5308" name="object 7">
            <a:extLst>
              <a:ext uri="{FF2B5EF4-FFF2-40B4-BE49-F238E27FC236}">
                <a16:creationId xmlns:a16="http://schemas.microsoft.com/office/drawing/2014/main" xmlns="" id="{355E1858-57FE-4F97-A36F-6318DFCF8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5" y="1196752"/>
            <a:ext cx="4211637" cy="349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0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Дополнительная печать ЭМ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выполняется в случаях: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обнаружения участником экзамена  брака или некомплектности </a:t>
            </a:r>
            <a:r>
              <a:rPr lang="ru-RU" alt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выданных  </a:t>
            </a:r>
            <a:r>
              <a:rPr lang="ru-RU" alt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ему ЭМ;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 порчи ЭМ (КИМ или бланков) участником экзамена (до начала экзамена);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 опоздания участника экзамена;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 наличие в аудитории участника, </a:t>
            </a:r>
            <a:r>
              <a:rPr lang="ru-RU" alt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alt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давшего согласие на обработку персональных данных </a:t>
            </a:r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xmlns="" id="{E64A0F35-8C9B-4E78-BE74-1A45DB543BA2}"/>
              </a:ext>
            </a:extLst>
          </p:cNvPr>
          <p:cNvSpPr txBox="1"/>
          <p:nvPr/>
        </p:nvSpPr>
        <p:spPr>
          <a:xfrm>
            <a:off x="89358" y="5990521"/>
            <a:ext cx="8848859" cy="843180"/>
          </a:xfrm>
          <a:prstGeom prst="rect">
            <a:avLst/>
          </a:prstGeom>
        </p:spPr>
        <p:txBody>
          <a:bodyPr wrap="square" lIns="0" tIns="12065" rIns="0" bIns="0">
            <a:spAutoFit/>
          </a:bodyPr>
          <a:lstStyle/>
          <a:p>
            <a:pPr marL="8890" algn="ctr">
              <a:spcBef>
                <a:spcPts val="95"/>
              </a:spcBef>
              <a:defRPr/>
            </a:pPr>
            <a:r>
              <a:rPr b="1"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75" algn="ctr">
              <a:defRPr/>
            </a:pPr>
            <a:r>
              <a:rPr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Экзаменационные </a:t>
            </a:r>
            <a:r>
              <a:rPr spc="-15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spc="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заменяются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полностью</a:t>
            </a:r>
            <a:r>
              <a:rPr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pc="-5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участнику</a:t>
            </a:r>
            <a:r>
              <a:rPr spc="-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выдается </a:t>
            </a:r>
            <a:r>
              <a:rPr spc="-1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spc="-15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распечатанный</a:t>
            </a:r>
            <a:r>
              <a:rPr spc="-1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pc="-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ИК</a:t>
            </a:r>
            <a:endParaRPr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11" name="object 14">
            <a:extLst>
              <a:ext uri="{FF2B5EF4-FFF2-40B4-BE49-F238E27FC236}">
                <a16:creationId xmlns:a16="http://schemas.microsoft.com/office/drawing/2014/main" xmlns="" id="{A7907AE4-7A81-4109-B806-64EB1616A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3" y="4806950"/>
            <a:ext cx="5335587" cy="8747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5312" name="object 18">
            <a:extLst>
              <a:ext uri="{FF2B5EF4-FFF2-40B4-BE49-F238E27FC236}">
                <a16:creationId xmlns:a16="http://schemas.microsoft.com/office/drawing/2014/main" xmlns="" id="{FFF58277-704C-4297-9387-F6D3D7E5D689}"/>
              </a:ext>
            </a:extLst>
          </p:cNvPr>
          <p:cNvSpPr>
            <a:spLocks/>
          </p:cNvSpPr>
          <p:nvPr/>
        </p:nvSpPr>
        <p:spPr bwMode="auto">
          <a:xfrm>
            <a:off x="8388424" y="2036577"/>
            <a:ext cx="625475" cy="698500"/>
          </a:xfrm>
          <a:custGeom>
            <a:avLst/>
            <a:gdLst>
              <a:gd name="T0" fmla="*/ 0 w 626745"/>
              <a:gd name="T1" fmla="*/ 698271 h 698500"/>
              <a:gd name="T2" fmla="*/ 585655 w 626745"/>
              <a:gd name="T3" fmla="*/ 698271 h 698500"/>
              <a:gd name="T4" fmla="*/ 585655 w 626745"/>
              <a:gd name="T5" fmla="*/ 0 h 698500"/>
              <a:gd name="T6" fmla="*/ 0 w 626745"/>
              <a:gd name="T7" fmla="*/ 0 h 698500"/>
              <a:gd name="T8" fmla="*/ 0 w 626745"/>
              <a:gd name="T9" fmla="*/ 698271 h 6985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6745" h="698500">
                <a:moveTo>
                  <a:pt x="0" y="698271"/>
                </a:moveTo>
                <a:lnTo>
                  <a:pt x="626198" y="698271"/>
                </a:lnTo>
                <a:lnTo>
                  <a:pt x="626198" y="0"/>
                </a:lnTo>
                <a:lnTo>
                  <a:pt x="0" y="0"/>
                </a:lnTo>
                <a:lnTo>
                  <a:pt x="0" y="698271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B4D01C10-C967-41DB-BB76-8FA821B8D131}"/>
              </a:ext>
            </a:extLst>
          </p:cNvPr>
          <p:cNvSpPr/>
          <p:nvPr/>
        </p:nvSpPr>
        <p:spPr>
          <a:xfrm>
            <a:off x="179388" y="4725144"/>
            <a:ext cx="4752652" cy="1132017"/>
          </a:xfrm>
          <a:prstGeom prst="roundRect">
            <a:avLst/>
          </a:prstGeom>
          <a:solidFill>
            <a:srgbClr val="40C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325"/>
              </a:spcBef>
              <a:defRPr/>
            </a:pPr>
            <a:r>
              <a:rPr lang="ru-RU" altLang="ru-RU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При дополнительной печати контролируется  соответствие количества распечатанных ЭМ  числу рассаженных участников экзамена</a:t>
            </a:r>
          </a:p>
        </p:txBody>
      </p:sp>
      <p:pic>
        <p:nvPicPr>
          <p:cNvPr id="55315" name="Picture 21">
            <a:extLst>
              <a:ext uri="{FF2B5EF4-FFF2-40B4-BE49-F238E27FC236}">
                <a16:creationId xmlns:a16="http://schemas.microsoft.com/office/drawing/2014/main" xmlns="" id="{6747D21D-F0AA-4505-A5A3-B4B14B38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17" y="4205417"/>
            <a:ext cx="36449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6" name="Прямоугольник 3">
            <a:extLst>
              <a:ext uri="{FF2B5EF4-FFF2-40B4-BE49-F238E27FC236}">
                <a16:creationId xmlns:a16="http://schemas.microsoft.com/office/drawing/2014/main" xmlns="" id="{286FF80D-6B51-4068-B365-9B3B021CA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0093" y="3861048"/>
            <a:ext cx="42498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Еще раз проверить номер, выбранного КИМ</a:t>
            </a:r>
          </a:p>
        </p:txBody>
      </p:sp>
    </p:spTree>
    <p:extLst>
      <p:ext uri="{BB962C8B-B14F-4D97-AF65-F5344CB8AC3E}">
        <p14:creationId xmlns:p14="http://schemas.microsoft.com/office/powerpoint/2010/main" val="640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0B550632-7D56-4357-8ADB-BE64307618D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6BCCA5C6-9DE9-4FC6-A73A-1869391C7AD4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419" name="Заголовок 1">
            <a:extLst>
              <a:ext uri="{FF2B5EF4-FFF2-40B4-BE49-F238E27FC236}">
                <a16:creationId xmlns:a16="http://schemas.microsoft.com/office/drawing/2014/main" xmlns="" id="{E8B94FA5-AF24-4BAD-952D-89E96E0CE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-99392"/>
            <a:ext cx="8964612" cy="1055688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сканирования в аудиториях ППЭ. 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Экспорт ЭМ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252181E-6024-4E5D-B8CE-445D861E69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1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88667F1B-F0E9-4E68-888B-DF911B3B8A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2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86F5A858-AA8F-4792-90C0-55ECA82ABD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3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CCEA8691-01F4-4D12-B50A-5B89D38B52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A3B62414-6534-4AAF-9DDE-97FDF21959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0425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AED99D2-965E-4909-989A-24A75F886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0767" name="object 41">
            <a:extLst>
              <a:ext uri="{FF2B5EF4-FFF2-40B4-BE49-F238E27FC236}">
                <a16:creationId xmlns:a16="http://schemas.microsoft.com/office/drawing/2014/main" xmlns="" id="{A3ACB6E7-C74A-40AC-92C1-4FF7CCA4CA5E}"/>
              </a:ext>
            </a:extLst>
          </p:cNvPr>
          <p:cNvSpPr>
            <a:spLocks/>
          </p:cNvSpPr>
          <p:nvPr/>
        </p:nvSpPr>
        <p:spPr bwMode="auto">
          <a:xfrm>
            <a:off x="296863" y="870145"/>
            <a:ext cx="8675727" cy="1350161"/>
          </a:xfrm>
          <a:custGeom>
            <a:avLst/>
            <a:gdLst>
              <a:gd name="T0" fmla="*/ 4264025 w 4264025"/>
              <a:gd name="T1" fmla="*/ 0 h 1989454"/>
              <a:gd name="T2" fmla="*/ 0 w 4264025"/>
              <a:gd name="T3" fmla="*/ 0 h 1989454"/>
              <a:gd name="T4" fmla="*/ 0 w 4264025"/>
              <a:gd name="T5" fmla="*/ 904664 h 1989454"/>
              <a:gd name="T6" fmla="*/ 4264025 w 4264025"/>
              <a:gd name="T7" fmla="*/ 904664 h 1989454"/>
              <a:gd name="T8" fmla="*/ 4264025 w 4264025"/>
              <a:gd name="T9" fmla="*/ 0 h 1989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64025" h="1989454">
                <a:moveTo>
                  <a:pt x="4264025" y="0"/>
                </a:moveTo>
                <a:lnTo>
                  <a:pt x="0" y="0"/>
                </a:lnTo>
                <a:lnTo>
                  <a:pt x="0" y="1988947"/>
                </a:lnTo>
                <a:lnTo>
                  <a:pt x="4264025" y="1988947"/>
                </a:lnTo>
                <a:lnTo>
                  <a:pt x="4264025" y="0"/>
                </a:lnTo>
                <a:close/>
              </a:path>
            </a:pathLst>
          </a:custGeom>
          <a:solidFill>
            <a:srgbClr val="9AE3E4">
              <a:alpha val="90195"/>
            </a:srgbClr>
          </a:solidFill>
          <a:ln>
            <a:noFill/>
          </a:ln>
        </p:spPr>
        <p:txBody>
          <a:bodyPr lIns="0" tIns="0" rIns="0" bIns="0"/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завершения сканирования приглашаются член ГЭК и технический специалист для экспорта  отсканированных материалов;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Член ГЭК активирует токен и подтверждает комплектность;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обеспечивает сохранение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ЭМ на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флеш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-накопитель</a:t>
            </a:r>
          </a:p>
        </p:txBody>
      </p:sp>
      <p:sp>
        <p:nvSpPr>
          <p:cNvPr id="60458" name="TextBox 1">
            <a:extLst>
              <a:ext uri="{FF2B5EF4-FFF2-40B4-BE49-F238E27FC236}">
                <a16:creationId xmlns:a16="http://schemas.microsoft.com/office/drawing/2014/main" xmlns="" id="{295C7738-2AE6-49BF-BAEF-F366FCA72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438650"/>
            <a:ext cx="235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Особые ситуации</a:t>
            </a:r>
          </a:p>
        </p:txBody>
      </p:sp>
      <p:grpSp>
        <p:nvGrpSpPr>
          <p:cNvPr id="45" name="object 4"/>
          <p:cNvGrpSpPr>
            <a:grpSpLocks/>
          </p:cNvGrpSpPr>
          <p:nvPr/>
        </p:nvGrpSpPr>
        <p:grpSpPr bwMode="auto">
          <a:xfrm>
            <a:off x="1063625" y="2309813"/>
            <a:ext cx="7566025" cy="4368800"/>
            <a:chOff x="2791967" y="2310383"/>
            <a:chExt cx="7566659" cy="4368165"/>
          </a:xfrm>
        </p:grpSpPr>
        <p:pic>
          <p:nvPicPr>
            <p:cNvPr id="46" name="object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699" y="2310383"/>
              <a:ext cx="5618988" cy="382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object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909" y="2390343"/>
              <a:ext cx="5510276" cy="3719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object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967" y="4549139"/>
              <a:ext cx="3363467" cy="212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object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7748" y="4628819"/>
              <a:ext cx="3256661" cy="202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object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8596" y="5477255"/>
              <a:ext cx="1780031" cy="120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object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250" y="5557456"/>
              <a:ext cx="1674241" cy="1093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object 11"/>
            <p:cNvSpPr>
              <a:spLocks/>
            </p:cNvSpPr>
            <p:nvPr/>
          </p:nvSpPr>
          <p:spPr bwMode="auto">
            <a:xfrm>
              <a:off x="6818376" y="3057131"/>
              <a:ext cx="1643380" cy="254635"/>
            </a:xfrm>
            <a:custGeom>
              <a:avLst/>
              <a:gdLst>
                <a:gd name="T0" fmla="*/ 0 w 1643379"/>
                <a:gd name="T1" fmla="*/ 254012 h 254635"/>
                <a:gd name="T2" fmla="*/ 1643135 w 1643379"/>
                <a:gd name="T3" fmla="*/ 254012 h 254635"/>
                <a:gd name="T4" fmla="*/ 1643135 w 1643379"/>
                <a:gd name="T5" fmla="*/ 0 h 254635"/>
                <a:gd name="T6" fmla="*/ 0 w 1643379"/>
                <a:gd name="T7" fmla="*/ 0 h 254635"/>
                <a:gd name="T8" fmla="*/ 0 w 1643379"/>
                <a:gd name="T9" fmla="*/ 254012 h 254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43379" h="254635">
                  <a:moveTo>
                    <a:pt x="0" y="254012"/>
                  </a:moveTo>
                  <a:lnTo>
                    <a:pt x="1643126" y="254012"/>
                  </a:lnTo>
                  <a:lnTo>
                    <a:pt x="1643126" y="0"/>
                  </a:lnTo>
                  <a:lnTo>
                    <a:pt x="0" y="0"/>
                  </a:lnTo>
                  <a:lnTo>
                    <a:pt x="0" y="254012"/>
                  </a:lnTo>
                  <a:close/>
                </a:path>
              </a:pathLst>
            </a:custGeom>
            <a:noFill/>
            <a:ln w="25400">
              <a:solidFill>
                <a:srgbClr val="F8CA0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80928"/>
            <a:ext cx="76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xmlns="" id="{4E56F726-3950-4E00-A8BA-92485C0CBBCC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xmlns="" id="{A1FFCEAC-88F5-40F8-B5F3-C1CAC99A2A2E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: фигура 49">
            <a:extLst>
              <a:ext uri="{FF2B5EF4-FFF2-40B4-BE49-F238E27FC236}">
                <a16:creationId xmlns:a16="http://schemas.microsoft.com/office/drawing/2014/main" xmlns="" id="{3D2F2C9B-F279-4A6B-947A-AA364E3898EF}"/>
              </a:ext>
            </a:extLst>
          </p:cNvPr>
          <p:cNvSpPr/>
          <p:nvPr/>
        </p:nvSpPr>
        <p:spPr>
          <a:xfrm flipH="1">
            <a:off x="-11151" y="-5136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467" name="Заголовок 1">
            <a:extLst>
              <a:ext uri="{FF2B5EF4-FFF2-40B4-BE49-F238E27FC236}">
                <a16:creationId xmlns:a16="http://schemas.microsoft.com/office/drawing/2014/main" xmlns="" id="{90BC22E4-86CE-4578-AAF7-B27B1FD96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ПРИЕМА ЭМ РУКОВОДИТЕЛЕМ ППЭ </a:t>
            </a:r>
            <a:b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ОРГАНИЗАТОРОВ В АУДИТОРИИ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9042D4D-0C79-4708-94A7-A312C5E0E7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69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D519613-72C8-4EB3-9B19-162D96750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0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D0601F9-6D93-4BB3-9CF8-0BE261E435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1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6D3533B6-261E-4C7A-AB59-0386D931D1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2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6AC29259-E73B-470C-BD24-F2A4D362FA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3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8169E416-C5A9-4D30-BBD5-BC530DD764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474" name="object 4">
            <a:extLst>
              <a:ext uri="{FF2B5EF4-FFF2-40B4-BE49-F238E27FC236}">
                <a16:creationId xmlns:a16="http://schemas.microsoft.com/office/drawing/2014/main" xmlns="" id="{7792178D-02BD-4BA4-93C6-FFC2D484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xmlns="" id="{FA72A4E1-5799-4A37-8F4C-199FF2F210B8}"/>
              </a:ext>
            </a:extLst>
          </p:cNvPr>
          <p:cNvSpPr/>
          <p:nvPr/>
        </p:nvSpPr>
        <p:spPr>
          <a:xfrm>
            <a:off x="6781800" y="6092825"/>
            <a:ext cx="2235200" cy="417513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Черновики</a:t>
            </a:r>
          </a:p>
        </p:txBody>
      </p:sp>
      <p:pic>
        <p:nvPicPr>
          <p:cNvPr id="62476" name="Picture 3">
            <a:extLst>
              <a:ext uri="{FF2B5EF4-FFF2-40B4-BE49-F238E27FC236}">
                <a16:creationId xmlns:a16="http://schemas.microsoft.com/office/drawing/2014/main" xmlns="" id="{CD8CFDC2-DA8F-4D75-A1F4-C2AD8A8C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56113"/>
            <a:ext cx="2235200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2677BDED-6B10-4211-832F-4AE05EEEF0A0}"/>
              </a:ext>
            </a:extLst>
          </p:cNvPr>
          <p:cNvSpPr/>
          <p:nvPr/>
        </p:nvSpPr>
        <p:spPr>
          <a:xfrm>
            <a:off x="34925" y="1223963"/>
            <a:ext cx="719138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1 </a:t>
            </a:r>
          </a:p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ВДП</a:t>
            </a:r>
          </a:p>
        </p:txBody>
      </p:sp>
      <p:sp>
        <p:nvSpPr>
          <p:cNvPr id="62504" name="object 4">
            <a:extLst>
              <a:ext uri="{FF2B5EF4-FFF2-40B4-BE49-F238E27FC236}">
                <a16:creationId xmlns:a16="http://schemas.microsoft.com/office/drawing/2014/main" xmlns="" id="{034A0EA5-3F9B-4F48-A9BC-84C999408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3150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xmlns="" id="{E748BBE1-E170-4084-BF79-2BC5DA45F0F7}"/>
              </a:ext>
            </a:extLst>
          </p:cNvPr>
          <p:cNvSpPr/>
          <p:nvPr/>
        </p:nvSpPr>
        <p:spPr>
          <a:xfrm>
            <a:off x="3205163" y="1223963"/>
            <a:ext cx="719137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2 </a:t>
            </a:r>
          </a:p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ВДП</a:t>
            </a:r>
          </a:p>
        </p:txBody>
      </p:sp>
      <p:sp>
        <p:nvSpPr>
          <p:cNvPr id="62506" name="object 4">
            <a:extLst>
              <a:ext uri="{FF2B5EF4-FFF2-40B4-BE49-F238E27FC236}">
                <a16:creationId xmlns:a16="http://schemas.microsoft.com/office/drawing/2014/main" xmlns="" id="{1338F55F-CC60-4503-845A-7B4D8FF1B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63675"/>
            <a:ext cx="2254250" cy="1533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xmlns="" id="{638CFC3D-723C-4133-BA20-D76952CC5F83}"/>
              </a:ext>
            </a:extLst>
          </p:cNvPr>
          <p:cNvSpPr/>
          <p:nvPr/>
        </p:nvSpPr>
        <p:spPr>
          <a:xfrm>
            <a:off x="6373813" y="1223963"/>
            <a:ext cx="719137" cy="5270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3 </a:t>
            </a:r>
          </a:p>
          <a:p>
            <a:pPr algn="ctr"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ВДП</a:t>
            </a:r>
          </a:p>
        </p:txBody>
      </p:sp>
      <p:sp>
        <p:nvSpPr>
          <p:cNvPr id="122" name="Скругленный прямоугольник 121">
            <a:extLst>
              <a:ext uri="{FF2B5EF4-FFF2-40B4-BE49-F238E27FC236}">
                <a16:creationId xmlns:a16="http://schemas.microsoft.com/office/drawing/2014/main" xmlns="" id="{0011662E-9A6A-4D82-B9A3-0A696048B9B2}"/>
              </a:ext>
            </a:extLst>
          </p:cNvPr>
          <p:cNvSpPr/>
          <p:nvPr/>
        </p:nvSpPr>
        <p:spPr>
          <a:xfrm>
            <a:off x="250825" y="3071813"/>
            <a:ext cx="2616200" cy="360362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Комплекты бланков</a:t>
            </a: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xmlns="" id="{D0DABF19-E037-4B9E-B638-A1F68E2AAB72}"/>
              </a:ext>
            </a:extLst>
          </p:cNvPr>
          <p:cNvSpPr/>
          <p:nvPr/>
        </p:nvSpPr>
        <p:spPr>
          <a:xfrm>
            <a:off x="3159125" y="3071813"/>
            <a:ext cx="3141663" cy="360362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КИМ + контрольные листы</a:t>
            </a:r>
            <a:endParaRPr lang="ru-RU" alt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Скругленный прямоугольник 123">
            <a:extLst>
              <a:ext uri="{FF2B5EF4-FFF2-40B4-BE49-F238E27FC236}">
                <a16:creationId xmlns:a16="http://schemas.microsoft.com/office/drawing/2014/main" xmlns="" id="{3F9C9A3E-3922-4807-B706-1365A1F235F8}"/>
              </a:ext>
            </a:extLst>
          </p:cNvPr>
          <p:cNvSpPr/>
          <p:nvPr/>
        </p:nvSpPr>
        <p:spPr>
          <a:xfrm>
            <a:off x="6516688" y="3071813"/>
            <a:ext cx="2519362" cy="573087"/>
          </a:xfrm>
          <a:prstGeom prst="roundRect">
            <a:avLst/>
          </a:prstGeom>
          <a:solidFill>
            <a:srgbClr val="9AE3E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Испорченные/</a:t>
            </a:r>
          </a:p>
          <a:p>
            <a:pPr algn="ctr">
              <a:spcBef>
                <a:spcPts val="100"/>
              </a:spcBef>
              <a:defRPr/>
            </a:pPr>
            <a:r>
              <a:rPr lang="ru-RU" alt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бракованные ЭМ</a:t>
            </a: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xmlns="" id="{58C0ED7B-391B-4B09-B1FD-61CAF47166EF}"/>
              </a:ext>
            </a:extLst>
          </p:cNvPr>
          <p:cNvSpPr/>
          <p:nvPr/>
        </p:nvSpPr>
        <p:spPr>
          <a:xfrm>
            <a:off x="4932040" y="3933056"/>
            <a:ext cx="1989138" cy="6889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Конверт, приготовленный руководителем ППЭ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739404" y="3861048"/>
            <a:ext cx="1679575" cy="465137"/>
          </a:xfrm>
          <a:prstGeom prst="roundRect">
            <a:avLst>
              <a:gd name="adj" fmla="val 350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2000" dirty="0" smtClean="0">
                <a:solidFill>
                  <a:srgbClr val="2B4976"/>
                </a:solidFill>
                <a:latin typeface="Times New Roman" pitchFamily="18" charset="0"/>
                <a:cs typeface="Times New Roman" pitchFamily="18" charset="0"/>
              </a:rPr>
              <a:t>Формы ППЭ</a:t>
            </a:r>
            <a:endParaRPr lang="ru-RU" alt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33"/>
          <p:cNvSpPr txBox="1">
            <a:spLocks noChangeArrowheads="1"/>
          </p:cNvSpPr>
          <p:nvPr/>
        </p:nvSpPr>
        <p:spPr bwMode="auto">
          <a:xfrm>
            <a:off x="1501279" y="4427785"/>
            <a:ext cx="220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ППЭ-05-02;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ППЭ-12-02;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ППЭ-12-03;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ППЭ-12-04 МАШ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04392" y="6055890"/>
            <a:ext cx="4967808" cy="469454"/>
          </a:xfrm>
          <a:prstGeom prst="roundRect">
            <a:avLst>
              <a:gd name="adj" fmla="val 3501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2400" b="1" dirty="0" smtClean="0">
                <a:solidFill>
                  <a:srgbClr val="2B4976"/>
                </a:solidFill>
                <a:latin typeface="Times New Roman" pitchFamily="18" charset="0"/>
                <a:cs typeface="Times New Roman" pitchFamily="18" charset="0"/>
              </a:rPr>
              <a:t>Все материалы запакованы</a:t>
            </a:r>
            <a:endParaRPr lang="ru-RU" alt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object 2">
            <a:extLst>
              <a:ext uri="{FF2B5EF4-FFF2-40B4-BE49-F238E27FC236}">
                <a16:creationId xmlns:a16="http://schemas.microsoft.com/office/drawing/2014/main" xmlns="" id="{C63EA2FF-8B6D-479C-A594-B526D6E5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4360205"/>
            <a:ext cx="1543050" cy="221456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021DA849-D387-4E40-86F2-7BD6A28B042C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491" name="Заголовок 1">
            <a:extLst>
              <a:ext uri="{FF2B5EF4-FFF2-40B4-BE49-F238E27FC236}">
                <a16:creationId xmlns:a16="http://schemas.microsoft.com/office/drawing/2014/main" xmlns="" id="{A8B5DD4C-6D7B-4676-B214-E0D0CC9A0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8778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экзамена: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сканирование форм ППЭ в штабе ППЭ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2997B3A1-C46C-4739-9FBC-45DEF66CC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3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AE93787B-ED40-46CB-9B00-172FDA3845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4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0504D9E-F75F-48C2-AFE5-A99BED663E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5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A6244EC8-3CC1-4880-83B8-036B6DAA0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6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1681853F-3319-4E79-9B3F-2BD96D376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7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EC11523C-9B1E-4A6E-AFF8-63ADA59967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498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A2B61CAD-B1C1-4153-A382-E76C01AF18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F6EABA53-9BFE-4742-8FF9-F6805563D3D3}"/>
              </a:ext>
            </a:extLst>
          </p:cNvPr>
          <p:cNvSpPr/>
          <p:nvPr/>
        </p:nvSpPr>
        <p:spPr>
          <a:xfrm>
            <a:off x="222250" y="1052736"/>
            <a:ext cx="8659813" cy="7207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spc="-1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оформляет </a:t>
            </a:r>
            <a:r>
              <a:rPr lang="ru-RU" spc="-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  <a:r>
              <a:rPr lang="ru-RU" spc="-3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ППЭ, </a:t>
            </a:r>
            <a:r>
              <a:rPr lang="ru-RU" spc="-1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принимает </a:t>
            </a:r>
            <a:r>
              <a:rPr lang="ru-RU" spc="-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заполненные 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формы ППЭ-18-МАШ у </a:t>
            </a:r>
            <a:r>
              <a:rPr lang="ru-RU" spc="-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общественных</a:t>
            </a:r>
            <a:r>
              <a:rPr lang="ru-RU" spc="-1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наблюдателей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C384FE15-7463-4580-A0FE-A16E4B735860}"/>
              </a:ext>
            </a:extLst>
          </p:cNvPr>
          <p:cNvSpPr/>
          <p:nvPr/>
        </p:nvSpPr>
        <p:spPr>
          <a:xfrm>
            <a:off x="222250" y="1859109"/>
            <a:ext cx="8670925" cy="1116012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ППЭ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передает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техническому специалисту для сканирования:  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обязательные формы: ППЭ-07, ППЭ-14-01, ППЭ-13-02-МАШ, ППЭ-18-МАШ;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наличии: ППЭ-19, ППЭ-21, ППЭ-22, ППЭ-02, ППЭ-03;</a:t>
            </a:r>
          </a:p>
          <a:p>
            <a:pPr algn="ctr">
              <a:spcBef>
                <a:spcPts val="0"/>
              </a:spcBef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+ все остальные заполненные (кроме отсканированных в аудитории)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91820346-CCA3-4DB7-B9C1-2D964E6192B9}"/>
              </a:ext>
            </a:extLst>
          </p:cNvPr>
          <p:cNvSpPr/>
          <p:nvPr/>
        </p:nvSpPr>
        <p:spPr>
          <a:xfrm>
            <a:off x="222250" y="3046559"/>
            <a:ext cx="8667750" cy="6477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выполняет сканирование форм ППЭ,  член ГЭК контролирует качество </a:t>
            </a:r>
            <a:r>
              <a:rPr lang="ru-RU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полноту сканирования</a:t>
            </a:r>
            <a:endParaRPr lang="ru-RU" spc="-15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D5E8AE0A-4131-45A6-914C-FF36913BE206}"/>
              </a:ext>
            </a:extLst>
          </p:cNvPr>
          <p:cNvSpPr/>
          <p:nvPr/>
        </p:nvSpPr>
        <p:spPr>
          <a:xfrm>
            <a:off x="222250" y="3789040"/>
            <a:ext cx="8670925" cy="1072034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</a:t>
            </a: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выполняет </a:t>
            </a: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экспорт форм ППЭ и всех пакетов </a:t>
            </a: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бланками в </a:t>
            </a: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РЦОКО.</a:t>
            </a:r>
            <a:endParaRPr lang="ru-RU" spc="-15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algn="ctr">
              <a:spcBef>
                <a:spcPts val="0"/>
              </a:spcBef>
              <a:defRPr/>
            </a:pP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ГЭК и руководитель ППЭ контролируют </a:t>
            </a: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постановку статуса </a:t>
            </a:r>
            <a:b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завершении передачи ЭМ в </a:t>
            </a:r>
            <a:r>
              <a:rPr lang="ru-RU" spc="-1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РЦОКО.</a:t>
            </a:r>
            <a:endParaRPr lang="ru-RU" spc="-15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987541CF-F48C-4B9A-BB4A-7BDD4C2DE32A}"/>
              </a:ext>
            </a:extLst>
          </p:cNvPr>
          <p:cNvSpPr/>
          <p:nvPr/>
        </p:nvSpPr>
        <p:spPr>
          <a:xfrm>
            <a:off x="222250" y="4941218"/>
            <a:ext cx="8670925" cy="100806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Член ГЭК, руководитель ППЭ и технический специалист ожидают в штабе ППЭ  подтверждения от </a:t>
            </a:r>
            <a:r>
              <a:rPr lang="ru-RU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РЦОКО </a:t>
            </a: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факта успешного получения и расшифровки переданных </a:t>
            </a:r>
            <a:r>
              <a:rPr lang="ru-RU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пакетов  с  </a:t>
            </a: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электронными </a:t>
            </a:r>
            <a:r>
              <a:rPr lang="ru-RU" spc="-15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образами  бланков  </a:t>
            </a:r>
            <a:r>
              <a:rPr lang="ru-RU" spc="-15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 форм ППЭ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xmlns="" id="{5BFC73D7-A6EE-441C-9132-B4C2AF4600BF}"/>
              </a:ext>
            </a:extLst>
          </p:cNvPr>
          <p:cNvSpPr/>
          <p:nvPr/>
        </p:nvSpPr>
        <p:spPr>
          <a:xfrm>
            <a:off x="222250" y="6021660"/>
            <a:ext cx="8670925" cy="647700"/>
          </a:xfrm>
          <a:prstGeom prst="roundRect">
            <a:avLst/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" algn="ctr">
              <a:spcBef>
                <a:spcPts val="0"/>
              </a:spcBef>
              <a:defRPr/>
            </a:pPr>
            <a:r>
              <a:rPr lang="ru-RU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 ГЭК совместно с руководителем ППЭ упаковывают материалы экзамена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35479241-6D87-4E52-A99A-6408827E380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802C33C8-677F-4B82-A83A-C141ABC1BC1B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79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C2203043-125E-4F2F-9C49-46F4B3BF15E7}"/>
              </a:ext>
            </a:extLst>
          </p:cNvPr>
          <p:cNvSpPr/>
          <p:nvPr/>
        </p:nvSpPr>
        <p:spPr>
          <a:xfrm flipH="1">
            <a:off x="44497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02789242-42E6-4561-972E-0844B6468684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23778AC3-D901-4BA4-879C-3A211F328763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515" name="Заголовок 1">
            <a:extLst>
              <a:ext uri="{FF2B5EF4-FFF2-40B4-BE49-F238E27FC236}">
                <a16:creationId xmlns:a16="http://schemas.microsoft.com/office/drawing/2014/main" xmlns="" id="{33E1DED9-7A73-42FB-8E5A-D8340852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-27384"/>
            <a:ext cx="8964612" cy="725488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Случай повторного сканирования ЭМ </a:t>
            </a:r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штабе ППЭ</a:t>
            </a:r>
          </a:p>
        </p:txBody>
      </p:sp>
      <p:sp>
        <p:nvSpPr>
          <p:cNvPr id="6451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E0D399D-CCE4-43C6-A10D-AC65792A3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4FBC0AD-3C4D-400E-B4AC-D112FD6AD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C384E729-21BD-4391-BE62-BD276FCA7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1E6236F8-2BB3-48D8-A35B-22B435AD5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4424766B-EDD6-4066-866F-CF2E72B01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B43A0E37-8CC2-4CDA-82D8-67342C556CF9}"/>
              </a:ext>
            </a:extLst>
          </p:cNvPr>
          <p:cNvSpPr/>
          <p:nvPr/>
        </p:nvSpPr>
        <p:spPr>
          <a:xfrm>
            <a:off x="144464" y="692696"/>
            <a:ext cx="8748016" cy="649732"/>
          </a:xfrm>
          <a:prstGeom prst="roundRect">
            <a:avLst>
              <a:gd name="adj" fmla="val 3501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случае, если по запросу </a:t>
            </a:r>
            <a:r>
              <a:rPr lang="ru-RU" alt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РЦОКО </a:t>
            </a: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повторно отсканировать бланки, отсканированные на станции организатора, руководитель ППЭ:</a:t>
            </a:r>
          </a:p>
        </p:txBody>
      </p:sp>
      <p:sp>
        <p:nvSpPr>
          <p:cNvPr id="25" name="object 4"/>
          <p:cNvSpPr>
            <a:spLocks noChangeArrowheads="1"/>
          </p:cNvSpPr>
          <p:nvPr/>
        </p:nvSpPr>
        <p:spPr bwMode="auto">
          <a:xfrm>
            <a:off x="323850" y="2287464"/>
            <a:ext cx="2668588" cy="16462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>
            <a:off x="1908175" y="1900114"/>
            <a:ext cx="1655763" cy="3873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object 10"/>
          <p:cNvSpPr txBox="1">
            <a:spLocks noChangeArrowheads="1"/>
          </p:cNvSpPr>
          <p:nvPr/>
        </p:nvSpPr>
        <p:spPr bwMode="auto">
          <a:xfrm>
            <a:off x="4312294" y="1433909"/>
            <a:ext cx="414813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вскрывает ВДП с бланками;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передает техническому специалисту для сканирования</a:t>
            </a:r>
          </a:p>
        </p:txBody>
      </p:sp>
      <p:sp>
        <p:nvSpPr>
          <p:cNvPr id="31" name="object 10"/>
          <p:cNvSpPr txBox="1">
            <a:spLocks noChangeArrowheads="1"/>
          </p:cNvSpPr>
          <p:nvPr/>
        </p:nvSpPr>
        <p:spPr bwMode="auto">
          <a:xfrm>
            <a:off x="144463" y="4292600"/>
            <a:ext cx="42259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отсканированные повторно бланки помещаются в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НОВЫЙ ВДП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с ВДП, в которых бланки ЕГЭ были доставлены из аудитории </a:t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штаб, переносится на новый ВДП;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новый ВДП вкладываются отсканированные бланки, калибровочные листы со станции организатора и старый ВДП</a:t>
            </a:r>
          </a:p>
        </p:txBody>
      </p:sp>
      <p:sp>
        <p:nvSpPr>
          <p:cNvPr id="32" name="object 4"/>
          <p:cNvSpPr>
            <a:spLocks noChangeArrowheads="1"/>
          </p:cNvSpPr>
          <p:nvPr/>
        </p:nvSpPr>
        <p:spPr bwMode="auto">
          <a:xfrm>
            <a:off x="5508104" y="5095130"/>
            <a:ext cx="2808312" cy="171824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3" name="object 4"/>
          <p:cNvSpPr>
            <a:spLocks noChangeArrowheads="1"/>
          </p:cNvSpPr>
          <p:nvPr/>
        </p:nvSpPr>
        <p:spPr bwMode="auto">
          <a:xfrm rot="2765555">
            <a:off x="6342599" y="3079726"/>
            <a:ext cx="1021109" cy="1366177"/>
          </a:xfrm>
          <a:prstGeom prst="rect">
            <a:avLst/>
          </a:prstGeom>
          <a:blipFill dpi="0" rotWithShape="1">
            <a:blip r:embed="rId3"/>
            <a:srcRect/>
            <a:stretch>
              <a:fillRect r="-112458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18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4" name="object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1252">
            <a:off x="7882559" y="3117292"/>
            <a:ext cx="9382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bject 10"/>
          <p:cNvSpPr txBox="1">
            <a:spLocks noChangeArrowheads="1"/>
          </p:cNvSpPr>
          <p:nvPr/>
        </p:nvSpPr>
        <p:spPr bwMode="auto">
          <a:xfrm>
            <a:off x="4475162" y="2647714"/>
            <a:ext cx="1428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БЛАНКИ</a:t>
            </a:r>
          </a:p>
        </p:txBody>
      </p:sp>
      <p:sp>
        <p:nvSpPr>
          <p:cNvPr id="36" name="object 10"/>
          <p:cNvSpPr txBox="1">
            <a:spLocks noChangeArrowheads="1"/>
          </p:cNvSpPr>
          <p:nvPr/>
        </p:nvSpPr>
        <p:spPr bwMode="auto">
          <a:xfrm>
            <a:off x="5988050" y="2431690"/>
            <a:ext cx="1428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ВДП из аудитории</a:t>
            </a:r>
          </a:p>
        </p:txBody>
      </p:sp>
      <p:sp>
        <p:nvSpPr>
          <p:cNvPr id="37" name="object 10"/>
          <p:cNvSpPr txBox="1">
            <a:spLocks noChangeArrowheads="1"/>
          </p:cNvSpPr>
          <p:nvPr/>
        </p:nvSpPr>
        <p:spPr bwMode="auto">
          <a:xfrm>
            <a:off x="7332662" y="2503698"/>
            <a:ext cx="18478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КАЛИБРОВОЧНЫЕ ЛИСТЫ</a:t>
            </a:r>
          </a:p>
        </p:txBody>
      </p:sp>
      <p:sp>
        <p:nvSpPr>
          <p:cNvPr id="38" name="Прямоугольник 3"/>
          <p:cNvSpPr>
            <a:spLocks noChangeArrowheads="1"/>
          </p:cNvSpPr>
          <p:nvPr/>
        </p:nvSpPr>
        <p:spPr bwMode="auto">
          <a:xfrm>
            <a:off x="6042883" y="5381123"/>
            <a:ext cx="1571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НОВЫЙ ВДП</a:t>
            </a:r>
            <a:endParaRPr lang="ru-RU" altLang="ru-RU" sz="180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2" name="object 10"/>
          <p:cNvSpPr txBox="1">
            <a:spLocks noChangeArrowheads="1"/>
          </p:cNvSpPr>
          <p:nvPr/>
        </p:nvSpPr>
        <p:spPr bwMode="auto">
          <a:xfrm>
            <a:off x="-180528" y="1772816"/>
            <a:ext cx="1428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ВДП из аудитории</a:t>
            </a: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97A6A6FA-A5B6-4BBA-90A8-07578BD8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07704" y="2164686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Рисунок 94">
            <a:extLst>
              <a:ext uri="{FF2B5EF4-FFF2-40B4-BE49-F238E27FC236}">
                <a16:creationId xmlns:a16="http://schemas.microsoft.com/office/drawing/2014/main" xmlns="" id="{262F0FAC-56E9-4FED-84B8-C49BA423D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17491" y="2315912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95">
            <a:extLst>
              <a:ext uri="{FF2B5EF4-FFF2-40B4-BE49-F238E27FC236}">
                <a16:creationId xmlns:a16="http://schemas.microsoft.com/office/drawing/2014/main" xmlns="" id="{0BD8C493-6454-4E27-B8A9-9D7080BAB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64190" y="2495034"/>
            <a:ext cx="690562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96">
            <a:extLst>
              <a:ext uri="{FF2B5EF4-FFF2-40B4-BE49-F238E27FC236}">
                <a16:creationId xmlns:a16="http://schemas.microsoft.com/office/drawing/2014/main" xmlns="" id="{D3720D17-8B9D-4889-B669-8FDAE48DA627}"/>
              </a:ext>
            </a:extLst>
          </p:cNvPr>
          <p:cNvSpPr txBox="1">
            <a:spLocks noChangeArrowheads="1"/>
          </p:cNvSpPr>
          <p:nvPr/>
        </p:nvSpPr>
        <p:spPr bwMode="auto">
          <a:xfrm rot="1847503">
            <a:off x="3663314" y="2573771"/>
            <a:ext cx="331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50" name="Рисунок 66">
            <a:extLst>
              <a:ext uri="{FF2B5EF4-FFF2-40B4-BE49-F238E27FC236}">
                <a16:creationId xmlns:a16="http://schemas.microsoft.com/office/drawing/2014/main" xmlns="" id="{7EBB1431-6C1A-4C87-AB6F-E311FA100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68360" y="2638573"/>
            <a:ext cx="687387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63">
            <a:extLst>
              <a:ext uri="{FF2B5EF4-FFF2-40B4-BE49-F238E27FC236}">
                <a16:creationId xmlns:a16="http://schemas.microsoft.com/office/drawing/2014/main" xmlns="" id="{00713CA9-DB1D-45E9-AA0C-A00BE3024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3">
            <a:off x="3476085" y="2854597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xmlns="" id="{97A6A6FA-A5B6-4BBA-90A8-07578BD8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875793" y="3039027"/>
            <a:ext cx="676275" cy="98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6" name="Рисунок 94">
            <a:extLst>
              <a:ext uri="{FF2B5EF4-FFF2-40B4-BE49-F238E27FC236}">
                <a16:creationId xmlns:a16="http://schemas.microsoft.com/office/drawing/2014/main" xmlns="" id="{262F0FAC-56E9-4FED-84B8-C49BA423D5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885580" y="3190253"/>
            <a:ext cx="733425" cy="103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95">
            <a:extLst>
              <a:ext uri="{FF2B5EF4-FFF2-40B4-BE49-F238E27FC236}">
                <a16:creationId xmlns:a16="http://schemas.microsoft.com/office/drawing/2014/main" xmlns="" id="{0BD8C493-6454-4E27-B8A9-9D7080BAB5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932279" y="3369375"/>
            <a:ext cx="690562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96">
            <a:extLst>
              <a:ext uri="{FF2B5EF4-FFF2-40B4-BE49-F238E27FC236}">
                <a16:creationId xmlns:a16="http://schemas.microsoft.com/office/drawing/2014/main" xmlns="" id="{D3720D17-8B9D-4889-B669-8FDAE48DA627}"/>
              </a:ext>
            </a:extLst>
          </p:cNvPr>
          <p:cNvSpPr txBox="1">
            <a:spLocks noChangeArrowheads="1"/>
          </p:cNvSpPr>
          <p:nvPr/>
        </p:nvSpPr>
        <p:spPr bwMode="auto">
          <a:xfrm rot="2826275">
            <a:off x="5131403" y="3448112"/>
            <a:ext cx="3317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</a:p>
        </p:txBody>
      </p:sp>
      <p:pic>
        <p:nvPicPr>
          <p:cNvPr id="59" name="Рисунок 66">
            <a:extLst>
              <a:ext uri="{FF2B5EF4-FFF2-40B4-BE49-F238E27FC236}">
                <a16:creationId xmlns:a16="http://schemas.microsoft.com/office/drawing/2014/main" xmlns="" id="{7EBB1431-6C1A-4C87-AB6F-E311FA100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936449" y="3512914"/>
            <a:ext cx="687387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Рисунок 63">
            <a:extLst>
              <a:ext uri="{FF2B5EF4-FFF2-40B4-BE49-F238E27FC236}">
                <a16:creationId xmlns:a16="http://schemas.microsoft.com/office/drawing/2014/main" xmlns="" id="{00713CA9-DB1D-45E9-AA0C-A00BE3024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6275">
            <a:off x="4944174" y="3728938"/>
            <a:ext cx="687388" cy="97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вая фигурная скобка 1"/>
          <p:cNvSpPr/>
          <p:nvPr/>
        </p:nvSpPr>
        <p:spPr>
          <a:xfrm rot="16200000">
            <a:off x="6590870" y="2581883"/>
            <a:ext cx="429402" cy="4461850"/>
          </a:xfrm>
          <a:prstGeom prst="leftBrace">
            <a:avLst>
              <a:gd name="adj1" fmla="val 8333"/>
              <a:gd name="adj2" fmla="val 4959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C2203043-125E-4F2F-9C49-46F4B3BF15E7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02789242-42E6-4561-972E-0844B6468684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23778AC3-D901-4BA4-879C-3A211F328763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515" name="Заголовок 1">
            <a:extLst>
              <a:ext uri="{FF2B5EF4-FFF2-40B4-BE49-F238E27FC236}">
                <a16:creationId xmlns:a16="http://schemas.microsoft.com/office/drawing/2014/main" xmlns="" id="{33E1DED9-7A73-42FB-8E5A-D8340852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-171400"/>
            <a:ext cx="8964612" cy="880457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Завершение экзамена. Член ГЭК: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9E0D399D-CCE4-43C6-A10D-AC65792A3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4FBC0AD-3C4D-400E-B4AC-D112FD6AD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C384E729-21BD-4391-BE62-BD276FCA71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1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1E6236F8-2BB3-48D8-A35B-22B435AD51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4424766B-EDD6-4066-866F-CF2E72B01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xmlns="" id="{01EA7E61-2BAE-4FB1-84F2-58B51477C28D}"/>
              </a:ext>
            </a:extLst>
          </p:cNvPr>
          <p:cNvSpPr txBox="1"/>
          <p:nvPr/>
        </p:nvSpPr>
        <p:spPr>
          <a:xfrm>
            <a:off x="144463" y="548680"/>
            <a:ext cx="8891587" cy="566181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2857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0"/>
              </a:spcBef>
              <a:buFontTx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 протокол печати ЭМ в каждой аудитории ППЭ </a:t>
            </a:r>
            <a:r>
              <a:rPr lang="ru-RU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(форма</a:t>
            </a:r>
            <a:r>
              <a:rPr lang="ru-RU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pc="15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ППЭ-23 «Протокол печати полных комплектов ЭМ в аудитории ППЭ»);</a:t>
            </a:r>
          </a:p>
        </p:txBody>
      </p:sp>
      <p:sp>
        <p:nvSpPr>
          <p:cNvPr id="64522" name="object 10">
            <a:extLst>
              <a:ext uri="{FF2B5EF4-FFF2-40B4-BE49-F238E27FC236}">
                <a16:creationId xmlns:a16="http://schemas.microsoft.com/office/drawing/2014/main" xmlns="" id="{770109B2-E6FD-4AE3-A1FE-D6F269CE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196752"/>
            <a:ext cx="8891587" cy="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 протоколы печати ЭМ на резервных и неиспользованных  станциях организатора (форма ППЭ-23-01);</a:t>
            </a:r>
          </a:p>
        </p:txBody>
      </p:sp>
      <p:sp>
        <p:nvSpPr>
          <p:cNvPr id="64523" name="object 10">
            <a:extLst>
              <a:ext uri="{FF2B5EF4-FFF2-40B4-BE49-F238E27FC236}">
                <a16:creationId xmlns:a16="http://schemas.microsoft.com/office/drawing/2014/main" xmlns="" id="{89F973C4-2FCC-4BE8-829A-D71917C27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793732"/>
            <a:ext cx="8891587" cy="19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Контролирует передачу техническими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специалистами журналов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печати и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статуса </a:t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завершении экзамена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 в систему мониторинга готовности ППЭ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Личного кабинета ППЭ;</a:t>
            </a: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Контролирует перемещение неиспользованных ДБО № 2 в сейф: они должны быть использованы  на следующем экзамене (кроме экзамена по китайскому языку)</a:t>
            </a:r>
          </a:p>
          <a:p>
            <a:pPr algn="just">
              <a:spcBef>
                <a:spcPct val="0"/>
              </a:spcBef>
              <a:buFontTx/>
              <a:buChar char="•"/>
            </a:pPr>
            <a:endParaRPr lang="ru-RU" alt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endParaRPr lang="ru-RU" alt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A7E54AD4-9706-4957-9430-19AD8BF0FC3B}"/>
              </a:ext>
            </a:extLst>
          </p:cNvPr>
          <p:cNvSpPr/>
          <p:nvPr/>
        </p:nvSpPr>
        <p:spPr>
          <a:xfrm>
            <a:off x="179388" y="3284985"/>
            <a:ext cx="3096468" cy="1728786"/>
          </a:xfrm>
          <a:prstGeom prst="roundRect">
            <a:avLst>
              <a:gd name="adj" fmla="val 570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 ГЭК в присутствии руководителя ППЭ пересчитывает все ВДП 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комплектами бланков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формы ППЭ</a:t>
            </a:r>
          </a:p>
        </p:txBody>
      </p:sp>
      <p:sp>
        <p:nvSpPr>
          <p:cNvPr id="64526" name="object 3">
            <a:extLst>
              <a:ext uri="{FF2B5EF4-FFF2-40B4-BE49-F238E27FC236}">
                <a16:creationId xmlns:a16="http://schemas.microsoft.com/office/drawing/2014/main" xmlns="" id="{AE1D74E0-12A1-4F9C-BB1E-3695D943B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173" y="3307556"/>
            <a:ext cx="1189534" cy="16335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4527" name="Picture 23" descr="C:\Users\tihonovskaya\Desktop\ПРЕЗЕНТАЦИИ\2020-2021\Обучающие мероприятия апрель, май\IMG_20210426_174417_1.jpg">
            <a:extLst>
              <a:ext uri="{FF2B5EF4-FFF2-40B4-BE49-F238E27FC236}">
                <a16:creationId xmlns:a16="http://schemas.microsoft.com/office/drawing/2014/main" xmlns="" id="{1C6631FC-327D-4565-9F4D-FA196E47C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55709"/>
            <a:ext cx="1644650" cy="233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B43A0E37-8CC2-4CDA-82D8-67342C556CF9}"/>
              </a:ext>
            </a:extLst>
          </p:cNvPr>
          <p:cNvSpPr/>
          <p:nvPr/>
        </p:nvSpPr>
        <p:spPr>
          <a:xfrm>
            <a:off x="4599708" y="3284984"/>
            <a:ext cx="2492572" cy="1728787"/>
          </a:xfrm>
          <a:prstGeom prst="roundRect">
            <a:avLst>
              <a:gd name="adj" fmla="val 3501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сейф-пакет,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описью возвратного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сейф-пакета, вкладываются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"/>
              </a:spcBef>
              <a:defRPr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ВДП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комплектами бланков </a:t>
            </a: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одного дня экзамена 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9" name="object 10">
            <a:extLst>
              <a:ext uri="{FF2B5EF4-FFF2-40B4-BE49-F238E27FC236}">
                <a16:creationId xmlns:a16="http://schemas.microsoft.com/office/drawing/2014/main" xmlns="" id="{F9D00811-B56B-4A5F-9868-F25082003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22" y="5085184"/>
            <a:ext cx="6838950" cy="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065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учебным предметам </a:t>
            </a: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вкладываются в файл, </a:t>
            </a:r>
            <a:b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которым проводился ЕГЭ в ППЭ, на каждую дату экзамена</a:t>
            </a:r>
          </a:p>
        </p:txBody>
      </p:sp>
      <p:pic>
        <p:nvPicPr>
          <p:cNvPr id="64530" name="Picture 20">
            <a:extLst>
              <a:ext uri="{FF2B5EF4-FFF2-40B4-BE49-F238E27FC236}">
                <a16:creationId xmlns:a16="http://schemas.microsoft.com/office/drawing/2014/main" xmlns="" id="{97E9E7DD-301E-4388-A9F1-2C3FBD575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7" y="3638202"/>
            <a:ext cx="150177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B43A0E37-8CC2-4CDA-82D8-67342C556CF9}"/>
              </a:ext>
            </a:extLst>
          </p:cNvPr>
          <p:cNvSpPr/>
          <p:nvPr/>
        </p:nvSpPr>
        <p:spPr>
          <a:xfrm>
            <a:off x="177396" y="5805264"/>
            <a:ext cx="8858654" cy="841523"/>
          </a:xfrm>
          <a:prstGeom prst="roundRect">
            <a:avLst>
              <a:gd name="adj" fmla="val 3501"/>
            </a:avLst>
          </a:prstGeom>
          <a:solidFill>
            <a:srgbClr val="9A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ts val="100"/>
              </a:spcBef>
              <a:defRPr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Конверты с КИМ, черновиками, испорченными/бракованными ИК упаковываются в пакет, приготовленный руководителем ППЭ. На пакете отражена следующая информация: дата экзамена, код ППЭ, наименование учебных предметов, перечень упакованных материалов</a:t>
            </a:r>
            <a:endParaRPr lang="ru-RU" alt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DB49108F-F4AA-4BC0-9089-1C9A614E6159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xmlns="" id="{3E510EE6-BB7C-413C-9E5B-76714F744333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266FE0E4-C326-422C-BD71-5136B84C86C3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39" name="Заголовок 1">
            <a:extLst>
              <a:ext uri="{FF2B5EF4-FFF2-40B4-BE49-F238E27FC236}">
                <a16:creationId xmlns:a16="http://schemas.microsoft.com/office/drawing/2014/main" xmlns="" id="{96E3C4F3-EC99-4CBF-9287-E941905DC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652744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форм для передачи в РЦОКО</a:t>
            </a:r>
            <a:endParaRPr lang="ru-RU" alt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7F9021D-4892-4B30-9199-890EC595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1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01CE939E-28DB-4AD6-93D3-273CE0F054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2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F56FEF81-DE96-48D5-A23E-631713FFEA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3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9A0B8779-6938-44DB-8827-919C27003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4909" y="54479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4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A4F5ADB-2254-4DEE-9578-A4B0061B96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545" name="object 10">
            <a:extLst>
              <a:ext uri="{FF2B5EF4-FFF2-40B4-BE49-F238E27FC236}">
                <a16:creationId xmlns:a16="http://schemas.microsoft.com/office/drawing/2014/main" xmlns="" id="{C1D2F9EC-A3FF-4C1D-8E43-264AD892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50" y="544794"/>
            <a:ext cx="8891587" cy="601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065" rIns="0" bIns="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857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857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ППЭ-02 «Апелляция о нарушении установленного порядка проведения ГИА» и ППЭ-03 «Протокол рассмотрения апелляции о нарушении установленного порядка проведения ГИА»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</a:t>
            </a:r>
            <a:r>
              <a:rPr lang="ru-RU" alt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ППЭ-05-02 «Протокол проведения экзамена в аудитории»;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ППЭ-07 «Список работников ППЭ и общественных наблюдателей»;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ППЭ-12-02 </a:t>
            </a: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«Ведомость коррекции персональных данных участников экзамена в аудитории». </a:t>
            </a:r>
            <a:b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 данной формы необходимо приложить копию подтверждающих документов </a:t>
            </a:r>
            <a:b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ППЭ-12-03 «Ведомость использования дополнительных бланков ответов № 2»; 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ППЭ-12-04 МАШ «Ведомость учета времени отсутствия участников экзамена в </a:t>
            </a:r>
            <a:r>
              <a:rPr lang="ru-RU" altLang="ru-RU" sz="15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аудитории</a:t>
            </a:r>
            <a:r>
              <a:rPr lang="ru-RU" altLang="ru-RU" sz="150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altLang="ru-RU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ППЭ-13-02 </a:t>
            </a: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  «Сводная ведомость </a:t>
            </a: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экзамена и использования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ППЭ-14-01 «Акт приема-передачи экзаменационных материалов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ППЭ-14-02 «Ведомость учета экзаменационных материалов»;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ППЭ-15 «Протокол проведения процедуры сканирования бланков ГИА в аудитории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ППЭ-15-01 «Протокол использования станции сканирования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ППЭ-18 МАШ «Акт общественного наблюдения за проведением экзамена в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ППЭ-19 «Контроль изменения состава работников в день экзамена».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наличии данной формы </a:t>
            </a:r>
            <a:r>
              <a:rPr lang="ru-RU" altLang="ru-RU" sz="15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складывать вместе с формой ППЭ 07</a:t>
            </a:r>
            <a:r>
              <a:rPr lang="ru-RU" alt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ППЭ-21 «Акт об удалении участника</a:t>
            </a:r>
            <a:r>
              <a:rPr lang="ru-RU" alt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(с приложениями)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ППЭ-22 «Акт о досрочном завершении экзамена по объективным причинам»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ППЭ-23 «Протокол печати полных комплектов ЭМ в аудитории ППЭ»;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ППЭ-23-01 «Протокол использования станции печати в аудитории ППЭ</a:t>
            </a: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ППЭ-24 «Акт о </a:t>
            </a:r>
            <a:r>
              <a:rPr lang="ru-RU" altLang="ru-RU" sz="15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недопуске</a:t>
            </a:r>
            <a:r>
              <a:rPr lang="ru-RU" alt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участника экзамена в </a:t>
            </a:r>
            <a:r>
              <a:rPr lang="ru-RU" alt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ППЭ»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  <a:endParaRPr lang="ru-RU" altLang="ru-RU" sz="1500" b="1" i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ППЭ-25 </a:t>
            </a:r>
            <a:r>
              <a:rPr lang="ru-RU" alt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«Акт об </a:t>
            </a:r>
            <a:r>
              <a:rPr lang="ru-RU" altLang="ru-RU" sz="1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отказе участника экзамена от подписания акта об удалении  из ППЭ»</a:t>
            </a:r>
            <a:r>
              <a:rPr lang="ru-RU" alt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5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</a:t>
            </a:r>
            <a:r>
              <a:rPr lang="ru-RU" altLang="ru-RU" sz="15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ППЭ-26 «Объяснительная записка» </a:t>
            </a:r>
            <a:r>
              <a:rPr lang="ru-RU" altLang="ru-RU" sz="1500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(при наличии);</a:t>
            </a:r>
            <a:endParaRPr lang="ru-RU" altLang="ru-RU" sz="1500" b="1" i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ru-RU" altLang="ru-RU" sz="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 медицинского работника</a:t>
            </a:r>
            <a:endParaRPr lang="ru-RU" altLang="ru-RU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8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03EAE576-097A-4AB6-BDDE-5DC7B7EA0651}"/>
              </a:ext>
            </a:extLst>
          </p:cNvPr>
          <p:cNvSpPr/>
          <p:nvPr/>
        </p:nvSpPr>
        <p:spPr>
          <a:xfrm flipH="1" flipV="1">
            <a:off x="4574646" y="-12032"/>
            <a:ext cx="4604278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8408336A-5178-4D70-AB95-EBBEA320BDEE}"/>
              </a:ext>
            </a:extLst>
          </p:cNvPr>
          <p:cNvSpPr/>
          <p:nvPr/>
        </p:nvSpPr>
        <p:spPr>
          <a:xfrm flipH="1">
            <a:off x="0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xmlns="" id="{392BFEAF-4BB7-4980-B0CA-4535E83D718E}"/>
              </a:ext>
            </a:extLst>
          </p:cNvPr>
          <p:cNvSpPr/>
          <p:nvPr/>
        </p:nvSpPr>
        <p:spPr>
          <a:xfrm flipH="1">
            <a:off x="0" y="6015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9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43A1C968-EB57-4678-A253-4EE9BBAA01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0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8E44F25-3DD8-455B-9F0A-BC25434675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1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D00CC3B6-A034-4F03-A4AC-C63113B5B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2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CAB215BF-55A6-49EF-A55A-A4529E89D6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3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0777EA28-A9CA-41A6-96FA-A16282CC74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4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FB953770-5EB7-4B0D-9EEA-9FD5739BB2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5066" name="Заголовок 1">
            <a:extLst>
              <a:ext uri="{FF2B5EF4-FFF2-40B4-BE49-F238E27FC236}">
                <a16:creationId xmlns:a16="http://schemas.microsoft.com/office/drawing/2014/main" xmlns="" id="{E0908DB9-747D-47CE-B926-159B2F2E8D76}"/>
              </a:ext>
            </a:extLst>
          </p:cNvPr>
          <p:cNvSpPr txBox="1">
            <a:spLocks/>
          </p:cNvSpPr>
          <p:nvPr/>
        </p:nvSpPr>
        <p:spPr bwMode="auto">
          <a:xfrm>
            <a:off x="144463" y="84392"/>
            <a:ext cx="8964613" cy="5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ЗАПРЕЩЕНО:</a:t>
            </a:r>
            <a:endParaRPr lang="ru-RU" alt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7060" y="5929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gridunova\Downloads\Подготовка к обучающим вебинарам\4f78abb6253b446797a3d7d4879664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0787" r="31520" b="7840"/>
          <a:stretch/>
        </p:blipFill>
        <p:spPr bwMode="auto">
          <a:xfrm>
            <a:off x="3526061" y="2204864"/>
            <a:ext cx="1622003" cy="32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863" y="622429"/>
            <a:ext cx="86676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нарушать регламентные сроки подготовки и проведения экзаменов</a:t>
            </a: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апробационные или прошлогодние ДБО № 2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1683" y="2060848"/>
            <a:ext cx="362224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пытаться скачать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ключ доступа к ЭМ ранее 09.30 часов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техническом сбое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работе станции частично менять технику (замена компьютера, или принтера, или сканера)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2508" y="2060848"/>
            <a:ext cx="38719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выносить из аудитории вышедшие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из строя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станции (вместе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принтером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сканером/МФУ)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выходить с мобильным телефоном из штаба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покидать территорию ППЭ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6863" y="5733256"/>
            <a:ext cx="8667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находиться в ППЭ без документа, удостоверяющего личность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6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35084" y="167436"/>
            <a:ext cx="8629404" cy="698838"/>
          </a:xfrm>
        </p:spPr>
        <p:txBody>
          <a:bodyPr/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Всероссийское тренировочное мероприятия (ВТМ) 14 мая 2025 года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866274"/>
            <a:ext cx="842493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«О проведении 14 мая 2025 года всероссийского тренировочного мероприятия по русскому языку, английскому языку (устная часть), информатике в компьютерной форме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форме единого государственного экзамена с применением технологии передачи полного комплекта экзаменационных материалов по сети «Интернет», печати и сканирования экзаменационных материалов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аудиториях пунктов проведения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экзаменов»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(приказ Департамента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621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16.04.2025)</a:t>
            </a:r>
          </a:p>
          <a:p>
            <a:pPr algn="just"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Особенности проведения: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Задействованы 21 ППЭ ЕГЭ;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Завершение КТГ до 15.00 часов 13 мая 2025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Принимают участие выпускники;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Выпускники с ОВЗ принимают участие в ВТМ без создания особых условий;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Тестирование системы видеонаблюдения;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Тестирование регионального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мониторинга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ppe-mon.obr57.ru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Работа одного участника проверяется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экспертом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ПК;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Ознакомление </a:t>
            </a: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участников с результатами </a:t>
            </a:r>
            <a:r>
              <a:rPr lang="ru-RU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ВТМ до 27 мая 2025 </a:t>
            </a:r>
            <a:r>
              <a:rPr lang="ru-RU" sz="2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endParaRPr lang="ru-RU" sz="2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9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281890"/>
            <a:ext cx="7630616" cy="698838"/>
          </a:xfrm>
        </p:spPr>
        <p:txBody>
          <a:bodyPr/>
          <a:lstStyle/>
          <a:p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корректности сведений, вносимых </a:t>
            </a:r>
            <a:b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региональный мониторинг проведения ГИА, </a:t>
            </a:r>
            <a:b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своевременная отправка </a:t>
            </a: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b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084" y="1083258"/>
            <a:ext cx="84249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20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«О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мониторинге проведения государственной итоговой аттестации </a:t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образовательным программам основного общего и среднего общего образования в пункте проведения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экзаменов»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(приказ Департамента №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260 </a:t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24.02.2025)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Ссылка для входа на сайт мониторинга: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ppe-mon.obr57.ru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Экзамены – Информация – передача данных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(информация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о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фактической явке участников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и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наблюдателей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) – </a:t>
            </a:r>
            <a:r>
              <a:rPr lang="ru-RU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до 10.45 часов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Контроль занятости – Создание ведомости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(данные об оплате работникам ППЭ)</a:t>
            </a:r>
            <a:endParaRPr lang="ru-RU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Направление форм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отправление формы 13-02, 13-03-К, 13-03-У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Передача пакетов в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РЦОКО</a:t>
            </a: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56" y="4854838"/>
            <a:ext cx="2529840" cy="19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89772"/>
            <a:ext cx="9000108" cy="55201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ПРОВЕРКА ГОТОВНОСТИ ППЭ (до 8 мая 2025 года)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1" name="Picture 3" descr="C:\Users\gridunova\Desktop\X-слайд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t="11600" r="2051" b="3012"/>
          <a:stretch/>
        </p:blipFill>
        <p:spPr bwMode="auto">
          <a:xfrm>
            <a:off x="33359" y="638621"/>
            <a:ext cx="9123654" cy="614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1094" y="4869160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Видеонаблюдение </a:t>
            </a:r>
            <a:b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режиме «офлайн»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3479" y="603386"/>
            <a:ext cx="2607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Приказ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Департамента </a:t>
            </a:r>
            <a:b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 </a:t>
            </a:r>
            <a:r>
              <a:rPr lang="ru-RU" sz="1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14</a:t>
            </a:r>
            <a:r>
              <a:rPr lang="ru-RU" sz="1600" i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апреля 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2025 года </a:t>
            </a: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 </a:t>
            </a:r>
            <a:r>
              <a:rPr lang="ru-RU" sz="16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594</a:t>
            </a:r>
            <a: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419708"/>
            <a:ext cx="772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ОО</a:t>
            </a:r>
            <a:endParaRPr lang="ru-RU" b="1" dirty="0"/>
          </a:p>
        </p:txBody>
      </p:sp>
      <p:pic>
        <p:nvPicPr>
          <p:cNvPr id="9" name="Picture 51">
            <a:extLst>
              <a:ext uri="{FF2B5EF4-FFF2-40B4-BE49-F238E27FC236}">
                <a16:creationId xmlns:a16="http://schemas.microsoft.com/office/drawing/2014/main" xmlns="" id="{25491055-D7C4-4CC1-AE17-CF61631E4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77" y="1280405"/>
            <a:ext cx="8858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11902" y="934246"/>
            <a:ext cx="15102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cs typeface="Times New Roman" pitchFamily="18" charset="0"/>
              </a:rPr>
              <a:t>Место регистрации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915817" y="603386"/>
            <a:ext cx="8007" cy="239356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923824" y="502945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695724" y="568678"/>
            <a:ext cx="1385" cy="2428274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23825" y="306815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97109" y="5021674"/>
            <a:ext cx="4" cy="1828546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97110" y="3060376"/>
            <a:ext cx="1" cy="1953518"/>
          </a:xfrm>
          <a:prstGeom prst="line">
            <a:avLst/>
          </a:prstGeom>
          <a:ln w="317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8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gridunova\Downloads\Подготовка к обучающим вебинарам\ручно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4155" r="4670" b="20432"/>
          <a:stretch/>
        </p:blipFill>
        <p:spPr bwMode="auto">
          <a:xfrm rot="1809610">
            <a:off x="6270472" y="879659"/>
            <a:ext cx="1652093" cy="14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4283968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84529"/>
            <a:ext cx="6300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1) Настройка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стационарных и (или)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переносных металлоискателей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осуществляется для обеспечения нужного уровня чувствительности металлоискателей:</a:t>
            </a:r>
          </a:p>
        </p:txBody>
      </p:sp>
      <p:pic>
        <p:nvPicPr>
          <p:cNvPr id="2053" name="Picture 5" descr="C:\Users\gridunova\Downloads\Подготовка к обучающим вебинарам\f39406782b325931db33fe1be4c48f9f-1200x63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5" t="5470" r="39450"/>
          <a:stretch/>
        </p:blipFill>
        <p:spPr bwMode="auto">
          <a:xfrm>
            <a:off x="7392478" y="836712"/>
            <a:ext cx="1736668" cy="413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3168" y="4089590"/>
            <a:ext cx="72493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имитируются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различные условия: меняется скорость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место расположения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предметов;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случае недостоверного сигнала меняются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настройки;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рабочего выбирается режим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наименьшим количеством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ошибок.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116632"/>
            <a:ext cx="6844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Контроль организации входа в ППЭ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2166" y="1594535"/>
            <a:ext cx="67680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различные предметы могут фиксироваться в качестве опасных/запрещенных или безопасных/допустимых;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рекомендуется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использовать образцы для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фиксации опасных/запрещенных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предметов 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любые металлические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предметы (например, ключи, пряжка ремня, металлические аксессуары и т.д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образцы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несколько раз проносятся через металлоискатель, фиксируя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данные;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3168" y="5817458"/>
            <a:ext cx="8821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Привлечение представителей родительских комитетов в качестве наблюдателей на входах в ППЭ 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(не аккредитованные общественные наблюдатели)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3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037" y="77165"/>
            <a:ext cx="9041976" cy="7891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  <a:t/>
            </a:r>
            <a:br>
              <a:rPr lang="ru-RU" altLang="ru-RU" sz="1800" dirty="0">
                <a:solidFill>
                  <a:srgbClr val="17375E"/>
                </a:solidFill>
                <a:latin typeface="Cambria" pitchFamily="18" charset="0"/>
                <a:ea typeface="+mn-ea"/>
                <a:cs typeface="Arial" charset="0"/>
              </a:rPr>
            </a:br>
            <a:endParaRPr lang="ru-RU" altLang="ru-RU" sz="22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007" y="866274"/>
            <a:ext cx="820348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794" y="258415"/>
            <a:ext cx="820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Контроль организации входа в ППЭ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908720"/>
            <a:ext cx="8352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входа в ППЭ средством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видеозаписи (в режиме «офлайн»),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видеофиксацию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входа участников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Z:\Тихоновская\1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84836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5536" y="5949280"/>
            <a:ext cx="8352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Съемный носитель с записью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входа участников экзамена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передается в Региональный центр оценки качества 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упакованными экзаменационными материалами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1541691"/>
            <a:ext cx="83396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(Приказ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19.03.2025 № 414 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 внесении изменения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образования Орловской области от 11 февраля 2025 года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199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 утверждении регламента организации и проведения единого государственного экзамена в пунктах проведения экзаменов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использованием передачи экзаменационных материалов посредством сети «Интернет», печати полного комплекта экзаменационных материалов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сканирования в аудиториях пунктов проведения экзаменов, в 2025 году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территории Орловской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области»)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1979712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5498805C-F280-4386-8EF7-3FC353772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92" y="17763"/>
            <a:ext cx="8964612" cy="458909"/>
          </a:xfrm>
        </p:spPr>
        <p:txBody>
          <a:bodyPr/>
          <a:lstStyle/>
          <a:p>
            <a:pPr lvl="0"/>
            <a:r>
              <a:rPr lang="ru-RU" alt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Проверка готовности штаба ППЭ</a:t>
            </a:r>
            <a:endParaRPr lang="ru-RU" altLang="ru-RU" sz="2400" b="1" dirty="0">
              <a:solidFill>
                <a:prstClr val="black">
                  <a:lumMod val="85000"/>
                  <a:lumOff val="15000"/>
                </a:prst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xmlns="" id="{DADCCA3F-A884-4EEE-850E-0571648CB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5616558"/>
            <a:ext cx="6696744" cy="125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3335" rIns="0" bIns="0" anchor="ctr">
            <a:spAutoFit/>
          </a:bodyPr>
          <a:lstStyle>
            <a:lvl1pPr marL="127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  <a:defRPr/>
            </a:pPr>
            <a:r>
              <a:rPr lang="ru-RU" altLang="ru-RU" sz="1600" b="1" u="sng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ИСПОЛЬЗОВАНИЕ МОБИЛЬНОГО ТЕЛЕФОНА В ШТАБЕ: </a:t>
            </a:r>
          </a:p>
          <a:p>
            <a:pPr algn="ctr">
              <a:spcBef>
                <a:spcPts val="100"/>
              </a:spcBef>
              <a:buNone/>
              <a:defRPr/>
            </a:pP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Руководитель ОО, руководитель ППЭ, члены ГЭК, </a:t>
            </a:r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технические </a:t>
            </a: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специалисты, полиция, СМИ, общественные наблюдатели, должностные лица Рособрнадзора </a:t>
            </a:r>
            <a:b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</a:br>
            <a:r>
              <a:rPr lang="ru-RU" alt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charset="0"/>
              </a:rPr>
              <a:t>и Департамента</a:t>
            </a:r>
          </a:p>
        </p:txBody>
      </p:sp>
      <p:pic>
        <p:nvPicPr>
          <p:cNvPr id="5122" name="Picture 2" descr="C:\Users\gridunova\Downloads\Подготовка к обучающим вебинарам\X-слайд 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757" r="6299" b="9319"/>
          <a:stretch/>
        </p:blipFill>
        <p:spPr bwMode="auto">
          <a:xfrm>
            <a:off x="620889" y="476672"/>
            <a:ext cx="7947378" cy="49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9338" y="643035"/>
            <a:ext cx="1675240" cy="646331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Резервные станции ППЭ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43"/>
          <p:cNvSpPr txBox="1">
            <a:spLocks noChangeArrowheads="1"/>
          </p:cNvSpPr>
          <p:nvPr/>
        </p:nvSpPr>
        <p:spPr bwMode="auto">
          <a:xfrm>
            <a:off x="5257899" y="4623805"/>
            <a:ext cx="1330325" cy="3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ru-RU" altLang="ru-RU" sz="1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Ответственный </a:t>
            </a:r>
            <a:r>
              <a:rPr lang="ru-RU" altLang="ru-RU" sz="1200" b="1" dirty="0">
                <a:solidFill>
                  <a:srgbClr val="C00000"/>
                </a:solidFill>
                <a:latin typeface="Cambria" panose="02040503050406030204" pitchFamily="18" charset="0"/>
              </a:rPr>
              <a:t>за прием звонков</a:t>
            </a:r>
          </a:p>
        </p:txBody>
      </p:sp>
      <p:pic>
        <p:nvPicPr>
          <p:cNvPr id="10" name="Picture 2" descr="https://ortos.su/upload/medialibrary/ab5/ab5aeda00cfb4f030e7f0d1079308f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4220">
            <a:off x="5259409" y="3802704"/>
            <a:ext cx="387048" cy="38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User\Desktop\для совещания\cctv решение\главна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9" y="5774016"/>
            <a:ext cx="16764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28"/>
          <p:cNvSpPr txBox="1">
            <a:spLocks noChangeArrowheads="1"/>
          </p:cNvSpPr>
          <p:nvPr/>
        </p:nvSpPr>
        <p:spPr bwMode="auto">
          <a:xfrm>
            <a:off x="584377" y="5399366"/>
            <a:ext cx="16557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335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00"/>
              </a:spcBef>
              <a:buFontTx/>
              <a:buNone/>
            </a:pPr>
            <a:r>
              <a:rPr lang="en-US" altLang="ru-RU" sz="1400" b="1">
                <a:solidFill>
                  <a:srgbClr val="002060"/>
                </a:solidFill>
                <a:latin typeface="Cambria" panose="02040503050406030204" pitchFamily="18" charset="0"/>
              </a:rPr>
              <a:t>CCTV</a:t>
            </a:r>
            <a:r>
              <a:rPr lang="ru-RU" altLang="ru-RU" sz="1400" b="1">
                <a:solidFill>
                  <a:srgbClr val="002060"/>
                </a:solidFill>
                <a:latin typeface="Cambria" panose="02040503050406030204" pitchFamily="18" charset="0"/>
              </a:rPr>
              <a:t>-решение</a:t>
            </a:r>
          </a:p>
        </p:txBody>
      </p:sp>
    </p:spTree>
    <p:extLst>
      <p:ext uri="{BB962C8B-B14F-4D97-AF65-F5344CB8AC3E}">
        <p14:creationId xmlns:p14="http://schemas.microsoft.com/office/powerpoint/2010/main" val="12024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22516</TotalTime>
  <Words>2178</Words>
  <Application>Microsoft Office PowerPoint</Application>
  <PresentationFormat>Экран (4:3)</PresentationFormat>
  <Paragraphs>514</Paragraphs>
  <Slides>38</Slides>
  <Notes>37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1_Тема Office</vt:lpstr>
      <vt:lpstr>Лист</vt:lpstr>
      <vt:lpstr>Презентация PowerPoint</vt:lpstr>
      <vt:lpstr>График работы ППЭ в основной период ЕГЭ</vt:lpstr>
      <vt:lpstr>             </vt:lpstr>
      <vt:lpstr>Всероссийское тренировочное мероприятия (ВТМ) 14 мая 2025 года</vt:lpstr>
      <vt:lpstr> Контроль корректности сведений, вносимых  в региональный мониторинг проведения ГИА,  и своевременная отправка информации </vt:lpstr>
      <vt:lpstr>ПРОВЕРКА ГОТОВНОСТИ ППЭ (до 8 мая 2025 года)</vt:lpstr>
      <vt:lpstr>Презентация PowerPoint</vt:lpstr>
      <vt:lpstr>             </vt:lpstr>
      <vt:lpstr>Проверка готовности штаба ППЭ</vt:lpstr>
      <vt:lpstr>             </vt:lpstr>
      <vt:lpstr>Проверка готовности аудиторий ППЭ</vt:lpstr>
      <vt:lpstr>Проверка готовности аудиторий проведения КЕГЭ</vt:lpstr>
      <vt:lpstr>Проверка готовности аудиторий проведения ЕГЭ  по иностранным языкам (письменная часть)</vt:lpstr>
      <vt:lpstr>Проверка готовности аудиторий подготовки ЕГЭ  по иностранным языкам (устная часть)</vt:lpstr>
      <vt:lpstr>Проверка готовности аудиторий проведения ЕГЭ  по иностранным языкам (устная часть)</vt:lpstr>
      <vt:lpstr>Контроль за соблюдением регламентных сроков подготовки  и проведения ЕГЭ в ППЭ</vt:lpstr>
      <vt:lpstr>Личный кабинет ППЭ: (с использованием ЗСПД - защищенной сети, предназначенной для связи ноутбука, установленного в штабе ППЭ, с личным кабинетом ППЭ): </vt:lpstr>
      <vt:lpstr>КОНТРОЛЬ ТЕХНИЧЕСКОЙ ГОТОВНОСТИ ППЭ (КТГ)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Средства обучения и воспитания  для выполнения заданий КИМ</vt:lpstr>
      <vt:lpstr>Проверить наличие и количество орфографических словарей  на ЕГЭ по литературе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печать ЭМ</vt:lpstr>
      <vt:lpstr>Завершение сканирования в аудиториях ППЭ.  Экспорт ЭМ</vt:lpstr>
      <vt:lpstr>КОНТРОЛЬ ПРИЕМА ЭМ РУКОВОДИТЕЛЕМ ППЭ  ОТ ОРГАНИЗАТОРОВ В АУДИТОРИИ</vt:lpstr>
      <vt:lpstr>Завершение экзамена: сканирование форм ППЭ в штабе ППЭ</vt:lpstr>
      <vt:lpstr>Случай повторного сканирования ЭМ в штабе ППЭ</vt:lpstr>
      <vt:lpstr>Завершение экзамена. Член ГЭК:</vt:lpstr>
      <vt:lpstr>Перечень форм для передачи в РЦОКО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Мария Гридунова</cp:lastModifiedBy>
  <cp:revision>1305</cp:revision>
  <cp:lastPrinted>2024-05-02T05:23:02Z</cp:lastPrinted>
  <dcterms:created xsi:type="dcterms:W3CDTF">2011-08-25T06:09:31Z</dcterms:created>
  <dcterms:modified xsi:type="dcterms:W3CDTF">2025-04-29T13:29:53Z</dcterms:modified>
</cp:coreProperties>
</file>