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05" r:id="rId2"/>
    <p:sldMasterId id="2147483738" r:id="rId3"/>
    <p:sldMasterId id="2147483751" r:id="rId4"/>
    <p:sldMasterId id="2147483764" r:id="rId5"/>
    <p:sldMasterId id="2147483777" r:id="rId6"/>
    <p:sldMasterId id="2147483790" r:id="rId7"/>
    <p:sldMasterId id="2147483803" r:id="rId8"/>
    <p:sldMasterId id="2147483828" r:id="rId9"/>
  </p:sldMasterIdLst>
  <p:notesMasterIdLst>
    <p:notesMasterId r:id="rId26"/>
  </p:notesMasterIdLst>
  <p:handoutMasterIdLst>
    <p:handoutMasterId r:id="rId27"/>
  </p:handoutMasterIdLst>
  <p:sldIdLst>
    <p:sldId id="324" r:id="rId10"/>
    <p:sldId id="378" r:id="rId11"/>
    <p:sldId id="379" r:id="rId12"/>
    <p:sldId id="364" r:id="rId13"/>
    <p:sldId id="365" r:id="rId14"/>
    <p:sldId id="371" r:id="rId15"/>
    <p:sldId id="372" r:id="rId16"/>
    <p:sldId id="373" r:id="rId17"/>
    <p:sldId id="366" r:id="rId18"/>
    <p:sldId id="380" r:id="rId19"/>
    <p:sldId id="383" r:id="rId20"/>
    <p:sldId id="384" r:id="rId21"/>
    <p:sldId id="382" r:id="rId22"/>
    <p:sldId id="368" r:id="rId23"/>
    <p:sldId id="374" r:id="rId24"/>
    <p:sldId id="360" r:id="rId25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C8D064FE-4B74-475E-9D9A-73B418667A1F}">
          <p14:sldIdLst>
            <p14:sldId id="324"/>
            <p14:sldId id="378"/>
            <p14:sldId id="379"/>
            <p14:sldId id="364"/>
            <p14:sldId id="365"/>
            <p14:sldId id="371"/>
            <p14:sldId id="372"/>
            <p14:sldId id="373"/>
            <p14:sldId id="366"/>
            <p14:sldId id="380"/>
            <p14:sldId id="383"/>
            <p14:sldId id="384"/>
            <p14:sldId id="382"/>
            <p14:sldId id="368"/>
            <p14:sldId id="374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">
          <p15:clr>
            <a:srgbClr val="A4A3A4"/>
          </p15:clr>
        </p15:guide>
        <p15:guide id="2" orient="horz" pos="3239">
          <p15:clr>
            <a:srgbClr val="A4A3A4"/>
          </p15:clr>
        </p15:guide>
        <p15:guide id="3" orient="horz" pos="2074">
          <p15:clr>
            <a:srgbClr val="A4A3A4"/>
          </p15:clr>
        </p15:guide>
        <p15:guide id="4" orient="horz" pos="1461">
          <p15:clr>
            <a:srgbClr val="A4A3A4"/>
          </p15:clr>
        </p15:guide>
        <p15:guide id="5" orient="horz" pos="667">
          <p15:clr>
            <a:srgbClr val="A4A3A4"/>
          </p15:clr>
        </p15:guide>
        <p15:guide id="6" orient="horz" pos="577">
          <p15:clr>
            <a:srgbClr val="A4A3A4"/>
          </p15:clr>
        </p15:guide>
        <p15:guide id="7" orient="horz" pos="463">
          <p15:clr>
            <a:srgbClr val="A4A3A4"/>
          </p15:clr>
        </p15:guide>
        <p15:guide id="8" orient="horz" pos="1144">
          <p15:clr>
            <a:srgbClr val="A4A3A4"/>
          </p15:clr>
        </p15:guide>
        <p15:guide id="9" pos="90">
          <p15:clr>
            <a:srgbClr val="A4A3A4"/>
          </p15:clr>
        </p15:guide>
        <p15:guide id="10" pos="5602">
          <p15:clr>
            <a:srgbClr val="A4A3A4"/>
          </p15:clr>
        </p15:guide>
        <p15:guide id="11" pos="4309">
          <p15:clr>
            <a:srgbClr val="A4A3A4"/>
          </p15:clr>
        </p15:guide>
        <p15:guide id="12" pos="2880">
          <p15:clr>
            <a:srgbClr val="A4A3A4"/>
          </p15:clr>
        </p15:guide>
        <p15:guide id="13" pos="703">
          <p15:clr>
            <a:srgbClr val="A4A3A4"/>
          </p15:clr>
        </p15:guide>
        <p15:guide id="14" pos="408">
          <p15:clr>
            <a:srgbClr val="A4A3A4"/>
          </p15:clr>
        </p15:guide>
        <p15:guide id="15" pos="1519">
          <p15:clr>
            <a:srgbClr val="A4A3A4"/>
          </p15:clr>
        </p15:guide>
        <p15:guide id="16" pos="29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685"/>
    <a:srgbClr val="640000"/>
    <a:srgbClr val="7E0000"/>
    <a:srgbClr val="B40000"/>
    <a:srgbClr val="FFC5C5"/>
    <a:srgbClr val="8A0000"/>
    <a:srgbClr val="820000"/>
    <a:srgbClr val="4FC8EE"/>
    <a:srgbClr val="7030A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8857" autoAdjust="0"/>
  </p:normalViewPr>
  <p:slideViewPr>
    <p:cSldViewPr showGuides="1">
      <p:cViewPr varScale="1">
        <p:scale>
          <a:sx n="116" d="100"/>
          <a:sy n="116" d="100"/>
        </p:scale>
        <p:origin x="758" y="72"/>
      </p:cViewPr>
      <p:guideLst>
        <p:guide orient="horz" pos="214"/>
        <p:guide orient="horz" pos="3239"/>
        <p:guide orient="horz" pos="2074"/>
        <p:guide orient="horz" pos="1461"/>
        <p:guide orient="horz" pos="667"/>
        <p:guide orient="horz" pos="577"/>
        <p:guide orient="horz" pos="463"/>
        <p:guide orient="horz" pos="1144"/>
        <p:guide pos="90"/>
        <p:guide pos="5602"/>
        <p:guide pos="4309"/>
        <p:guide pos="2880"/>
        <p:guide pos="703"/>
        <p:guide pos="408"/>
        <p:guide pos="1519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  <p:guide orient="horz" pos="2141"/>
        <p:guide pos="312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B96EF45C-CAD0-41CA-9EAF-6BF2F9CD338B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7E18025F-8AA5-46DD-BF8F-C484B2436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81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7D1C9A03-B5EE-4719-A0CE-77C6F05C3FF1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426" tIns="45714" rIns="91426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64706CC6-B9F1-4DCF-8D04-EC9BC991A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06CC6-B9F1-4DCF-8D04-EC9BC991AC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46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13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33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71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3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8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06CC6-B9F1-4DCF-8D04-EC9BC991AC8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4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7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6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4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2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57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6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7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7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481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3167844" y="89773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167844" y="148931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3167844" y="208089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3167844" y="267247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3167844" y="3264050"/>
            <a:ext cx="5978273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3167845" y="3855631"/>
            <a:ext cx="5974690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46377"/>
            <a:ext cx="2736850" cy="279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798405"/>
            <a:ext cx="2736850" cy="279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8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2562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9695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2166343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5328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268288" indent="-268288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6146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746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556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rgbClr val="1E3685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931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482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5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2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2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2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06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167063" y="0"/>
            <a:ext cx="5976939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marL="457217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3131840" y="1779662"/>
            <a:ext cx="5989551" cy="1219200"/>
          </a:xfrm>
          <a:prstGeom prst="rect">
            <a:avLst/>
          </a:prstGeom>
        </p:spPr>
        <p:txBody>
          <a:bodyPr lIns="77916" tIns="38958" rIns="77916" bIns="38958"/>
          <a:lstStyle>
            <a:lvl1pPr algn="ctr" defTabSz="957829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0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355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letkina\Documents\templ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255010" y="83580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971601" y="159542"/>
            <a:ext cx="45719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/>
            <a:endParaRPr lang="ru-RU">
              <a:solidFill>
                <a:srgbClr val="4F81BD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08104" y="209675"/>
            <a:ext cx="2133600" cy="273844"/>
          </a:xfrm>
          <a:prstGeom prst="rect">
            <a:avLst/>
          </a:prstGeom>
        </p:spPr>
        <p:txBody>
          <a:bodyPr lIns="77907" tIns="38953" rIns="77907" bIns="38953"/>
          <a:lstStyle>
            <a:lvl1pPr algn="r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z="2300" spc="-300" smtClean="0"/>
              <a:pPr/>
              <a:t>‹#›</a:t>
            </a:fld>
            <a:endParaRPr lang="ru-RU" sz="2300" spc="-300" dirty="0"/>
          </a:p>
        </p:txBody>
      </p:sp>
    </p:spTree>
    <p:extLst>
      <p:ext uri="{BB962C8B-B14F-4D97-AF65-F5344CB8AC3E}">
        <p14:creationId xmlns:p14="http://schemas.microsoft.com/office/powerpoint/2010/main" val="267036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880" y="273844"/>
            <a:ext cx="6272424" cy="32623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>
              <a:defRPr sz="1500">
                <a:solidFill>
                  <a:srgbClr val="27317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035" y="1369219"/>
            <a:ext cx="7831931" cy="3263504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56035" y="751562"/>
            <a:ext cx="7831931" cy="0"/>
          </a:xfrm>
          <a:prstGeom prst="line">
            <a:avLst/>
          </a:prstGeom>
          <a:ln>
            <a:solidFill>
              <a:srgbClr val="273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5F6476-F392-F941-87B8-9307E470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0" b="1840"/>
          <a:stretch/>
        </p:blipFill>
        <p:spPr>
          <a:xfrm>
            <a:off x="7663841" y="389206"/>
            <a:ext cx="848439" cy="107057"/>
          </a:xfrm>
          <a:prstGeom prst="rect">
            <a:avLst/>
          </a:prstGeom>
        </p:spPr>
      </p:pic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5FD0C8D6-A03F-E242-8482-0B54C2BF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B90C9A9C-E590-4B91-8AA0-E391AF64E248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88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pos="892">
          <p15:clr>
            <a:srgbClr val="FBAE40"/>
          </p15:clr>
        </p15:guide>
        <p15:guide id="6" orient="horz" pos="255">
          <p15:clr>
            <a:srgbClr val="FBAE40"/>
          </p15:clr>
        </p15:guide>
        <p15:guide id="7" orient="horz" pos="4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04656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80000"/>
              </a:lnSpc>
              <a:defRPr sz="2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640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89803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60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667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64398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7966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997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52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52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67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11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465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83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316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371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732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20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422401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635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932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88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32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20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235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5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26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rgbClr val="0070C0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6245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20252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201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29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925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90765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476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974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202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58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760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959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07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25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733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57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829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915485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119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31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147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5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127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773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55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425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8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452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099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3930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481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21673781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3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019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2956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4FC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0532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1032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031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944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434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118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406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127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549180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1141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17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2393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811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33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917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127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394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1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257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3876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7650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823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41915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Текст 4"/>
          <p:cNvSpPr txBox="1">
            <a:spLocks/>
          </p:cNvSpPr>
          <p:nvPr userDrawn="1"/>
        </p:nvSpPr>
        <p:spPr>
          <a:xfrm>
            <a:off x="3334155" y="89773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7" name="Текст 4"/>
          <p:cNvSpPr txBox="1">
            <a:spLocks/>
          </p:cNvSpPr>
          <p:nvPr userDrawn="1"/>
        </p:nvSpPr>
        <p:spPr>
          <a:xfrm>
            <a:off x="3334155" y="148931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8" name="Текст 4"/>
          <p:cNvSpPr txBox="1">
            <a:spLocks/>
          </p:cNvSpPr>
          <p:nvPr userDrawn="1"/>
        </p:nvSpPr>
        <p:spPr>
          <a:xfrm>
            <a:off x="3334155" y="208089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Текст 4"/>
          <p:cNvSpPr txBox="1">
            <a:spLocks/>
          </p:cNvSpPr>
          <p:nvPr userDrawn="1"/>
        </p:nvSpPr>
        <p:spPr>
          <a:xfrm>
            <a:off x="3334155" y="267247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Текст 4"/>
          <p:cNvSpPr txBox="1">
            <a:spLocks/>
          </p:cNvSpPr>
          <p:nvPr userDrawn="1"/>
        </p:nvSpPr>
        <p:spPr>
          <a:xfrm>
            <a:off x="3334155" y="3264050"/>
            <a:ext cx="5815510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Текст 4"/>
          <p:cNvSpPr txBox="1">
            <a:spLocks/>
          </p:cNvSpPr>
          <p:nvPr userDrawn="1"/>
        </p:nvSpPr>
        <p:spPr>
          <a:xfrm>
            <a:off x="3334155" y="385563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2" name="Текст 43"/>
          <p:cNvSpPr txBox="1">
            <a:spLocks/>
          </p:cNvSpPr>
          <p:nvPr userDrawn="1"/>
        </p:nvSpPr>
        <p:spPr>
          <a:xfrm>
            <a:off x="3167844" y="2673000"/>
            <a:ext cx="166310" cy="437400"/>
          </a:xfrm>
          <a:prstGeom prst="rect">
            <a:avLst/>
          </a:prstGeom>
          <a:solidFill>
            <a:srgbClr val="CC3399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3" name="Текст 43"/>
          <p:cNvSpPr txBox="1">
            <a:spLocks/>
          </p:cNvSpPr>
          <p:nvPr userDrawn="1"/>
        </p:nvSpPr>
        <p:spPr>
          <a:xfrm>
            <a:off x="3167844" y="2081700"/>
            <a:ext cx="165589" cy="437400"/>
          </a:xfrm>
          <a:prstGeom prst="rect">
            <a:avLst/>
          </a:prstGeom>
          <a:solidFill>
            <a:srgbClr val="FF000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4" name="Текст 43"/>
          <p:cNvSpPr txBox="1">
            <a:spLocks/>
          </p:cNvSpPr>
          <p:nvPr userDrawn="1"/>
        </p:nvSpPr>
        <p:spPr>
          <a:xfrm>
            <a:off x="3167844" y="1490400"/>
            <a:ext cx="165589" cy="437400"/>
          </a:xfrm>
          <a:prstGeom prst="rect">
            <a:avLst/>
          </a:prstGeom>
          <a:solidFill>
            <a:srgbClr val="0000FF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5" name="Текст 43"/>
          <p:cNvSpPr txBox="1">
            <a:spLocks/>
          </p:cNvSpPr>
          <p:nvPr userDrawn="1"/>
        </p:nvSpPr>
        <p:spPr>
          <a:xfrm>
            <a:off x="3167845" y="899100"/>
            <a:ext cx="165589" cy="437400"/>
          </a:xfrm>
          <a:prstGeom prst="rect">
            <a:avLst/>
          </a:prstGeom>
          <a:solidFill>
            <a:srgbClr val="FFC00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6" name="Текст 43"/>
          <p:cNvSpPr txBox="1">
            <a:spLocks/>
          </p:cNvSpPr>
          <p:nvPr userDrawn="1"/>
        </p:nvSpPr>
        <p:spPr>
          <a:xfrm>
            <a:off x="3167844" y="3264300"/>
            <a:ext cx="165589" cy="437400"/>
          </a:xfrm>
          <a:prstGeom prst="rect">
            <a:avLst/>
          </a:prstGeom>
          <a:solidFill>
            <a:srgbClr val="6600CC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7" name="Текст 43"/>
          <p:cNvSpPr txBox="1">
            <a:spLocks/>
          </p:cNvSpPr>
          <p:nvPr userDrawn="1"/>
        </p:nvSpPr>
        <p:spPr>
          <a:xfrm>
            <a:off x="3167844" y="3855600"/>
            <a:ext cx="165589" cy="437400"/>
          </a:xfrm>
          <a:prstGeom prst="rect">
            <a:avLst/>
          </a:prstGeom>
          <a:solidFill>
            <a:srgbClr val="92D05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937" cy="303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937" cy="303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24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0493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542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585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687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058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8004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586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8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545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8907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3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733" r:id="rId9"/>
    <p:sldLayoutId id="2147483734" r:id="rId10"/>
    <p:sldLayoutId id="2147483732" r:id="rId11"/>
    <p:sldLayoutId id="2147483819" r:id="rId12"/>
    <p:sldLayoutId id="214748384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2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36" r:id="rId3"/>
    <p:sldLayoutId id="2147483737" r:id="rId4"/>
    <p:sldLayoutId id="2147483709" r:id="rId5"/>
    <p:sldLayoutId id="2147483717" r:id="rId6"/>
    <p:sldLayoutId id="2147483718" r:id="rId7"/>
    <p:sldLayoutId id="2147483712" r:id="rId8"/>
    <p:sldLayoutId id="2147483708" r:id="rId9"/>
    <p:sldLayoutId id="2147483715" r:id="rId10"/>
    <p:sldLayoutId id="2147483735" r:id="rId11"/>
    <p:sldLayoutId id="214748371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2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2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type="body" sz="quarter" idx="12"/>
          </p:nvPr>
        </p:nvSpPr>
        <p:spPr>
          <a:xfrm>
            <a:off x="3638129" y="3759881"/>
            <a:ext cx="5509258" cy="66307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1000" b="0" dirty="0" smtClean="0">
                <a:latin typeface="Century Gothic" panose="020B0502020202020204" pitchFamily="34" charset="0"/>
              </a:rPr>
              <a:t>ДОЛГОВ ИВАН ДМИТРИЕВИЧ</a:t>
            </a:r>
            <a:endParaRPr lang="ru-RU" sz="1000" b="0" dirty="0">
              <a:latin typeface="Century Gothic" panose="020B0502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b="0" dirty="0" smtClean="0">
                <a:latin typeface="Arial Narrow" panose="020B0606020202030204" pitchFamily="34" charset="0"/>
              </a:rPr>
              <a:t>Инженер-программист отдела </a:t>
            </a:r>
            <a:r>
              <a:rPr lang="ru-RU" sz="1000" b="0" dirty="0" smtClean="0">
                <a:latin typeface="Arial Narrow" panose="020B0606020202030204" pitchFamily="34" charset="0"/>
              </a:rPr>
              <a:t>цифровой трансформации в сфере образования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b="0" dirty="0" smtClean="0">
                <a:latin typeface="Arial Narrow" panose="020B0606020202030204" pitchFamily="34" charset="0"/>
              </a:rPr>
              <a:t>казенного учреждения Орловской области «Региональный центр оценки качества образования»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000" b="0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548" y="3399842"/>
            <a:ext cx="21242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3467494"/>
            <a:ext cx="24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цифрового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связи  и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массовых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коммуникаций 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endParaRPr lang="ru-RU" sz="105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type="body" sz="quarter" idx="12"/>
          </p:nvPr>
        </p:nvSpPr>
        <p:spPr>
          <a:xfrm>
            <a:off x="3023828" y="1146367"/>
            <a:ext cx="6085992" cy="171341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/>
            </a:r>
            <a:b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</a:b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Особенности организации </a:t>
            </a:r>
            <a:r>
              <a:rPr lang="ru-RU" sz="2400" b="0" spc="-150" dirty="0">
                <a:solidFill>
                  <a:srgbClr val="1E3685"/>
                </a:solidFill>
                <a:latin typeface="Century Gothic" panose="020B0502020202020204" pitchFamily="34" charset="0"/>
              </a:rPr>
              <a:t>видеонаблюдения </a:t>
            </a: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в ППЭ</a:t>
            </a:r>
            <a:r>
              <a:rPr lang="en-US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/>
            </a:r>
            <a:b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</a:b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на дому ГИА-11</a:t>
            </a:r>
            <a:endParaRPr lang="ru-RU" sz="2400" b="0" spc="-150" dirty="0">
              <a:solidFill>
                <a:srgbClr val="1E3685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 </a:t>
            </a:r>
            <a:endParaRPr lang="ru-RU" sz="3000" b="0" spc="-150" dirty="0" smtClean="0">
              <a:solidFill>
                <a:srgbClr val="1E3685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000" b="0" spc="-150" dirty="0">
              <a:solidFill>
                <a:srgbClr val="8A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67844" y="0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67844" y="4425216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67844" y="879562"/>
            <a:ext cx="252028" cy="20162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07555"/>
            <a:ext cx="2736304" cy="24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7524" y="3492541"/>
            <a:ext cx="2736304" cy="109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type="body" sz="quarter" idx="12"/>
          </p:nvPr>
        </p:nvSpPr>
        <p:spPr>
          <a:xfrm>
            <a:off x="0" y="3405519"/>
            <a:ext cx="2889931" cy="10298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Century Gothic" panose="020B0502020202020204" pitchFamily="34" charset="0"/>
              </a:rPr>
              <a:t>Казенное</a:t>
            </a:r>
            <a:r>
              <a:rPr lang="ru-RU" sz="1400" b="0" dirty="0" smtClean="0">
                <a:latin typeface="Arial Narrow" panose="020B0606020202030204" pitchFamily="34" charset="0"/>
              </a:rPr>
              <a:t> </a:t>
            </a:r>
            <a:r>
              <a:rPr lang="ru-RU" sz="1400" b="0" dirty="0">
                <a:latin typeface="Century Gothic" panose="020B0502020202020204" pitchFamily="34" charset="0"/>
              </a:rPr>
              <a:t>учреждение Орловской области «Региональный центр оценки качества образования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400" b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91" t="5882" r="9053" b="922"/>
          <a:stretch/>
        </p:blipFill>
        <p:spPr>
          <a:xfrm>
            <a:off x="611559" y="0"/>
            <a:ext cx="2556285" cy="22819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2282"/>
            <a:ext cx="1534383" cy="15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15" y="44531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Требования к ВИДЕОНАБЛЮДЕНИЮ В ППЭ НА ДОМУ</a:t>
            </a:r>
            <a:r>
              <a:rPr lang="ru-RU" sz="18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8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4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4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</a:b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3" name="На дом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763" y="831662"/>
            <a:ext cx="7200802" cy="407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379809"/>
            <a:ext cx="8316371" cy="326231"/>
          </a:xfrm>
        </p:spPr>
        <p:txBody>
          <a:bodyPr>
            <a:noAutofit/>
          </a:bodyPr>
          <a:lstStyle/>
          <a:p>
            <a:pPr algn="l"/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Видеонаблюдение </a:t>
            </a:r>
            <a:r>
              <a:rPr lang="ru-RU" sz="17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в аудитории</a:t>
            </a:r>
            <a:endParaRPr lang="ru-RU" sz="17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9976" y="930397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установке камер в аудитории следует обратить внимание: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79712" y="915566"/>
            <a:ext cx="4752528" cy="565195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43055" y="1591160"/>
            <a:ext cx="7511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обзор камер видеонаблюдения должны попадать все участники экзамена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их рабочие места;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65030" y="2175706"/>
            <a:ext cx="76496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расположение мест для организаторов в аудитории;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43055" y="2571750"/>
            <a:ext cx="7511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расположение стола для раскладки и последующей упаковки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ЭМ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(попадает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зону видимости камер видеонаблюдения);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82604" y="3219822"/>
            <a:ext cx="7394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обзор камер видеонаблюдения (не загораживают различные предметы; видеозапись содержит следующую информацию: код ППЭ, номер аудитории, дата, время);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60630" y="4100177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обзор камер, при котором участники видны только со спины, недопустим.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9" y="1683279"/>
            <a:ext cx="385867" cy="3858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8" y="2187567"/>
            <a:ext cx="385867" cy="3858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8" y="2660432"/>
            <a:ext cx="385867" cy="3858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6" y="3389832"/>
            <a:ext cx="385867" cy="3858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" y="4058091"/>
            <a:ext cx="385867" cy="3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379809"/>
            <a:ext cx="8316371" cy="326231"/>
          </a:xfrm>
        </p:spPr>
        <p:txBody>
          <a:bodyPr>
            <a:noAutofit/>
          </a:bodyPr>
          <a:lstStyle/>
          <a:p>
            <a:pPr algn="l"/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Видеонаблюдение </a:t>
            </a:r>
            <a:r>
              <a:rPr lang="ru-RU" sz="17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в </a:t>
            </a:r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штабе </a:t>
            </a:r>
            <a:r>
              <a:rPr lang="ru-RU" sz="1700" cap="all" dirty="0" err="1" smtClean="0">
                <a:solidFill>
                  <a:srgbClr val="002546"/>
                </a:solidFill>
                <a:latin typeface="Century Gothic" panose="020B0502020202020204" pitchFamily="34" charset="0"/>
              </a:rPr>
              <a:t>ППэ</a:t>
            </a:r>
            <a:endParaRPr lang="ru-RU" sz="17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9976" y="930397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установке камер в 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штабе ППЭ следует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обратить внимание: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79712" y="915566"/>
            <a:ext cx="4752528" cy="565195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9" y="1789839"/>
            <a:ext cx="385867" cy="3858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8" y="2643758"/>
            <a:ext cx="385867" cy="3858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" y="3795886"/>
            <a:ext cx="385867" cy="38586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04237" y="2459460"/>
            <a:ext cx="7356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обзор камер должны попадать: место хранения ЭМ (сейф), процесс передачи ЭМ организаторами руководителю ППЭ, процесс сканирования ЭМ, процесс передачи ЭМ члену ГЭК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21811" y="3598814"/>
            <a:ext cx="7266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обзор камер видеонаблюдения (не загораживают различные предметы; видеозапись содержит следующую информацию: код ППЭ, номер аудитории, дата, время).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27363" y="1704255"/>
            <a:ext cx="7261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помещение штаба ППЭ просматривается полностью (включая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входную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дверь)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379809"/>
            <a:ext cx="8316371" cy="326231"/>
          </a:xfrm>
        </p:spPr>
        <p:txBody>
          <a:bodyPr>
            <a:noAutofit/>
          </a:bodyPr>
          <a:lstStyle/>
          <a:p>
            <a:pPr algn="l"/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Требования </a:t>
            </a:r>
            <a:r>
              <a:rPr lang="ru-RU" sz="17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к оформлению конвертов</a:t>
            </a:r>
            <a:endParaRPr lang="ru-RU" sz="17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0487" y="894463"/>
            <a:ext cx="574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Образец оформления конверта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дисков,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флеш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-накопителей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(видеозаписи)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87" y="1685561"/>
            <a:ext cx="5749353" cy="30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Проведение экзамена В ППЭ НА ДОМУ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8957" y="781504"/>
            <a:ext cx="81752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Руководитель ППЭ в день экзамена </a:t>
            </a:r>
            <a:r>
              <a:rPr 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не позднее 9.15 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часов проверяет или дает указание техническим специалистам проверить работоспособность КАПС в ППЭ.</a:t>
            </a:r>
          </a:p>
          <a:p>
            <a:r>
              <a:rPr 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Не позднее 9.15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часов производится включение режима записи в штабе ППЭ на дому (на момент передачи экзаменационных материалов членом ГЭК руководителю ППЭ в штабе ППЭ должен быть включен режим видеозаписи) и в аудиториях ППЭ на дому.</a:t>
            </a:r>
          </a:p>
          <a:p>
            <a:endParaRPr lang="ru-RU" sz="15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Организаторы 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в аудитории и технический специалист контролируют факт ведения записи (на экране дисплея КАПС отображается сигнал с видеокамеры (видеокамер), нажата кнопка 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«Запись», 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либо производится отображение факта записи любым иным способом, 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</a:t>
            </a:r>
            <a:r>
              <a:rPr lang="en-U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светодиодным индикатором и пр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.)</a:t>
            </a:r>
            <a:endParaRPr 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8957" y="3651454"/>
            <a:ext cx="810749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окончании экзамена в аудитории по указанию руководителя ППЭ технический специалист выключает устройства или режим «идет запись</a:t>
            </a:r>
            <a:r>
              <a:rPr lang="ru-RU" alt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».</a:t>
            </a:r>
            <a:endParaRPr lang="ru-RU" alt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После передачи ЭМ члену ГЭК видеозапись в штабе также </a:t>
            </a:r>
            <a:r>
              <a:rPr lang="ru-RU" alt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останавливается.</a:t>
            </a:r>
            <a:endParaRPr lang="ru-RU" alt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Необходимо записать видео за этот день</a:t>
            </a:r>
            <a:r>
              <a:rPr lang="en-US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из аудиторий и штабов </a:t>
            </a:r>
            <a:r>
              <a:rPr lang="ru-RU" alt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 диск и </a:t>
            </a:r>
            <a:r>
              <a:rPr lang="ru-RU" altLang="ru-RU" sz="15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флеш</a:t>
            </a:r>
            <a:r>
              <a:rPr lang="ru-RU" alt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-накопители</a:t>
            </a:r>
            <a:r>
              <a:rPr lang="ru-RU" alt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и передать с членом ГЭК в ОРЦОКО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" y="779758"/>
            <a:ext cx="595280" cy="5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20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Телефоны </a:t>
            </a:r>
            <a:r>
              <a:rPr lang="ru-RU" sz="20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«горячей линии»</a:t>
            </a:r>
            <a:br>
              <a:rPr lang="ru-RU" sz="20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35063"/>
            <a:ext cx="29467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«Горячая линия» 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Орловской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области </a:t>
            </a:r>
            <a:b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вопросам ГИА: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8 (4862) 43-25-96, </a:t>
            </a: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73-17-79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83868" y="1017395"/>
            <a:ext cx="0" cy="34625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Скругленный прямоугольник 73"/>
          <p:cNvSpPr/>
          <p:nvPr/>
        </p:nvSpPr>
        <p:spPr>
          <a:xfrm>
            <a:off x="3703366" y="2201393"/>
            <a:ext cx="4829073" cy="354633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3732017" y="2195430"/>
            <a:ext cx="3926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Долгов И. Д.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827584" y="2217472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8 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920 206 58 46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57" y="2869959"/>
            <a:ext cx="385867" cy="38586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69" y="2869959"/>
            <a:ext cx="385867" cy="38586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743908" y="3515964"/>
            <a:ext cx="3926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Батурина О. Е.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76256" y="3551968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8 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953 811 50 83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07904" y="3530482"/>
            <a:ext cx="4829073" cy="354633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body" sz="quarter" idx="12"/>
          </p:nvPr>
        </p:nvSpPr>
        <p:spPr>
          <a:xfrm>
            <a:off x="3599892" y="2319722"/>
            <a:ext cx="5088394" cy="11521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0" dirty="0" smtClean="0">
                <a:latin typeface="Century Gothic" panose="020B0502020202020204" pitchFamily="34" charset="0"/>
              </a:rPr>
              <a:t>СПАСИБО ЗА ВНИМАНИЕ</a:t>
            </a:r>
            <a:endParaRPr lang="ru-RU" sz="2800" b="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399842"/>
            <a:ext cx="19082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B63D4-76B5-254C-AD95-AA6D08B1CBA0}"/>
              </a:ext>
            </a:extLst>
          </p:cNvPr>
          <p:cNvSpPr/>
          <p:nvPr/>
        </p:nvSpPr>
        <p:spPr>
          <a:xfrm>
            <a:off x="7717907" y="4655905"/>
            <a:ext cx="1426093" cy="238527"/>
          </a:xfrm>
          <a:prstGeom prst="rect">
            <a:avLst/>
          </a:prstGeom>
          <a:solidFill>
            <a:srgbClr val="8200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cs typeface="Arial" panose="020B0604020202020204" pitchFamily="34" charset="0"/>
              </a:rPr>
              <a:t>СЛАЙД  7</a:t>
            </a:r>
            <a:endParaRPr lang="ru-RU" sz="105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807554"/>
            <a:ext cx="270030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type="body" sz="quarter" idx="12"/>
          </p:nvPr>
        </p:nvSpPr>
        <p:spPr>
          <a:xfrm>
            <a:off x="0" y="3405519"/>
            <a:ext cx="2889931" cy="102985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400" b="0" dirty="0">
                <a:latin typeface="Century Gothic" panose="020B0502020202020204" pitchFamily="34" charset="0"/>
              </a:rPr>
              <a:t>Казенное</a:t>
            </a:r>
            <a:r>
              <a:rPr lang="ru-RU" sz="1400" b="0" dirty="0" smtClean="0">
                <a:latin typeface="Arial Narrow" panose="020B0606020202030204" pitchFamily="34" charset="0"/>
              </a:rPr>
              <a:t> </a:t>
            </a:r>
            <a:r>
              <a:rPr lang="ru-RU" sz="1400" b="0" dirty="0">
                <a:latin typeface="Century Gothic" panose="020B0502020202020204" pitchFamily="34" charset="0"/>
              </a:rPr>
              <a:t>учреждение Орловской области «Региональный центр оценки качества образования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400" b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7844" y="0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67844" y="4425216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67844" y="879562"/>
            <a:ext cx="252028" cy="20162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91" t="5882" r="9053" b="922"/>
          <a:stretch/>
        </p:blipFill>
        <p:spPr>
          <a:xfrm>
            <a:off x="611559" y="0"/>
            <a:ext cx="2556285" cy="2281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2282"/>
            <a:ext cx="1534383" cy="15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15" y="44531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4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Нормативная </a:t>
            </a:r>
            <a:r>
              <a:rPr lang="ru-RU" sz="14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база порядка организации видеонаблюдения  в </a:t>
            </a:r>
            <a:r>
              <a:rPr lang="ru-RU" sz="14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ППЭ НА ДОМУ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845" y="998626"/>
            <a:ext cx="803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Федеральный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закон от 29 декабря 2012 года №273-ФЗ «Об образовании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Российской Федерации»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560" y="956652"/>
            <a:ext cx="7884322" cy="615776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5015" y="1887674"/>
            <a:ext cx="7621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Приказ Министерства просвещения Российской Федерации, Федеральной службы по надзору в сфере образования и науки от 04.04.2023 № 233/552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«Об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утверждении Порядка проведения государственной итоговой аттестации по образовательным программам среднего общего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образования»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015" y="3255826"/>
            <a:ext cx="7621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Приказ Департамента образования Орловской области </a:t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от 22 марта 2024 года № 444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«Об утверждении Порядка организации системы видеонаблюдения в пунктах проведения государственной итоговой аттестации по образовательным программам среднего общего образования в Орловской области, организованных на дому, в медицинских организациях, в учреждениях уголовно-исполнительной системы»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7565" y="1835567"/>
            <a:ext cx="7884322" cy="108890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1560" y="3239723"/>
            <a:ext cx="7884322" cy="142025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981391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15" y="44531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6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Общие положения </a:t>
            </a:r>
            <a:r>
              <a:rPr lang="ru-RU" sz="16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организации видеонаблюдения  в </a:t>
            </a:r>
            <a:r>
              <a:rPr lang="ru-RU" sz="16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ППЭ НА ДОМУ</a:t>
            </a:r>
            <a:endParaRPr lang="ru-RU" sz="18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845" y="771550"/>
            <a:ext cx="803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1. Порядок организации видеонаблюдения в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ППЭ, организованных на дому,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разработан в целях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обеспечения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единых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требовани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й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 системам видеонаблюдения.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560" y="771551"/>
            <a:ext cx="7884322" cy="53335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719533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3. Аудитории и штаб ППЭ оборудуются средствами видеонаблюдения с возможностью записи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изображения и звука без трансляции в сеть «Интернет»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(офлайн).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7501" y="1707654"/>
            <a:ext cx="7884322" cy="74061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7614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Объектами видеонаблюдения являются аудитории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ППЭ и штаб ППЭ. 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7501" y="1360651"/>
            <a:ext cx="7884322" cy="294740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73554" y="2513080"/>
            <a:ext cx="74988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Оснащение средствами видеонаблюдения ППЭ производится накануне проведения экзамена. Технический специалист совместно с членом ГЭК и руководителем ППЭ проводят тестирование систем видеонаблюдения.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7501" y="2499742"/>
            <a:ext cx="7884322" cy="75200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3554" y="3307095"/>
            <a:ext cx="79132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Для оснащения помещений ППЭ используются средства видеонаблюдения в следующем составе: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 камеры видеонаблюдения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(допускается использование 1 камеры, если её технические параметры обеспечивают полный обзор аудитории, штаба ППЭ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), крепления для камер, персональный компьютер или ноутбук (при необходимости), кабель питания, мышь, 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USB-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удлинитель (при необходимости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), источник (источники) бесперебойного питания, обеспечивающий функционирование средств видеонаблюдения в течение не менее 20 минут.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486" y="3291829"/>
            <a:ext cx="7884322" cy="1778209"/>
          </a:xfrm>
          <a:prstGeom prst="roundRect">
            <a:avLst>
              <a:gd name="adj" fmla="val 7788"/>
            </a:avLst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</a:b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45" y="821327"/>
            <a:ext cx="5319237" cy="1814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1458" y="2643758"/>
            <a:ext cx="2868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fly-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videocamera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astra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linux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4" y="3372547"/>
            <a:ext cx="6434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Средствами видеонаблюдения являются КАПС – комплекс аппаратно-программных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средств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состоящих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персонального компьютера, подключенных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нему камер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специального ПО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07605" y="3299978"/>
            <a:ext cx="6876763" cy="125199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9" y="920011"/>
            <a:ext cx="8388930" cy="38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611317" y="1290681"/>
            <a:ext cx="3913837" cy="309634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759179" y="2645442"/>
            <a:ext cx="3377217" cy="14233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" y="1290681"/>
            <a:ext cx="4045600" cy="1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979713" y="1527633"/>
            <a:ext cx="576064" cy="130665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79713" y="1707654"/>
            <a:ext cx="2405950" cy="174906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1116026"/>
            <a:ext cx="4392488" cy="36159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4427984" y="1851670"/>
            <a:ext cx="1092861" cy="10295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33991" y="2981217"/>
            <a:ext cx="2608159" cy="130593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33991" y="2146446"/>
            <a:ext cx="2608159" cy="13727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3953"/>
            <a:ext cx="3690130" cy="149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871700" y="1332370"/>
            <a:ext cx="504056" cy="14235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57411" y="1658722"/>
            <a:ext cx="2174529" cy="15694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3160989"/>
            <a:ext cx="36477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настоящее время поддерживаются исходные форматы файла: «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mp4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avi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wmv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mov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ts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mts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1492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2790987" y="938365"/>
            <a:ext cx="4265289" cy="3253565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976309" y="1965509"/>
            <a:ext cx="1781943" cy="252028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58663" y="3579862"/>
            <a:ext cx="827582" cy="173867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2093956" y="3691039"/>
            <a:ext cx="1764706" cy="1159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3892625" y="3759882"/>
            <a:ext cx="372698" cy="37269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816308" y="2292288"/>
            <a:ext cx="2052228" cy="243458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6308" y="2571749"/>
            <a:ext cx="2052228" cy="196321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16308" y="1511208"/>
            <a:ext cx="562094" cy="15361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76309" y="1501228"/>
            <a:ext cx="1624638" cy="180020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38529" y="1853171"/>
            <a:ext cx="625245" cy="16592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09546" y="904553"/>
            <a:ext cx="8031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Параметры</a:t>
            </a:r>
            <a:b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устройства</a:t>
            </a: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6" y="801521"/>
            <a:ext cx="786494" cy="78649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87524" y="1692982"/>
            <a:ext cx="237567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Если камера поддерживает настройку разрешения,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не </a:t>
            </a:r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рекомендуется  устанавливать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высокие разрешения записи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, такие как 1920 на 1080 точек (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Full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HD)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выше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 В этом случае конвертация видео может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занять продолжительное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время.</a:t>
            </a:r>
          </a:p>
          <a:p>
            <a:pPr algn="just"/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Техническое </a:t>
            </a:r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8117" y="2034835"/>
            <a:ext cx="78512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Для оснащения помещений ППЭ используются средства видеонаблюдения </a:t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следующем составе: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2 камеры видеонаблюдения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(допускается использование 1 камеры, если её технические параметры обеспечивают полный обзор аудитории, штаба ППЭ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крепления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камер;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персональный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компьютер или ноутбук (при необходимости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кабель питания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(при необходимости);</a:t>
            </a:r>
            <a:endParaRPr lang="ru-RU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мышь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(при необходимости);</a:t>
            </a:r>
            <a:endParaRPr lang="ru-RU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USB-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удлинитель (при необходимости);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источник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(источники) бесперебойного питания, обеспечивающий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функционирование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средств видеонаблюдения в течение не менее 20 минут.</a:t>
            </a:r>
          </a:p>
          <a:p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6" y="843558"/>
            <a:ext cx="1034280" cy="10342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1524"/>
            <a:ext cx="1115193" cy="1115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43558"/>
            <a:ext cx="1008927" cy="1008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46" y="1017395"/>
            <a:ext cx="786494" cy="78649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26" y="1023578"/>
            <a:ext cx="786494" cy="7864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45" y="1023578"/>
            <a:ext cx="786494" cy="7864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89" y="1042820"/>
            <a:ext cx="786494" cy="78649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69" y="1049003"/>
            <a:ext cx="786494" cy="7864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88" y="1049003"/>
            <a:ext cx="786494" cy="7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Т_Шаблон 16Х9_МКС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П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Связь">
  <a:themeElements>
    <a:clrScheme name="Связь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0066FF"/>
      </a:accent2>
      <a:accent3>
        <a:srgbClr val="579BFF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337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ИТ">
  <a:themeElements>
    <a:clrScheme name="ИТ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0000"/>
      </a:accent2>
      <a:accent3>
        <a:srgbClr val="FF6161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2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Медиа">
  <a:themeElements>
    <a:clrScheme name="Медиа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CC3399"/>
      </a:accent2>
      <a:accent3>
        <a:srgbClr val="EAADD6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Почта">
  <a:themeElements>
    <a:clrScheme name="Почта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7030A0"/>
      </a:accent2>
      <a:accent3>
        <a:srgbClr val="B17ED8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55257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законодательство">
  <a:themeElements>
    <a:clrScheme name="Информатизация госорганов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92D050"/>
      </a:accent2>
      <a:accent3>
        <a:srgbClr val="B8E08C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5F91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другое">
  <a:themeElements>
    <a:clrScheme name="общее">
      <a:dk1>
        <a:srgbClr val="363636"/>
      </a:dk1>
      <a:lt1>
        <a:srgbClr val="FFFFFF"/>
      </a:lt1>
      <a:dk2>
        <a:srgbClr val="EEF0F0"/>
      </a:dk2>
      <a:lt2>
        <a:srgbClr val="FFFFFF"/>
      </a:lt2>
      <a:accent1>
        <a:srgbClr val="EEF0F0"/>
      </a:accent1>
      <a:accent2>
        <a:srgbClr val="4FC8EE"/>
      </a:accent2>
      <a:accent3>
        <a:srgbClr val="85D9F3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759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САЙТ (бренд)">
  <a:themeElements>
    <a:clrScheme name="брендбук">
      <a:dk1>
        <a:srgbClr val="6D6E71"/>
      </a:dk1>
      <a:lt1>
        <a:sysClr val="window" lastClr="FFFFFF"/>
      </a:lt1>
      <a:dk2>
        <a:srgbClr val="05628C"/>
      </a:dk2>
      <a:lt2>
        <a:srgbClr val="DAE4EA"/>
      </a:lt2>
      <a:accent1>
        <a:srgbClr val="6D6E71"/>
      </a:accent1>
      <a:accent2>
        <a:srgbClr val="1E3685"/>
      </a:accent2>
      <a:accent3>
        <a:srgbClr val="278AC2"/>
      </a:accent3>
      <a:accent4>
        <a:srgbClr val="4FC8EE"/>
      </a:accent4>
      <a:accent5>
        <a:srgbClr val="DAE4EA"/>
      </a:accent5>
      <a:accent6>
        <a:srgbClr val="363738"/>
      </a:accent6>
      <a:hlink>
        <a:srgbClr val="363738"/>
      </a:hlink>
      <a:folHlink>
        <a:srgbClr val="0562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ИТ_Шаблон 16Х9_МКС</Template>
  <TotalTime>36834</TotalTime>
  <Words>962</Words>
  <Application>Microsoft Office PowerPoint</Application>
  <PresentationFormat>Экран (16:9)</PresentationFormat>
  <Paragraphs>87</Paragraphs>
  <Slides>16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16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Cambria</vt:lpstr>
      <vt:lpstr>Century Gothic</vt:lpstr>
      <vt:lpstr>Tahoma</vt:lpstr>
      <vt:lpstr>Trebuchet MS</vt:lpstr>
      <vt:lpstr>Wingdings</vt:lpstr>
      <vt:lpstr>ИТ_Шаблон 16Х9_МКС</vt:lpstr>
      <vt:lpstr>ЭП</vt:lpstr>
      <vt:lpstr>Связь</vt:lpstr>
      <vt:lpstr>ИТ</vt:lpstr>
      <vt:lpstr>Медиа</vt:lpstr>
      <vt:lpstr>Почта</vt:lpstr>
      <vt:lpstr>законодательство</vt:lpstr>
      <vt:lpstr>другое</vt:lpstr>
      <vt:lpstr>САЙТ (бренд)</vt:lpstr>
      <vt:lpstr>Презентация PowerPoint</vt:lpstr>
      <vt:lpstr>Нормативная база порядка организации видеонаблюдения  в ППЭ НА ДОМУ</vt:lpstr>
      <vt:lpstr>Общие положения организации видеонаблюдения  в ППЭ НА ДОМУ</vt:lpstr>
      <vt:lpstr>ПРОГРАММНОЕ ОБЕСПЕЧЕНИЕ </vt:lpstr>
      <vt:lpstr>ПРОГРАММНОЕ ОБЕСПЕЧЕНИЕ</vt:lpstr>
      <vt:lpstr>ПРОГРАММНОЕ ОБЕСПЕЧЕНИЕ</vt:lpstr>
      <vt:lpstr>ПРОГРАММНОЕ ОБЕСПЕЧЕНИЕ</vt:lpstr>
      <vt:lpstr>ПРОГРАММНОЕ ОБЕСПЕЧЕНИЕ</vt:lpstr>
      <vt:lpstr>Техническое обеспечение</vt:lpstr>
      <vt:lpstr>Требования к ВИДЕОНАБЛЮДЕНИЮ В ППЭ НА ДОМУ    </vt:lpstr>
      <vt:lpstr>Видеонаблюдение в аудитории</vt:lpstr>
      <vt:lpstr>Видеонаблюдение в штабе ППэ</vt:lpstr>
      <vt:lpstr>Требования к оформлению конвертов</vt:lpstr>
      <vt:lpstr>Проведение экзамена В ППЭ НА ДОМУ</vt:lpstr>
      <vt:lpstr>Телефоны «горячей линии»  </vt:lpstr>
      <vt:lpstr>Презентация PowerPoint</vt:lpstr>
    </vt:vector>
  </TitlesOfParts>
  <Company>minsvyaz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Лёткина</dc:creator>
  <cp:lastModifiedBy>dolgov2</cp:lastModifiedBy>
  <cp:revision>328</cp:revision>
  <cp:lastPrinted>2024-04-27T06:16:33Z</cp:lastPrinted>
  <dcterms:created xsi:type="dcterms:W3CDTF">2015-11-20T08:01:31Z</dcterms:created>
  <dcterms:modified xsi:type="dcterms:W3CDTF">2025-05-16T06:05:32Z</dcterms:modified>
  <cp:contentStatus>финал</cp:contentStatus>
</cp:coreProperties>
</file>