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1353" r:id="rId1"/>
  </p:sldMasterIdLst>
  <p:notesMasterIdLst>
    <p:notesMasterId r:id="rId25"/>
  </p:notesMasterIdLst>
  <p:sldIdLst>
    <p:sldId id="671" r:id="rId2"/>
    <p:sldId id="705" r:id="rId3"/>
    <p:sldId id="718" r:id="rId4"/>
    <p:sldId id="719" r:id="rId5"/>
    <p:sldId id="717" r:id="rId6"/>
    <p:sldId id="706" r:id="rId7"/>
    <p:sldId id="716" r:id="rId8"/>
    <p:sldId id="722" r:id="rId9"/>
    <p:sldId id="721" r:id="rId10"/>
    <p:sldId id="707" r:id="rId11"/>
    <p:sldId id="720" r:id="rId12"/>
    <p:sldId id="723" r:id="rId13"/>
    <p:sldId id="709" r:id="rId14"/>
    <p:sldId id="710" r:id="rId15"/>
    <p:sldId id="725" r:id="rId16"/>
    <p:sldId id="715" r:id="rId17"/>
    <p:sldId id="676" r:id="rId18"/>
    <p:sldId id="711" r:id="rId19"/>
    <p:sldId id="689" r:id="rId20"/>
    <p:sldId id="690" r:id="rId21"/>
    <p:sldId id="691" r:id="rId22"/>
    <p:sldId id="692" r:id="rId23"/>
    <p:sldId id="724" r:id="rId2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3CD"/>
    <a:srgbClr val="003399"/>
    <a:srgbClr val="CC0066"/>
    <a:srgbClr val="66CCFF"/>
    <a:srgbClr val="339933"/>
    <a:srgbClr val="35307C"/>
    <a:srgbClr val="41C733"/>
    <a:srgbClr val="60C03A"/>
    <a:srgbClr val="83C937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>
        <p:scale>
          <a:sx n="120" d="100"/>
          <a:sy n="120" d="100"/>
        </p:scale>
        <p:origin x="-129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792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792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AE8129-DC7F-4E96-9FCD-AEFA08DA608B}" type="datetimeFigureOut">
              <a:rPr lang="ru-RU"/>
              <a:pPr>
                <a:defRPr/>
              </a:pPr>
              <a:t>16.05.2025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599"/>
            <a:ext cx="5438775" cy="3910010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2"/>
            <a:ext cx="2946400" cy="49792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2"/>
            <a:ext cx="2946400" cy="49792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C1AA1-EAF1-4EA0-B6A1-14F19C4D0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8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=""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=""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=""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20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21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22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>
            <a:extLst>
              <a:ext uri="{FF2B5EF4-FFF2-40B4-BE49-F238E27FC236}">
                <a16:creationId xmlns="" xmlns:a16="http://schemas.microsoft.com/office/drawing/2014/main" id="{84985D11-B1A6-4BCE-933B-D1F64723DD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>
            <a:extLst>
              <a:ext uri="{FF2B5EF4-FFF2-40B4-BE49-F238E27FC236}">
                <a16:creationId xmlns="" xmlns:a16="http://schemas.microsoft.com/office/drawing/2014/main" id="{562DA728-6FD0-46DB-933F-8F4D35BA2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3188" name="Номер слайда 3">
            <a:extLst>
              <a:ext uri="{FF2B5EF4-FFF2-40B4-BE49-F238E27FC236}">
                <a16:creationId xmlns="" xmlns:a16="http://schemas.microsoft.com/office/drawing/2014/main" id="{103F0590-5060-4BC1-B7B3-17EF0DE7F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F570BA-9318-4C04-A97D-345C48FDC7C8}" type="slidenum">
              <a:rPr lang="ru-RU" altLang="ru-RU">
                <a:solidFill>
                  <a:srgbClr val="000000"/>
                </a:solidFill>
              </a:rPr>
              <a:pPr/>
              <a:t>23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7A7413A-FDE9-4B33-97C4-8C5B6C2A18BE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=""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=""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=""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21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AA722-7C8A-4B26-89E2-E890D073C59B}" type="datetime1">
              <a:rPr lang="ru-RU" smtClean="0"/>
              <a:pPr>
                <a:defRPr/>
              </a:pPr>
              <a:t>16.05.2025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3284F-DA3C-4AC3-AAB0-4D61EBE103A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F77D0-403C-4FB5-B461-32DB50506BC2}" type="datetime1">
              <a:rPr lang="ru-RU" smtClean="0"/>
              <a:pPr>
                <a:defRPr/>
              </a:pPr>
              <a:t>16.05.2025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66B64-B541-4CFC-BC28-2BE347D8EE0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264099-373A-49C5-8ABC-51C07C628B75}" type="datetime1">
              <a:rPr lang="ru-RU" smtClean="0"/>
              <a:pPr>
                <a:defRPr/>
              </a:pPr>
              <a:t>16.05.2025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30BB3-8168-42F7-9254-C6C7EC931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F7BB63-88EA-4F9A-99E8-83BB0F183901}" type="datetime1">
              <a:rPr lang="ru-RU" smtClean="0"/>
              <a:pPr>
                <a:defRPr/>
              </a:pPr>
              <a:t>16.05.2025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BF248-D526-4AE5-B864-C94D725EF3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1A47A-771E-4772-B78D-BF32667BB214}" type="datetime1">
              <a:rPr lang="ru-RU" smtClean="0"/>
              <a:pPr>
                <a:defRPr/>
              </a:pPr>
              <a:t>16.05.2025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4B7EA-7996-4B66-99EA-756E770BD27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A6FA9-7255-4177-8AAE-E5C1A8E7783B}" type="datetime1">
              <a:rPr lang="ru-RU" smtClean="0"/>
              <a:pPr>
                <a:defRPr/>
              </a:pPr>
              <a:t>16.05.2025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0DCB1-ECF2-47CE-BE64-D8A762900C9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2963CB-0169-44F5-9934-2D90ABD6A26E}" type="datetime1">
              <a:rPr lang="ru-RU" smtClean="0"/>
              <a:pPr>
                <a:defRPr/>
              </a:pPr>
              <a:t>16.05.2025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D10C8-D241-4BF9-98C2-1B9FA7FDE9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6A98AF-8538-4350-9F02-3665A5558EBC}" type="datetime1">
              <a:rPr lang="ru-RU" smtClean="0"/>
              <a:pPr>
                <a:defRPr/>
              </a:pPr>
              <a:t>16.05.2025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43DE2-5DEE-4B40-B198-56B3F1184DD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22D8EC-FCFD-414D-ACA1-E98C41C2786A}" type="datetime1">
              <a:rPr lang="ru-RU" smtClean="0"/>
              <a:pPr>
                <a:defRPr/>
              </a:pPr>
              <a:t>16.05.2025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432DD-7154-4BD5-A0CB-AD8F472E5C2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EF1D78-FC40-44F1-8A37-615680C5F78F}" type="datetime1">
              <a:rPr lang="ru-RU" smtClean="0"/>
              <a:pPr>
                <a:defRPr/>
              </a:pPr>
              <a:t>16.05.2025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34F54-EDB3-4432-A34F-8ED70E7891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6CC768-F0F3-43CE-927C-B9B507757089}" type="datetime1">
              <a:rPr lang="ru-RU" smtClean="0"/>
              <a:pPr>
                <a:defRPr/>
              </a:pPr>
              <a:t>16.05.2025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D72C0-B9B8-4B52-8E87-E242C78B7D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F10A86-56F2-49A7-8CC7-6F536C61F3D8}" type="datetime1">
              <a:rPr lang="ru-RU" smtClean="0"/>
              <a:pPr>
                <a:defRPr/>
              </a:pPr>
              <a:t>16.05.2025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2FD32B-75F8-4484-9B40-1CB52DA7B8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54" r:id="rId1"/>
    <p:sldLayoutId id="2147491355" r:id="rId2"/>
    <p:sldLayoutId id="2147491356" r:id="rId3"/>
    <p:sldLayoutId id="2147491357" r:id="rId4"/>
    <p:sldLayoutId id="2147491358" r:id="rId5"/>
    <p:sldLayoutId id="2147491359" r:id="rId6"/>
    <p:sldLayoutId id="2147491360" r:id="rId7"/>
    <p:sldLayoutId id="2147491361" r:id="rId8"/>
    <p:sldLayoutId id="2147491362" r:id="rId9"/>
    <p:sldLayoutId id="2147491363" r:id="rId10"/>
    <p:sldLayoutId id="214749136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microsoft.com/office/2007/relationships/hdphoto" Target="../media/hdphoto3.wdp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48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microsoft.com/office/2007/relationships/hdphoto" Target="../media/hdphoto6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://ppe-mon.obr57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2950620" y="4453612"/>
            <a:ext cx="61198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 eaLnBrk="0" hangingPunct="0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Тихоновская Светлана Николаевна,</a:t>
            </a:r>
          </a:p>
          <a:p>
            <a:pPr lvl="0" algn="r" eaLnBrk="0" hangingPunct="0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– начальник отдела обеспечения ГИА Регионального центра оценки качества образования </a:t>
            </a:r>
          </a:p>
          <a:p>
            <a:pPr lvl="0" algn="r" eaLnBrk="0" hangingPunct="0"/>
            <a:endParaRPr lang="en-US" altLang="ru-RU" b="1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eaLnBrk="0" hangingPunct="0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Чмелёва Елена Николаевна,</a:t>
            </a:r>
          </a:p>
          <a:p>
            <a:pPr lvl="0" algn="r" eaLnBrk="0" hangingPunct="0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 отдела обеспечения ГИА Регионального центра оценки качества образования</a:t>
            </a:r>
            <a:endParaRPr lang="ru-RU" altLang="ru-RU" b="1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1086667" y="2333625"/>
            <a:ext cx="736364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организации </a:t>
            </a:r>
            <a:b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проведения единого государственного экзамена на дому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 cstate="print"/>
          <a:srcRect l="10143" b="5464"/>
          <a:stretch>
            <a:fillRect/>
          </a:stretch>
        </p:blipFill>
        <p:spPr bwMode="auto">
          <a:xfrm>
            <a:off x="7459663" y="527050"/>
            <a:ext cx="136048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 cstate="print"/>
          <a:srcRect r="6355" b="4839"/>
          <a:stretch>
            <a:fillRect/>
          </a:stretch>
        </p:blipFill>
        <p:spPr bwMode="auto">
          <a:xfrm>
            <a:off x="5707063" y="404813"/>
            <a:ext cx="1601787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50800"/>
            <a:ext cx="1328737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2413" y="458788"/>
            <a:ext cx="133826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4" name="Picture 2" descr="C:\Users\user\Desktop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264117" y="84138"/>
            <a:ext cx="8635334" cy="4572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Доставка ЭМ в ППЭ на дому</a:t>
            </a:r>
            <a:endParaRPr lang="ru-RU" alt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545386">
            <a:off x="8286220" y="3870408"/>
            <a:ext cx="281717" cy="153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2417" y="653093"/>
            <a:ext cx="549703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Член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ГЭК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доставляет ЭМ в ППЭ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463" y="1612474"/>
            <a:ext cx="8754988" cy="4955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8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дать распоряжение техническим специалистам о начале видеонаблюдения </a:t>
            </a:r>
          </a:p>
          <a:p>
            <a:pPr algn="just"/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(до получения ЭМ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члена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ГЭК 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ЭМ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вскрыть 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сейф-пакет с: </a:t>
            </a:r>
          </a:p>
          <a:p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- ЭМ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- ДБО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№ 2 (кроме математики базового уровня), </a:t>
            </a:r>
          </a:p>
          <a:p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- ВДП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для упаковки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бланков, </a:t>
            </a:r>
            <a:endParaRPr lang="ru-RU" sz="17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- ВДП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для упаковки КИМ, </a:t>
            </a:r>
            <a:endParaRPr lang="ru-RU" sz="17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- ВДП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для упаковки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испорченных/бракованных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ИК, </a:t>
            </a:r>
            <a:endParaRPr lang="ru-RU" sz="17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- ВДП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для упаковки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неиспользованных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ИК, </a:t>
            </a:r>
            <a:endParaRPr lang="ru-RU" sz="17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- конверт для черновиков;</a:t>
            </a:r>
            <a:endParaRPr lang="ru-RU" sz="17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- пакет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руководителя ППЭ (формы ППЭ); </a:t>
            </a:r>
            <a:endParaRPr lang="ru-RU" sz="17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- стандартный сейф-пакет для упаковки ЭМ и последующей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доставки в РЦОКО</a:t>
            </a:r>
          </a:p>
          <a:p>
            <a:endParaRPr lang="ru-RU" sz="16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проверить комплектность и целостность упаковки ЭМ;</a:t>
            </a: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заполнить форму ППЭ-14-01 «Акт приемки-передачи экзаменационных материалов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ППЭ» при получении ЭМ от члена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ГЭК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назначить ответственного организатора в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формой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ППЭ-07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«Список работников ППЭ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80989" y="653093"/>
            <a:ext cx="3042608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позднее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9.15 часов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66659" y="1146091"/>
            <a:ext cx="549703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Руководитель</a:t>
            </a: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ППЭ должен: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72553" y="1146091"/>
            <a:ext cx="3059480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позднее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9.15 часов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9" name="Рисунок 18" descr="C:\Users\golcova\Downloads\business-man-cartoon-character-in-formal-suit-vector-22952844.jpg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62" t="3560" r="22801" b="12945"/>
          <a:stretch/>
        </p:blipFill>
        <p:spPr bwMode="auto">
          <a:xfrm>
            <a:off x="7548843" y="2072247"/>
            <a:ext cx="1186986" cy="2502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0321" t="20615" r="62343" b="17539"/>
          <a:stretch/>
        </p:blipFill>
        <p:spPr bwMode="auto">
          <a:xfrm>
            <a:off x="6115176" y="2196905"/>
            <a:ext cx="1386160" cy="2318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Picture background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24225" r="14237" b="22733"/>
          <a:stretch/>
        </p:blipFill>
        <p:spPr bwMode="auto">
          <a:xfrm rot="1801430">
            <a:off x="7144544" y="2236647"/>
            <a:ext cx="535808" cy="34837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2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6" y="39734"/>
            <a:ext cx="8304236" cy="86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Заголовок 1">
            <a:extLst>
              <a:ext uri="{FF2B5EF4-FFF2-40B4-BE49-F238E27FC236}">
                <a16:creationId xmlns=""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89771"/>
            <a:ext cx="8964612" cy="458909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Средства обучения и воспитания </a:t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выполнения заданий КИМ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2" descr="C:\Users\gridunova\Downloads\Подготовка к обучающим вебинарам\Group 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1" y="967563"/>
            <a:ext cx="8254527" cy="578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8304" y="629944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(выдается в ППЭ)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7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6" y="39734"/>
            <a:ext cx="8304236" cy="86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Заголовок 1">
            <a:extLst>
              <a:ext uri="{FF2B5EF4-FFF2-40B4-BE49-F238E27FC236}">
                <a16:creationId xmlns=""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7" y="197666"/>
            <a:ext cx="8964612" cy="495030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sz="2400" b="1" dirty="0" smtClean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Новые требования к орфографическим словарям </a:t>
            </a:r>
            <a:br>
              <a:rPr lang="ru-RU" altLang="ru-RU" sz="2400" b="1" dirty="0" smtClean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ЕГЭ по литературе</a:t>
            </a:r>
            <a:endParaRPr lang="ru-RU" altLang="ru-RU" sz="2400" b="1" dirty="0">
              <a:solidFill>
                <a:schemeClr val="bg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80728"/>
            <a:ext cx="79208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орфографическому словарю, используемому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экзамене: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позволяет устанавливать нормативное написание слов;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включает не менее 15 000 слов;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издан не ранее 2009 года;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может содержать список имен, важнейшие орфографические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правила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Пользоваться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личными словарями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ЕГЭ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запрещено</a:t>
            </a:r>
          </a:p>
          <a:p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gridunova\Downloads\Подготовка к обучающим вебинарам\словар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3" t="7791" r="16382" b="3170"/>
          <a:stretch/>
        </p:blipFill>
        <p:spPr bwMode="auto">
          <a:xfrm>
            <a:off x="6494747" y="4855542"/>
            <a:ext cx="2469742" cy="185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6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8"/>
            <a:ext cx="91582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160338"/>
            <a:ext cx="8964612" cy="4572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ыдача ЭМ руководителем ППЭ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1261" y="668006"/>
            <a:ext cx="6861175" cy="33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52688" tIns="26344" rIns="52688" bIns="26344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ru-RU" sz="1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позднее 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9.45 часов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074738"/>
            <a:ext cx="9144000" cy="5816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ППЭ выдает ответственному организатору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спецпакеты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индивидуальными комплектами ЕГЭ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9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ВДП для упаковки всех типов бланков ЕГЭ, КИМ, испорченных/ бракованных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ИК; </a:t>
            </a:r>
          </a:p>
          <a:p>
            <a:endParaRPr lang="ru-RU" sz="9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дополнительные бланки ответов № 2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9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конверты для упаковки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черновиков;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9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инструкцию для участников экзамена, зачитываемую организатором в аудитории перед началом экзамена;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9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черновики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 штампом ОО, в которой обучается участник экзамена</a:t>
            </a:r>
          </a:p>
          <a:p>
            <a:endParaRPr lang="ru-RU" sz="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ППЭ-05-01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«Список участников экзамена в аудитории ППЭ»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 экземпляра); </a:t>
            </a:r>
            <a:endParaRPr lang="ru-RU" sz="16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ППЭ-05-02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«Протокол проведения экзамена в аудитории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ППЭ-12-02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«Ведомость коррекции персональных данных участников экзамена в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аудитории»;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ППЭ-12-03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«Ведомость использования дополнительных бланков ответов № 2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ППЭ-12-04-МАШ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«Ведомость учета времени отсутствия участников экзамена в аудитории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ППЭ-16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«Расшифровка кодов образовательных организаций ППЭ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63261" y="46924"/>
            <a:ext cx="9049136" cy="45720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Начало экзамена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745" y="1000310"/>
            <a:ext cx="8950168" cy="16790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Организатор информирует участников ЕГЭ:</a:t>
            </a:r>
            <a:endParaRPr lang="ru-RU" sz="800" b="1" i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о порядке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проведения экзамена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правилах подачи апелляции о нарушении установленного порядка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проведения;</a:t>
            </a:r>
            <a:endParaRPr lang="ru-RU" sz="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правилах заполнения бланков, случаях удаления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экзамена, использовании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дополнительных материалов;</a:t>
            </a:r>
            <a:endParaRPr lang="ru-RU" sz="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времени и месте ознакомления с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результатами ЕГЭ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745" y="3168502"/>
            <a:ext cx="9031255" cy="1345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Организатор: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демонстрирует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целостность упаковки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спецпакета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ЭМ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вскрывает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спецпакет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ИК (в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форме ППЭ-05-02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фиксируется дата и время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раздают участнику ИК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939" y="4575261"/>
            <a:ext cx="9002973" cy="10361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Организаторы 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проверяют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правильность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заполнения регистрационных полей бланков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участниками;</a:t>
            </a:r>
            <a:endParaRPr lang="ru-RU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данных участника в бланке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регистрации 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документе, удостоверяющем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личность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760" y="5743390"/>
            <a:ext cx="8950168" cy="10828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Организатор: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бъявляет начало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продолжительность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время окончания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экзамена;</a:t>
            </a:r>
            <a:endParaRPr lang="ru-RU" sz="8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начала и окончания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фиксирует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листе бумаги, в зоне видимости камеры видеонаблюдения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44" y="2336554"/>
            <a:ext cx="1977656" cy="30090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1649410" y="593043"/>
            <a:ext cx="6024563" cy="312960"/>
          </a:xfrm>
          <a:prstGeom prst="roundRect">
            <a:avLst>
              <a:gd name="adj" fmla="val 2511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Начало первой части инструктажа участников ЕГЭ</a:t>
            </a:r>
            <a:endParaRPr lang="ru-RU" alt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4175" y="560388"/>
            <a:ext cx="1403350" cy="3619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9.50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часов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6341" y="2731845"/>
            <a:ext cx="1574217" cy="349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10.00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32292" y="2749990"/>
            <a:ext cx="6024563" cy="312960"/>
          </a:xfrm>
          <a:prstGeom prst="roundRect">
            <a:avLst>
              <a:gd name="adj" fmla="val 2511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Вторая</a:t>
            </a: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часть инструктажа участников ЕГЭ</a:t>
            </a:r>
            <a:endParaRPr lang="ru-RU" alt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7"/>
            <a:ext cx="9158288" cy="100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051" name="Picture 3" descr="C:\Users\gridunova\Downloads\Подготовка к обучающим вебинарам\4f78abb6253b446797a3d7d4879664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10787" r="31520" b="7840"/>
          <a:stretch/>
        </p:blipFill>
        <p:spPr bwMode="auto">
          <a:xfrm>
            <a:off x="4277144" y="5229200"/>
            <a:ext cx="986386" cy="147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68266" y="1130715"/>
            <a:ext cx="46507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Частью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 статьи 19.30 Кодекса Российской Федерации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административных правонарушениях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предусмотрена административная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ответственность. Умышленное искажение результатов государственной итоговой аттестации,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равно нарушение установленного законодательством об образовании порядка проведения государственной итоговой аттестации, влечет наложение административного штрафа на граждан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размере от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трех тысяч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пяти тысяч рублей.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7350" y="4902546"/>
            <a:ext cx="43190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 проведении ГИА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использовать ТОЛЬКО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инструкции для участников экзаменов из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Регламентов 2025 года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gridunova\Downloads\Подготовка к обучающим вебинарам\запре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4" y="1182068"/>
            <a:ext cx="4030792" cy="542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864" y="47349"/>
            <a:ext cx="8749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Изменение в инструкции для участника экзамена, зачитываемой организатором в аудитории перед началом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4338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235736" y="219084"/>
            <a:ext cx="8689190" cy="768934"/>
          </a:xfrm>
          <a:solidFill>
            <a:srgbClr val="0070C0"/>
          </a:solidFill>
        </p:spPr>
        <p:txBody>
          <a:bodyPr/>
          <a:lstStyle/>
          <a:p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Действия организаторов в аудитории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35736" y="2616102"/>
            <a:ext cx="8689187" cy="1428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99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000" algn="just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минут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за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минут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 окончания выполнения экзаменационной работы организатор(ы)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сообщает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экзамена о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скором завершении экзамена и напоминают о необходимости перенести ответы из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черновиков </a:t>
            </a:r>
            <a:b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КИМ в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33106" y="4172689"/>
            <a:ext cx="5021263" cy="2174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ctr"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истечении установленного времени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зоне видимости камер видеонаблюдения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объявляет об окончании выполнения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экзаменационной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737" y="1345733"/>
            <a:ext cx="8689188" cy="1095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Обеспечивают </a:t>
            </a:r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порядок проведения экзамена в аудитории и осуществляют контроль за порядком проведения экзамена в 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аудитории</a:t>
            </a:r>
            <a:endParaRPr lang="ru-RU" sz="2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7" descr="C:\Users\user\Desktop\355-3551151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1022" y="4175673"/>
            <a:ext cx="1325689" cy="2659069"/>
          </a:xfrm>
          <a:prstGeom prst="rect">
            <a:avLst/>
          </a:prstGeom>
          <a:noFill/>
        </p:spPr>
      </p:pic>
      <p:sp>
        <p:nvSpPr>
          <p:cNvPr id="18" name="object 14"/>
          <p:cNvSpPr>
            <a:spLocks noChangeArrowheads="1"/>
          </p:cNvSpPr>
          <p:nvPr/>
        </p:nvSpPr>
        <p:spPr bwMode="auto">
          <a:xfrm>
            <a:off x="8187072" y="4098853"/>
            <a:ext cx="737853" cy="76719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20" name="Рисунок 19" descr="Picture background"/>
          <p:cNvPicPr/>
          <p:nvPr/>
        </p:nvPicPr>
        <p:blipFill rotWithShape="1">
          <a:blip r:embed="rId5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" t="23070" r="8037" b="22698"/>
          <a:stretch/>
        </p:blipFill>
        <p:spPr bwMode="auto">
          <a:xfrm>
            <a:off x="9784" y="4208188"/>
            <a:ext cx="1521460" cy="657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96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34507" y="160338"/>
            <a:ext cx="8517833" cy="762000"/>
          </a:xfrm>
          <a:solidFill>
            <a:srgbClr val="0070C0"/>
          </a:solidFill>
        </p:spPr>
        <p:txBody>
          <a:bodyPr/>
          <a:lstStyle/>
          <a:p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Дополнительный бланк ответов № 2</a:t>
            </a:r>
            <a:endParaRPr lang="ru-RU" alt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2" name="Picture 2" descr="C:\Users\gridunova\Desktop\Рисунок11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7" y="1192671"/>
            <a:ext cx="4212733" cy="565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41785" y="1577189"/>
            <a:ext cx="438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5 7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916" y="1573708"/>
            <a:ext cx="438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9128" y="1573708"/>
            <a:ext cx="537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Р У С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16" name="Picture 3" descr="C:\Users\gridunova\Desktop\Рисунок11112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34" y="1203862"/>
            <a:ext cx="4207006" cy="564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742139" y="2163777"/>
            <a:ext cx="1338028" cy="154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cxnSp>
        <p:nvCxnSpPr>
          <p:cNvPr id="18" name="Прямая со стрелкой 17"/>
          <p:cNvCxnSpPr>
            <a:endCxn id="20" idx="3"/>
          </p:cNvCxnSpPr>
          <p:nvPr/>
        </p:nvCxnSpPr>
        <p:spPr>
          <a:xfrm flipH="1" flipV="1">
            <a:off x="3348843" y="1878002"/>
            <a:ext cx="1377829" cy="3446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7"/>
          <p:cNvSpPr txBox="1"/>
          <p:nvPr/>
        </p:nvSpPr>
        <p:spPr>
          <a:xfrm>
            <a:off x="601663" y="2779951"/>
            <a:ext cx="7829956" cy="25648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Ответственный организатор в аудитории: </a:t>
            </a:r>
          </a:p>
          <a:p>
            <a:pPr>
              <a:spcBef>
                <a:spcPts val="100"/>
              </a:spcBef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32000">
              <a:spcBef>
                <a:spcPts val="0"/>
              </a:spcBef>
              <a:buFont typeface="Wingdings" pitchFamily="2" charset="2"/>
              <a:buChar char="Ø"/>
            </a:pPr>
            <a:r>
              <a:rPr lang="ru-RU" spc="-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переносит номер штрих-кода из ДБО № 2 в бланк ответов № 2 лист 2;</a:t>
            </a:r>
          </a:p>
          <a:p>
            <a:pPr marL="457200" indent="-432000">
              <a:spcBef>
                <a:spcPts val="0"/>
              </a:spcBef>
              <a:buFont typeface="Wingdings" pitchFamily="2" charset="2"/>
              <a:buChar char="Ø"/>
            </a:pPr>
            <a:endParaRPr lang="ru-RU" sz="800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32000">
              <a:spcBef>
                <a:spcPts val="0"/>
              </a:spcBef>
              <a:buFont typeface="Wingdings" pitchFamily="2" charset="2"/>
              <a:buChar char="Ø"/>
            </a:pPr>
            <a:r>
              <a:rPr lang="ru-RU" spc="-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ДБО № 2 указывает № листа (3, 4, и т. д.) </a:t>
            </a:r>
          </a:p>
          <a:p>
            <a:pPr marL="457200" indent="-432000">
              <a:spcBef>
                <a:spcPts val="0"/>
              </a:spcBef>
              <a:buFont typeface="Wingdings" pitchFamily="2" charset="2"/>
              <a:buChar char="Ø"/>
            </a:pPr>
            <a:endParaRPr lang="ru-RU" sz="800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32000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фиксирует количество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выданных ДБО № 2 в форме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ППЭ-05-02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«Протокол проведения экзамена 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аудитории»;</a:t>
            </a:r>
          </a:p>
          <a:p>
            <a:pPr marL="457200" indent="-432000">
              <a:spcBef>
                <a:spcPts val="0"/>
              </a:spcBef>
              <a:buFont typeface="Wingdings" pitchFamily="2" charset="2"/>
              <a:buChar char="Ø"/>
            </a:pPr>
            <a:endParaRPr lang="ru-RU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32000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записывает номера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выданных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ДБО №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в форме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ППЭ-12-03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«Ведомость использования дополнительных бланков ответов № 2»</a:t>
            </a:r>
            <a:endParaRPr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3519" y="1782232"/>
            <a:ext cx="1525324" cy="1915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pic>
        <p:nvPicPr>
          <p:cNvPr id="21" name="Рисунок 20" descr="C:\Users\golcova\Downloads\masterskaya_pedagoga_3.jpg"/>
          <p:cNvPicPr/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0" t="2173" r="2813" b="1957"/>
          <a:stretch/>
        </p:blipFill>
        <p:spPr bwMode="auto">
          <a:xfrm>
            <a:off x="7325833" y="5007936"/>
            <a:ext cx="1714418" cy="1835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93996" y="89694"/>
            <a:ext cx="8964612" cy="1055688"/>
          </a:xfrm>
          <a:solidFill>
            <a:srgbClr val="0070C0"/>
          </a:solidFill>
        </p:spPr>
        <p:txBody>
          <a:bodyPr/>
          <a:lstStyle/>
          <a:p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Форма ППЭ 12-04-МАШ «Ведомость учета времени отсутствия участников экзамена в аудитории»</a:t>
            </a:r>
            <a:endParaRPr lang="ru-RU" alt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65674" y="1180470"/>
            <a:ext cx="4514553" cy="2494390"/>
          </a:xfrm>
          <a:prstGeom prst="roundRect">
            <a:avLst>
              <a:gd name="adj" fmla="val 35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600" b="1" dirty="0" smtClean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Заполняется вручную,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используется необходимое количество листов (страниц) в каждой аудитории.</a:t>
            </a:r>
          </a:p>
          <a:p>
            <a:pPr algn="ctr">
              <a:lnSpc>
                <a:spcPct val="90000"/>
              </a:lnSpc>
            </a:pPr>
            <a:endParaRPr lang="ru-RU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указывать:</a:t>
            </a:r>
          </a:p>
          <a:p>
            <a:pPr marL="285750" indent="-285750" algn="ctr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номер аудитории,</a:t>
            </a:r>
          </a:p>
          <a:p>
            <a:pPr marL="285750" indent="-285750" algn="ctr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код и наименование предмета,</a:t>
            </a:r>
          </a:p>
          <a:p>
            <a:pPr marL="285750" indent="-285750" algn="ctr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номер страницы.</a:t>
            </a:r>
          </a:p>
          <a:p>
            <a:pPr algn="ctr">
              <a:lnSpc>
                <a:spcPct val="90000"/>
              </a:lnSpc>
            </a:pPr>
            <a:endParaRPr lang="ru-RU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Фиксируется </a:t>
            </a:r>
            <a:r>
              <a:rPr lang="ru-RU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выход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участников экзамена из аудитории во время экзамена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Заполняется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отсутствии выходов</a:t>
            </a:r>
          </a:p>
          <a:p>
            <a:pPr algn="ctr">
              <a:lnSpc>
                <a:spcPct val="90000"/>
              </a:lnSpc>
            </a:pPr>
            <a:endParaRPr lang="ru-RU" sz="1600" b="1" dirty="0" smtClean="0">
              <a:solidFill>
                <a:srgbClr val="FF000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2" y="1094044"/>
            <a:ext cx="4198031" cy="5646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67276" y="1327112"/>
            <a:ext cx="393422" cy="1992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56392" y="1329074"/>
            <a:ext cx="925032" cy="1972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70699" y="1664088"/>
            <a:ext cx="418491" cy="3503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itchFamily="18" charset="0"/>
            </a:endParaRPr>
          </a:p>
        </p:txBody>
      </p:sp>
      <p:pic>
        <p:nvPicPr>
          <p:cNvPr id="27" name="Picture 4" descr="C:\Users\golcova\Downloads\Бланк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0" t="3642" r="66467" b="91637"/>
          <a:stretch/>
        </p:blipFill>
        <p:spPr bwMode="auto">
          <a:xfrm>
            <a:off x="3664867" y="1257486"/>
            <a:ext cx="395286" cy="26885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2572" t="16941" r="34245" b="80870"/>
          <a:stretch/>
        </p:blipFill>
        <p:spPr bwMode="auto">
          <a:xfrm>
            <a:off x="3664867" y="1329075"/>
            <a:ext cx="524362" cy="197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object 5">
            <a:extLst/>
          </p:cNvPr>
          <p:cNvSpPr>
            <a:spLocks noChangeArrowheads="1"/>
          </p:cNvSpPr>
          <p:nvPr/>
        </p:nvSpPr>
        <p:spPr bwMode="auto">
          <a:xfrm>
            <a:off x="4627563" y="3860800"/>
            <a:ext cx="4273550" cy="20970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" name="object 6">
            <a:extLst/>
          </p:cNvPr>
          <p:cNvSpPr txBox="1"/>
          <p:nvPr/>
        </p:nvSpPr>
        <p:spPr>
          <a:xfrm>
            <a:off x="8388350" y="4184961"/>
            <a:ext cx="504825" cy="166071"/>
          </a:xfrm>
          <a:prstGeom prst="rect">
            <a:avLst/>
          </a:prstGeom>
          <a:solidFill>
            <a:srgbClr val="FFFFFF"/>
          </a:solidFill>
        </p:spPr>
        <p:txBody>
          <a:bodyPr lIns="0" tIns="42545" rIns="0" bIns="0">
            <a:spAutoFit/>
          </a:bodyPr>
          <a:lstStyle/>
          <a:p>
            <a:pPr marL="92710">
              <a:spcBef>
                <a:spcPts val="335"/>
              </a:spcBef>
              <a:defRPr/>
            </a:pPr>
            <a:r>
              <a:rPr sz="800" b="1" spc="-10" dirty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r>
              <a:rPr lang="ru-RU" sz="800" b="1" spc="-10" dirty="0" smtClean="0">
                <a:solidFill>
                  <a:prstClr val="black"/>
                </a:solidFill>
                <a:latin typeface="Arial"/>
                <a:cs typeface="Arial"/>
              </a:rPr>
              <a:t>25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011863" y="4868863"/>
            <a:ext cx="1655762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4787900" y="6092825"/>
            <a:ext cx="4105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rgbClr val="262626"/>
                </a:solidFill>
                <a:latin typeface="Century Gothic" panose="020B0502020202020204" pitchFamily="34" charset="0"/>
              </a:rPr>
              <a:t>На ГВЭ вписывается </a:t>
            </a:r>
            <a:br>
              <a:rPr lang="ru-RU" altLang="ru-RU" sz="1800" i="1" dirty="0">
                <a:solidFill>
                  <a:srgbClr val="262626"/>
                </a:solidFill>
                <a:latin typeface="Century Gothic" panose="020B0502020202020204" pitchFamily="34" charset="0"/>
              </a:rPr>
            </a:br>
            <a:r>
              <a:rPr lang="ru-RU" altLang="ru-RU" sz="1800" i="1" dirty="0">
                <a:solidFill>
                  <a:srgbClr val="262626"/>
                </a:solidFill>
                <a:latin typeface="Century Gothic" panose="020B0502020202020204" pitchFamily="34" charset="0"/>
              </a:rPr>
              <a:t>Код работы</a:t>
            </a:r>
          </a:p>
        </p:txBody>
      </p:sp>
      <p:sp>
        <p:nvSpPr>
          <p:cNvPr id="31" name="Овал 30"/>
          <p:cNvSpPr/>
          <p:nvPr/>
        </p:nvSpPr>
        <p:spPr>
          <a:xfrm>
            <a:off x="4910138" y="6092825"/>
            <a:ext cx="3622675" cy="646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2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754063" y="236538"/>
            <a:ext cx="6869375" cy="381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Завершение экзамена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12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39" y="34799"/>
            <a:ext cx="1520562" cy="103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33560" y="772015"/>
            <a:ext cx="7464905" cy="754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Организатор объявляет об окончании экзамена в </a:t>
            </a:r>
            <a:r>
              <a:rPr lang="ru-RU" alt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зоне </a:t>
            </a:r>
            <a:br>
              <a:rPr lang="ru-RU" alt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видимости камеры видеонаблюдения</a:t>
            </a:r>
            <a:endParaRPr lang="ru-RU" sz="2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4463" y="1669312"/>
            <a:ext cx="8903844" cy="505046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ctr">
              <a:buFontTx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Сбор экзаменационных материалов у участников:</a:t>
            </a:r>
          </a:p>
          <a:p>
            <a:pPr marL="342900" indent="-342900" algn="ctr">
              <a:buFontTx/>
              <a:buAutoNum type="arabicPeriod"/>
            </a:pPr>
            <a:endParaRPr lang="ru-RU" sz="2000" b="1" dirty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 smtClean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 smtClean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 smtClean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sz="1000" dirty="0" smtClean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 smtClean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 smtClean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dirty="0" smtClean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Упаковка ЭМ:</a:t>
            </a:r>
          </a:p>
          <a:p>
            <a:pPr algn="ctr"/>
            <a:endParaRPr lang="ru-RU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КИМ с контрольным листом – в конверт от ИК и в ВДП;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использованные бланки – во второй ВДП;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черновики – в конверт, подготовленный руководителем ППЭ.</a:t>
            </a:r>
          </a:p>
          <a:p>
            <a:pPr algn="ctr"/>
            <a:endParaRPr lang="ru-RU" sz="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Заполнение протокола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05-02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«Протокол проведения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экзамена в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аудитории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8" descr="otv_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3" y="2124257"/>
            <a:ext cx="1886779" cy="266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2426319" y="2200940"/>
            <a:ext cx="6356174" cy="2304363"/>
            <a:chOff x="2921520" y="3336967"/>
            <a:chExt cx="4487471" cy="1347060"/>
          </a:xfrm>
        </p:grpSpPr>
        <p:pic>
          <p:nvPicPr>
            <p:cNvPr id="20" name="Рисунок 9" descr="otv_1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28"/>
            <a:stretch>
              <a:fillRect/>
            </a:stretch>
          </p:blipFill>
          <p:spPr bwMode="auto">
            <a:xfrm>
              <a:off x="2921520" y="3336967"/>
              <a:ext cx="4487471" cy="1347060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4988049" y="4299781"/>
              <a:ext cx="172192" cy="2493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ambria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362974" y="4299780"/>
              <a:ext cx="1305130" cy="2493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  <a:latin typeface="Cambria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574475" y="4129832"/>
              <a:ext cx="3188522" cy="130630"/>
            </a:xfrm>
            <a:prstGeom prst="rect">
              <a:avLst/>
            </a:prstGeom>
            <a:noFill/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ambria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989141" y="4299781"/>
              <a:ext cx="942175" cy="249383"/>
            </a:xfrm>
            <a:prstGeom prst="rect">
              <a:avLst/>
            </a:prstGeom>
            <a:noFill/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ambria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495494" y="4428899"/>
            <a:ext cx="1539592" cy="439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19446325">
            <a:off x="2074169" y="3999105"/>
            <a:ext cx="1351232" cy="57098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879769" cy="1055688"/>
          </a:xfrm>
          <a:solidFill>
            <a:srgbClr val="0070C0"/>
          </a:solidFill>
        </p:spPr>
        <p:txBody>
          <a:bodyPr/>
          <a:lstStyle/>
          <a:p>
            <a:r>
              <a:rPr lang="ru-RU" alt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График работы ППЭ в основной период ЕГЭ</a:t>
            </a:r>
          </a:p>
        </p:txBody>
      </p:sp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3904" y="4067035"/>
            <a:ext cx="9893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" b="1" dirty="0" smtClean="0">
                <a:solidFill>
                  <a:prstClr val="white"/>
                </a:solidFill>
                <a:latin typeface="Cambria" pitchFamily="18" charset="0"/>
              </a:rPr>
              <a:t>Экзаменационные</a:t>
            </a:r>
          </a:p>
          <a:p>
            <a:pPr algn="ctr"/>
            <a:r>
              <a:rPr lang="ru-RU" sz="700" b="1" dirty="0" smtClean="0">
                <a:solidFill>
                  <a:prstClr val="white"/>
                </a:solidFill>
                <a:latin typeface="Cambria" pitchFamily="18" charset="0"/>
              </a:rPr>
              <a:t>материалы</a:t>
            </a:r>
          </a:p>
          <a:p>
            <a:pPr algn="ctr"/>
            <a:r>
              <a:rPr lang="ru-RU" sz="700" b="1" dirty="0" smtClean="0">
                <a:solidFill>
                  <a:prstClr val="white"/>
                </a:solidFill>
                <a:latin typeface="Cambria" pitchFamily="18" charset="0"/>
              </a:rPr>
              <a:t>ЕГЭ</a:t>
            </a:r>
            <a:endParaRPr lang="ru-RU" sz="7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6" name="Picture 2" descr="C:\Users\gridunova\Downloads\Подготовка к обучающим вебинарам\1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" y="1365825"/>
            <a:ext cx="8698281" cy="311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104565"/>
              </p:ext>
            </p:extLst>
          </p:nvPr>
        </p:nvGraphicFramePr>
        <p:xfrm>
          <a:off x="449263" y="4880456"/>
          <a:ext cx="39814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Лист" r:id="rId5" imgW="3981489" imgH="609660" progId="Excel.Sheet.8">
                  <p:embed/>
                </p:oleObj>
              </mc:Choice>
              <mc:Fallback>
                <p:oleObj name="Лист" r:id="rId5" imgW="3981489" imgH="609660" progId="Excel.Sheet.8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4880456"/>
                        <a:ext cx="39814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9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42068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defRPr/>
            </a:pP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Упаковка </a:t>
            </a:r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экзаменационных материалов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" name="object 4"/>
          <p:cNvSpPr/>
          <p:nvPr/>
        </p:nvSpPr>
        <p:spPr>
          <a:xfrm>
            <a:off x="120414" y="1819058"/>
            <a:ext cx="2254336" cy="15334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4706496" y="5402761"/>
            <a:ext cx="2078123" cy="1374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4" name="object 11"/>
          <p:cNvSpPr/>
          <p:nvPr/>
        </p:nvSpPr>
        <p:spPr>
          <a:xfrm>
            <a:off x="1037115" y="1476422"/>
            <a:ext cx="340753" cy="320813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0" y="179958"/>
                </a:lnTo>
                <a:lnTo>
                  <a:pt x="108013" y="288036"/>
                </a:lnTo>
                <a:lnTo>
                  <a:pt x="216027" y="179958"/>
                </a:lnTo>
                <a:close/>
              </a:path>
              <a:path w="216534" h="288289">
                <a:moveTo>
                  <a:pt x="162013" y="0"/>
                </a:moveTo>
                <a:lnTo>
                  <a:pt x="54000" y="0"/>
                </a:lnTo>
                <a:lnTo>
                  <a:pt x="54000" y="179958"/>
                </a:lnTo>
                <a:lnTo>
                  <a:pt x="162013" y="179958"/>
                </a:lnTo>
                <a:lnTo>
                  <a:pt x="162013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5712" y="922338"/>
            <a:ext cx="2168611" cy="544346"/>
          </a:xfrm>
          <a:prstGeom prst="roundRect">
            <a:avLst>
              <a:gd name="adj" fmla="val 35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2000" b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b="1" spc="-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бланки</a:t>
            </a:r>
            <a:r>
              <a:rPr lang="en-US" sz="2000" b="1" spc="-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2000" b="1" spc="-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ВДП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33869" y="1530253"/>
            <a:ext cx="2275038" cy="845666"/>
          </a:xfrm>
          <a:prstGeom prst="roundRect">
            <a:avLst>
              <a:gd name="adj" fmla="val 35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b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КИМ </a:t>
            </a:r>
            <a:r>
              <a:rPr lang="ru-RU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b="1" spc="-1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контрольный</a:t>
            </a:r>
            <a:r>
              <a:rPr lang="ru-RU" b="1" spc="2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 </a:t>
            </a:r>
            <a:r>
              <a:rPr lang="ru-RU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 ВДП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22190" y="4223618"/>
            <a:ext cx="2238232" cy="969199"/>
          </a:xfrm>
          <a:prstGeom prst="roundRect">
            <a:avLst>
              <a:gd name="adj" fmla="val 35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b="1" spc="-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Испорченные/</a:t>
            </a:r>
          </a:p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b="1" spc="-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бракованные ЭМ </a:t>
            </a:r>
            <a:r>
              <a:rPr lang="ru-RU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 ВДП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0" y="4491825"/>
            <a:ext cx="839683" cy="11863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58" y="4491825"/>
            <a:ext cx="839683" cy="1186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48134" y="3970387"/>
            <a:ext cx="105087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Бланк регистрации</a:t>
            </a:r>
            <a:endParaRPr lang="ru-RU" sz="1100" dirty="0">
              <a:solidFill>
                <a:prstClr val="black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2870" y="3981003"/>
            <a:ext cx="1014419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Бланк ответов №1</a:t>
            </a:r>
            <a:endParaRPr lang="ru-RU" sz="1100" dirty="0">
              <a:solidFill>
                <a:prstClr val="black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35440" y="3394188"/>
            <a:ext cx="207183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Бланки ответов №2 лист 1 </a:t>
            </a:r>
            <a:br>
              <a:rPr lang="ru-RU" sz="1100" dirty="0" smtClean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и 2, ДБО № 2 (при наличии)</a:t>
            </a:r>
            <a:endParaRPr lang="ru-RU" sz="1100" dirty="0">
              <a:solidFill>
                <a:prstClr val="black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296863" y="3362895"/>
            <a:ext cx="762000" cy="60749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1516688" y="3352279"/>
            <a:ext cx="587753" cy="6287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374750" y="3272399"/>
            <a:ext cx="558667" cy="959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95711" y="6313598"/>
            <a:ext cx="4490761" cy="503458"/>
          </a:xfrm>
          <a:prstGeom prst="roundRect">
            <a:avLst>
              <a:gd name="adj" fmla="val 35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Черновики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 – в конверт </a:t>
            </a:r>
            <a:br>
              <a:rPr lang="ru-RU" sz="16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с сопроводительным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бланком)</a:t>
            </a:r>
            <a:endParaRPr lang="ru-RU" sz="1600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408" y="3935529"/>
            <a:ext cx="794866" cy="1181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22" y="4212849"/>
            <a:ext cx="819608" cy="11813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39" y="4884522"/>
            <a:ext cx="812811" cy="11997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object 11"/>
          <p:cNvSpPr/>
          <p:nvPr/>
        </p:nvSpPr>
        <p:spPr>
          <a:xfrm>
            <a:off x="5575180" y="5220816"/>
            <a:ext cx="340753" cy="320813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0" y="179958"/>
                </a:lnTo>
                <a:lnTo>
                  <a:pt x="108013" y="288036"/>
                </a:lnTo>
                <a:lnTo>
                  <a:pt x="216027" y="179958"/>
                </a:lnTo>
                <a:close/>
              </a:path>
              <a:path w="216534" h="288289">
                <a:moveTo>
                  <a:pt x="162013" y="0"/>
                </a:moveTo>
                <a:lnTo>
                  <a:pt x="54000" y="0"/>
                </a:lnTo>
                <a:lnTo>
                  <a:pt x="54000" y="179958"/>
                </a:lnTo>
                <a:lnTo>
                  <a:pt x="162013" y="179958"/>
                </a:lnTo>
                <a:lnTo>
                  <a:pt x="162013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37390" y="4628384"/>
            <a:ext cx="775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Лист 2</a:t>
            </a:r>
            <a:endParaRPr lang="ru-RU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34489" y="5249743"/>
            <a:ext cx="775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Лист 1</a:t>
            </a:r>
            <a:endParaRPr lang="ru-RU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5" name="object 6"/>
          <p:cNvSpPr/>
          <p:nvPr/>
        </p:nvSpPr>
        <p:spPr>
          <a:xfrm>
            <a:off x="4706496" y="2706904"/>
            <a:ext cx="2078123" cy="1374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36" name="Правая фигурная скобка 35"/>
          <p:cNvSpPr/>
          <p:nvPr/>
        </p:nvSpPr>
        <p:spPr>
          <a:xfrm>
            <a:off x="6632805" y="1173706"/>
            <a:ext cx="641445" cy="5656997"/>
          </a:xfrm>
          <a:prstGeom prst="righ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ambria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147696" y="1377853"/>
            <a:ext cx="1832122" cy="575233"/>
          </a:xfrm>
          <a:prstGeom prst="roundRect">
            <a:avLst>
              <a:gd name="adj" fmla="val 35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b="1" spc="-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ЭМ – </a:t>
            </a:r>
            <a:r>
              <a:rPr lang="ru-RU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сейф-пакет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ject 12"/>
          <p:cNvSpPr>
            <a:spLocks noChangeArrowheads="1"/>
          </p:cNvSpPr>
          <p:nvPr/>
        </p:nvSpPr>
        <p:spPr bwMode="auto">
          <a:xfrm>
            <a:off x="7196597" y="2180143"/>
            <a:ext cx="1784262" cy="2311681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434825" y="3308263"/>
            <a:ext cx="1307806" cy="922500"/>
          </a:xfrm>
          <a:prstGeom prst="roundRect">
            <a:avLst>
              <a:gd name="adj" fmla="val 3501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pc="-1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ОПИСЬ</a:t>
            </a:r>
            <a:br>
              <a:rPr lang="ru-RU" spc="-1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pc="-1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сейф-пакета</a:t>
            </a:r>
            <a:endParaRPr lang="ru-RU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374750" y="688463"/>
            <a:ext cx="2211722" cy="1264623"/>
          </a:xfrm>
          <a:prstGeom prst="roundRect">
            <a:avLst>
              <a:gd name="adj" fmla="val 35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1600" b="1" spc="-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электронный носитель, </a:t>
            </a:r>
            <a:r>
              <a:rPr lang="ru-RU" sz="1600" b="1" u="sng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подготовленный ОО  </a:t>
            </a:r>
            <a:br>
              <a:rPr lang="ru-RU" sz="1600" b="1" u="sng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записываются видеофайлы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64903" y="4411890"/>
            <a:ext cx="775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ДБО № 2</a:t>
            </a:r>
            <a:endParaRPr lang="ru-RU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52" name="Picture 4" descr="https://cdbrand.ru/sites/default/files/873-slim-box-cd-chernyy-10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14743" b="19125"/>
          <a:stretch/>
        </p:blipFill>
        <p:spPr bwMode="auto">
          <a:xfrm>
            <a:off x="2737389" y="2147003"/>
            <a:ext cx="1602531" cy="109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11"/>
          <p:cNvSpPr/>
          <p:nvPr/>
        </p:nvSpPr>
        <p:spPr>
          <a:xfrm>
            <a:off x="5570929" y="2375919"/>
            <a:ext cx="340753" cy="320813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0" y="179958"/>
                </a:lnTo>
                <a:lnTo>
                  <a:pt x="108013" y="288036"/>
                </a:lnTo>
                <a:lnTo>
                  <a:pt x="216027" y="179958"/>
                </a:lnTo>
                <a:close/>
              </a:path>
              <a:path w="216534" h="288289">
                <a:moveTo>
                  <a:pt x="162013" y="0"/>
                </a:moveTo>
                <a:lnTo>
                  <a:pt x="54000" y="0"/>
                </a:lnTo>
                <a:lnTo>
                  <a:pt x="54000" y="179958"/>
                </a:lnTo>
                <a:lnTo>
                  <a:pt x="162013" y="179958"/>
                </a:lnTo>
                <a:lnTo>
                  <a:pt x="162013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42" name="Рисунок 41"/>
          <p:cNvPicPr/>
          <p:nvPr/>
        </p:nvPicPr>
        <p:blipFill rotWithShape="1"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44" t="21636" r="31802" b="27949"/>
          <a:stretch/>
        </p:blipFill>
        <p:spPr bwMode="auto">
          <a:xfrm>
            <a:off x="5007658" y="617538"/>
            <a:ext cx="1625147" cy="581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3512408" y="1953086"/>
            <a:ext cx="0" cy="2671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587574" y="885123"/>
            <a:ext cx="4097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4" name="Рисунок 43" descr="C:\Users\golcova\Downloads\masterskaya_pedagoga_3.jpg"/>
          <p:cNvPicPr/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0" t="2173" r="2813" b="1957"/>
          <a:stretch/>
        </p:blipFill>
        <p:spPr bwMode="auto">
          <a:xfrm>
            <a:off x="7147696" y="4628384"/>
            <a:ext cx="1833163" cy="20203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83215"/>
            <a:ext cx="8893211" cy="762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Завершение экзамена: </a:t>
            </a:r>
            <a:b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действия руководителя ППЭ и члена ГЭК</a:t>
            </a:r>
            <a:endParaRPr lang="ru-RU" alt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4463" y="961324"/>
            <a:ext cx="8893211" cy="57584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ctr">
              <a:spcAft>
                <a:spcPts val="0"/>
              </a:spcAft>
              <a:defRPr/>
            </a:pP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штабе ППЭ с включенным видеонаблюдением 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 ППЭ </a:t>
            </a:r>
            <a:b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присутствии члена ГЭК принимает от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ответственных организаторов 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аудитории следующие материалы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0000" algn="ctr">
              <a:spcAft>
                <a:spcPts val="0"/>
              </a:spcAft>
              <a:defRPr/>
            </a:pPr>
            <a:endParaRPr lang="ru-RU" sz="900" b="1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indent="45000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запечатанный ВДП с бланками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запечатанный ВДП с КИМ участников экзамена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запечатанный конверт с использованными черновиками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неиспользованные черновики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неиспользованные ИК участников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испорченные и (или) имеющие полиграфические дефекты ИК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неиспользованные дополнительные бланки ответов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служебные записки (при наличии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800" dirty="0" smtClean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ППЭ: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ППЭ-05-02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Протокол проведения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экзамена в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аудитории»; 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ППЭ-12-02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Ведомость коррекции персональных данных участников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экзамена в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аудитории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(при наличии);</a:t>
            </a:r>
            <a:endParaRPr lang="ru-RU" sz="1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ППЭ-12-04-МАШ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«Ведомость учета времени отсутствия участников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экзамена </a:t>
            </a:r>
            <a:b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аудитории»;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ППЭ-12-03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«Ведомость использования дополнительных бланков ответов № 2» 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754063" y="84138"/>
            <a:ext cx="7751984" cy="762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Завершение экзамена: </a:t>
            </a:r>
            <a:b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действия руководителя ППЭ и члена ГЭК</a:t>
            </a:r>
            <a:endParaRPr lang="ru-RU" alt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3466" y="922338"/>
            <a:ext cx="8850681" cy="2224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b="1" dirty="0" smtClean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 совместно с членом ГЭК заполняют формы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 13-01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«Протокол проведения ЕГЭ в ППЭ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14-01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«Акт приемки-передачи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экзаменационных материалов в ППЭ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ППЭ-14-02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Ведомость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учета экзаменационных материалов»;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n-US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 13-02-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«Сводная ведомость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учета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участников и использования ЭМ в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ППЭ»</a:t>
            </a:r>
          </a:p>
          <a:p>
            <a:pPr algn="just">
              <a:defRPr/>
            </a:pPr>
            <a:r>
              <a:rPr lang="en-US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4463" y="3284997"/>
            <a:ext cx="8829684" cy="1159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Все необходимые материалы передаются </a:t>
            </a: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сейф-пакете руководителем </a:t>
            </a:r>
            <a:r>
              <a:rPr lang="ru-RU" alt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ППЭ члену ГЭК по форме </a:t>
            </a:r>
            <a:r>
              <a:rPr lang="ru-RU" alt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ППЭ-14-01</a:t>
            </a: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Акт приемки-передачи экзаменационных материалов в ППЭ</a:t>
            </a: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» для дальнейшей передачи и обработки в РЦОКО</a:t>
            </a:r>
            <a:endParaRPr lang="ru-RU" alt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63663" y="4529470"/>
            <a:ext cx="5691188" cy="22434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Руководитель ППЭ дает указание техническому специалисту остановить видеонаблюдение </a:t>
            </a:r>
            <a:b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 на дому и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осуществить копирование всех файлов видеозаписи на CD (DVD)-диски </a:t>
            </a:r>
            <a:b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(диски упаковываются в отдельный конверт</a:t>
            </a:r>
            <a:b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 следующей информацией: </a:t>
            </a:r>
            <a:b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код ППЭ, сокращенное наименование ППЭ, </a:t>
            </a:r>
            <a:b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дата экзамена, название предмета)</a:t>
            </a:r>
          </a:p>
        </p:txBody>
      </p:sp>
      <p:pic>
        <p:nvPicPr>
          <p:cNvPr id="16" name="Рисунок 15" descr="C:\Users\golcova\Downloads\kisspng_business_salaryman_laborer_tuxedo_m_teacher_man_5b163803262540.1106039315281827871563.jpg"/>
          <p:cNvPicPr/>
          <p:nvPr/>
        </p:nvPicPr>
        <p:blipFill rotWithShape="1"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-2876" r="16439" b="12363"/>
          <a:stretch/>
        </p:blipFill>
        <p:spPr bwMode="auto">
          <a:xfrm>
            <a:off x="123466" y="4444409"/>
            <a:ext cx="1163997" cy="2413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6" descr="https://st.depositphotos.com/1533020/2471/v/950/depositphotos_24710371-stock-illustration-businessman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20293"/>
          <a:stretch/>
        </p:blipFill>
        <p:spPr bwMode="auto">
          <a:xfrm>
            <a:off x="6847099" y="4784650"/>
            <a:ext cx="2296901" cy="1772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27226" y="7938"/>
            <a:ext cx="8893211" cy="5368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9" name="Заголовок 1">
            <a:extLst>
              <a:ext uri="{FF2B5EF4-FFF2-40B4-BE49-F238E27FC236}">
                <a16:creationId xmlns="" xmlns:a16="http://schemas.microsoft.com/office/drawing/2014/main" id="{96E3C4F3-EC99-4CBF-9287-E941905D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652744"/>
          </a:xfrm>
        </p:spPr>
        <p:txBody>
          <a:bodyPr/>
          <a:lstStyle/>
          <a:p>
            <a:r>
              <a:rPr lang="ru-RU" alt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Перечень форм для передачи в РЦОКО</a:t>
            </a:r>
          </a:p>
        </p:txBody>
      </p:sp>
      <p:sp>
        <p:nvSpPr>
          <p:cNvPr id="65540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7F9021D-4892-4B30-9199-890EC5955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1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01CE939E-28DB-4AD6-93D3-273CE0F054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2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F56FEF81-DE96-48D5-A23E-631713FFEA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3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9A0B8779-6938-44DB-8827-919C27003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4909" y="54479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DA4F5ADB-2254-4DEE-9578-A4B0061B9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5" name="object 10">
            <a:extLst>
              <a:ext uri="{FF2B5EF4-FFF2-40B4-BE49-F238E27FC236}">
                <a16:creationId xmlns="" xmlns:a16="http://schemas.microsoft.com/office/drawing/2014/main" id="{C1D2F9EC-A3FF-4C1D-8E43-264AD892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26" y="697194"/>
            <a:ext cx="8891587" cy="524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ППЭ-05-02 </a:t>
            </a: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«Протокол проведения экзамена в аудитории»;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ППЭ-07 «Список работников ППЭ и общественных наблюдателей»;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ППЭ-12-02 </a:t>
            </a: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«Ведомость коррекции персональных данных участников экзамена </a:t>
            </a:r>
            <a: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аудитории», при </a:t>
            </a: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наличии данной формы необходимо приложить копию подтверждающих документов </a:t>
            </a:r>
            <a:r>
              <a:rPr lang="ru-RU" altLang="ru-RU" sz="17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7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ППЭ-12-03 «Ведомость использования дополнительных бланков ответов № 2»; 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ППЭ-12-04-АШ </a:t>
            </a: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«Ведомость учета времени отсутствия участников экзамена в аудитории</a:t>
            </a:r>
            <a: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altLang="ru-RU" sz="17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ППЭ-13-02-МАШ  </a:t>
            </a: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«Сводная ведомость </a:t>
            </a:r>
            <a: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учета </a:t>
            </a: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участников экзамена и использования экзаменационных материалов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ППЭ-14-01 «Акт приема-передачи экзаменационных материалов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ППЭ-14-02 «Ведомость учета экзаменационных материалов»;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ППЭ-19 </a:t>
            </a: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«Контроль изменения состава работников в день экзамена». </a:t>
            </a:r>
            <a:r>
              <a:rPr lang="ru-RU" altLang="ru-RU" sz="17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наличии данной формы </a:t>
            </a:r>
            <a:r>
              <a:rPr lang="ru-RU" altLang="ru-RU" sz="17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altLang="ru-RU" sz="17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складывать вместе с формой ППЭ 07</a:t>
            </a:r>
            <a:r>
              <a:rPr lang="ru-RU" altLang="ru-RU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ППЭ-21 «Акт об удалении участника</a:t>
            </a:r>
            <a:r>
              <a:rPr lang="ru-RU" alt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(с приложениями) </a:t>
            </a:r>
            <a:r>
              <a:rPr lang="ru-RU" altLang="ru-RU" sz="17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ППЭ-22 «Акт о досрочном завершении экзамена по объективным причинам» </a:t>
            </a:r>
            <a: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7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ППЭ-24 «Акт о </a:t>
            </a:r>
            <a:r>
              <a:rPr lang="ru-RU" altLang="ru-RU" sz="17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недопуске</a:t>
            </a:r>
            <a:r>
              <a:rPr lang="ru-RU" alt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участника экзамена в </a:t>
            </a:r>
            <a:r>
              <a:rPr lang="ru-RU" altLang="ru-RU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ППЭ» </a:t>
            </a:r>
            <a:r>
              <a:rPr lang="ru-RU" altLang="ru-RU" sz="17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наличии);</a:t>
            </a:r>
            <a:endParaRPr lang="ru-RU" altLang="ru-RU" sz="1700" b="1" i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ППЭ-25 </a:t>
            </a:r>
            <a:r>
              <a:rPr lang="ru-RU" alt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«Акт об </a:t>
            </a:r>
            <a:r>
              <a:rPr lang="ru-RU" altLang="ru-RU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отказе участника экзамена от подписания акта об удалении  из ППЭ</a:t>
            </a:r>
            <a:r>
              <a:rPr lang="ru-RU" alt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alt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7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наличии</a:t>
            </a:r>
            <a:r>
              <a:rPr lang="ru-RU" altLang="ru-RU" sz="17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ППЭ-26 «Объяснительная записка» </a:t>
            </a:r>
            <a:r>
              <a:rPr lang="ru-RU" altLang="ru-RU" sz="17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</a:t>
            </a:r>
            <a:endParaRPr lang="ru-RU" altLang="ru-RU" sz="1700" b="1" i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26" y="104575"/>
            <a:ext cx="7365862" cy="76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Заголовок 1">
            <a:extLst>
              <a:ext uri="{FF2B5EF4-FFF2-40B4-BE49-F238E27FC236}">
                <a16:creationId xmlns=""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" y="77165"/>
            <a:ext cx="9041976" cy="789109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altLang="ru-RU" sz="2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832" y="77723"/>
            <a:ext cx="8200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Действия работников ППЭ в случае объявления ракетной опасности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gridunova\Downloads\Подготовка к обучающим вебинарам\a85f654e75d367c75718005c773be7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5932" r="2991" b="10911"/>
          <a:stretch/>
        </p:blipFill>
        <p:spPr bwMode="auto">
          <a:xfrm>
            <a:off x="91423" y="58165"/>
            <a:ext cx="1462122" cy="110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988840"/>
            <a:ext cx="8424935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 ОО совместно 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руководителем ППЭ согласовывают: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границы ППЭ, включающие безопасные места (укрытия) для участников экзаменов и работников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ППЭ;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схему перемещения работников ППЭ и участников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ГИА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специально оборудованные безопасные места (укрытия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схему оповещения в ППЭ участников ГИА и работников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ППЭ.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организацию эвакуации работников ППЭ и участников ГИА отвечают член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ГЭК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ППЭ.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ППЭ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инструктажа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организаторов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Алгоритмом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действий в случае объявления ракетной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опасности.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 ГЭК информирует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ответственного сотрудника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Департамента образования (Крючкова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Н.) о местонахождении участников и работников при объявлении ракетной опасности.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Председатель ГЭК принимает  решение о переносе или продолжении экзамена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информирует члена ГЭК в ППЭ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(после объявления отбоя ракетной опасности)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908720"/>
            <a:ext cx="7656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03.04.2025 г. 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524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 утверждении Алгоритма действий работников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пунктов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проведения экзаменов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отношении участников государственной итоговой аттестации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образовательным программам основного общего и среднего общего образования в случае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объявления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ракетной опасности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1" y="104575"/>
            <a:ext cx="8846288" cy="97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1195" y="244497"/>
            <a:ext cx="8188825" cy="698838"/>
          </a:xfrm>
        </p:spPr>
        <p:txBody>
          <a:bodyPr>
            <a:normAutofit fontScale="90000"/>
          </a:bodyPr>
          <a:lstStyle/>
          <a:p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Сведения, вносимые в 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региональный мониторинг проведения ГИА, </a:t>
            </a: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своевременная отправка </a:t>
            </a: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084" y="1083258"/>
            <a:ext cx="84249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20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«О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мониторинге проведения государственной итоговой аттестации 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 образовательным программам основного общего и среднего общего образования в пункте проведения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экзаменов»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(приказ Департамента №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260 </a:t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24.02.2025)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Ссылка для входа на сайт мониторинга: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ppe-mon.obr57.ru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Экзамены – Информация – передача данных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(информация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о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фактической явке участников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и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наблюдателей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) –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до 10.45 часов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Контроль занятости – Создание ведомости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(данные об оплате работникам ППЭ)</a:t>
            </a:r>
            <a:endParaRPr lang="ru-RU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Направление форм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отправление формы 13-02, 13-03-К, 13-03-У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Передача пакетов в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РЦОКО</a:t>
            </a: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56" y="4854838"/>
            <a:ext cx="2529840" cy="19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6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45" y="1638795"/>
            <a:ext cx="3576810" cy="343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879769" cy="1055688"/>
          </a:xfrm>
          <a:solidFill>
            <a:srgbClr val="0070C0"/>
          </a:solidFill>
        </p:spPr>
        <p:txBody>
          <a:bodyPr/>
          <a:lstStyle/>
          <a:p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Подготовка экзамена: </a:t>
            </a:r>
            <a:b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лица, привлекаемые к проведению ЕГЭ</a:t>
            </a:r>
            <a:endParaRPr lang="ru-RU" alt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52729" y="1211433"/>
            <a:ext cx="20002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b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52925" y="1242965"/>
            <a:ext cx="2214562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ГЭК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3943278" y="1242964"/>
            <a:ext cx="23574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Организаторы ППЭ </a:t>
            </a: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(два в аудитории) 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6736308" y="1227199"/>
            <a:ext cx="2254429" cy="6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88" tIns="26344" rIns="52688" bIns="26344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Ассистент</a:t>
            </a: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 необходимости)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20"/>
          <p:cNvSpPr>
            <a:spLocks noChangeArrowheads="1"/>
          </p:cNvSpPr>
          <p:nvPr/>
        </p:nvSpPr>
        <p:spPr bwMode="auto">
          <a:xfrm>
            <a:off x="101084" y="6176480"/>
            <a:ext cx="89231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 indent="457200" algn="just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Лица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привлекаемые к проведению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ЕГЭ на дому,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прибывают в ППЭ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ранее 09.00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5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01167" y="1891863"/>
            <a:ext cx="2423065" cy="285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1" name="Picture 17" descr="C:\Users\user\Desktop\355-3551151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72910" y="1930947"/>
            <a:ext cx="1292775" cy="291926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513904" y="4067035"/>
            <a:ext cx="9893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" b="1" dirty="0" smtClean="0">
                <a:solidFill>
                  <a:prstClr val="white"/>
                </a:solidFill>
                <a:latin typeface="Cambria" pitchFamily="18" charset="0"/>
              </a:rPr>
              <a:t>Экзаменационные</a:t>
            </a:r>
          </a:p>
          <a:p>
            <a:pPr algn="ctr"/>
            <a:r>
              <a:rPr lang="ru-RU" sz="700" b="1" dirty="0" smtClean="0">
                <a:solidFill>
                  <a:prstClr val="white"/>
                </a:solidFill>
                <a:latin typeface="Cambria" pitchFamily="18" charset="0"/>
              </a:rPr>
              <a:t>материалы</a:t>
            </a:r>
          </a:p>
          <a:p>
            <a:pPr algn="ctr"/>
            <a:r>
              <a:rPr lang="ru-RU" sz="700" b="1" dirty="0" smtClean="0">
                <a:solidFill>
                  <a:prstClr val="white"/>
                </a:solidFill>
                <a:latin typeface="Cambria" pitchFamily="18" charset="0"/>
              </a:rPr>
              <a:t>ЕГЭ</a:t>
            </a:r>
            <a:endParaRPr lang="ru-RU" sz="7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409" y="4892218"/>
            <a:ext cx="891282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участников экзаменов вправе привлекаться в качестве ассистентов при проведении ЕГЭ (с обязательным внесением их в региональную информационную систему и распределением </a:t>
            </a:r>
            <a:b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в указанный ППЭ на дому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3" descr="C:\Users\golcova\Downloads\cheerful-female-teacher-vector-2062616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6" t="3127" r="25893" b="12488"/>
          <a:stretch>
            <a:fillRect/>
          </a:stretch>
        </p:blipFill>
        <p:spPr bwMode="auto">
          <a:xfrm>
            <a:off x="5265685" y="1930947"/>
            <a:ext cx="798909" cy="291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6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99407" y="41165"/>
            <a:ext cx="8964612" cy="881173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Подготовка экзамена: особенности организации ППЭ для участников с ОВЗ</a:t>
            </a:r>
            <a:endParaRPr lang="ru-RU" alt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770" y="981092"/>
            <a:ext cx="5894115" cy="7665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indent="3600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рабочих мест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всех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работников данного ППЭ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770" y="2928770"/>
            <a:ext cx="5957909" cy="5437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indent="3600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видеонаблюдение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режиме «офлайн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771" y="3593081"/>
            <a:ext cx="5894114" cy="8471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indent="3600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 для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(с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состояния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здоровья)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3207" y="951894"/>
            <a:ext cx="1364476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!OFFLINE!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845" y="1364343"/>
            <a:ext cx="939155" cy="93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7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64" t="7857" r="61804" b="50749"/>
          <a:stretch>
            <a:fillRect/>
          </a:stretch>
        </p:blipFill>
        <p:spPr bwMode="auto">
          <a:xfrm>
            <a:off x="6283842" y="2737385"/>
            <a:ext cx="1473884" cy="255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5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4" t="44704" r="72634" b="24763"/>
          <a:stretch/>
        </p:blipFill>
        <p:spPr bwMode="auto">
          <a:xfrm>
            <a:off x="7453423" y="3281106"/>
            <a:ext cx="1472822" cy="2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 descr="Picture background"/>
          <p:cNvPicPr/>
          <p:nvPr/>
        </p:nvPicPr>
        <p:blipFill rotWithShape="1">
          <a:blip r:embed="rId7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" t="23070" r="8037" b="22698"/>
          <a:stretch/>
        </p:blipFill>
        <p:spPr bwMode="auto">
          <a:xfrm>
            <a:off x="6054019" y="1453611"/>
            <a:ext cx="1223254" cy="657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ятиугольник 1"/>
          <p:cNvSpPr/>
          <p:nvPr/>
        </p:nvSpPr>
        <p:spPr>
          <a:xfrm rot="16200000">
            <a:off x="7053577" y="4831527"/>
            <a:ext cx="1408299" cy="2337036"/>
          </a:xfrm>
          <a:prstGeom prst="homePlate">
            <a:avLst>
              <a:gd name="adj" fmla="val 112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(ППЭ 45) 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рабочего места 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изменением позы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144463" y="4497573"/>
            <a:ext cx="4500969" cy="2200940"/>
          </a:xfrm>
          <a:prstGeom prst="homePlate">
            <a:avLst>
              <a:gd name="adj" fmla="val 146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ППЭ 51) </a:t>
            </a:r>
          </a:p>
          <a:p>
            <a:pPr algn="ctr"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глюкометра, 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ручки с инсулином,</a:t>
            </a:r>
          </a:p>
          <a:p>
            <a:pPr algn="ctr"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телефона (без доступа к сети Интернет) для проведения непрерывного мониторинга уровня глюкозы в крови </a:t>
            </a:r>
          </a:p>
          <a:p>
            <a:pPr algn="ctr"/>
            <a:endParaRPr lang="ru-RU" dirty="0"/>
          </a:p>
        </p:txBody>
      </p:sp>
      <p:pic>
        <p:nvPicPr>
          <p:cNvPr id="25" name="Рисунок 3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3" t="19798" r="45235" b="21355"/>
          <a:stretch>
            <a:fillRect/>
          </a:stretch>
        </p:blipFill>
        <p:spPr bwMode="auto">
          <a:xfrm>
            <a:off x="4269179" y="5356316"/>
            <a:ext cx="1567379" cy="148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 descr="Picture background"/>
          <p:cNvPicPr/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t="7921" r="1924" b="16435"/>
          <a:stretch/>
        </p:blipFill>
        <p:spPr bwMode="auto">
          <a:xfrm>
            <a:off x="3125894" y="6165850"/>
            <a:ext cx="1337310" cy="692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6737" r="28703" b="27950"/>
          <a:stretch>
            <a:fillRect/>
          </a:stretch>
        </p:blipFill>
        <p:spPr bwMode="auto">
          <a:xfrm>
            <a:off x="0" y="5964822"/>
            <a:ext cx="1379385" cy="8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103779" y="1833920"/>
            <a:ext cx="5894115" cy="9806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indent="3600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проведении английского языка (письменная часть) аудитория оборудуется ноутбуком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дисководом и колонками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482600" y="88900"/>
            <a:ext cx="8386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Cambria" pitchFamily="18" charset="0"/>
              </a:rPr>
              <a:t>Общая схема проведения ГВЭ в аудитории</a:t>
            </a:r>
          </a:p>
        </p:txBody>
      </p:sp>
      <p:sp>
        <p:nvSpPr>
          <p:cNvPr id="24579" name="Заголовок 1"/>
          <p:cNvSpPr txBox="1">
            <a:spLocks/>
          </p:cNvSpPr>
          <p:nvPr/>
        </p:nvSpPr>
        <p:spPr bwMode="auto">
          <a:xfrm>
            <a:off x="1316443" y="88900"/>
            <a:ext cx="5559425" cy="76993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Подготовка аудиторий для проведения </a:t>
            </a: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ЕГЭ </a:t>
            </a:r>
            <a: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для участников с сахарным диабетом</a:t>
            </a:r>
          </a:p>
        </p:txBody>
      </p:sp>
      <p:sp>
        <p:nvSpPr>
          <p:cNvPr id="24580" name="AutoShape 2" descr="https://i08.fotocdn.net/s115/025357b3f2c6b957/user_xl/262051447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4581" name="TextBox 15"/>
          <p:cNvSpPr txBox="1">
            <a:spLocks noChangeArrowheads="1"/>
          </p:cNvSpPr>
          <p:nvPr/>
        </p:nvSpPr>
        <p:spPr bwMode="auto">
          <a:xfrm>
            <a:off x="6953693" y="179943"/>
            <a:ext cx="1859537" cy="36933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9" name="object 13"/>
          <p:cNvSpPr>
            <a:spLocks noChangeArrowheads="1"/>
          </p:cNvSpPr>
          <p:nvPr/>
        </p:nvSpPr>
        <p:spPr bwMode="auto">
          <a:xfrm>
            <a:off x="7227088" y="4612155"/>
            <a:ext cx="845390" cy="770289"/>
          </a:xfrm>
          <a:prstGeom prst="rect">
            <a:avLst/>
          </a:prstGeom>
          <a:blipFill dpi="0" rotWithShape="1">
            <a:blip r:embed="rId3"/>
            <a:srcRect/>
            <a:stretch>
              <a:fillRect l="-11833" r="-1204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32780" name="Рисунок 21" descr="C:\Users\golcova\Downloads\577b51d8-bfe8-4014-aa04-e0fa34553d48.jpg"/>
          <p:cNvPicPr>
            <a:picLocks noChangeAspect="1" noChangeArrowheads="1"/>
          </p:cNvPicPr>
          <p:nvPr/>
        </p:nvPicPr>
        <p:blipFill>
          <a:blip r:embed="rId4"/>
          <a:srcRect l="30354" t="43983" r="31358" b="8876"/>
          <a:stretch>
            <a:fillRect/>
          </a:stretch>
        </p:blipFill>
        <p:spPr bwMode="auto">
          <a:xfrm>
            <a:off x="144463" y="1459492"/>
            <a:ext cx="4814332" cy="3265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Рисунок 21" descr="Picture backgrou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r="21187"/>
          <a:stretch>
            <a:fillRect/>
          </a:stretch>
        </p:blipFill>
        <p:spPr bwMode="auto">
          <a:xfrm rot="4182916">
            <a:off x="4167697" y="2476508"/>
            <a:ext cx="3159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Рисунок 19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 t="80310" r="44775" b="5705"/>
          <a:stretch>
            <a:fillRect/>
          </a:stretch>
        </p:blipFill>
        <p:spPr bwMode="auto">
          <a:xfrm>
            <a:off x="4072849" y="2932913"/>
            <a:ext cx="631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5166263" y="1779184"/>
            <a:ext cx="3750672" cy="262626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телефон или иное электронное устройство, </a:t>
            </a:r>
            <a:br>
              <a:rPr lang="ru-RU" alt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установленным приложением неинвазивного мониторинга уровня глюкозы в крови располагается </a:t>
            </a:r>
            <a:r>
              <a:rPr lang="ru-RU" alt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рабочем столе участника экзамена </a:t>
            </a:r>
            <a:br>
              <a:rPr lang="ru-RU" alt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зоне видимости камер видеонаблюдения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43139" y="5662166"/>
            <a:ext cx="5206788" cy="7588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телефонов в иных целях запрещено </a:t>
            </a:r>
          </a:p>
        </p:txBody>
      </p:sp>
      <p:pic>
        <p:nvPicPr>
          <p:cNvPr id="24598" name="Рисунок 24" descr="C:\Users\golcova\Downloads\1625723320_13_phonoteka_org_p_vosklitsatelnii_znak_art_krasivo_2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9" t="4672" r="43651" b="7944"/>
          <a:stretch>
            <a:fillRect/>
          </a:stretch>
        </p:blipFill>
        <p:spPr bwMode="auto">
          <a:xfrm>
            <a:off x="272201" y="4827180"/>
            <a:ext cx="483449" cy="177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Рисунок 2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6737" r="28703" b="27950"/>
          <a:stretch>
            <a:fillRect/>
          </a:stretch>
        </p:blipFill>
        <p:spPr bwMode="auto">
          <a:xfrm>
            <a:off x="3520449" y="2812918"/>
            <a:ext cx="4635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Рисунок 25" descr="Picture background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t="23070" r="8037" b="22697"/>
          <a:stretch>
            <a:fillRect/>
          </a:stretch>
        </p:blipFill>
        <p:spPr bwMode="auto">
          <a:xfrm>
            <a:off x="93368" y="634171"/>
            <a:ext cx="1200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Рисунок 20" descr="Picture backgrou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2180" r="25258" b="2640"/>
          <a:stretch>
            <a:fillRect/>
          </a:stretch>
        </p:blipFill>
        <p:spPr bwMode="auto">
          <a:xfrm rot="-7693266">
            <a:off x="3944261" y="2507560"/>
            <a:ext cx="257175" cy="396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Picture background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88" y="825388"/>
            <a:ext cx="1269295" cy="83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2" name="Рисунок 18" descr="Picture background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" b="5055"/>
          <a:stretch>
            <a:fillRect/>
          </a:stretch>
        </p:blipFill>
        <p:spPr bwMode="auto">
          <a:xfrm>
            <a:off x="6183883" y="5212324"/>
            <a:ext cx="2685480" cy="162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/>
          <p:nvPr/>
        </p:nvPicPr>
        <p:blipFill rotWithShape="1">
          <a:blip r:embed="rId3"/>
          <a:srcRect l="18910" t="9117" r="41827" b="20227"/>
          <a:stretch/>
        </p:blipFill>
        <p:spPr bwMode="auto">
          <a:xfrm>
            <a:off x="693953" y="929774"/>
            <a:ext cx="2333625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=""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0" y="9823"/>
            <a:ext cx="9144000" cy="76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 dirty="0"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83024" y="2110874"/>
            <a:ext cx="5481464" cy="4066642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инструкция для организатора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аудитории 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инструкция для участников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зачитываемая организатором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аудитории;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образец заполнения бланков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включая дополнительный бланк ответов № 2;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образец заполнения форм 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официальной публикации результатов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3" y="3299410"/>
            <a:ext cx="3066970" cy="34112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65673" y="948345"/>
            <a:ext cx="382772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Содержание папки для организатора: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ctrTitle"/>
          </p:nvPr>
        </p:nvSpPr>
        <p:spPr>
          <a:xfrm>
            <a:off x="99407" y="41165"/>
            <a:ext cx="8964612" cy="881173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Подготовить </a:t>
            </a:r>
            <a:r>
              <a:rPr lang="ru-RU" alt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папку организатора</a:t>
            </a:r>
            <a:br>
              <a:rPr lang="ru-RU" alt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8793" y="1243899"/>
            <a:ext cx="87040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Спецпакеты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с ЭМ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необходимо получить </a:t>
            </a:r>
            <a:b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на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складе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Управления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специальной связи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по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Орловской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области</a:t>
            </a:r>
          </a:p>
          <a:p>
            <a:pPr lvl="0" algn="just"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  <a:cs typeface="+mn-cs"/>
            </a:endParaRPr>
          </a:p>
          <a:p>
            <a:pPr lvl="0" algn="just">
              <a:spcAft>
                <a:spcPts val="0"/>
              </a:spcAft>
            </a:pPr>
            <a:r>
              <a:rPr lang="ru-RU" sz="2600" i="1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    Склад </a:t>
            </a:r>
            <a:r>
              <a:rPr lang="ru-RU" sz="2600" i="1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расположен по адресу: </a:t>
            </a:r>
            <a:r>
              <a:rPr lang="ru-RU" sz="2600" i="1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г</a:t>
            </a:r>
            <a:r>
              <a:rPr lang="ru-RU" sz="2600" i="1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. Орел, </a:t>
            </a:r>
            <a:r>
              <a:rPr lang="ru-RU" sz="2600" i="1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600" i="1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600" i="1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    ул</a:t>
            </a:r>
            <a:r>
              <a:rPr lang="ru-RU" sz="2600" i="1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. Планерная, </a:t>
            </a:r>
            <a:r>
              <a:rPr lang="ru-RU" sz="2600" i="1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д. 31 (с 7.00 до </a:t>
            </a:r>
            <a:r>
              <a:rPr lang="ru-RU" sz="2600" i="1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8.00 часов)</a:t>
            </a:r>
            <a:endParaRPr lang="ru-RU" sz="2600" i="1" dirty="0" smtClean="0">
              <a:solidFill>
                <a:srgbClr val="000000"/>
              </a:solidFill>
              <a:latin typeface="Times New Roman"/>
              <a:ea typeface="Times New Roman"/>
              <a:cs typeface="+mn-cs"/>
            </a:endParaRPr>
          </a:p>
          <a:p>
            <a:pPr lvl="0" algn="just"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/>
              <a:ea typeface="Times New Roman"/>
              <a:cs typeface="+mn-cs"/>
            </a:endParaRPr>
          </a:p>
          <a:p>
            <a:pPr marL="457200" lvl="0" indent="-4572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Пакет руководителя (формы ППЭ) в КУ ОО «РЦОКО»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(г. Орел,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ул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. 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Полесская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, д. 24) </a:t>
            </a: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(с 7.30 часов)</a:t>
            </a:r>
            <a:endParaRPr lang="ru-RU" sz="2400" i="1" dirty="0">
              <a:solidFill>
                <a:prstClr val="white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879769" cy="79552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altLang="ru-RU" sz="31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31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31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altLang="ru-RU" sz="3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ЭМ членом ГЭК в день экзамена</a:t>
            </a:r>
            <a:r>
              <a:rPr lang="ru-RU" altLang="ru-RU" sz="2800" b="1" dirty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2800" b="1" dirty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</a:br>
            <a:endParaRPr lang="ru-RU" altLang="ru-RU" sz="2800" b="1" dirty="0">
              <a:solidFill>
                <a:prstClr val="white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69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30849</TotalTime>
  <Words>1106</Words>
  <Application>Microsoft Office PowerPoint</Application>
  <PresentationFormat>Экран (4:3)</PresentationFormat>
  <Paragraphs>304</Paragraphs>
  <Slides>23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Лист</vt:lpstr>
      <vt:lpstr>Презентация PowerPoint</vt:lpstr>
      <vt:lpstr>График работы ППЭ в основной период ЕГЭ</vt:lpstr>
      <vt:lpstr>             </vt:lpstr>
      <vt:lpstr> Сведения, вносимые в региональный мониторинг проведения ГИА, и своевременная отправка информации </vt:lpstr>
      <vt:lpstr>Подготовка экзамена:  лица, привлекаемые к проведению ЕГЭ</vt:lpstr>
      <vt:lpstr>Подготовка экзамена: особенности организации ППЭ для участников с ОВЗ</vt:lpstr>
      <vt:lpstr>Презентация PowerPoint</vt:lpstr>
      <vt:lpstr> Подготовить папку организатора </vt:lpstr>
      <vt:lpstr> Получение ЭМ членом ГЭК в день экзамена </vt:lpstr>
      <vt:lpstr>Доставка ЭМ в ППЭ на дому</vt:lpstr>
      <vt:lpstr> Средства обучения и воспитания  для выполнения заданий КИМ</vt:lpstr>
      <vt:lpstr>Новые требования к орфографическим словарям  на ЕГЭ по литературе</vt:lpstr>
      <vt:lpstr>Выдача ЭМ руководителем ППЭ</vt:lpstr>
      <vt:lpstr>Начало экзамена</vt:lpstr>
      <vt:lpstr>Презентация PowerPoint</vt:lpstr>
      <vt:lpstr>Действия организаторов в аудитории</vt:lpstr>
      <vt:lpstr>Дополнительный бланк ответов № 2</vt:lpstr>
      <vt:lpstr>Форма ППЭ 12-04-МАШ «Ведомость учета времени отсутствия участников экзамена в аудитории»</vt:lpstr>
      <vt:lpstr>Завершение экзамена</vt:lpstr>
      <vt:lpstr>Упаковка экзаменационных материалов</vt:lpstr>
      <vt:lpstr>Завершение экзамена:  действия руководителя ППЭ и члена ГЭК</vt:lpstr>
      <vt:lpstr>Завершение экзамена:  действия руководителя ППЭ и члена ГЭК</vt:lpstr>
      <vt:lpstr>Перечень форм для передачи в РЦОКО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Обучающие семинары</dc:title>
  <dc:creator>Мария Гридунова</dc:creator>
  <cp:lastModifiedBy>Мария Гридунова</cp:lastModifiedBy>
  <cp:revision>2288</cp:revision>
  <cp:lastPrinted>2025-05-16T10:56:54Z</cp:lastPrinted>
  <dcterms:created xsi:type="dcterms:W3CDTF">2014-12-02T07:06:06Z</dcterms:created>
  <dcterms:modified xsi:type="dcterms:W3CDTF">2025-05-16T10:58:33Z</dcterms:modified>
</cp:coreProperties>
</file>