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5809" r:id="rId2"/>
    <p:sldMasterId id="2147485865" r:id="rId3"/>
  </p:sldMasterIdLst>
  <p:notesMasterIdLst>
    <p:notesMasterId r:id="rId34"/>
  </p:notesMasterIdLst>
  <p:sldIdLst>
    <p:sldId id="608" r:id="rId4"/>
    <p:sldId id="746" r:id="rId5"/>
    <p:sldId id="770" r:id="rId6"/>
    <p:sldId id="767" r:id="rId7"/>
    <p:sldId id="714" r:id="rId8"/>
    <p:sldId id="769" r:id="rId9"/>
    <p:sldId id="748" r:id="rId10"/>
    <p:sldId id="758" r:id="rId11"/>
    <p:sldId id="771" r:id="rId12"/>
    <p:sldId id="755" r:id="rId13"/>
    <p:sldId id="753" r:id="rId14"/>
    <p:sldId id="711" r:id="rId15"/>
    <p:sldId id="733" r:id="rId16"/>
    <p:sldId id="734" r:id="rId17"/>
    <p:sldId id="762" r:id="rId18"/>
    <p:sldId id="759" r:id="rId19"/>
    <p:sldId id="736" r:id="rId20"/>
    <p:sldId id="737" r:id="rId21"/>
    <p:sldId id="738" r:id="rId22"/>
    <p:sldId id="760" r:id="rId23"/>
    <p:sldId id="763" r:id="rId24"/>
    <p:sldId id="740" r:id="rId25"/>
    <p:sldId id="741" r:id="rId26"/>
    <p:sldId id="744" r:id="rId27"/>
    <p:sldId id="742" r:id="rId28"/>
    <p:sldId id="761" r:id="rId29"/>
    <p:sldId id="724" r:id="rId30"/>
    <p:sldId id="765" r:id="rId31"/>
    <p:sldId id="713" r:id="rId32"/>
    <p:sldId id="750" r:id="rId33"/>
  </p:sldIdLst>
  <p:sldSz cx="9144000" cy="6858000" type="screen4x3"/>
  <p:notesSz cx="6797675" cy="987425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E3E4"/>
    <a:srgbClr val="40C9CC"/>
    <a:srgbClr val="B9D08C"/>
    <a:srgbClr val="D0D8E8"/>
    <a:srgbClr val="005EA4"/>
    <a:srgbClr val="E9EDF4"/>
    <a:srgbClr val="000000"/>
    <a:srgbClr val="394454"/>
    <a:srgbClr val="003B68"/>
    <a:srgbClr val="004F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3" autoAdjust="0"/>
    <p:restoredTop sz="97266" autoAdjust="0"/>
  </p:normalViewPr>
  <p:slideViewPr>
    <p:cSldViewPr>
      <p:cViewPr>
        <p:scale>
          <a:sx n="84" d="100"/>
          <a:sy n="84" d="100"/>
        </p:scale>
        <p:origin x="-744" y="-5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5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4BFBBC30-C82E-4504-BE2E-49EA2056AB1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9EDA2D93-0033-4160-BC92-F0937BBFB00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29DF8B9-925F-442C-B44B-8DD53D015381}" type="datetimeFigureOut">
              <a:rPr lang="ru-RU"/>
              <a:pPr>
                <a:defRPr/>
              </a:pPr>
              <a:t>25.04.2024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="" xmlns:a16="http://schemas.microsoft.com/office/drawing/2014/main" id="{D69A1D6C-325C-489B-B9B0-6C42151DB0B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3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="" xmlns:a16="http://schemas.microsoft.com/office/drawing/2014/main" id="{C70C0BEF-3F33-460F-B605-3F439ABC4C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E519142-EB72-437F-B0F8-98B1567CD70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37895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1FF3AFD-C412-47F3-A6A9-83C065DCDC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378951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1560686-61AE-4E1F-A5A0-F7C0EBE8D1A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16795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>
            <a:extLst>
              <a:ext uri="{FF2B5EF4-FFF2-40B4-BE49-F238E27FC236}">
                <a16:creationId xmlns="" xmlns:a16="http://schemas.microsoft.com/office/drawing/2014/main" id="{3B95A88F-A80F-4004-B081-53BDEEC689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>
            <a:extLst>
              <a:ext uri="{FF2B5EF4-FFF2-40B4-BE49-F238E27FC236}">
                <a16:creationId xmlns="" xmlns:a16="http://schemas.microsoft.com/office/drawing/2014/main" id="{13DC860D-7B82-4A3C-807B-1B46BAD66D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8612" name="Номер слайда 3">
            <a:extLst>
              <a:ext uri="{FF2B5EF4-FFF2-40B4-BE49-F238E27FC236}">
                <a16:creationId xmlns="" xmlns:a16="http://schemas.microsoft.com/office/drawing/2014/main" id="{657F3C37-B5D9-418E-A6A7-35C77782B4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CA20295-F031-46A9-AB1D-20BE9CDA7CF2}" type="slidenum">
              <a:rPr lang="ru-RU" altLang="ru-RU">
                <a:solidFill>
                  <a:srgbClr val="000000"/>
                </a:solidFill>
              </a:rPr>
              <a:pPr/>
              <a:t>2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Образ слайда 1">
            <a:extLst>
              <a:ext uri="{FF2B5EF4-FFF2-40B4-BE49-F238E27FC236}">
                <a16:creationId xmlns="" xmlns:a16="http://schemas.microsoft.com/office/drawing/2014/main" id="{5352AA44-8617-4C92-BE31-7523BC06E7E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Заметки 2">
            <a:extLst>
              <a:ext uri="{FF2B5EF4-FFF2-40B4-BE49-F238E27FC236}">
                <a16:creationId xmlns="" xmlns:a16="http://schemas.microsoft.com/office/drawing/2014/main" id="{6515D21C-C0A2-469C-856E-E436258AC50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9636" name="Номер слайда 3">
            <a:extLst>
              <a:ext uri="{FF2B5EF4-FFF2-40B4-BE49-F238E27FC236}">
                <a16:creationId xmlns="" xmlns:a16="http://schemas.microsoft.com/office/drawing/2014/main" id="{486B9BB6-A85D-4391-9F72-7C73E2EF0D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673E406B-1D6F-44E2-8A15-CB3AA0952AFF}" type="slidenum">
              <a:rPr lang="ru-RU" altLang="ru-RU">
                <a:solidFill>
                  <a:srgbClr val="000000"/>
                </a:solidFill>
              </a:rPr>
              <a:pPr/>
              <a:t>11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>
            <a:extLst>
              <a:ext uri="{FF2B5EF4-FFF2-40B4-BE49-F238E27FC236}">
                <a16:creationId xmlns="" xmlns:a16="http://schemas.microsoft.com/office/drawing/2014/main" id="{302B1C5E-6A9C-403D-8F52-7D9B7166A8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Заметки 2">
            <a:extLst>
              <a:ext uri="{FF2B5EF4-FFF2-40B4-BE49-F238E27FC236}">
                <a16:creationId xmlns="" xmlns:a16="http://schemas.microsoft.com/office/drawing/2014/main" id="{9DB62889-05D8-4B73-A310-A72957D79CB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72708" name="Номер слайда 3">
            <a:extLst>
              <a:ext uri="{FF2B5EF4-FFF2-40B4-BE49-F238E27FC236}">
                <a16:creationId xmlns="" xmlns:a16="http://schemas.microsoft.com/office/drawing/2014/main" id="{C88A04C7-D93E-4645-B74D-D0B8764E7E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0C3B3EC-AFAF-406F-8D37-07CCF7702056}" type="slidenum">
              <a:rPr lang="ru-RU" altLang="ru-RU">
                <a:solidFill>
                  <a:srgbClr val="000000"/>
                </a:solidFill>
              </a:rPr>
              <a:pPr/>
              <a:t>12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Образ слайда 1">
            <a:extLst>
              <a:ext uri="{FF2B5EF4-FFF2-40B4-BE49-F238E27FC236}">
                <a16:creationId xmlns="" xmlns:a16="http://schemas.microsoft.com/office/drawing/2014/main" id="{565DFA47-F825-4FC1-9CA2-716A5E8C367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Заметки 2">
            <a:extLst>
              <a:ext uri="{FF2B5EF4-FFF2-40B4-BE49-F238E27FC236}">
                <a16:creationId xmlns="" xmlns:a16="http://schemas.microsoft.com/office/drawing/2014/main" id="{F44DA0E4-E857-4146-9D69-70E8034F09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76804" name="Номер слайда 3">
            <a:extLst>
              <a:ext uri="{FF2B5EF4-FFF2-40B4-BE49-F238E27FC236}">
                <a16:creationId xmlns="" xmlns:a16="http://schemas.microsoft.com/office/drawing/2014/main" id="{8E51119A-5199-489E-AD3A-94F7A751FA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7EB7064-4D22-45FA-AEA6-4CEA6A13E0DB}" type="slidenum">
              <a:rPr lang="ru-RU" altLang="ru-RU">
                <a:solidFill>
                  <a:srgbClr val="000000"/>
                </a:solidFill>
              </a:rPr>
              <a:pPr/>
              <a:t>13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Образ слайда 1">
            <a:extLst>
              <a:ext uri="{FF2B5EF4-FFF2-40B4-BE49-F238E27FC236}">
                <a16:creationId xmlns="" xmlns:a16="http://schemas.microsoft.com/office/drawing/2014/main" id="{A6FABC3F-8863-4D25-8742-3B80FC164B8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Заметки 2">
            <a:extLst>
              <a:ext uri="{FF2B5EF4-FFF2-40B4-BE49-F238E27FC236}">
                <a16:creationId xmlns="" xmlns:a16="http://schemas.microsoft.com/office/drawing/2014/main" id="{2EB0EBEB-8873-4331-BC26-A5AFDBD60FA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77828" name="Номер слайда 3">
            <a:extLst>
              <a:ext uri="{FF2B5EF4-FFF2-40B4-BE49-F238E27FC236}">
                <a16:creationId xmlns="" xmlns:a16="http://schemas.microsoft.com/office/drawing/2014/main" id="{4DA5EA7B-0AB6-4F0E-8C5C-7000F06CB2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9F95526-00DC-45AC-848F-458963BF027D}" type="slidenum">
              <a:rPr lang="ru-RU" altLang="ru-RU">
                <a:solidFill>
                  <a:srgbClr val="000000"/>
                </a:solidFill>
              </a:rPr>
              <a:pPr/>
              <a:t>14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Образ слайда 1">
            <a:extLst>
              <a:ext uri="{FF2B5EF4-FFF2-40B4-BE49-F238E27FC236}">
                <a16:creationId xmlns="" xmlns:a16="http://schemas.microsoft.com/office/drawing/2014/main" id="{FF08F310-84AE-48DF-83AF-0AED849D261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Заметки 2">
            <a:extLst>
              <a:ext uri="{FF2B5EF4-FFF2-40B4-BE49-F238E27FC236}">
                <a16:creationId xmlns="" xmlns:a16="http://schemas.microsoft.com/office/drawing/2014/main" id="{991B350D-1034-4FB9-84F2-3190B8C0C68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75780" name="Номер слайда 3">
            <a:extLst>
              <a:ext uri="{FF2B5EF4-FFF2-40B4-BE49-F238E27FC236}">
                <a16:creationId xmlns="" xmlns:a16="http://schemas.microsoft.com/office/drawing/2014/main" id="{0406AE17-1210-4929-B91B-52CE95FC0F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21792D7-7A1D-4565-B94F-12FC4C624CC4}" type="slidenum">
              <a:rPr lang="ru-RU" altLang="ru-RU">
                <a:solidFill>
                  <a:srgbClr val="000000"/>
                </a:solidFill>
              </a:rPr>
              <a:pPr/>
              <a:t>15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Образ слайда 1">
            <a:extLst>
              <a:ext uri="{FF2B5EF4-FFF2-40B4-BE49-F238E27FC236}">
                <a16:creationId xmlns="" xmlns:a16="http://schemas.microsoft.com/office/drawing/2014/main" id="{B7341709-1213-43BA-BCD2-2506CC3B74B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Заметки 2">
            <a:extLst>
              <a:ext uri="{FF2B5EF4-FFF2-40B4-BE49-F238E27FC236}">
                <a16:creationId xmlns="" xmlns:a16="http://schemas.microsoft.com/office/drawing/2014/main" id="{F12BBD7B-DA16-482A-A80F-43165E9AD2C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79876" name="Номер слайда 3">
            <a:extLst>
              <a:ext uri="{FF2B5EF4-FFF2-40B4-BE49-F238E27FC236}">
                <a16:creationId xmlns="" xmlns:a16="http://schemas.microsoft.com/office/drawing/2014/main" id="{6E570C3B-2288-444B-84AA-A73226D1C3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66BC10E-901D-4743-A742-C3ADF5A5D378}" type="slidenum">
              <a:rPr lang="ru-RU" altLang="ru-RU">
                <a:solidFill>
                  <a:srgbClr val="000000"/>
                </a:solidFill>
              </a:rPr>
              <a:pPr/>
              <a:t>16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Образ слайда 1">
            <a:extLst>
              <a:ext uri="{FF2B5EF4-FFF2-40B4-BE49-F238E27FC236}">
                <a16:creationId xmlns="" xmlns:a16="http://schemas.microsoft.com/office/drawing/2014/main" id="{673F5292-9F6A-4792-B883-555FD015C47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Заметки 2">
            <a:extLst>
              <a:ext uri="{FF2B5EF4-FFF2-40B4-BE49-F238E27FC236}">
                <a16:creationId xmlns="" xmlns:a16="http://schemas.microsoft.com/office/drawing/2014/main" id="{6CB7865F-D19C-4BC0-877E-B87E8F68BA4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80900" name="Номер слайда 3">
            <a:extLst>
              <a:ext uri="{FF2B5EF4-FFF2-40B4-BE49-F238E27FC236}">
                <a16:creationId xmlns="" xmlns:a16="http://schemas.microsoft.com/office/drawing/2014/main" id="{DF734F3C-3B04-4A1F-B918-66E2DCB064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0B1888F-1C10-4781-B948-DC63EFBC39C6}" type="slidenum">
              <a:rPr lang="ru-RU" altLang="ru-RU">
                <a:solidFill>
                  <a:srgbClr val="000000"/>
                </a:solidFill>
              </a:rPr>
              <a:pPr/>
              <a:t>17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Образ слайда 1">
            <a:extLst>
              <a:ext uri="{FF2B5EF4-FFF2-40B4-BE49-F238E27FC236}">
                <a16:creationId xmlns="" xmlns:a16="http://schemas.microsoft.com/office/drawing/2014/main" id="{843985E6-5760-4F9E-BBF2-69B0F462A7B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Заметки 2">
            <a:extLst>
              <a:ext uri="{FF2B5EF4-FFF2-40B4-BE49-F238E27FC236}">
                <a16:creationId xmlns="" xmlns:a16="http://schemas.microsoft.com/office/drawing/2014/main" id="{B66B7D68-019A-410B-851F-A70FA62C59F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81924" name="Номер слайда 3">
            <a:extLst>
              <a:ext uri="{FF2B5EF4-FFF2-40B4-BE49-F238E27FC236}">
                <a16:creationId xmlns="" xmlns:a16="http://schemas.microsoft.com/office/drawing/2014/main" id="{A0F7ECB2-961C-4C48-9E06-4BE2A7B62F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18B7C05-DCC3-4460-B2AE-C087CEFE5617}" type="slidenum">
              <a:rPr lang="ru-RU" altLang="ru-RU">
                <a:solidFill>
                  <a:srgbClr val="000000"/>
                </a:solidFill>
              </a:rPr>
              <a:pPr/>
              <a:t>18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Образ слайда 1">
            <a:extLst>
              <a:ext uri="{FF2B5EF4-FFF2-40B4-BE49-F238E27FC236}">
                <a16:creationId xmlns="" xmlns:a16="http://schemas.microsoft.com/office/drawing/2014/main" id="{50E74E58-41A7-468A-9C0C-2F0F3785C42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Заметки 2">
            <a:extLst>
              <a:ext uri="{FF2B5EF4-FFF2-40B4-BE49-F238E27FC236}">
                <a16:creationId xmlns="" xmlns:a16="http://schemas.microsoft.com/office/drawing/2014/main" id="{BFF2B2A4-DE2B-46EA-9892-2ECD964203A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82948" name="Номер слайда 3">
            <a:extLst>
              <a:ext uri="{FF2B5EF4-FFF2-40B4-BE49-F238E27FC236}">
                <a16:creationId xmlns="" xmlns:a16="http://schemas.microsoft.com/office/drawing/2014/main" id="{AE04D559-D089-483D-9BED-521BA24A3A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A9F0C6F-CF6A-446F-808E-23D3FC53FC81}" type="slidenum">
              <a:rPr lang="ru-RU" altLang="ru-RU">
                <a:solidFill>
                  <a:srgbClr val="000000"/>
                </a:solidFill>
              </a:rPr>
              <a:pPr/>
              <a:t>19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Образ слайда 1">
            <a:extLst>
              <a:ext uri="{FF2B5EF4-FFF2-40B4-BE49-F238E27FC236}">
                <a16:creationId xmlns="" xmlns:a16="http://schemas.microsoft.com/office/drawing/2014/main" id="{7378C240-788E-494E-A3F8-D03B1970D75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Заметки 2">
            <a:extLst>
              <a:ext uri="{FF2B5EF4-FFF2-40B4-BE49-F238E27FC236}">
                <a16:creationId xmlns="" xmlns:a16="http://schemas.microsoft.com/office/drawing/2014/main" id="{741BAA19-396C-4074-BE62-C91781925C2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83972" name="Номер слайда 3">
            <a:extLst>
              <a:ext uri="{FF2B5EF4-FFF2-40B4-BE49-F238E27FC236}">
                <a16:creationId xmlns="" xmlns:a16="http://schemas.microsoft.com/office/drawing/2014/main" id="{877455DB-DA3D-4130-BD31-8FDF66B1F3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2CD74B41-9095-47E0-9D7A-27A74F0C453E}" type="slidenum">
              <a:rPr lang="ru-RU" altLang="ru-RU">
                <a:solidFill>
                  <a:srgbClr val="000000"/>
                </a:solidFill>
              </a:rPr>
              <a:pPr/>
              <a:t>20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>
            <a:extLst>
              <a:ext uri="{FF2B5EF4-FFF2-40B4-BE49-F238E27FC236}">
                <a16:creationId xmlns="" xmlns:a16="http://schemas.microsoft.com/office/drawing/2014/main" id="{3B95A88F-A80F-4004-B081-53BDEEC689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>
            <a:extLst>
              <a:ext uri="{FF2B5EF4-FFF2-40B4-BE49-F238E27FC236}">
                <a16:creationId xmlns="" xmlns:a16="http://schemas.microsoft.com/office/drawing/2014/main" id="{13DC860D-7B82-4A3C-807B-1B46BAD66D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8612" name="Номер слайда 3">
            <a:extLst>
              <a:ext uri="{FF2B5EF4-FFF2-40B4-BE49-F238E27FC236}">
                <a16:creationId xmlns="" xmlns:a16="http://schemas.microsoft.com/office/drawing/2014/main" id="{657F3C37-B5D9-418E-A6A7-35C77782B4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CA20295-F031-46A9-AB1D-20BE9CDA7CF2}" type="slidenum">
              <a:rPr lang="ru-RU" altLang="ru-RU">
                <a:solidFill>
                  <a:srgbClr val="000000"/>
                </a:solidFill>
              </a:rPr>
              <a:pPr/>
              <a:t>3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Образ слайда 1">
            <a:extLst>
              <a:ext uri="{FF2B5EF4-FFF2-40B4-BE49-F238E27FC236}">
                <a16:creationId xmlns="" xmlns:a16="http://schemas.microsoft.com/office/drawing/2014/main" id="{6BAAE103-178F-41E3-9210-E35A0B6B319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Заметки 2">
            <a:extLst>
              <a:ext uri="{FF2B5EF4-FFF2-40B4-BE49-F238E27FC236}">
                <a16:creationId xmlns="" xmlns:a16="http://schemas.microsoft.com/office/drawing/2014/main" id="{CCE4AB6F-F7C5-4ECB-9C11-AC7DBC3C7B1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84996" name="Номер слайда 3">
            <a:extLst>
              <a:ext uri="{FF2B5EF4-FFF2-40B4-BE49-F238E27FC236}">
                <a16:creationId xmlns="" xmlns:a16="http://schemas.microsoft.com/office/drawing/2014/main" id="{74500D98-A62F-4A44-8C8F-7C72CDC462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13D097E-65C9-43C7-907A-8FB640363C06}" type="slidenum">
              <a:rPr lang="ru-RU" altLang="ru-RU">
                <a:solidFill>
                  <a:srgbClr val="000000"/>
                </a:solidFill>
              </a:rPr>
              <a:pPr/>
              <a:t>21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Образ слайда 1">
            <a:extLst>
              <a:ext uri="{FF2B5EF4-FFF2-40B4-BE49-F238E27FC236}">
                <a16:creationId xmlns="" xmlns:a16="http://schemas.microsoft.com/office/drawing/2014/main" id="{B4BDA722-CB79-4BA1-96F5-ACA9C48E8B6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Заметки 2">
            <a:extLst>
              <a:ext uri="{FF2B5EF4-FFF2-40B4-BE49-F238E27FC236}">
                <a16:creationId xmlns="" xmlns:a16="http://schemas.microsoft.com/office/drawing/2014/main" id="{B8A92228-CBDB-4C96-A165-55005C69B6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86020" name="Номер слайда 3">
            <a:extLst>
              <a:ext uri="{FF2B5EF4-FFF2-40B4-BE49-F238E27FC236}">
                <a16:creationId xmlns="" xmlns:a16="http://schemas.microsoft.com/office/drawing/2014/main" id="{61677023-4FC7-4ECA-8B33-6D06408A96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4780CFB-2522-49F1-85F5-78FC862777F5}" type="slidenum">
              <a:rPr lang="ru-RU" altLang="ru-RU">
                <a:solidFill>
                  <a:srgbClr val="000000"/>
                </a:solidFill>
              </a:rPr>
              <a:pPr/>
              <a:t>22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Образ слайда 1">
            <a:extLst>
              <a:ext uri="{FF2B5EF4-FFF2-40B4-BE49-F238E27FC236}">
                <a16:creationId xmlns="" xmlns:a16="http://schemas.microsoft.com/office/drawing/2014/main" id="{99499F4D-46FA-4A98-B300-7D98F43E57A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Заметки 2">
            <a:extLst>
              <a:ext uri="{FF2B5EF4-FFF2-40B4-BE49-F238E27FC236}">
                <a16:creationId xmlns="" xmlns:a16="http://schemas.microsoft.com/office/drawing/2014/main" id="{14A26536-DC12-491B-AA73-0798B55AD0A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87044" name="Номер слайда 3">
            <a:extLst>
              <a:ext uri="{FF2B5EF4-FFF2-40B4-BE49-F238E27FC236}">
                <a16:creationId xmlns="" xmlns:a16="http://schemas.microsoft.com/office/drawing/2014/main" id="{721CE0E9-8FBA-49A4-B979-B643AD57FB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E336032-87F8-4E43-B983-F036920DA550}" type="slidenum">
              <a:rPr lang="ru-RU" altLang="ru-RU">
                <a:solidFill>
                  <a:srgbClr val="000000"/>
                </a:solidFill>
              </a:rPr>
              <a:pPr/>
              <a:t>23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>
            <a:extLst>
              <a:ext uri="{FF2B5EF4-FFF2-40B4-BE49-F238E27FC236}">
                <a16:creationId xmlns="" xmlns:a16="http://schemas.microsoft.com/office/drawing/2014/main" id="{F6619AED-C499-42A4-BDFB-F0517931F32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Заметки 2">
            <a:extLst>
              <a:ext uri="{FF2B5EF4-FFF2-40B4-BE49-F238E27FC236}">
                <a16:creationId xmlns="" xmlns:a16="http://schemas.microsoft.com/office/drawing/2014/main" id="{5FF69A41-C1FA-4FDA-AF86-7A2C5E51AC5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88068" name="Номер слайда 3">
            <a:extLst>
              <a:ext uri="{FF2B5EF4-FFF2-40B4-BE49-F238E27FC236}">
                <a16:creationId xmlns="" xmlns:a16="http://schemas.microsoft.com/office/drawing/2014/main" id="{6C79C52F-5D34-424E-8D05-71C167382B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167A05A-1535-4476-8D9A-810012715E5B}" type="slidenum">
              <a:rPr lang="ru-RU" altLang="ru-RU">
                <a:solidFill>
                  <a:srgbClr val="000000"/>
                </a:solidFill>
              </a:rPr>
              <a:pPr/>
              <a:t>24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Образ слайда 1">
            <a:extLst>
              <a:ext uri="{FF2B5EF4-FFF2-40B4-BE49-F238E27FC236}">
                <a16:creationId xmlns="" xmlns:a16="http://schemas.microsoft.com/office/drawing/2014/main" id="{F6AED6D5-9FF4-4ABD-B093-4C70149E75C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Заметки 2">
            <a:extLst>
              <a:ext uri="{FF2B5EF4-FFF2-40B4-BE49-F238E27FC236}">
                <a16:creationId xmlns="" xmlns:a16="http://schemas.microsoft.com/office/drawing/2014/main" id="{29152451-D955-472A-9B9F-A47D5961B1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89092" name="Номер слайда 3">
            <a:extLst>
              <a:ext uri="{FF2B5EF4-FFF2-40B4-BE49-F238E27FC236}">
                <a16:creationId xmlns="" xmlns:a16="http://schemas.microsoft.com/office/drawing/2014/main" id="{AFA34B9D-182F-4C7B-9E55-A17E305F02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FBB7DC6-E819-4E79-A4BC-55F1658A6858}" type="slidenum">
              <a:rPr lang="ru-RU" altLang="ru-RU">
                <a:solidFill>
                  <a:srgbClr val="000000"/>
                </a:solidFill>
              </a:rPr>
              <a:pPr/>
              <a:t>25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Образ слайда 1">
            <a:extLst>
              <a:ext uri="{FF2B5EF4-FFF2-40B4-BE49-F238E27FC236}">
                <a16:creationId xmlns="" xmlns:a16="http://schemas.microsoft.com/office/drawing/2014/main" id="{C182508C-75ED-48BC-92A3-BEAB4329FED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Заметки 2">
            <a:extLst>
              <a:ext uri="{FF2B5EF4-FFF2-40B4-BE49-F238E27FC236}">
                <a16:creationId xmlns="" xmlns:a16="http://schemas.microsoft.com/office/drawing/2014/main" id="{6711B85F-044D-492A-9543-BA8EDBDA23E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90116" name="Номер слайда 3">
            <a:extLst>
              <a:ext uri="{FF2B5EF4-FFF2-40B4-BE49-F238E27FC236}">
                <a16:creationId xmlns="" xmlns:a16="http://schemas.microsoft.com/office/drawing/2014/main" id="{665B4164-672A-4970-BD12-D49F70D6F7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A1C35BC-2F45-4DB8-8009-EA550D156319}" type="slidenum">
              <a:rPr lang="ru-RU" altLang="ru-RU">
                <a:solidFill>
                  <a:srgbClr val="000000"/>
                </a:solidFill>
              </a:rPr>
              <a:pPr/>
              <a:t>26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Образ слайда 1">
            <a:extLst>
              <a:ext uri="{FF2B5EF4-FFF2-40B4-BE49-F238E27FC236}">
                <a16:creationId xmlns="" xmlns:a16="http://schemas.microsoft.com/office/drawing/2014/main" id="{801756DE-FBD7-400D-B2E8-C58AE476F7A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Заметки 2">
            <a:extLst>
              <a:ext uri="{FF2B5EF4-FFF2-40B4-BE49-F238E27FC236}">
                <a16:creationId xmlns="" xmlns:a16="http://schemas.microsoft.com/office/drawing/2014/main" id="{046F5429-A167-4209-A052-AA712D6A572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91140" name="Номер слайда 3">
            <a:extLst>
              <a:ext uri="{FF2B5EF4-FFF2-40B4-BE49-F238E27FC236}">
                <a16:creationId xmlns="" xmlns:a16="http://schemas.microsoft.com/office/drawing/2014/main" id="{6A9D35CE-FFDF-4B6E-88A0-8CD87EE027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A05C1641-79C2-41D0-B986-07DF82A76762}" type="slidenum">
              <a:rPr lang="ru-RU" altLang="ru-RU">
                <a:solidFill>
                  <a:srgbClr val="000000"/>
                </a:solidFill>
              </a:rPr>
              <a:pPr/>
              <a:t>27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Образ слайда 1">
            <a:extLst>
              <a:ext uri="{FF2B5EF4-FFF2-40B4-BE49-F238E27FC236}">
                <a16:creationId xmlns="" xmlns:a16="http://schemas.microsoft.com/office/drawing/2014/main" id="{ACBE92A5-4B9B-478C-9F08-8522EE60CD8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Заметки 2">
            <a:extLst>
              <a:ext uri="{FF2B5EF4-FFF2-40B4-BE49-F238E27FC236}">
                <a16:creationId xmlns="" xmlns:a16="http://schemas.microsoft.com/office/drawing/2014/main" id="{5E6989D2-C67E-49CC-BB23-1F603AD5F5D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92164" name="Номер слайда 3">
            <a:extLst>
              <a:ext uri="{FF2B5EF4-FFF2-40B4-BE49-F238E27FC236}">
                <a16:creationId xmlns="" xmlns:a16="http://schemas.microsoft.com/office/drawing/2014/main" id="{2ED314EF-97EC-4CA6-AE6B-CE6FB11070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75FC733-BC30-4EB2-9EB2-C69680869255}" type="slidenum">
              <a:rPr lang="ru-RU" altLang="ru-RU">
                <a:solidFill>
                  <a:srgbClr val="000000"/>
                </a:solidFill>
              </a:rPr>
              <a:pPr/>
              <a:t>28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Образ слайда 1">
            <a:extLst>
              <a:ext uri="{FF2B5EF4-FFF2-40B4-BE49-F238E27FC236}">
                <a16:creationId xmlns="" xmlns:a16="http://schemas.microsoft.com/office/drawing/2014/main" id="{ACBE92A5-4B9B-478C-9F08-8522EE60CD8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Заметки 2">
            <a:extLst>
              <a:ext uri="{FF2B5EF4-FFF2-40B4-BE49-F238E27FC236}">
                <a16:creationId xmlns="" xmlns:a16="http://schemas.microsoft.com/office/drawing/2014/main" id="{5E6989D2-C67E-49CC-BB23-1F603AD5F5D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92164" name="Номер слайда 3">
            <a:extLst>
              <a:ext uri="{FF2B5EF4-FFF2-40B4-BE49-F238E27FC236}">
                <a16:creationId xmlns="" xmlns:a16="http://schemas.microsoft.com/office/drawing/2014/main" id="{2ED314EF-97EC-4CA6-AE6B-CE6FB11070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75FC733-BC30-4EB2-9EB2-C69680869255}" type="slidenum">
              <a:rPr lang="ru-RU" altLang="ru-RU">
                <a:solidFill>
                  <a:srgbClr val="000000"/>
                </a:solidFill>
              </a:rPr>
              <a:pPr/>
              <a:t>29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Образ слайда 1">
            <a:extLst>
              <a:ext uri="{FF2B5EF4-FFF2-40B4-BE49-F238E27FC236}">
                <a16:creationId xmlns="" xmlns:a16="http://schemas.microsoft.com/office/drawing/2014/main" id="{84985D11-B1A6-4BCE-933B-D1F64723DDC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Заметки 2">
            <a:extLst>
              <a:ext uri="{FF2B5EF4-FFF2-40B4-BE49-F238E27FC236}">
                <a16:creationId xmlns="" xmlns:a16="http://schemas.microsoft.com/office/drawing/2014/main" id="{562DA728-6FD0-46DB-933F-8F4D35BA27D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93188" name="Номер слайда 3">
            <a:extLst>
              <a:ext uri="{FF2B5EF4-FFF2-40B4-BE49-F238E27FC236}">
                <a16:creationId xmlns="" xmlns:a16="http://schemas.microsoft.com/office/drawing/2014/main" id="{103F0590-5060-4BC1-B7B3-17EF0DE7F1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3F570BA-9318-4C04-A97D-345C48FDC7C8}" type="slidenum">
              <a:rPr lang="ru-RU" altLang="ru-RU">
                <a:solidFill>
                  <a:srgbClr val="000000"/>
                </a:solidFill>
              </a:rPr>
              <a:pPr/>
              <a:t>30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>
            <a:extLst>
              <a:ext uri="{FF2B5EF4-FFF2-40B4-BE49-F238E27FC236}">
                <a16:creationId xmlns="" xmlns:a16="http://schemas.microsoft.com/office/drawing/2014/main" id="{3B95A88F-A80F-4004-B081-53BDEEC689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>
            <a:extLst>
              <a:ext uri="{FF2B5EF4-FFF2-40B4-BE49-F238E27FC236}">
                <a16:creationId xmlns="" xmlns:a16="http://schemas.microsoft.com/office/drawing/2014/main" id="{13DC860D-7B82-4A3C-807B-1B46BAD66D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8612" name="Номер слайда 3">
            <a:extLst>
              <a:ext uri="{FF2B5EF4-FFF2-40B4-BE49-F238E27FC236}">
                <a16:creationId xmlns="" xmlns:a16="http://schemas.microsoft.com/office/drawing/2014/main" id="{657F3C37-B5D9-418E-A6A7-35C77782B4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CA20295-F031-46A9-AB1D-20BE9CDA7CF2}" type="slidenum">
              <a:rPr lang="ru-RU" altLang="ru-RU">
                <a:solidFill>
                  <a:srgbClr val="000000"/>
                </a:solidFill>
              </a:rPr>
              <a:pPr/>
              <a:t>4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>
            <a:extLst>
              <a:ext uri="{FF2B5EF4-FFF2-40B4-BE49-F238E27FC236}">
                <a16:creationId xmlns="" xmlns:a16="http://schemas.microsoft.com/office/drawing/2014/main" id="{56F8C364-BB87-4C23-92C1-291D8C9272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Заметки 2">
            <a:extLst>
              <a:ext uri="{FF2B5EF4-FFF2-40B4-BE49-F238E27FC236}">
                <a16:creationId xmlns="" xmlns:a16="http://schemas.microsoft.com/office/drawing/2014/main" id="{94F44242-4F08-4ECB-8472-744549BB524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70660" name="Номер слайда 3">
            <a:extLst>
              <a:ext uri="{FF2B5EF4-FFF2-40B4-BE49-F238E27FC236}">
                <a16:creationId xmlns="" xmlns:a16="http://schemas.microsoft.com/office/drawing/2014/main" id="{4DF607D9-74F4-4DD6-9F09-C7E630FCF2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13B0EC4-0606-4DB2-8480-7B2F7E4C9298}" type="slidenum">
              <a:rPr lang="ru-RU" altLang="ru-RU">
                <a:solidFill>
                  <a:srgbClr val="000000"/>
                </a:solidFill>
              </a:rPr>
              <a:pPr/>
              <a:t>5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>
            <a:extLst>
              <a:ext uri="{FF2B5EF4-FFF2-40B4-BE49-F238E27FC236}">
                <a16:creationId xmlns="" xmlns:a16="http://schemas.microsoft.com/office/drawing/2014/main" id="{3B95A88F-A80F-4004-B081-53BDEEC689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>
            <a:extLst>
              <a:ext uri="{FF2B5EF4-FFF2-40B4-BE49-F238E27FC236}">
                <a16:creationId xmlns="" xmlns:a16="http://schemas.microsoft.com/office/drawing/2014/main" id="{13DC860D-7B82-4A3C-807B-1B46BAD66D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8612" name="Номер слайда 3">
            <a:extLst>
              <a:ext uri="{FF2B5EF4-FFF2-40B4-BE49-F238E27FC236}">
                <a16:creationId xmlns="" xmlns:a16="http://schemas.microsoft.com/office/drawing/2014/main" id="{657F3C37-B5D9-418E-A6A7-35C77782B4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CA20295-F031-46A9-AB1D-20BE9CDA7CF2}" type="slidenum">
              <a:rPr lang="ru-RU" altLang="ru-RU">
                <a:solidFill>
                  <a:srgbClr val="000000"/>
                </a:solidFill>
              </a:rPr>
              <a:pPr/>
              <a:t>6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>
            <a:extLst>
              <a:ext uri="{FF2B5EF4-FFF2-40B4-BE49-F238E27FC236}">
                <a16:creationId xmlns="" xmlns:a16="http://schemas.microsoft.com/office/drawing/2014/main" id="{D46C45A2-A4B8-4C49-A545-817029A61D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Заметки 2">
            <a:extLst>
              <a:ext uri="{FF2B5EF4-FFF2-40B4-BE49-F238E27FC236}">
                <a16:creationId xmlns="" xmlns:a16="http://schemas.microsoft.com/office/drawing/2014/main" id="{9B263928-A050-4FD9-A622-15FE95325A4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71684" name="Номер слайда 3">
            <a:extLst>
              <a:ext uri="{FF2B5EF4-FFF2-40B4-BE49-F238E27FC236}">
                <a16:creationId xmlns="" xmlns:a16="http://schemas.microsoft.com/office/drawing/2014/main" id="{156108BA-B253-4AB2-93F8-AA0D4D99D5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2956CDC-E092-4E85-B215-8CC99FA710E3}" type="slidenum">
              <a:rPr lang="ru-RU" altLang="ru-RU">
                <a:solidFill>
                  <a:srgbClr val="000000"/>
                </a:solidFill>
              </a:rPr>
              <a:pPr/>
              <a:t>7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>
            <a:extLst>
              <a:ext uri="{FF2B5EF4-FFF2-40B4-BE49-F238E27FC236}">
                <a16:creationId xmlns="" xmlns:a16="http://schemas.microsoft.com/office/drawing/2014/main" id="{F91CB339-A1EB-410F-AE67-44B859D58A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Заметки 2">
            <a:extLst>
              <a:ext uri="{FF2B5EF4-FFF2-40B4-BE49-F238E27FC236}">
                <a16:creationId xmlns="" xmlns:a16="http://schemas.microsoft.com/office/drawing/2014/main" id="{67D0FBF0-EDA0-4DE2-8585-DF04BF2C9D1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73732" name="Номер слайда 3">
            <a:extLst>
              <a:ext uri="{FF2B5EF4-FFF2-40B4-BE49-F238E27FC236}">
                <a16:creationId xmlns="" xmlns:a16="http://schemas.microsoft.com/office/drawing/2014/main" id="{4101F9FD-AF75-4548-8855-54CC421291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6240DC9-4862-4977-BC58-E6B5CBFFA89A}" type="slidenum">
              <a:rPr lang="ru-RU" altLang="ru-RU">
                <a:solidFill>
                  <a:srgbClr val="000000"/>
                </a:solidFill>
              </a:rPr>
              <a:pPr/>
              <a:t>8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>
            <a:extLst>
              <a:ext uri="{FF2B5EF4-FFF2-40B4-BE49-F238E27FC236}">
                <a16:creationId xmlns="" xmlns:a16="http://schemas.microsoft.com/office/drawing/2014/main" id="{F91CB339-A1EB-410F-AE67-44B859D58A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Заметки 2">
            <a:extLst>
              <a:ext uri="{FF2B5EF4-FFF2-40B4-BE49-F238E27FC236}">
                <a16:creationId xmlns="" xmlns:a16="http://schemas.microsoft.com/office/drawing/2014/main" id="{67D0FBF0-EDA0-4DE2-8585-DF04BF2C9D1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73732" name="Номер слайда 3">
            <a:extLst>
              <a:ext uri="{FF2B5EF4-FFF2-40B4-BE49-F238E27FC236}">
                <a16:creationId xmlns="" xmlns:a16="http://schemas.microsoft.com/office/drawing/2014/main" id="{4101F9FD-AF75-4548-8855-54CC421291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6240DC9-4862-4977-BC58-E6B5CBFFA89A}" type="slidenum">
              <a:rPr lang="ru-RU" altLang="ru-RU">
                <a:solidFill>
                  <a:srgbClr val="000000"/>
                </a:solidFill>
              </a:rPr>
              <a:pPr/>
              <a:t>9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раз слайда 1">
            <a:extLst>
              <a:ext uri="{FF2B5EF4-FFF2-40B4-BE49-F238E27FC236}">
                <a16:creationId xmlns="" xmlns:a16="http://schemas.microsoft.com/office/drawing/2014/main" id="{AD96F325-8984-4F56-8CD5-25F327628E8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Заметки 2">
            <a:extLst>
              <a:ext uri="{FF2B5EF4-FFF2-40B4-BE49-F238E27FC236}">
                <a16:creationId xmlns="" xmlns:a16="http://schemas.microsoft.com/office/drawing/2014/main" id="{E9975AA6-3006-449E-B01E-0EBCE6083E0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74756" name="Номер слайда 3">
            <a:extLst>
              <a:ext uri="{FF2B5EF4-FFF2-40B4-BE49-F238E27FC236}">
                <a16:creationId xmlns="" xmlns:a16="http://schemas.microsoft.com/office/drawing/2014/main" id="{259317D0-4327-4C29-ACDA-FD9398E9DD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65B71C4-F5D6-4B4D-80CD-BFE98B8C5A22}" type="slidenum">
              <a:rPr lang="ru-RU" altLang="ru-RU">
                <a:solidFill>
                  <a:srgbClr val="000000"/>
                </a:solidFill>
              </a:rPr>
              <a:pPr/>
              <a:t>10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218F5FE-4B9A-4F75-9CD2-2196042C8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5A1C4DE-AF9F-4989-B492-FE05C1B669A6}" type="datetimeFigureOut">
              <a:rPr lang="ru-RU"/>
              <a:pPr>
                <a:defRPr/>
              </a:pPr>
              <a:t>25.04.2024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BCA3C9D-BCCE-4DB3-A647-95A9AC717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D257B79-BDBA-437B-ADD3-863C3BF75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0DD1A897-9AA1-4B46-9A2C-418CA564B21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4148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A17198F-99CA-4E96-B599-F76B6D777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84095EC-76B5-4D03-8E9B-8F23EAE57376}" type="datetimeFigureOut">
              <a:rPr lang="ru-RU"/>
              <a:pPr>
                <a:defRPr/>
              </a:pPr>
              <a:t>25.04.2024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0714C8E-A74F-4AE4-B5E6-C16658A0B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4C153E7-5054-4D1D-9BE3-793A1E9E7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F6856171-BCB0-4AC3-88EE-101FD2A02F7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2586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9E83CF0-42E7-4170-968B-EDBC888F8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5DCD98C-6115-49E5-B9F7-2E8B7138C28B}" type="datetimeFigureOut">
              <a:rPr lang="ru-RU"/>
              <a:pPr>
                <a:defRPr/>
              </a:pPr>
              <a:t>25.04.2024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47CE995-C285-430B-8C1D-3D27ED14C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F632DC9-6448-47E6-9499-61C1EFDBF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489E2D56-B1F5-4708-AC1B-76C8E25D933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8449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A5A3C3A-CC51-4C4F-B806-3DDD73200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FC024C6-2646-4E23-AF08-A7B01A40CB64}" type="datetimeFigureOut">
              <a:rPr lang="ru-RU"/>
              <a:pPr>
                <a:defRPr/>
              </a:pPr>
              <a:t>25.04.2024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D04FEAC-2D8B-42F2-95D2-0C8F47D91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DA37583-9AB8-40D7-898C-FD888833A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81FC67F7-3ADF-4303-A82C-7DE4BE804BD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5232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1B3EE30-CBDA-46EF-87AA-8CA2A0EB9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14F9DCF-F30D-46A1-8AB5-C4C399642BC4}" type="datetimeFigureOut">
              <a:rPr lang="ru-RU"/>
              <a:pPr>
                <a:defRPr/>
              </a:pPr>
              <a:t>25.04.2024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536F9A1-024A-4106-B1A6-F68E39EEF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748D014-F7DE-4EEA-BA54-686E9244C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BEB3EF22-4890-422B-8EEB-D535A8AA33B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4238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0FB4781-FA78-49E8-9683-62388CBFD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2150C33-0319-4BF7-9BBC-43B30253A31F}" type="datetimeFigureOut">
              <a:rPr lang="ru-RU"/>
              <a:pPr>
                <a:defRPr/>
              </a:pPr>
              <a:t>25.04.2024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0B36472-E256-41B7-98A9-4D7E5CB0B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0B6C19C-6CDE-46E8-9E1A-AB574E5C9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C166CD9E-69B8-4BED-9BD8-6A6D229DB9F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2302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="" xmlns:a16="http://schemas.microsoft.com/office/drawing/2014/main" id="{00292D66-A485-4206-9FBF-2568E66C7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7CA6361-D1A5-4982-A593-EE457EA32575}" type="datetimeFigureOut">
              <a:rPr lang="ru-RU"/>
              <a:pPr>
                <a:defRPr/>
              </a:pPr>
              <a:t>25.04.2024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="" xmlns:a16="http://schemas.microsoft.com/office/drawing/2014/main" id="{AFEDDD21-BF50-4475-B33E-C6616364A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DB5ADCF3-E090-44AA-B9F3-5645CD364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200C6692-CBC4-4F1E-862B-8D1323ACAB8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3148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="" xmlns:a16="http://schemas.microsoft.com/office/drawing/2014/main" id="{E27F355D-4479-4DD6-8C42-0AA697EE1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9A068CF-774A-4876-A0A7-49C04D12E4FE}" type="datetimeFigureOut">
              <a:rPr lang="ru-RU"/>
              <a:pPr>
                <a:defRPr/>
              </a:pPr>
              <a:t>25.04.2024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="" xmlns:a16="http://schemas.microsoft.com/office/drawing/2014/main" id="{4C04D753-617F-459B-9B2B-459DFC31A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="" xmlns:a16="http://schemas.microsoft.com/office/drawing/2014/main" id="{946C3651-DB82-4D4B-852A-D73974C67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36B37343-EE72-4301-83F0-5580DEFE308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298006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="" xmlns:a16="http://schemas.microsoft.com/office/drawing/2014/main" id="{1B3F4C28-7207-4FD4-909C-BD8B133CE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DC2EF08-E029-43E7-8F10-42C81F8ADAD8}" type="datetimeFigureOut">
              <a:rPr lang="ru-RU"/>
              <a:pPr>
                <a:defRPr/>
              </a:pPr>
              <a:t>25.04.2024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="" xmlns:a16="http://schemas.microsoft.com/office/drawing/2014/main" id="{D781875F-5BEA-46C2-8A71-F00FB7E19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="" xmlns:a16="http://schemas.microsoft.com/office/drawing/2014/main" id="{0363495E-C30E-4595-A363-E0EAA2370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9F825E17-B70B-4874-8290-EA86F5B5A54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52284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="" xmlns:a16="http://schemas.microsoft.com/office/drawing/2014/main" id="{9BC205D8-03AA-41DA-90D2-287785E9C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1BF5E28-9C5E-4E80-98A2-F8DE3E7585EE}" type="datetimeFigureOut">
              <a:rPr lang="ru-RU"/>
              <a:pPr>
                <a:defRPr/>
              </a:pPr>
              <a:t>25.04.2024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="" xmlns:a16="http://schemas.microsoft.com/office/drawing/2014/main" id="{6950D154-168F-4DF0-8200-AB0AD1C05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="" xmlns:a16="http://schemas.microsoft.com/office/drawing/2014/main" id="{216C803D-020C-4F40-9F29-AEEE1A3EB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03D4AF23-9EC4-484A-B12A-23F5E279BB3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41194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="" xmlns:a16="http://schemas.microsoft.com/office/drawing/2014/main" id="{F379F284-9FE3-45CF-88A0-1D873B72E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4D6482F-CE08-4B5D-B5D7-422BFC7C6FC5}" type="datetimeFigureOut">
              <a:rPr lang="ru-RU"/>
              <a:pPr>
                <a:defRPr/>
              </a:pPr>
              <a:t>25.04.2024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="" xmlns:a16="http://schemas.microsoft.com/office/drawing/2014/main" id="{5FD2D3B4-D1C2-47A9-8C9C-08A434F65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D2E2A3DD-8826-41CC-B32B-666CB0D8E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7F3BCD54-2ECB-4FFD-92CC-88200F82F1C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9824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7ADCBD6-9205-45DF-AB52-9EBAAD7E5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5D34353-3550-46EA-86C6-7DB7F42DC02E}" type="datetimeFigureOut">
              <a:rPr lang="ru-RU"/>
              <a:pPr>
                <a:defRPr/>
              </a:pPr>
              <a:t>25.04.2024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140ABCD-7DD2-46CC-9BFE-A5CA9FBBA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6C3A5F8-38AA-419F-AA2C-B81292A2E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C077B1FD-5964-49B8-B22E-394E4740B81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28881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="" xmlns:a16="http://schemas.microsoft.com/office/drawing/2014/main" id="{8308F7B9-3388-4336-989A-8FCAEA13E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54FC77C-9E28-4383-AC9D-079CA16EF728}" type="datetimeFigureOut">
              <a:rPr lang="ru-RU"/>
              <a:pPr>
                <a:defRPr/>
              </a:pPr>
              <a:t>25.04.2024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="" xmlns:a16="http://schemas.microsoft.com/office/drawing/2014/main" id="{D5BB4B83-0340-434B-9A8A-F5241F307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FB3B608B-B58F-4666-BD5D-1868C36C0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9D907455-9AFA-45F5-80AD-0EB0BA8FB16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6514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4B33DCD-2739-475C-8BF0-A8A314672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90D3151-F173-487E-BCFE-F94D49E24DB1}" type="datetimeFigureOut">
              <a:rPr lang="ru-RU"/>
              <a:pPr>
                <a:defRPr/>
              </a:pPr>
              <a:t>25.04.2024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8C852E1-1BD6-465D-AD07-298FE484C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318E6BE-5323-4061-9A1B-9EC327C17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6F072647-A1AA-47D2-AC6E-2EB5FDD3BB4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53742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1141B28-9250-40A2-8852-431BDEC69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74B14E9-3BF6-4D92-B8AB-F711C6DC27A6}" type="datetimeFigureOut">
              <a:rPr lang="ru-RU"/>
              <a:pPr>
                <a:defRPr/>
              </a:pPr>
              <a:t>25.04.2024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603AE21-01A9-48B0-A5C0-7AA2BFDE6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F6A6331-570A-484D-B685-467F1031C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9722C0BC-D368-4996-B468-9AEAED42424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89164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E3AE8D8-831C-49E4-B544-542A64D0A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4404FD4-5AEB-4656-958F-6D2CB08ED9EB}" type="datetimeFigureOut">
              <a:rPr lang="ru-RU"/>
              <a:pPr>
                <a:defRPr/>
              </a:pPr>
              <a:t>25.04.2024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6565E8B-A2DF-4FB0-BA66-66927DC57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270FEC2-2863-4124-BC38-17699AFA1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2D57EC8D-7386-4C3B-952F-E232276C5B2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64171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1445DC3-1139-450B-8A91-4C2E6AB2E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49067FE-76DA-42B3-A665-F45A9A3E8354}" type="datetimeFigureOut">
              <a:rPr lang="ru-RU"/>
              <a:pPr>
                <a:defRPr/>
              </a:pPr>
              <a:t>25.04.2024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D536D37-406D-47C0-AB37-670F550E7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F66B0ED-3935-408D-A9A0-93E183F98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EE0696BB-E5C9-471E-902B-40CB7C606C0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886570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EBAB0C0-40BC-4692-84A5-B20BA5CAE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2DFAE2A-571A-42ED-93A7-7AC697A55DA7}" type="datetimeFigureOut">
              <a:rPr lang="ru-RU"/>
              <a:pPr>
                <a:defRPr/>
              </a:pPr>
              <a:t>25.04.2024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01A23FA-60D0-4FD9-AEAF-9BBC531A0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E2F6397-7C51-43F8-B205-3F684C3A8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DEFF49FD-9060-4E3F-9813-EA0B8763E57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01133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="" xmlns:a16="http://schemas.microsoft.com/office/drawing/2014/main" id="{F499AD2D-A1DD-4C6A-8B6F-DF7D1B378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980BAE9-3738-4F09-83D5-0BF883B43E17}" type="datetimeFigureOut">
              <a:rPr lang="ru-RU"/>
              <a:pPr>
                <a:defRPr/>
              </a:pPr>
              <a:t>25.04.2024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="" xmlns:a16="http://schemas.microsoft.com/office/drawing/2014/main" id="{6B44C5D8-0FD7-4C7E-9B1F-A88DB594F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0A6154F7-F477-4D9C-9CFA-6A9AF09A7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FA7177D6-7C31-4C87-A4BF-0FF94B9DB61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794977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="" xmlns:a16="http://schemas.microsoft.com/office/drawing/2014/main" id="{9B8138C4-C8BF-401B-B3E1-F74479F6A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B1DF027-FBBB-47D4-8EDE-C074C163F9D0}" type="datetimeFigureOut">
              <a:rPr lang="ru-RU"/>
              <a:pPr>
                <a:defRPr/>
              </a:pPr>
              <a:t>25.04.2024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="" xmlns:a16="http://schemas.microsoft.com/office/drawing/2014/main" id="{D7205564-2DFB-42AC-9862-7E767266A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="" xmlns:a16="http://schemas.microsoft.com/office/drawing/2014/main" id="{E4848216-B51E-4120-80D4-F0A256ACD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77E9C2B1-8EE6-47B5-8037-CE7CE2B6E8F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97911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="" xmlns:a16="http://schemas.microsoft.com/office/drawing/2014/main" id="{40076A4E-4416-4AC1-97D2-EAC96E6E9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CF0A1B3-B796-4E0A-B6A9-3D4AA32FD750}" type="datetimeFigureOut">
              <a:rPr lang="ru-RU"/>
              <a:pPr>
                <a:defRPr/>
              </a:pPr>
              <a:t>25.04.2024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="" xmlns:a16="http://schemas.microsoft.com/office/drawing/2014/main" id="{43B13BC4-EF21-4A2B-AEF7-BCADA4BA5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="" xmlns:a16="http://schemas.microsoft.com/office/drawing/2014/main" id="{81499AFB-286D-4F4A-97AC-BECEA5156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80114D16-0C7F-4B56-B922-4099B85233F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06280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="" xmlns:a16="http://schemas.microsoft.com/office/drawing/2014/main" id="{27FB2EAD-81F9-4AC1-A15D-13B51A6DE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6BD0F66-82D2-4CC6-9665-3ECF4E18593C}" type="datetimeFigureOut">
              <a:rPr lang="ru-RU"/>
              <a:pPr>
                <a:defRPr/>
              </a:pPr>
              <a:t>25.04.2024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="" xmlns:a16="http://schemas.microsoft.com/office/drawing/2014/main" id="{BCE364CF-9EBA-4AB6-BE91-B68FFEE07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="" xmlns:a16="http://schemas.microsoft.com/office/drawing/2014/main" id="{8D79069A-8C87-49EB-9E8C-25D1A09B9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354C5601-8A9E-4724-AF77-3331640443C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0494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1FCB6AE-DDED-4B86-B449-63ED1F38A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3153832-A13D-429F-9071-2869B53C78D7}" type="datetimeFigureOut">
              <a:rPr lang="ru-RU"/>
              <a:pPr>
                <a:defRPr/>
              </a:pPr>
              <a:t>25.04.2024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E0D5C13-0C99-4364-835A-A89879829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DB87A23-8D92-4756-8B0D-68EE9D833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123A74C3-AAC1-471F-B9A8-DE91077C052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28193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="" xmlns:a16="http://schemas.microsoft.com/office/drawing/2014/main" id="{F24D0B9B-9065-4AE5-A2AF-498A8CF0B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004B06E-3231-4A68-AC33-405155650C94}" type="datetimeFigureOut">
              <a:rPr lang="ru-RU"/>
              <a:pPr>
                <a:defRPr/>
              </a:pPr>
              <a:t>25.04.2024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="" xmlns:a16="http://schemas.microsoft.com/office/drawing/2014/main" id="{7778CED5-33DF-4A31-AA89-190355333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4FB3B0BF-4BEC-4F3E-8AF5-CD34280A7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EE69B6F0-8F7D-47F5-816A-16361A56034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51268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="" xmlns:a16="http://schemas.microsoft.com/office/drawing/2014/main" id="{B43D0D63-D6A7-4DFB-B217-7FB5E5CDD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777E6D5-8B1B-434C-A1A1-BAEC03C3E187}" type="datetimeFigureOut">
              <a:rPr lang="ru-RU"/>
              <a:pPr>
                <a:defRPr/>
              </a:pPr>
              <a:t>25.04.2024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="" xmlns:a16="http://schemas.microsoft.com/office/drawing/2014/main" id="{664CB865-4EA6-4603-8FBE-1B06D877C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D5B60864-E6EE-4388-8D7C-00E030849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5535AF1F-192A-4DCD-AC91-D9CA7898F80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05061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2061C25-93B3-4B0B-9C34-162DD0352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1CE8874-9F5B-4A66-A74F-3B1D3E9A1FF1}" type="datetimeFigureOut">
              <a:rPr lang="ru-RU"/>
              <a:pPr>
                <a:defRPr/>
              </a:pPr>
              <a:t>25.04.2024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C467887-4905-43C5-AD75-BC7FED00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69C83AF-318F-4391-A431-9247472B6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448BDBA1-28EB-4B84-9E7F-FDC5C87231D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44426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5AEFBA5-802B-4003-9A26-67413C3FD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7B21F17-C154-4561-A7A7-B68EE60B7941}" type="datetimeFigureOut">
              <a:rPr lang="ru-RU"/>
              <a:pPr>
                <a:defRPr/>
              </a:pPr>
              <a:t>25.04.2024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D73002E-7A0C-415B-BD0B-BD8BAAC9B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5C69B0F-DD7E-4021-9652-513CEDF0A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A7B1F0FE-E802-4F96-83CB-162967C07E7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714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="" xmlns:a16="http://schemas.microsoft.com/office/drawing/2014/main" id="{2BEF148C-FAC5-4AA6-B64D-F9E13DDD4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F47DE92-CE70-4E04-BF4E-2D91659DE816}" type="datetimeFigureOut">
              <a:rPr lang="ru-RU"/>
              <a:pPr>
                <a:defRPr/>
              </a:pPr>
              <a:t>25.04.2024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="" xmlns:a16="http://schemas.microsoft.com/office/drawing/2014/main" id="{F000C604-5DF0-444C-B0F6-DF64260F9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19D6DC14-B852-4176-87EA-8C35EB181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92A25AFA-4035-489D-8E28-27D96141ECA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2666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="" xmlns:a16="http://schemas.microsoft.com/office/drawing/2014/main" id="{76DC924E-C585-4E7C-A59F-1B90403BC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D44E805-55B2-4EE1-B50F-EAF0F5CDB1DA}" type="datetimeFigureOut">
              <a:rPr lang="ru-RU"/>
              <a:pPr>
                <a:defRPr/>
              </a:pPr>
              <a:t>25.04.2024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="" xmlns:a16="http://schemas.microsoft.com/office/drawing/2014/main" id="{A806D683-F6C4-49A5-8111-CFB8ED684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="" xmlns:a16="http://schemas.microsoft.com/office/drawing/2014/main" id="{4F6B0805-6CD7-4394-83BB-BCE9EA37D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33CA99B6-4891-4D4F-86D1-808BB5B53BC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1288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="" xmlns:a16="http://schemas.microsoft.com/office/drawing/2014/main" id="{72C71C4B-E3D8-4B38-9DDB-0829C461E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4B91B97-AD43-46EE-B404-7DB69282480A}" type="datetimeFigureOut">
              <a:rPr lang="ru-RU"/>
              <a:pPr>
                <a:defRPr/>
              </a:pPr>
              <a:t>25.04.2024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="" xmlns:a16="http://schemas.microsoft.com/office/drawing/2014/main" id="{F8E69FF7-A918-4004-A589-81754FE6B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="" xmlns:a16="http://schemas.microsoft.com/office/drawing/2014/main" id="{00E8EDD0-D9D1-492D-BB20-13D0C38A9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56C999EF-F675-46D4-AB04-85049C3B396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68035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="" xmlns:a16="http://schemas.microsoft.com/office/drawing/2014/main" id="{7ECED770-88C2-4E99-97BD-B2B56414A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44F5FF4-1A31-4700-AE26-6A85DF0E3AA3}" type="datetimeFigureOut">
              <a:rPr lang="ru-RU"/>
              <a:pPr>
                <a:defRPr/>
              </a:pPr>
              <a:t>25.04.2024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="" xmlns:a16="http://schemas.microsoft.com/office/drawing/2014/main" id="{913B66F8-578A-468B-8D05-BB3C6E031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="" xmlns:a16="http://schemas.microsoft.com/office/drawing/2014/main" id="{787AB760-641B-4705-9ED0-5856470E5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95A43C9A-16DE-4167-8CB4-FDDD4E2A16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5812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="" xmlns:a16="http://schemas.microsoft.com/office/drawing/2014/main" id="{915CA571-0148-4284-A1DF-7A37BED31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6C62AC4-EFB9-4244-8DFC-0C7BC0F45485}" type="datetimeFigureOut">
              <a:rPr lang="ru-RU"/>
              <a:pPr>
                <a:defRPr/>
              </a:pPr>
              <a:t>25.04.2024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="" xmlns:a16="http://schemas.microsoft.com/office/drawing/2014/main" id="{9BAF3F24-5555-427A-807F-EAD8699B2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83254E0A-5226-4707-96B3-06DD076B1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B2A48AF4-0AB0-4E77-8A9F-A6332490D2F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8132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="" xmlns:a16="http://schemas.microsoft.com/office/drawing/2014/main" id="{E126389B-8954-486D-A52D-FA94330AA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E57B890-83AF-488C-84C2-3BD3719AFD9D}" type="datetimeFigureOut">
              <a:rPr lang="ru-RU"/>
              <a:pPr>
                <a:defRPr/>
              </a:pPr>
              <a:t>25.04.2024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="" xmlns:a16="http://schemas.microsoft.com/office/drawing/2014/main" id="{EBE4503A-6DC7-4C03-A8E5-8DC0DC4E4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8E517AE7-FB6C-4A56-A3E2-E5D652B53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0857214D-9375-42F3-AAEE-30592BFD56D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4910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="" xmlns:a16="http://schemas.microsoft.com/office/drawing/2014/main" id="{0557B6F4-2FAD-4578-80AF-32F2F6B05FE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="" xmlns:a16="http://schemas.microsoft.com/office/drawing/2014/main" id="{4C7B11B7-2F69-409C-B45A-F833AF4A1B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070659B-205B-4181-9079-209E65C4E2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369FE6-62F0-4DE6-91B2-E97B54C111F7}" type="datetimeFigureOut">
              <a:rPr lang="ru-RU"/>
              <a:pPr>
                <a:defRPr/>
              </a:pPr>
              <a:t>25.04.2024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A305549-3E41-48CA-A93F-08017ED69A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18B64FD-9A83-4EB1-AFA5-D95F5E0288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D503469B-4BAF-4362-9B5B-B0EC4503AD9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76" r:id="rId1"/>
    <p:sldLayoutId id="2147485977" r:id="rId2"/>
    <p:sldLayoutId id="2147485978" r:id="rId3"/>
    <p:sldLayoutId id="2147485979" r:id="rId4"/>
    <p:sldLayoutId id="2147485980" r:id="rId5"/>
    <p:sldLayoutId id="2147485981" r:id="rId6"/>
    <p:sldLayoutId id="2147485982" r:id="rId7"/>
    <p:sldLayoutId id="2147485983" r:id="rId8"/>
    <p:sldLayoutId id="2147485984" r:id="rId9"/>
    <p:sldLayoutId id="2147485985" r:id="rId10"/>
    <p:sldLayoutId id="21474859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>
            <a:extLst>
              <a:ext uri="{FF2B5EF4-FFF2-40B4-BE49-F238E27FC236}">
                <a16:creationId xmlns="" xmlns:a16="http://schemas.microsoft.com/office/drawing/2014/main" id="{FEBA1F21-CED2-4F04-9393-9B1E8F79744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051" name="Текст 2">
            <a:extLst>
              <a:ext uri="{FF2B5EF4-FFF2-40B4-BE49-F238E27FC236}">
                <a16:creationId xmlns="" xmlns:a16="http://schemas.microsoft.com/office/drawing/2014/main" id="{23D156A8-1C97-4041-B725-1592751B926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E662275-165A-4B53-9D42-F208EB28C0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CA70157-54DF-427A-BE98-99E9D7B47017}" type="datetimeFigureOut">
              <a:rPr lang="ru-RU"/>
              <a:pPr>
                <a:defRPr/>
              </a:pPr>
              <a:t>25.04.2024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D7E7415-AB44-463B-BC14-70013D89A9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7F1BF1B-1B19-4F8B-816B-E068660F04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0772233C-6BFB-43CA-8B63-C5A9DB23047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87" r:id="rId1"/>
    <p:sldLayoutId id="2147485988" r:id="rId2"/>
    <p:sldLayoutId id="2147485989" r:id="rId3"/>
    <p:sldLayoutId id="2147485990" r:id="rId4"/>
    <p:sldLayoutId id="2147485991" r:id="rId5"/>
    <p:sldLayoutId id="2147485992" r:id="rId6"/>
    <p:sldLayoutId id="2147485993" r:id="rId7"/>
    <p:sldLayoutId id="2147485994" r:id="rId8"/>
    <p:sldLayoutId id="2147485995" r:id="rId9"/>
    <p:sldLayoutId id="2147485996" r:id="rId10"/>
    <p:sldLayoutId id="21474859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>
            <a:extLst>
              <a:ext uri="{FF2B5EF4-FFF2-40B4-BE49-F238E27FC236}">
                <a16:creationId xmlns="" xmlns:a16="http://schemas.microsoft.com/office/drawing/2014/main" id="{63827617-76FF-4FBC-96EC-2232F33049A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3075" name="Текст 2">
            <a:extLst>
              <a:ext uri="{FF2B5EF4-FFF2-40B4-BE49-F238E27FC236}">
                <a16:creationId xmlns="" xmlns:a16="http://schemas.microsoft.com/office/drawing/2014/main" id="{5303ACD1-1ED6-4E02-B708-08B1E8EB177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0FA1F5D-D265-4B90-9959-34AED034DD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768F69-C472-4FF4-BE6D-DE3D8E324415}" type="datetimeFigureOut">
              <a:rPr lang="ru-RU"/>
              <a:pPr>
                <a:defRPr/>
              </a:pPr>
              <a:t>25.04.2024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0C54F1F-52BD-4236-9A60-285800EE89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927D8E4-DB75-48D6-90D3-A92BC7F793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C33EF179-EF78-4C70-B280-5AED18FEB21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98" r:id="rId1"/>
    <p:sldLayoutId id="2147485999" r:id="rId2"/>
    <p:sldLayoutId id="2147486000" r:id="rId3"/>
    <p:sldLayoutId id="2147486001" r:id="rId4"/>
    <p:sldLayoutId id="2147486002" r:id="rId5"/>
    <p:sldLayoutId id="2147486003" r:id="rId6"/>
    <p:sldLayoutId id="2147486004" r:id="rId7"/>
    <p:sldLayoutId id="2147486005" r:id="rId8"/>
    <p:sldLayoutId id="2147486006" r:id="rId9"/>
    <p:sldLayoutId id="2147486007" r:id="rId10"/>
    <p:sldLayoutId id="21474860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jpeg"/><Relationship Id="rId5" Type="http://schemas.openxmlformats.org/officeDocument/2006/relationships/image" Target="../media/image64.png"/><Relationship Id="rId4" Type="http://schemas.openxmlformats.org/officeDocument/2006/relationships/image" Target="../media/image63.png"/><Relationship Id="rId9" Type="http://schemas.openxmlformats.org/officeDocument/2006/relationships/image" Target="../media/image6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jpeg"/><Relationship Id="rId5" Type="http://schemas.openxmlformats.org/officeDocument/2006/relationships/image" Target="../media/image64.png"/><Relationship Id="rId4" Type="http://schemas.openxmlformats.org/officeDocument/2006/relationships/image" Target="../media/image69.jpeg"/><Relationship Id="rId9" Type="http://schemas.openxmlformats.org/officeDocument/2006/relationships/image" Target="../media/image6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2.png"/><Relationship Id="rId4" Type="http://schemas.openxmlformats.org/officeDocument/2006/relationships/image" Target="../media/image7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: фигура 11">
            <a:extLst>
              <a:ext uri="{FF2B5EF4-FFF2-40B4-BE49-F238E27FC236}">
                <a16:creationId xmlns="" xmlns:a16="http://schemas.microsoft.com/office/drawing/2014/main" id="{94F0BB56-9ADC-47B5-B32B-74FC2D4232A7}"/>
              </a:ext>
            </a:extLst>
          </p:cNvPr>
          <p:cNvSpPr/>
          <p:nvPr/>
        </p:nvSpPr>
        <p:spPr>
          <a:xfrm>
            <a:off x="1" y="-12032"/>
            <a:ext cx="4572000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48537" h="6870032">
                <a:moveTo>
                  <a:pt x="0" y="0"/>
                </a:moveTo>
                <a:lnTo>
                  <a:pt x="4896853" y="0"/>
                </a:lnTo>
                <a:lnTo>
                  <a:pt x="9348537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187439DF-D6D6-4271-996C-092A3C7845A8}"/>
              </a:ext>
            </a:extLst>
          </p:cNvPr>
          <p:cNvSpPr/>
          <p:nvPr/>
        </p:nvSpPr>
        <p:spPr>
          <a:xfrm>
            <a:off x="3906838" y="0"/>
            <a:ext cx="5237162" cy="1052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7895" name="Прямоугольник 4">
            <a:extLst>
              <a:ext uri="{FF2B5EF4-FFF2-40B4-BE49-F238E27FC236}">
                <a16:creationId xmlns="" xmlns:a16="http://schemas.microsoft.com/office/drawing/2014/main" id="{0541E7F0-75E3-4280-822D-524B7C68B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113" y="2673494"/>
            <a:ext cx="8301037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Проведение ЕГЭ в ППЭ с применением технологий доставки экзаменационных материалов по сети «Интернет», их печати </a:t>
            </a:r>
            <a:b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</a:br>
            <a: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и сканирования в аудиториях ППЭ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(работники ППЭ ЕГЭ)</a:t>
            </a:r>
          </a:p>
        </p:txBody>
      </p:sp>
      <p:pic>
        <p:nvPicPr>
          <p:cNvPr id="37896" name="Picture 2">
            <a:extLst>
              <a:ext uri="{FF2B5EF4-FFF2-40B4-BE49-F238E27FC236}">
                <a16:creationId xmlns="" xmlns:a16="http://schemas.microsoft.com/office/drawing/2014/main" id="{BB90FFCC-5356-4D01-A916-AC24A939F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3" b="5464"/>
          <a:stretch>
            <a:fillRect/>
          </a:stretch>
        </p:blipFill>
        <p:spPr bwMode="auto">
          <a:xfrm>
            <a:off x="7459664" y="685134"/>
            <a:ext cx="1006910" cy="922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7" name="Picture 3">
            <a:extLst>
              <a:ext uri="{FF2B5EF4-FFF2-40B4-BE49-F238E27FC236}">
                <a16:creationId xmlns="" xmlns:a16="http://schemas.microsoft.com/office/drawing/2014/main" id="{940362C8-E7F9-421F-884C-D1C3721B1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55" b="4839"/>
          <a:stretch>
            <a:fillRect/>
          </a:stretch>
        </p:blipFill>
        <p:spPr bwMode="auto">
          <a:xfrm>
            <a:off x="5707063" y="621895"/>
            <a:ext cx="1185499" cy="1090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8" name="Picture 4">
            <a:extLst>
              <a:ext uri="{FF2B5EF4-FFF2-40B4-BE49-F238E27FC236}">
                <a16:creationId xmlns="" xmlns:a16="http://schemas.microsoft.com/office/drawing/2014/main" id="{62BAF295-3BAF-4135-99E4-6DD75D504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32656"/>
            <a:ext cx="983411" cy="1274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9" name="Picture 12">
            <a:extLst>
              <a:ext uri="{FF2B5EF4-FFF2-40B4-BE49-F238E27FC236}">
                <a16:creationId xmlns="" xmlns:a16="http://schemas.microsoft.com/office/drawing/2014/main" id="{BEB0C20B-12CA-49FF-A5CC-5EB671064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698" y="615634"/>
            <a:ext cx="990461" cy="918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900" name="Picture 2" descr="C:\Users\user\Desktop\logo.png">
            <a:extLst>
              <a:ext uri="{FF2B5EF4-FFF2-40B4-BE49-F238E27FC236}">
                <a16:creationId xmlns="" xmlns:a16="http://schemas.microsoft.com/office/drawing/2014/main" id="{F5F7E4A2-E58B-4781-9C89-84E71083B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180975"/>
            <a:ext cx="1606550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1" name="Прямоугольник 11">
            <a:extLst>
              <a:ext uri="{FF2B5EF4-FFF2-40B4-BE49-F238E27FC236}">
                <a16:creationId xmlns="" xmlns:a16="http://schemas.microsoft.com/office/drawing/2014/main" id="{4EE15F08-DD51-4EB9-8A8D-0786479825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163" y="6330950"/>
            <a:ext cx="20764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2024 </a:t>
            </a:r>
            <a:r>
              <a:rPr lang="ru-RU" alt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год</a:t>
            </a:r>
            <a:endParaRPr lang="ru-RU" altLang="ru-RU" sz="12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Полилиния: фигура 12">
            <a:extLst>
              <a:ext uri="{FF2B5EF4-FFF2-40B4-BE49-F238E27FC236}">
                <a16:creationId xmlns="" xmlns:a16="http://schemas.microsoft.com/office/drawing/2014/main" id="{1CE305D1-4836-456E-9E70-46E3594CE4D2}"/>
              </a:ext>
            </a:extLst>
          </p:cNvPr>
          <p:cNvSpPr/>
          <p:nvPr/>
        </p:nvSpPr>
        <p:spPr>
          <a:xfrm>
            <a:off x="5238751" y="-27384"/>
            <a:ext cx="3931172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: фигура 13">
            <a:extLst>
              <a:ext uri="{FF2B5EF4-FFF2-40B4-BE49-F238E27FC236}">
                <a16:creationId xmlns="" xmlns:a16="http://schemas.microsoft.com/office/drawing/2014/main" id="{F2ECE7DB-6AE9-4DF3-B997-E2E21CC7F871}"/>
              </a:ext>
            </a:extLst>
          </p:cNvPr>
          <p:cNvSpPr/>
          <p:nvPr/>
        </p:nvSpPr>
        <p:spPr>
          <a:xfrm>
            <a:off x="8103199" y="-27384"/>
            <a:ext cx="1078756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: фигура 30">
            <a:extLst>
              <a:ext uri="{FF2B5EF4-FFF2-40B4-BE49-F238E27FC236}">
                <a16:creationId xmlns="" xmlns:a16="http://schemas.microsoft.com/office/drawing/2014/main" id="{5159143A-0AF1-4CDB-8E6F-93E99E27CAB8}"/>
              </a:ext>
            </a:extLst>
          </p:cNvPr>
          <p:cNvSpPr/>
          <p:nvPr/>
        </p:nvSpPr>
        <p:spPr>
          <a:xfrm>
            <a:off x="1985211" y="-27384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олилиния: фигура 31">
            <a:extLst>
              <a:ext uri="{FF2B5EF4-FFF2-40B4-BE49-F238E27FC236}">
                <a16:creationId xmlns="" xmlns:a16="http://schemas.microsoft.com/office/drawing/2014/main" id="{A9B38F54-22EB-4D6A-A6B4-AF7AA505B89A}"/>
              </a:ext>
            </a:extLst>
          </p:cNvPr>
          <p:cNvSpPr/>
          <p:nvPr/>
        </p:nvSpPr>
        <p:spPr>
          <a:xfrm>
            <a:off x="7219365" y="0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107" name="AutoShape 4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37F1ED64-FA1A-4CF8-BD93-E0D6222F4DF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7108" name="AutoShape 6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5C02A62C-0A66-46CF-B3C7-904CE52F70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7109" name="AutoShape 8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3BB765F9-71D6-4EED-B474-4AB8619F7A6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7110" name="AutoShape 17" descr="https://www.pngkey.com/png/full/45-453882_open-laptop-icon.png">
            <a:extLst>
              <a:ext uri="{FF2B5EF4-FFF2-40B4-BE49-F238E27FC236}">
                <a16:creationId xmlns="" xmlns:a16="http://schemas.microsoft.com/office/drawing/2014/main" id="{438A2F1B-A09A-4831-8B71-2C06AC7663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7111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="" xmlns:a16="http://schemas.microsoft.com/office/drawing/2014/main" id="{D3170AC8-FC54-4DFF-BE59-9622B6FC39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7112" name="AutoShape 2" descr="https://www.clipartmax.com/png/full/103-1038590_file-emoji-u1f4bb-svg-computer-emoji-black-and-white.png">
            <a:extLst>
              <a:ext uri="{FF2B5EF4-FFF2-40B4-BE49-F238E27FC236}">
                <a16:creationId xmlns="" xmlns:a16="http://schemas.microsoft.com/office/drawing/2014/main" id="{E8DB0AE4-4D68-43AB-B66F-A82301C13C9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7114" name="Заголовок 1">
            <a:extLst>
              <a:ext uri="{FF2B5EF4-FFF2-40B4-BE49-F238E27FC236}">
                <a16:creationId xmlns="" xmlns:a16="http://schemas.microsoft.com/office/drawing/2014/main" id="{E8A35D1D-A727-4994-8F1A-C727E8D7F061}"/>
              </a:ext>
            </a:extLst>
          </p:cNvPr>
          <p:cNvSpPr txBox="1">
            <a:spLocks/>
          </p:cNvSpPr>
          <p:nvPr/>
        </p:nvSpPr>
        <p:spPr bwMode="auto">
          <a:xfrm>
            <a:off x="144463" y="68069"/>
            <a:ext cx="8964612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АЛГОРИТМ ДЕЙСТВИЙ В НЕСТАНДАРТНЫХ </a:t>
            </a: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СИТУАЦИЯХ ПРИ ВХОДЕ УЧАСТНИКОВ В ППЭ</a:t>
            </a:r>
            <a:endParaRPr lang="ru-RU" alt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136595CE-3DF1-4D76-A36D-289AC9BF43E4}"/>
              </a:ext>
            </a:extLst>
          </p:cNvPr>
          <p:cNvSpPr/>
          <p:nvPr/>
        </p:nvSpPr>
        <p:spPr>
          <a:xfrm>
            <a:off x="3510078" y="1268413"/>
            <a:ext cx="5570538" cy="977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endParaRPr lang="ru-RU" sz="1700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="" xmlns:a16="http://schemas.microsoft.com/office/drawing/2014/main" id="{977029D2-4C70-4CF4-8EC1-0FCE8500999F}"/>
              </a:ext>
            </a:extLst>
          </p:cNvPr>
          <p:cNvSpPr/>
          <p:nvPr/>
        </p:nvSpPr>
        <p:spPr>
          <a:xfrm>
            <a:off x="109653" y="1268413"/>
            <a:ext cx="3389313" cy="977900"/>
          </a:xfrm>
          <a:prstGeom prst="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endParaRPr lang="ru-RU" sz="1600" b="1" dirty="0">
              <a:solidFill>
                <a:prstClr val="white"/>
              </a:solidFill>
              <a:latin typeface="Cambria" pitchFamily="18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ru-RU" sz="1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Отсутствие участника </a:t>
            </a:r>
            <a:r>
              <a:rPr lang="ru-RU" sz="1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ГИА </a:t>
            </a:r>
            <a:br>
              <a:rPr lang="ru-RU" sz="1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</a:br>
            <a:r>
              <a:rPr lang="ru-RU" sz="1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и ЕГЭ в </a:t>
            </a:r>
            <a:r>
              <a:rPr lang="ru-RU" sz="1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списках автоматизированного распределения </a:t>
            </a:r>
            <a:br>
              <a:rPr lang="ru-RU" sz="1400" b="1" dirty="0">
                <a:solidFill>
                  <a:prstClr val="white"/>
                </a:solidFill>
                <a:latin typeface="Century Gothic" panose="020B0502020202020204" pitchFamily="34" charset="0"/>
              </a:rPr>
            </a:br>
            <a:endParaRPr lang="ru-RU" sz="14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47117" name="Прямоугольник 21">
            <a:extLst>
              <a:ext uri="{FF2B5EF4-FFF2-40B4-BE49-F238E27FC236}">
                <a16:creationId xmlns="" xmlns:a16="http://schemas.microsoft.com/office/drawing/2014/main" id="{96E4DE13-ECE3-4A68-ABC7-DE93F6ECF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8178" y="1373409"/>
            <a:ext cx="49942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недопуск участника </a:t>
            </a:r>
            <a:r>
              <a:rPr lang="ru-RU" alt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ГИА и ЕГЭ </a:t>
            </a: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в ППЭ;</a:t>
            </a:r>
          </a:p>
          <a:p>
            <a:pPr>
              <a:spcBef>
                <a:spcPct val="0"/>
              </a:spcBef>
            </a:pP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фиксация данного факта для дальнейшего принятия решения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="" xmlns:a16="http://schemas.microsoft.com/office/drawing/2014/main" id="{18F0C362-525F-4399-867E-B950AE921A3D}"/>
              </a:ext>
            </a:extLst>
          </p:cNvPr>
          <p:cNvSpPr/>
          <p:nvPr/>
        </p:nvSpPr>
        <p:spPr>
          <a:xfrm>
            <a:off x="3487815" y="2387600"/>
            <a:ext cx="5559425" cy="1081088"/>
          </a:xfrm>
          <a:prstGeom prst="rect">
            <a:avLst/>
          </a:prstGeom>
          <a:solidFill>
            <a:srgbClr val="9A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" algn="ctr">
              <a:spcBef>
                <a:spcPts val="0"/>
              </a:spcBef>
              <a:defRPr/>
            </a:pPr>
            <a:endParaRPr lang="ru-RU" sz="1700" spc="-15" dirty="0">
              <a:solidFill>
                <a:prstClr val="white"/>
              </a:solidFill>
              <a:latin typeface="Cambria" pitchFamily="18" charset="0"/>
              <a:cs typeface="Arial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="" xmlns:a16="http://schemas.microsoft.com/office/drawing/2014/main" id="{967FFB65-D2DB-431A-8F9F-0E36E2D1B1A3}"/>
              </a:ext>
            </a:extLst>
          </p:cNvPr>
          <p:cNvSpPr/>
          <p:nvPr/>
        </p:nvSpPr>
        <p:spPr>
          <a:xfrm>
            <a:off x="95366" y="2387600"/>
            <a:ext cx="3394075" cy="10810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" algn="ctr">
              <a:spcBef>
                <a:spcPts val="0"/>
              </a:spcBef>
              <a:defRPr/>
            </a:pPr>
            <a:r>
              <a:rPr lang="ru-RU" sz="1400" b="1" spc="-15" dirty="0">
                <a:solidFill>
                  <a:prstClr val="white"/>
                </a:solidFill>
                <a:latin typeface="Century Gothic" panose="020B0502020202020204" pitchFamily="34" charset="0"/>
                <a:cs typeface="Arial"/>
              </a:rPr>
              <a:t>Явка без документа,  удостоверяющего личность, выпускника текущего года, обучающегося СПО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B1CBB434-E8EB-4589-BD7B-C6F6AA6AE808}"/>
              </a:ext>
            </a:extLst>
          </p:cNvPr>
          <p:cNvSpPr/>
          <p:nvPr/>
        </p:nvSpPr>
        <p:spPr>
          <a:xfrm>
            <a:off x="3498966" y="3613150"/>
            <a:ext cx="5570537" cy="895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endParaRPr lang="ru-RU" sz="1700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="" xmlns:a16="http://schemas.microsoft.com/office/drawing/2014/main" id="{1EF86411-789D-4282-BBF5-76160987ED65}"/>
              </a:ext>
            </a:extLst>
          </p:cNvPr>
          <p:cNvSpPr/>
          <p:nvPr/>
        </p:nvSpPr>
        <p:spPr>
          <a:xfrm>
            <a:off x="98541" y="3613150"/>
            <a:ext cx="3390900" cy="895350"/>
          </a:xfrm>
          <a:prstGeom prst="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" algn="ctr">
              <a:spcBef>
                <a:spcPts val="0"/>
              </a:spcBef>
              <a:defRPr/>
            </a:pPr>
            <a:r>
              <a:rPr lang="ru-RU" sz="1400" b="1" spc="-15" dirty="0">
                <a:solidFill>
                  <a:prstClr val="white"/>
                </a:solidFill>
                <a:latin typeface="Century Gothic" panose="020B0502020202020204" pitchFamily="34" charset="0"/>
                <a:cs typeface="Arial"/>
              </a:rPr>
              <a:t>Явка без документа,  удостоверяющего личность, выпускника прошлых лет</a:t>
            </a:r>
          </a:p>
        </p:txBody>
      </p:sp>
      <p:sp>
        <p:nvSpPr>
          <p:cNvPr id="47122" name="Прямоугольник 21">
            <a:extLst>
              <a:ext uri="{FF2B5EF4-FFF2-40B4-BE49-F238E27FC236}">
                <a16:creationId xmlns="" xmlns:a16="http://schemas.microsoft.com/office/drawing/2014/main" id="{AB842E6B-E0F2-4762-9F18-D9667C0718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7027" y="3714971"/>
            <a:ext cx="536733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недопуск</a:t>
            </a: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ВПЛ в </a:t>
            </a: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ППЭ;</a:t>
            </a:r>
          </a:p>
          <a:p>
            <a:pPr>
              <a:spcBef>
                <a:spcPct val="0"/>
              </a:spcBef>
            </a:pP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составление акта о недопуске (подписывается членом ГЭК, руководителем ППЭ и </a:t>
            </a:r>
            <a:r>
              <a:rPr lang="ru-RU" alt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ВПЛ) </a:t>
            </a:r>
            <a:endParaRPr lang="ru-RU" altLang="ru-RU" sz="14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7123" name="Прямоугольник 25">
            <a:extLst>
              <a:ext uri="{FF2B5EF4-FFF2-40B4-BE49-F238E27FC236}">
                <a16:creationId xmlns="" xmlns:a16="http://schemas.microsoft.com/office/drawing/2014/main" id="{922372F6-9444-48D0-8924-A67576ED1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8178" y="2451833"/>
            <a:ext cx="5449888" cy="93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составление сопровождающим акта об идентификации личности участника ГИА </a:t>
            </a:r>
            <a:b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</a:b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(форма ППЭ-20) в присутствии члена ГЭК;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допуск участника на экзамен</a:t>
            </a:r>
          </a:p>
        </p:txBody>
      </p:sp>
      <p:sp>
        <p:nvSpPr>
          <p:cNvPr id="53" name="Прямоугольник 52">
            <a:extLst>
              <a:ext uri="{FF2B5EF4-FFF2-40B4-BE49-F238E27FC236}">
                <a16:creationId xmlns="" xmlns:a16="http://schemas.microsoft.com/office/drawing/2014/main" id="{6E6A4D9C-698B-49B8-9DB8-890630C82FB0}"/>
              </a:ext>
            </a:extLst>
          </p:cNvPr>
          <p:cNvSpPr/>
          <p:nvPr/>
        </p:nvSpPr>
        <p:spPr>
          <a:xfrm>
            <a:off x="3487815" y="4656138"/>
            <a:ext cx="5559425" cy="936625"/>
          </a:xfrm>
          <a:prstGeom prst="rect">
            <a:avLst/>
          </a:prstGeom>
          <a:solidFill>
            <a:srgbClr val="9A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" algn="ctr">
              <a:spcBef>
                <a:spcPts val="0"/>
              </a:spcBef>
              <a:defRPr/>
            </a:pPr>
            <a:endParaRPr lang="ru-RU" sz="1700" spc="-15" dirty="0">
              <a:solidFill>
                <a:prstClr val="white"/>
              </a:solidFill>
              <a:latin typeface="Cambria" pitchFamily="18" charset="0"/>
              <a:cs typeface="Arial"/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="" xmlns:a16="http://schemas.microsoft.com/office/drawing/2014/main" id="{342AF36D-7F75-493A-B294-5CC71536D902}"/>
              </a:ext>
            </a:extLst>
          </p:cNvPr>
          <p:cNvSpPr/>
          <p:nvPr/>
        </p:nvSpPr>
        <p:spPr>
          <a:xfrm>
            <a:off x="95366" y="4656138"/>
            <a:ext cx="3394075" cy="93662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" algn="ctr">
              <a:spcBef>
                <a:spcPts val="0"/>
              </a:spcBef>
              <a:defRPr/>
            </a:pPr>
            <a:r>
              <a:rPr lang="ru-RU" sz="1400" b="1" spc="-15" dirty="0">
                <a:solidFill>
                  <a:prstClr val="white"/>
                </a:solidFill>
                <a:latin typeface="Century Gothic" panose="020B0502020202020204" pitchFamily="34" charset="0"/>
                <a:cs typeface="Arial"/>
              </a:rPr>
              <a:t>Отказ от сдачи</a:t>
            </a:r>
            <a:br>
              <a:rPr lang="ru-RU" sz="1400" b="1" spc="-15" dirty="0">
                <a:solidFill>
                  <a:prstClr val="white"/>
                </a:solidFill>
                <a:latin typeface="Century Gothic" panose="020B0502020202020204" pitchFamily="34" charset="0"/>
                <a:cs typeface="Arial"/>
              </a:rPr>
            </a:br>
            <a:r>
              <a:rPr lang="ru-RU" sz="1400" b="1" spc="-15" dirty="0">
                <a:solidFill>
                  <a:prstClr val="white"/>
                </a:solidFill>
                <a:latin typeface="Century Gothic" panose="020B0502020202020204" pitchFamily="34" charset="0"/>
                <a:cs typeface="Arial"/>
              </a:rPr>
              <a:t>запрещённых средств, </a:t>
            </a:r>
            <a:br>
              <a:rPr lang="ru-RU" sz="1400" b="1" spc="-15" dirty="0">
                <a:solidFill>
                  <a:prstClr val="white"/>
                </a:solidFill>
                <a:latin typeface="Century Gothic" panose="020B0502020202020204" pitchFamily="34" charset="0"/>
                <a:cs typeface="Arial"/>
              </a:rPr>
            </a:br>
            <a:r>
              <a:rPr lang="ru-RU" sz="1400" b="1" spc="-15" dirty="0">
                <a:solidFill>
                  <a:prstClr val="white"/>
                </a:solidFill>
                <a:latin typeface="Century Gothic" panose="020B0502020202020204" pitchFamily="34" charset="0"/>
                <a:cs typeface="Arial"/>
              </a:rPr>
              <a:t>в том числе средств связи</a:t>
            </a:r>
          </a:p>
        </p:txBody>
      </p:sp>
      <p:sp>
        <p:nvSpPr>
          <p:cNvPr id="55" name="Прямоугольник 54">
            <a:extLst>
              <a:ext uri="{FF2B5EF4-FFF2-40B4-BE49-F238E27FC236}">
                <a16:creationId xmlns="" xmlns:a16="http://schemas.microsoft.com/office/drawing/2014/main" id="{5098090E-04A8-40F6-A07B-DA137925A72F}"/>
              </a:ext>
            </a:extLst>
          </p:cNvPr>
          <p:cNvSpPr/>
          <p:nvPr/>
        </p:nvSpPr>
        <p:spPr>
          <a:xfrm>
            <a:off x="3498966" y="5740400"/>
            <a:ext cx="5570537" cy="10017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endParaRPr lang="ru-RU" sz="1700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56" name="Прямоугольник 55">
            <a:extLst>
              <a:ext uri="{FF2B5EF4-FFF2-40B4-BE49-F238E27FC236}">
                <a16:creationId xmlns="" xmlns:a16="http://schemas.microsoft.com/office/drawing/2014/main" id="{60D39280-F99C-4648-9404-12FBD76852BE}"/>
              </a:ext>
            </a:extLst>
          </p:cNvPr>
          <p:cNvSpPr/>
          <p:nvPr/>
        </p:nvSpPr>
        <p:spPr>
          <a:xfrm>
            <a:off x="98541" y="5740400"/>
            <a:ext cx="3390900" cy="1001713"/>
          </a:xfrm>
          <a:prstGeom prst="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r>
              <a:rPr lang="ru-RU" sz="1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Опоздание </a:t>
            </a:r>
            <a:br>
              <a:rPr lang="ru-RU" sz="1400" b="1" dirty="0">
                <a:solidFill>
                  <a:prstClr val="white"/>
                </a:solidFill>
                <a:latin typeface="Century Gothic" panose="020B0502020202020204" pitchFamily="34" charset="0"/>
              </a:rPr>
            </a:br>
            <a:r>
              <a:rPr lang="ru-RU" sz="1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участника </a:t>
            </a:r>
            <a:r>
              <a:rPr lang="ru-RU" sz="1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ГИА и ЕГЭ </a:t>
            </a:r>
            <a:r>
              <a:rPr lang="ru-RU" sz="1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в ППЭ</a:t>
            </a:r>
          </a:p>
        </p:txBody>
      </p:sp>
      <p:sp>
        <p:nvSpPr>
          <p:cNvPr id="47128" name="Прямоугольник 34">
            <a:extLst>
              <a:ext uri="{FF2B5EF4-FFF2-40B4-BE49-F238E27FC236}">
                <a16:creationId xmlns="" xmlns:a16="http://schemas.microsoft.com/office/drawing/2014/main" id="{7E8EA1FA-F535-49A0-BB62-91C1BF30C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3578" y="4635133"/>
            <a:ext cx="564038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недопуск</a:t>
            </a: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участника ГИА и ЕГЭ в </a:t>
            </a: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ППЭ;</a:t>
            </a:r>
          </a:p>
          <a:p>
            <a:pPr>
              <a:spcBef>
                <a:spcPct val="0"/>
              </a:spcBef>
            </a:pP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составление руководителем ППЭ акта о недопуске участника </a:t>
            </a:r>
            <a:r>
              <a:rPr lang="ru-RU" alt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ГИА и ЕГЭ </a:t>
            </a: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в ППЭ в 2-х экземплярах </a:t>
            </a:r>
            <a:b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</a:b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(с подписью участника </a:t>
            </a:r>
            <a:r>
              <a:rPr lang="ru-RU" alt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ГИА и ЕГЭ</a:t>
            </a: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47129" name="Прямоугольник 38">
            <a:extLst>
              <a:ext uri="{FF2B5EF4-FFF2-40B4-BE49-F238E27FC236}">
                <a16:creationId xmlns="" xmlns:a16="http://schemas.microsoft.com/office/drawing/2014/main" id="{86AFC9F4-0CD9-4E37-AE24-2D24A41B8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5333" y="5764202"/>
            <a:ext cx="564038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допуск участника </a:t>
            </a:r>
            <a:r>
              <a:rPr lang="ru-RU" alt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ГИА и ЕГЭ </a:t>
            </a: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в ППЭ;</a:t>
            </a:r>
          </a:p>
          <a:p>
            <a:pPr>
              <a:spcBef>
                <a:spcPct val="0"/>
              </a:spcBef>
            </a:pP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составление руководителем ППЭ и членом ГЭК акта </a:t>
            </a:r>
            <a:b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</a:b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об опоздании участника </a:t>
            </a:r>
            <a:r>
              <a:rPr lang="ru-RU" alt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ГИА и ЕГЭ </a:t>
            </a: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в ППЭ в 2-х экземплярах (с подписью участника </a:t>
            </a:r>
            <a:r>
              <a:rPr lang="ru-RU" alt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ГИА и ЕГЭ</a:t>
            </a: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98F0C934-5863-451E-AC50-6E32D00739AC}"/>
              </a:ext>
            </a:extLst>
          </p:cNvPr>
          <p:cNvSpPr/>
          <p:nvPr/>
        </p:nvSpPr>
        <p:spPr>
          <a:xfrm>
            <a:off x="109653" y="1268413"/>
            <a:ext cx="373063" cy="36036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prstClr val="white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62" name="Прямоугольник 61">
            <a:extLst>
              <a:ext uri="{FF2B5EF4-FFF2-40B4-BE49-F238E27FC236}">
                <a16:creationId xmlns="" xmlns:a16="http://schemas.microsoft.com/office/drawing/2014/main" id="{4AE8F35C-AF2E-4DEE-9EED-367C4FE3E469}"/>
              </a:ext>
            </a:extLst>
          </p:cNvPr>
          <p:cNvSpPr/>
          <p:nvPr/>
        </p:nvSpPr>
        <p:spPr>
          <a:xfrm>
            <a:off x="98502" y="3628771"/>
            <a:ext cx="373063" cy="39052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prstClr val="white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63" name="Прямоугольник 62">
            <a:extLst>
              <a:ext uri="{FF2B5EF4-FFF2-40B4-BE49-F238E27FC236}">
                <a16:creationId xmlns="" xmlns:a16="http://schemas.microsoft.com/office/drawing/2014/main" id="{8A12AC53-F4DA-4955-AFA2-0DA0C9061F2D}"/>
              </a:ext>
            </a:extLst>
          </p:cNvPr>
          <p:cNvSpPr/>
          <p:nvPr/>
        </p:nvSpPr>
        <p:spPr>
          <a:xfrm>
            <a:off x="98502" y="5740400"/>
            <a:ext cx="373063" cy="3587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prstClr val="white"/>
                </a:solidFill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64" name="Прямоугольник 63">
            <a:extLst>
              <a:ext uri="{FF2B5EF4-FFF2-40B4-BE49-F238E27FC236}">
                <a16:creationId xmlns="" xmlns:a16="http://schemas.microsoft.com/office/drawing/2014/main" id="{C6C846F7-34DB-4057-A779-E3804870BB90}"/>
              </a:ext>
            </a:extLst>
          </p:cNvPr>
          <p:cNvSpPr/>
          <p:nvPr/>
        </p:nvSpPr>
        <p:spPr>
          <a:xfrm>
            <a:off x="87428" y="2387600"/>
            <a:ext cx="373063" cy="360363"/>
          </a:xfrm>
          <a:prstGeom prst="rect">
            <a:avLst/>
          </a:prstGeom>
          <a:solidFill>
            <a:srgbClr val="9A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65" name="Прямоугольник 64">
            <a:extLst>
              <a:ext uri="{FF2B5EF4-FFF2-40B4-BE49-F238E27FC236}">
                <a16:creationId xmlns="" xmlns:a16="http://schemas.microsoft.com/office/drawing/2014/main" id="{D415B075-4D29-4701-80A6-59C2506F8E66}"/>
              </a:ext>
            </a:extLst>
          </p:cNvPr>
          <p:cNvSpPr/>
          <p:nvPr/>
        </p:nvSpPr>
        <p:spPr>
          <a:xfrm>
            <a:off x="104891" y="4652963"/>
            <a:ext cx="373062" cy="360362"/>
          </a:xfrm>
          <a:prstGeom prst="rect">
            <a:avLst/>
          </a:prstGeom>
          <a:solidFill>
            <a:srgbClr val="9A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058AF3A-CE4D-4562-93D6-F3B0B82DFB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895658"/>
            <a:ext cx="2562341" cy="1962340"/>
          </a:xfrm>
          <a:prstGeom prst="rect">
            <a:avLst/>
          </a:prstGeom>
        </p:spPr>
      </p:pic>
      <p:sp>
        <p:nvSpPr>
          <p:cNvPr id="8" name="Полилиния: фигура 7">
            <a:extLst>
              <a:ext uri="{FF2B5EF4-FFF2-40B4-BE49-F238E27FC236}">
                <a16:creationId xmlns="" xmlns:a16="http://schemas.microsoft.com/office/drawing/2014/main" id="{BB2FEF84-5083-41B0-8F01-3B1CF9B98870}"/>
              </a:ext>
            </a:extLst>
          </p:cNvPr>
          <p:cNvSpPr/>
          <p:nvPr/>
        </p:nvSpPr>
        <p:spPr>
          <a:xfrm>
            <a:off x="1985211" y="-27384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="" xmlns:a16="http://schemas.microsoft.com/office/drawing/2014/main" id="{17AA43AA-5A22-4B00-82CB-8407813F0FC0}"/>
              </a:ext>
            </a:extLst>
          </p:cNvPr>
          <p:cNvSpPr/>
          <p:nvPr/>
        </p:nvSpPr>
        <p:spPr>
          <a:xfrm>
            <a:off x="7219365" y="0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987" name="Заголовок 1">
            <a:extLst>
              <a:ext uri="{FF2B5EF4-FFF2-40B4-BE49-F238E27FC236}">
                <a16:creationId xmlns="" xmlns:a16="http://schemas.microsoft.com/office/drawing/2014/main" id="{2E8539B6-3E98-41FE-B8BF-EE71DD4C4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552" y="125731"/>
            <a:ext cx="7344816" cy="725192"/>
          </a:xfrm>
        </p:spPr>
        <p:txBody>
          <a:bodyPr/>
          <a:lstStyle/>
          <a:p>
            <a:pPr eaLnBrk="1" hangingPunct="1"/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КЛЮЧЕВЫЕ ОСОБЕННОСТИ  </a:t>
            </a: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2024 </a:t>
            </a:r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ГОДА</a:t>
            </a:r>
            <a:endParaRPr lang="ru-RU" alt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988" name="Прямоугольник 1">
            <a:extLst>
              <a:ext uri="{FF2B5EF4-FFF2-40B4-BE49-F238E27FC236}">
                <a16:creationId xmlns="" xmlns:a16="http://schemas.microsoft.com/office/drawing/2014/main" id="{FB87F265-86DC-461B-BF7C-15D253002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445" y="859601"/>
            <a:ext cx="4539630" cy="5893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Личный  кабинет  ППЭ :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Clr>
                <a:schemeClr val="accent5">
                  <a:lumMod val="75000"/>
                </a:schemeClr>
              </a:buClr>
              <a:buSzPct val="200000"/>
            </a:pPr>
            <a:r>
              <a:rPr lang="ru-RU" altLang="ru-RU" sz="1400" dirty="0">
                <a:latin typeface="Century Gothic" panose="020B0502020202020204" pitchFamily="34" charset="0"/>
              </a:rPr>
              <a:t>получение  </a:t>
            </a:r>
            <a:r>
              <a:rPr lang="ru-RU" altLang="ru-RU" sz="1400" dirty="0" smtClean="0">
                <a:latin typeface="Century Gothic" panose="020B0502020202020204" pitchFamily="34" charset="0"/>
              </a:rPr>
              <a:t>интернет-пакетов;</a:t>
            </a:r>
            <a:endParaRPr lang="ru-RU" altLang="ru-RU" sz="1400" dirty="0"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Clr>
                <a:schemeClr val="accent5">
                  <a:lumMod val="75000"/>
                </a:schemeClr>
              </a:buClr>
              <a:buSzPct val="200000"/>
            </a:pPr>
            <a:r>
              <a:rPr lang="ru-RU" altLang="ru-RU" sz="1400" dirty="0">
                <a:latin typeface="Century Gothic" panose="020B0502020202020204" pitchFamily="34" charset="0"/>
              </a:rPr>
              <a:t>авторизация  членов  </a:t>
            </a:r>
            <a:r>
              <a:rPr lang="ru-RU" altLang="ru-RU" sz="1400" dirty="0" smtClean="0">
                <a:latin typeface="Century Gothic" panose="020B0502020202020204" pitchFamily="34" charset="0"/>
              </a:rPr>
              <a:t>ГЭК;</a:t>
            </a:r>
          </a:p>
          <a:p>
            <a:pPr marL="285750" indent="-285750" algn="just">
              <a:lnSpc>
                <a:spcPct val="150000"/>
              </a:lnSpc>
              <a:spcBef>
                <a:spcPct val="0"/>
              </a:spcBef>
              <a:buClr>
                <a:schemeClr val="accent5">
                  <a:lumMod val="75000"/>
                </a:schemeClr>
              </a:buClr>
              <a:buSzPct val="200000"/>
            </a:pPr>
            <a:r>
              <a:rPr lang="ru-RU" altLang="ru-RU" sz="1400" dirty="0" smtClean="0">
                <a:latin typeface="Century Gothic" panose="020B0502020202020204" pitchFamily="34" charset="0"/>
              </a:rPr>
              <a:t>получение </a:t>
            </a:r>
            <a:r>
              <a:rPr lang="ru-RU" altLang="ru-RU" sz="1400" dirty="0">
                <a:latin typeface="Century Gothic" panose="020B0502020202020204" pitchFamily="34" charset="0"/>
              </a:rPr>
              <a:t>статусов подготовки </a:t>
            </a:r>
            <a:r>
              <a:rPr lang="ru-RU" altLang="ru-RU" sz="1400" dirty="0" smtClean="0">
                <a:latin typeface="Century Gothic" panose="020B0502020202020204" pitchFamily="34" charset="0"/>
              </a:rPr>
              <a:t/>
            </a:r>
            <a:br>
              <a:rPr lang="ru-RU" altLang="ru-RU" sz="1400" dirty="0" smtClean="0">
                <a:latin typeface="Century Gothic" panose="020B0502020202020204" pitchFamily="34" charset="0"/>
              </a:rPr>
            </a:br>
            <a:r>
              <a:rPr lang="ru-RU" altLang="ru-RU" sz="1400" dirty="0" smtClean="0">
                <a:latin typeface="Century Gothic" panose="020B0502020202020204" pitchFamily="34" charset="0"/>
              </a:rPr>
              <a:t>и </a:t>
            </a:r>
            <a:r>
              <a:rPr lang="ru-RU" altLang="ru-RU" sz="1400" dirty="0">
                <a:latin typeface="Century Gothic" panose="020B0502020202020204" pitchFamily="34" charset="0"/>
              </a:rPr>
              <a:t>проведения экзамена, получения электронных актов технической готовности и журналов работы станций </a:t>
            </a:r>
            <a:r>
              <a:rPr lang="ru-RU" altLang="ru-RU" sz="1400" dirty="0" smtClean="0">
                <a:latin typeface="Century Gothic" panose="020B0502020202020204" pitchFamily="34" charset="0"/>
              </a:rPr>
              <a:t>ППЭ;</a:t>
            </a:r>
          </a:p>
          <a:p>
            <a:pPr marL="285750" indent="-285750" algn="just">
              <a:lnSpc>
                <a:spcPct val="150000"/>
              </a:lnSpc>
              <a:spcBef>
                <a:spcPct val="0"/>
              </a:spcBef>
              <a:buClr>
                <a:schemeClr val="accent5">
                  <a:lumMod val="75000"/>
                </a:schemeClr>
              </a:buClr>
              <a:buSzPct val="200000"/>
            </a:pPr>
            <a:r>
              <a:rPr lang="ru-RU" altLang="ru-RU" sz="1400" dirty="0" smtClean="0">
                <a:latin typeface="Century Gothic" panose="020B0502020202020204" pitchFamily="34" charset="0"/>
              </a:rPr>
              <a:t>передача </a:t>
            </a:r>
            <a:r>
              <a:rPr lang="ru-RU" altLang="ru-RU" sz="1400" dirty="0">
                <a:latin typeface="Century Gothic" panose="020B0502020202020204" pitchFamily="34" charset="0"/>
              </a:rPr>
              <a:t>ключей для ДБО № </a:t>
            </a:r>
            <a:r>
              <a:rPr lang="ru-RU" altLang="ru-RU" sz="1400" dirty="0" smtClean="0">
                <a:latin typeface="Century Gothic" panose="020B0502020202020204" pitchFamily="34" charset="0"/>
              </a:rPr>
              <a:t>2;</a:t>
            </a:r>
          </a:p>
          <a:p>
            <a:pPr marL="285750" indent="-285750" algn="just">
              <a:lnSpc>
                <a:spcPct val="150000"/>
              </a:lnSpc>
              <a:spcBef>
                <a:spcPct val="0"/>
              </a:spcBef>
              <a:buClr>
                <a:schemeClr val="accent5">
                  <a:lumMod val="75000"/>
                </a:schemeClr>
              </a:buClr>
              <a:buSzPct val="200000"/>
            </a:pPr>
            <a:r>
              <a:rPr lang="ru-RU" altLang="ru-RU" sz="1400" dirty="0" smtClean="0">
                <a:latin typeface="Century Gothic" panose="020B0502020202020204" pitchFamily="34" charset="0"/>
              </a:rPr>
              <a:t> передача </a:t>
            </a:r>
            <a:r>
              <a:rPr lang="ru-RU" altLang="ru-RU" sz="1400" dirty="0">
                <a:latin typeface="Century Gothic" panose="020B0502020202020204" pitchFamily="34" charset="0"/>
              </a:rPr>
              <a:t>ключей доступа к ЭМ в день проведения экзамена авторизованным членам </a:t>
            </a:r>
            <a:r>
              <a:rPr lang="ru-RU" altLang="ru-RU" sz="1400" dirty="0" smtClean="0">
                <a:latin typeface="Century Gothic" panose="020B0502020202020204" pitchFamily="34" charset="0"/>
              </a:rPr>
              <a:t>ГЭК;</a:t>
            </a:r>
          </a:p>
          <a:p>
            <a:pPr marL="285750" indent="-285750" algn="just">
              <a:lnSpc>
                <a:spcPct val="150000"/>
              </a:lnSpc>
              <a:spcBef>
                <a:spcPct val="0"/>
              </a:spcBef>
              <a:buClr>
                <a:schemeClr val="accent5">
                  <a:lumMod val="75000"/>
                </a:schemeClr>
              </a:buClr>
              <a:buSzPct val="200000"/>
            </a:pPr>
            <a:r>
              <a:rPr lang="ru-RU" altLang="ru-RU" sz="1400" dirty="0" smtClean="0">
                <a:latin typeface="Century Gothic" panose="020B0502020202020204" pitchFamily="34" charset="0"/>
              </a:rPr>
              <a:t>передача </a:t>
            </a:r>
            <a:r>
              <a:rPr lang="ru-RU" altLang="ru-RU" sz="1400" dirty="0">
                <a:latin typeface="Century Gothic" panose="020B0502020202020204" pitchFamily="34" charset="0"/>
              </a:rPr>
              <a:t>пакетов с электронными образами бланков и форм ППЭ, пакетов </a:t>
            </a:r>
            <a:r>
              <a:rPr lang="ru-RU" altLang="ru-RU" sz="1400" dirty="0" smtClean="0">
                <a:latin typeface="Century Gothic" panose="020B0502020202020204" pitchFamily="34" charset="0"/>
              </a:rPr>
              <a:t/>
            </a:r>
            <a:br>
              <a:rPr lang="ru-RU" altLang="ru-RU" sz="1400" dirty="0" smtClean="0">
                <a:latin typeface="Century Gothic" panose="020B0502020202020204" pitchFamily="34" charset="0"/>
              </a:rPr>
            </a:br>
            <a:r>
              <a:rPr lang="ru-RU" altLang="ru-RU" sz="1400" dirty="0" smtClean="0">
                <a:latin typeface="Century Gothic" panose="020B0502020202020204" pitchFamily="34" charset="0"/>
              </a:rPr>
              <a:t>с </a:t>
            </a:r>
            <a:r>
              <a:rPr lang="ru-RU" altLang="ru-RU" sz="1400" dirty="0" err="1">
                <a:latin typeface="Century Gothic" panose="020B0502020202020204" pitchFamily="34" charset="0"/>
              </a:rPr>
              <a:t>аудиоответами</a:t>
            </a:r>
            <a:r>
              <a:rPr lang="ru-RU" altLang="ru-RU" sz="1400" dirty="0">
                <a:latin typeface="Century Gothic" panose="020B0502020202020204" pitchFamily="34" charset="0"/>
              </a:rPr>
              <a:t> участников устного </a:t>
            </a:r>
            <a:r>
              <a:rPr lang="ru-RU" altLang="ru-RU" sz="1400" dirty="0" smtClean="0">
                <a:latin typeface="Century Gothic" panose="020B0502020202020204" pitchFamily="34" charset="0"/>
              </a:rPr>
              <a:t>экзамена.</a:t>
            </a:r>
            <a:endParaRPr lang="ru-RU" altLang="ru-RU" sz="1400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accent5">
                  <a:lumMod val="75000"/>
                </a:schemeClr>
              </a:buClr>
              <a:buSzPct val="200000"/>
              <a:buNone/>
            </a:pPr>
            <a:r>
              <a:rPr lang="ru-RU" altLang="ru-RU" sz="1400" b="1" dirty="0" smtClean="0">
                <a:latin typeface="Century Gothic" panose="020B0502020202020204" pitchFamily="34" charset="0"/>
              </a:rPr>
              <a:t>Доступ  </a:t>
            </a:r>
            <a:r>
              <a:rPr lang="ru-RU" altLang="ru-RU" sz="1400" b="1" dirty="0">
                <a:latin typeface="Century Gothic" panose="020B0502020202020204" pitchFamily="34" charset="0"/>
              </a:rPr>
              <a:t>в  личный  кабинет </a:t>
            </a:r>
            <a:r>
              <a:rPr lang="ru-RU" altLang="ru-RU" sz="1400" b="1" dirty="0" smtClean="0">
                <a:latin typeface="Century Gothic" panose="020B0502020202020204" pitchFamily="34" charset="0"/>
              </a:rPr>
              <a:t>ППЭ  </a:t>
            </a:r>
            <a:r>
              <a:rPr lang="ru-RU" altLang="ru-RU" sz="1400" b="1" dirty="0">
                <a:latin typeface="Century Gothic" panose="020B0502020202020204" pitchFamily="34" charset="0"/>
              </a:rPr>
              <a:t>имеют  все  технические  специалисты  ППЭ,  назначенные  </a:t>
            </a:r>
            <a:br>
              <a:rPr lang="ru-RU" altLang="ru-RU" sz="1400" b="1" dirty="0">
                <a:latin typeface="Century Gothic" panose="020B0502020202020204" pitchFamily="34" charset="0"/>
              </a:rPr>
            </a:br>
            <a:r>
              <a:rPr lang="ru-RU" altLang="ru-RU" sz="1400" b="1" dirty="0">
                <a:latin typeface="Century Gothic" panose="020B0502020202020204" pitchFamily="34" charset="0"/>
              </a:rPr>
              <a:t>на  экзамен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7072E617-A738-459E-A7C6-4063DB41122A}"/>
              </a:ext>
            </a:extLst>
          </p:cNvPr>
          <p:cNvSpPr/>
          <p:nvPr/>
        </p:nvSpPr>
        <p:spPr>
          <a:xfrm>
            <a:off x="4823074" y="787282"/>
            <a:ext cx="4221638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1600" dirty="0">
                <a:latin typeface="Century Gothic" panose="020B0502020202020204" pitchFamily="34" charset="0"/>
                <a:cs typeface="Arial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Century Gothic" panose="020B0502020202020204" pitchFamily="34" charset="0"/>
                <a:cs typeface="Arial" charset="0"/>
              </a:rPr>
              <a:t>Станция </a:t>
            </a:r>
            <a:r>
              <a:rPr lang="ru-RU" sz="20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Arial" charset="0"/>
              </a:rPr>
              <a:t>штаба ППЭ:</a:t>
            </a:r>
            <a:endParaRPr lang="ru-RU" sz="2000" b="1" dirty="0">
              <a:solidFill>
                <a:srgbClr val="FF0000"/>
              </a:solidFill>
              <a:latin typeface="Century Gothic" panose="020B0502020202020204" pitchFamily="34" charset="0"/>
              <a:cs typeface="Arial" charset="0"/>
            </a:endParaRPr>
          </a:p>
          <a:p>
            <a:pPr marL="285750" indent="-285750">
              <a:lnSpc>
                <a:spcPct val="150000"/>
              </a:lnSpc>
              <a:buClr>
                <a:schemeClr val="accent5">
                  <a:lumMod val="60000"/>
                  <a:lumOff val="40000"/>
                </a:schemeClr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Century Gothic" panose="020B0502020202020204" pitchFamily="34" charset="0"/>
                <a:cs typeface="Arial" charset="0"/>
              </a:rPr>
              <a:t>печать ДБО № </a:t>
            </a:r>
            <a:r>
              <a:rPr lang="ru-RU" sz="1400" dirty="0" smtClean="0">
                <a:latin typeface="Century Gothic" panose="020B0502020202020204" pitchFamily="34" charset="0"/>
                <a:cs typeface="Arial" charset="0"/>
              </a:rPr>
              <a:t>2;</a:t>
            </a:r>
            <a:endParaRPr lang="ru-RU" sz="1400" dirty="0">
              <a:latin typeface="Century Gothic" panose="020B0502020202020204" pitchFamily="34" charset="0"/>
              <a:cs typeface="Arial" charset="0"/>
            </a:endParaRPr>
          </a:p>
          <a:p>
            <a:pPr marL="288925" indent="-285750">
              <a:lnSpc>
                <a:spcPct val="150000"/>
              </a:lnSpc>
              <a:buClr>
                <a:schemeClr val="accent5">
                  <a:lumMod val="60000"/>
                  <a:lumOff val="40000"/>
                </a:schemeClr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400" dirty="0" smtClean="0">
                <a:latin typeface="Century Gothic" panose="020B0502020202020204" pitchFamily="34" charset="0"/>
                <a:cs typeface="Arial" charset="0"/>
              </a:rPr>
              <a:t>формирование </a:t>
            </a:r>
            <a:r>
              <a:rPr lang="ru-RU" sz="1400" dirty="0">
                <a:latin typeface="Century Gothic" panose="020B0502020202020204" pitchFamily="34" charset="0"/>
                <a:cs typeface="Arial" charset="0"/>
              </a:rPr>
              <a:t>пароля доступа  к  КИМ  в  случае  отсутствия  доступа  в  сеть  «Интернет»  в  день  проведения </a:t>
            </a:r>
            <a:r>
              <a:rPr lang="ru-RU" sz="1400" dirty="0" smtClean="0">
                <a:latin typeface="Century Gothic" panose="020B0502020202020204" pitchFamily="34" charset="0"/>
                <a:cs typeface="Arial" charset="0"/>
              </a:rPr>
              <a:t>экзамена;</a:t>
            </a:r>
          </a:p>
          <a:p>
            <a:pPr marL="288925" indent="-285750">
              <a:lnSpc>
                <a:spcPct val="150000"/>
              </a:lnSpc>
              <a:buClr>
                <a:schemeClr val="accent5">
                  <a:lumMod val="60000"/>
                  <a:lumOff val="40000"/>
                </a:schemeClr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rgbClr val="000000"/>
                </a:solidFill>
                <a:latin typeface="Century Gothic" pitchFamily="34" charset="0"/>
                <a:ea typeface="Times New Roman"/>
                <a:cs typeface="Courier New" pitchFamily="49" charset="0"/>
              </a:rPr>
              <a:t>сканирование форм, заполняемых в штабе ППЭ, а также бланков в случае невозможности их сканирования </a:t>
            </a:r>
            <a:r>
              <a:rPr lang="ru-RU" sz="1400" dirty="0" smtClean="0">
                <a:solidFill>
                  <a:srgbClr val="000000"/>
                </a:solidFill>
                <a:latin typeface="Century Gothic" pitchFamily="34" charset="0"/>
                <a:ea typeface="Times New Roman"/>
                <a:cs typeface="Courier New" pitchFamily="49" charset="0"/>
              </a:rPr>
              <a:t/>
            </a:r>
            <a:br>
              <a:rPr lang="ru-RU" sz="1400" dirty="0" smtClean="0">
                <a:solidFill>
                  <a:srgbClr val="000000"/>
                </a:solidFill>
                <a:latin typeface="Century Gothic" pitchFamily="34" charset="0"/>
                <a:ea typeface="Times New Roman"/>
                <a:cs typeface="Courier New" pitchFamily="49" charset="0"/>
              </a:rPr>
            </a:br>
            <a:r>
              <a:rPr lang="ru-RU" sz="1400" dirty="0" smtClean="0">
                <a:solidFill>
                  <a:srgbClr val="000000"/>
                </a:solidFill>
                <a:latin typeface="Century Gothic" pitchFamily="34" charset="0"/>
                <a:ea typeface="Times New Roman"/>
                <a:cs typeface="Courier New" pitchFamily="49" charset="0"/>
              </a:rPr>
              <a:t>в аудитории.</a:t>
            </a:r>
            <a:endParaRPr lang="ru-RU" sz="1400" dirty="0">
              <a:latin typeface="Century Gothic" pitchFamily="34" charset="0"/>
              <a:cs typeface="Courier New" pitchFamily="49" charset="0"/>
            </a:endParaRPr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="" xmlns:a16="http://schemas.microsoft.com/office/drawing/2014/main" id="{AE09F583-DAB1-4BD1-8241-143B8FEE7ADE}"/>
              </a:ext>
            </a:extLst>
          </p:cNvPr>
          <p:cNvSpPr/>
          <p:nvPr/>
        </p:nvSpPr>
        <p:spPr>
          <a:xfrm flipH="1" flipV="1">
            <a:off x="2267744" y="5661246"/>
            <a:ext cx="5451182" cy="1037201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="" xmlns:a16="http://schemas.microsoft.com/office/drawing/2014/main" id="{2A13B37E-6A9D-4027-AE93-0248DEB5BF33}"/>
              </a:ext>
            </a:extLst>
          </p:cNvPr>
          <p:cNvSpPr/>
          <p:nvPr/>
        </p:nvSpPr>
        <p:spPr>
          <a:xfrm flipH="1" flipV="1">
            <a:off x="6565" y="3686433"/>
            <a:ext cx="2099814" cy="2512745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олилиния: фигура 21">
            <a:extLst>
              <a:ext uri="{FF2B5EF4-FFF2-40B4-BE49-F238E27FC236}">
                <a16:creationId xmlns="" xmlns:a16="http://schemas.microsoft.com/office/drawing/2014/main" id="{03EAE576-097A-4AB6-BDDE-5DC7B7EA0651}"/>
              </a:ext>
            </a:extLst>
          </p:cNvPr>
          <p:cNvSpPr/>
          <p:nvPr/>
        </p:nvSpPr>
        <p:spPr>
          <a:xfrm flipH="1" flipV="1">
            <a:off x="4574646" y="-12032"/>
            <a:ext cx="4604278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  <a:endParaRPr lang="ru-RU" dirty="0"/>
          </a:p>
        </p:txBody>
      </p:sp>
      <p:sp>
        <p:nvSpPr>
          <p:cNvPr id="23" name="Полилиния: фигура 22">
            <a:extLst>
              <a:ext uri="{FF2B5EF4-FFF2-40B4-BE49-F238E27FC236}">
                <a16:creationId xmlns="" xmlns:a16="http://schemas.microsoft.com/office/drawing/2014/main" id="{8408336A-5178-4D70-AB95-EBBEA320BDEE}"/>
              </a:ext>
            </a:extLst>
          </p:cNvPr>
          <p:cNvSpPr/>
          <p:nvPr/>
        </p:nvSpPr>
        <p:spPr>
          <a:xfrm flipH="1">
            <a:off x="0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: фигура 23">
            <a:extLst>
              <a:ext uri="{FF2B5EF4-FFF2-40B4-BE49-F238E27FC236}">
                <a16:creationId xmlns="" xmlns:a16="http://schemas.microsoft.com/office/drawing/2014/main" id="{392BFEAF-4BB7-4980-B0CA-4535E83D718E}"/>
              </a:ext>
            </a:extLst>
          </p:cNvPr>
          <p:cNvSpPr/>
          <p:nvPr/>
        </p:nvSpPr>
        <p:spPr>
          <a:xfrm flipH="1">
            <a:off x="0" y="6015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059" name="AutoShape 4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43A1C968-EB57-4678-A253-4EE9BBAA01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0" name="AutoShape 6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D8E44F25-3DD8-455B-9F0A-BC25434675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1" name="AutoShape 8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D00CC3B6-A034-4F03-A4AC-C63113B5B1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2" name="AutoShape 17" descr="https://www.pngkey.com/png/full/45-453882_open-laptop-icon.png">
            <a:extLst>
              <a:ext uri="{FF2B5EF4-FFF2-40B4-BE49-F238E27FC236}">
                <a16:creationId xmlns="" xmlns:a16="http://schemas.microsoft.com/office/drawing/2014/main" id="{CAB215BF-55A6-49EF-A55A-A4529E89D6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3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="" xmlns:a16="http://schemas.microsoft.com/office/drawing/2014/main" id="{0777EA28-A9CA-41A6-96FA-A16282CC74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4" name="AutoShape 2" descr="https://www.clipartmax.com/png/full/103-1038590_file-emoji-u1f4bb-svg-computer-emoji-black-and-white.png">
            <a:extLst>
              <a:ext uri="{FF2B5EF4-FFF2-40B4-BE49-F238E27FC236}">
                <a16:creationId xmlns="" xmlns:a16="http://schemas.microsoft.com/office/drawing/2014/main" id="{FB953770-5EB7-4B0D-9EEA-9FD5739BB29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6" name="Заголовок 1">
            <a:extLst>
              <a:ext uri="{FF2B5EF4-FFF2-40B4-BE49-F238E27FC236}">
                <a16:creationId xmlns="" xmlns:a16="http://schemas.microsoft.com/office/drawing/2014/main" id="{E0908DB9-747D-47CE-B926-159B2F2E8D76}"/>
              </a:ext>
            </a:extLst>
          </p:cNvPr>
          <p:cNvSpPr txBox="1">
            <a:spLocks/>
          </p:cNvSpPr>
          <p:nvPr/>
        </p:nvSpPr>
        <p:spPr bwMode="auto">
          <a:xfrm>
            <a:off x="179387" y="-99392"/>
            <a:ext cx="8964613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ДЕЙСТВИЯ РУКОВОДИТЕЛЯ ППЭ ДО НАЧАЛА ЭКЗАМЕНА</a:t>
            </a:r>
          </a:p>
        </p:txBody>
      </p:sp>
      <p:sp>
        <p:nvSpPr>
          <p:cNvPr id="45067" name="object 6">
            <a:extLst>
              <a:ext uri="{FF2B5EF4-FFF2-40B4-BE49-F238E27FC236}">
                <a16:creationId xmlns="" xmlns:a16="http://schemas.microsoft.com/office/drawing/2014/main" id="{41834691-BC72-496C-8313-3C3C1876051D}"/>
              </a:ext>
            </a:extLst>
          </p:cNvPr>
          <p:cNvSpPr>
            <a:spLocks/>
          </p:cNvSpPr>
          <p:nvPr/>
        </p:nvSpPr>
        <p:spPr bwMode="auto">
          <a:xfrm>
            <a:off x="144463" y="4414838"/>
            <a:ext cx="8855075" cy="1846262"/>
          </a:xfrm>
          <a:custGeom>
            <a:avLst/>
            <a:gdLst>
              <a:gd name="T0" fmla="*/ 0 w 8673465"/>
              <a:gd name="T1" fmla="*/ 0 h 3761104"/>
              <a:gd name="T2" fmla="*/ 11099506 w 8673465"/>
              <a:gd name="T3" fmla="*/ 0 h 3761104"/>
              <a:gd name="T4" fmla="*/ 11099506 w 8673465"/>
              <a:gd name="T5" fmla="*/ 0 h 3761104"/>
              <a:gd name="T6" fmla="*/ 0 w 8673465"/>
              <a:gd name="T7" fmla="*/ 0 h 3761104"/>
              <a:gd name="T8" fmla="*/ 0 w 8673465"/>
              <a:gd name="T9" fmla="*/ 0 h 3761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673465" h="3761104">
                <a:moveTo>
                  <a:pt x="0" y="3760851"/>
                </a:moveTo>
                <a:lnTo>
                  <a:pt x="8672957" y="3760851"/>
                </a:lnTo>
                <a:lnTo>
                  <a:pt x="8672957" y="0"/>
                </a:lnTo>
                <a:lnTo>
                  <a:pt x="0" y="0"/>
                </a:lnTo>
                <a:lnTo>
                  <a:pt x="0" y="3760851"/>
                </a:lnTo>
                <a:close/>
              </a:path>
            </a:pathLst>
          </a:custGeom>
          <a:noFill/>
          <a:ln w="38100">
            <a:solidFill>
              <a:srgbClr val="40C9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5068" name="object 7">
            <a:extLst>
              <a:ext uri="{FF2B5EF4-FFF2-40B4-BE49-F238E27FC236}">
                <a16:creationId xmlns="" xmlns:a16="http://schemas.microsoft.com/office/drawing/2014/main" id="{8E24E448-92A8-4B56-BC18-163E382079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693" y="4493186"/>
            <a:ext cx="8448675" cy="1689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 anchor="ctr">
            <a:spAutoFit/>
          </a:bodyPr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Организаторам в аудитории:</a:t>
            </a:r>
            <a:endParaRPr lang="en-US" altLang="ru-RU" sz="17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ru-RU" altLang="ru-RU" sz="8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pPr marL="298450" indent="-285750" algn="just">
              <a:spcBef>
                <a:spcPct val="0"/>
              </a:spcBef>
            </a:pP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три ВДП для упаковки </a:t>
            </a:r>
            <a:r>
              <a:rPr lang="ru-RU" alt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комплектов бланков </a:t>
            </a: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ЕГЭ, КИМ, испорченных/бракованных ЭМ;</a:t>
            </a:r>
          </a:p>
          <a:p>
            <a:pPr marL="298450" indent="-285750" algn="just">
              <a:spcBef>
                <a:spcPct val="0"/>
              </a:spcBef>
            </a:pP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формы ППЭ – 05-01 (2 экз.), 05-02, 12-02, 12-03, 12-04МАШ, 16;</a:t>
            </a:r>
          </a:p>
          <a:p>
            <a:pPr marL="298450" indent="-285750" algn="just">
              <a:spcBef>
                <a:spcPct val="0"/>
              </a:spcBef>
            </a:pP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калибровочный лист;</a:t>
            </a:r>
          </a:p>
          <a:p>
            <a:pPr marL="298450" indent="-285750" algn="just">
              <a:spcBef>
                <a:spcPct val="0"/>
              </a:spcBef>
            </a:pP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черновики;</a:t>
            </a:r>
          </a:p>
          <a:p>
            <a:pPr marL="298450" indent="-285750" algn="just">
              <a:spcBef>
                <a:spcPct val="0"/>
              </a:spcBef>
            </a:pPr>
            <a:r>
              <a:rPr lang="ru-RU" alt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конверт </a:t>
            </a: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для упаковки черновиков;</a:t>
            </a:r>
          </a:p>
          <a:p>
            <a:pPr marL="298450" indent="-285750" algn="just">
              <a:spcBef>
                <a:spcPct val="0"/>
              </a:spcBef>
            </a:pP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папку для организатора в аудитории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729DC909-AB61-4181-AC7C-A534E28FDC04}"/>
              </a:ext>
            </a:extLst>
          </p:cNvPr>
          <p:cNvSpPr/>
          <p:nvPr/>
        </p:nvSpPr>
        <p:spPr>
          <a:xfrm>
            <a:off x="144463" y="1700213"/>
            <a:ext cx="8855075" cy="36036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388"/>
              </a:spcBef>
              <a:defRPr/>
            </a:pPr>
            <a:r>
              <a:rPr lang="ru-RU" sz="16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РУКОВОДИТЕЛЬ ППЭ ВЫДАЕТ:</a:t>
            </a:r>
            <a:endParaRPr lang="ru-RU" sz="1600" b="1" dirty="0"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0E15BA79-BEA1-4A11-98AA-4DA0ACBFC306}"/>
              </a:ext>
            </a:extLst>
          </p:cNvPr>
          <p:cNvSpPr/>
          <p:nvPr/>
        </p:nvSpPr>
        <p:spPr>
          <a:xfrm>
            <a:off x="144463" y="2105179"/>
            <a:ext cx="3348037" cy="1320800"/>
          </a:xfrm>
          <a:prstGeom prst="rect">
            <a:avLst/>
          </a:prstGeom>
          <a:solidFill>
            <a:srgbClr val="E9EDF4"/>
          </a:solidFill>
          <a:ln w="28575">
            <a:solidFill>
              <a:srgbClr val="40C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438"/>
              </a:spcBef>
              <a:defRPr/>
            </a:pP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Организаторам вне аудитории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pPr algn="ctr">
              <a:spcBef>
                <a:spcPts val="338"/>
              </a:spcBef>
              <a:defRPr/>
            </a:pPr>
            <a:r>
              <a:rPr lang="ru-RU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форму ППЭ-06-01 «Список участников экзамена по ОО» для  размещения на информационном стенде при входе в ППЭ 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10B1EE5D-8398-492E-BC3F-09415F29DAE1}"/>
              </a:ext>
            </a:extLst>
          </p:cNvPr>
          <p:cNvSpPr/>
          <p:nvPr/>
        </p:nvSpPr>
        <p:spPr>
          <a:xfrm>
            <a:off x="3635375" y="2105179"/>
            <a:ext cx="5356225" cy="1320800"/>
          </a:xfrm>
          <a:prstGeom prst="rect">
            <a:avLst/>
          </a:prstGeom>
          <a:solidFill>
            <a:srgbClr val="E9EDF4"/>
          </a:solidFill>
          <a:ln w="28575">
            <a:solidFill>
              <a:srgbClr val="40C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Медицинским работникам</a:t>
            </a:r>
          </a:p>
          <a:p>
            <a:pPr algn="ctr">
              <a:defRPr/>
            </a:pPr>
            <a:r>
              <a:rPr lang="ru-RU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инструкцию, определяющую порядок его работы </a:t>
            </a:r>
            <a:r>
              <a:rPr 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</a:br>
            <a:r>
              <a:rPr lang="ru-RU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во время проведения ЕГЭ в ППЭ;</a:t>
            </a:r>
          </a:p>
          <a:p>
            <a:pPr algn="ctr">
              <a:defRPr/>
            </a:pPr>
            <a:r>
              <a:rPr lang="ru-RU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журнал учета участников экзаменов, обратившихся </a:t>
            </a:r>
            <a:br>
              <a:rPr lang="ru-RU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</a:br>
            <a:r>
              <a:rPr lang="ru-RU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к медицинскому работнику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303ED9D1-D12B-4AFD-BD22-B5E9489F3DC1}"/>
              </a:ext>
            </a:extLst>
          </p:cNvPr>
          <p:cNvSpPr/>
          <p:nvPr/>
        </p:nvSpPr>
        <p:spPr>
          <a:xfrm>
            <a:off x="144463" y="3517900"/>
            <a:ext cx="3348037" cy="798513"/>
          </a:xfrm>
          <a:prstGeom prst="rect">
            <a:avLst/>
          </a:prstGeom>
          <a:solidFill>
            <a:srgbClr val="E9EDF4"/>
          </a:solidFill>
          <a:ln w="28575">
            <a:solidFill>
              <a:srgbClr val="40C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438"/>
              </a:spcBef>
              <a:defRPr/>
            </a:pP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Техническим специалистам</a:t>
            </a:r>
          </a:p>
          <a:p>
            <a:pPr algn="ctr">
              <a:spcBef>
                <a:spcPts val="438"/>
              </a:spcBef>
              <a:defRPr/>
            </a:pPr>
            <a:r>
              <a:rPr lang="ru-RU" sz="1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флеш</a:t>
            </a:r>
            <a:r>
              <a:rPr lang="ru-RU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-накопитель(и) для переноса данных  между рабочими станциями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3D55C403-9937-4DA9-882E-C57DA7C7F634}"/>
              </a:ext>
            </a:extLst>
          </p:cNvPr>
          <p:cNvSpPr/>
          <p:nvPr/>
        </p:nvSpPr>
        <p:spPr>
          <a:xfrm>
            <a:off x="3635375" y="3517900"/>
            <a:ext cx="5356225" cy="792163"/>
          </a:xfrm>
          <a:prstGeom prst="rect">
            <a:avLst/>
          </a:prstGeom>
          <a:solidFill>
            <a:srgbClr val="E9EDF4"/>
          </a:solidFill>
          <a:ln w="28575">
            <a:solidFill>
              <a:srgbClr val="40C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Общественным наблюдателям</a:t>
            </a:r>
          </a:p>
          <a:p>
            <a:pPr algn="ctr">
              <a:defRPr/>
            </a:pPr>
            <a:r>
              <a:rPr lang="ru-RU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форму ППЭ-18-МАШ «Акт общественного наблюдения </a:t>
            </a:r>
            <a:br>
              <a:rPr lang="ru-RU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</a:br>
            <a:r>
              <a:rPr lang="ru-RU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за проведением экзамена в ППЭ»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E98DCE2F-AB86-450E-B5DD-784224C02A99}"/>
              </a:ext>
            </a:extLst>
          </p:cNvPr>
          <p:cNvGrpSpPr/>
          <p:nvPr/>
        </p:nvGrpSpPr>
        <p:grpSpPr>
          <a:xfrm>
            <a:off x="144463" y="836712"/>
            <a:ext cx="8847137" cy="369887"/>
            <a:chOff x="144463" y="1268413"/>
            <a:chExt cx="8847137" cy="369887"/>
          </a:xfrm>
        </p:grpSpPr>
        <p:sp>
          <p:nvSpPr>
            <p:cNvPr id="45074" name="object 6">
              <a:extLst>
                <a:ext uri="{FF2B5EF4-FFF2-40B4-BE49-F238E27FC236}">
                  <a16:creationId xmlns="" xmlns:a16="http://schemas.microsoft.com/office/drawing/2014/main" id="{2B5C3852-91A9-4111-9E7E-87A5BC1E60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463" y="1268413"/>
              <a:ext cx="8847137" cy="369887"/>
            </a:xfrm>
            <a:custGeom>
              <a:avLst/>
              <a:gdLst>
                <a:gd name="T0" fmla="*/ 0 w 8673465"/>
                <a:gd name="T1" fmla="*/ 0 h 3761104"/>
                <a:gd name="T2" fmla="*/ 3086 w 8673465"/>
                <a:gd name="T3" fmla="*/ 0 h 3761104"/>
                <a:gd name="T4" fmla="*/ 3086 w 8673465"/>
                <a:gd name="T5" fmla="*/ 0 h 3761104"/>
                <a:gd name="T6" fmla="*/ 0 w 8673465"/>
                <a:gd name="T7" fmla="*/ 0 h 3761104"/>
                <a:gd name="T8" fmla="*/ 0 w 8673465"/>
                <a:gd name="T9" fmla="*/ 0 h 3761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73465" h="3761104">
                  <a:moveTo>
                    <a:pt x="0" y="3760851"/>
                  </a:moveTo>
                  <a:lnTo>
                    <a:pt x="8672957" y="3760851"/>
                  </a:lnTo>
                  <a:lnTo>
                    <a:pt x="8672957" y="0"/>
                  </a:lnTo>
                  <a:lnTo>
                    <a:pt x="0" y="0"/>
                  </a:lnTo>
                  <a:lnTo>
                    <a:pt x="0" y="3760851"/>
                  </a:lnTo>
                  <a:close/>
                </a:path>
              </a:pathLst>
            </a:custGeom>
            <a:noFill/>
            <a:ln w="28575">
              <a:solidFill>
                <a:srgbClr val="40C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075" name="Прямоугольник 3">
              <a:extLst>
                <a:ext uri="{FF2B5EF4-FFF2-40B4-BE49-F238E27FC236}">
                  <a16:creationId xmlns="" xmlns:a16="http://schemas.microsoft.com/office/drawing/2014/main" id="{D27CC865-A46A-4995-A0A8-4CE287248F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644" y="1290246"/>
              <a:ext cx="805504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ПРОВЕДЕНИЕ ИНСТРУКТАЖА (8.15 часов). Инструкция для руководителя ППЭ </a:t>
              </a:r>
              <a:endPara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D7244DA0-4946-4647-AC35-CFDD90626D43}"/>
              </a:ext>
            </a:extLst>
          </p:cNvPr>
          <p:cNvSpPr/>
          <p:nvPr/>
        </p:nvSpPr>
        <p:spPr>
          <a:xfrm>
            <a:off x="144463" y="6309320"/>
            <a:ext cx="8855075" cy="36036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ts val="388"/>
              </a:spcBef>
              <a:defRPr/>
            </a:pPr>
            <a:r>
              <a:rPr lang="ru-RU" dirty="0">
                <a:solidFill>
                  <a:srgbClr val="FFFFFF"/>
                </a:solidFill>
                <a:latin typeface="Century Gothic" panose="020B0502020202020204" pitchFamily="34" charset="0"/>
              </a:rPr>
              <a:t>Не позднее </a:t>
            </a:r>
            <a:r>
              <a:rPr lang="ru-RU" b="1" dirty="0">
                <a:solidFill>
                  <a:srgbClr val="FFFFFF"/>
                </a:solidFill>
                <a:latin typeface="Century Gothic" panose="020B0502020202020204" pitchFamily="34" charset="0"/>
              </a:rPr>
              <a:t>9.45 часов</a:t>
            </a:r>
            <a:r>
              <a:rPr lang="ru-RU" dirty="0">
                <a:solidFill>
                  <a:srgbClr val="FFFFFF"/>
                </a:solidFill>
                <a:latin typeface="Century Gothic" panose="020B0502020202020204" pitchFamily="34" charset="0"/>
              </a:rPr>
              <a:t> в штабе ППЭ руководитель ППЭ выдает </a:t>
            </a:r>
            <a:r>
              <a:rPr lang="ru-RU" b="1" dirty="0">
                <a:solidFill>
                  <a:srgbClr val="FFFFFF"/>
                </a:solidFill>
                <a:latin typeface="Century Gothic" panose="020B0502020202020204" pitchFamily="34" charset="0"/>
              </a:rPr>
              <a:t>ДБО № 2</a:t>
            </a:r>
            <a:endParaRPr lang="ru-RU" b="1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олилиния: фигура 17">
            <a:extLst>
              <a:ext uri="{FF2B5EF4-FFF2-40B4-BE49-F238E27FC236}">
                <a16:creationId xmlns="" xmlns:a16="http://schemas.microsoft.com/office/drawing/2014/main" id="{D2705B21-8BE6-41E1-9B57-5C8CA6C08111}"/>
              </a:ext>
            </a:extLst>
          </p:cNvPr>
          <p:cNvSpPr/>
          <p:nvPr/>
        </p:nvSpPr>
        <p:spPr>
          <a:xfrm flipH="1" flipV="1">
            <a:off x="4574646" y="-12032"/>
            <a:ext cx="4604278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  <a:endParaRPr lang="ru-RU" dirty="0"/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="" xmlns:a16="http://schemas.microsoft.com/office/drawing/2014/main" id="{95C1C723-6083-4C81-A1C3-BD7450E5082F}"/>
              </a:ext>
            </a:extLst>
          </p:cNvPr>
          <p:cNvSpPr/>
          <p:nvPr/>
        </p:nvSpPr>
        <p:spPr>
          <a:xfrm flipH="1">
            <a:off x="0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: фигура 19">
            <a:extLst>
              <a:ext uri="{FF2B5EF4-FFF2-40B4-BE49-F238E27FC236}">
                <a16:creationId xmlns="" xmlns:a16="http://schemas.microsoft.com/office/drawing/2014/main" id="{F8B9AC3C-2C38-4616-A69F-3DF091F5F4E2}"/>
              </a:ext>
            </a:extLst>
          </p:cNvPr>
          <p:cNvSpPr/>
          <p:nvPr/>
        </p:nvSpPr>
        <p:spPr>
          <a:xfrm flipH="1">
            <a:off x="0" y="6015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155" name="Заголовок 1">
            <a:extLst>
              <a:ext uri="{FF2B5EF4-FFF2-40B4-BE49-F238E27FC236}">
                <a16:creationId xmlns="" xmlns:a16="http://schemas.microsoft.com/office/drawing/2014/main" id="{5888A116-9A52-4A04-9FBB-175B8CA6A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71438" y="44450"/>
            <a:ext cx="9251951" cy="1055688"/>
          </a:xfrm>
        </p:spPr>
        <p:txBody>
          <a:bodyPr/>
          <a:lstStyle/>
          <a:p>
            <a:pPr eaLnBrk="1" hangingPunct="1"/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ФОРМЫ ППЭ, ИСПОЛЬЗУЕМЫЕ ПРИ ВХОДЕ УЧАСТНИКОВ </a:t>
            </a:r>
            <a:b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В АУДИТОРИЮ</a:t>
            </a:r>
          </a:p>
        </p:txBody>
      </p:sp>
      <p:sp>
        <p:nvSpPr>
          <p:cNvPr id="49156" name="object 6">
            <a:extLst>
              <a:ext uri="{FF2B5EF4-FFF2-40B4-BE49-F238E27FC236}">
                <a16:creationId xmlns="" xmlns:a16="http://schemas.microsoft.com/office/drawing/2014/main" id="{259BB39D-A688-45EC-B995-44488C7FC2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649413"/>
            <a:ext cx="3416300" cy="18510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28575">
            <a:solidFill>
              <a:srgbClr val="40C9CC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9157" name="object 8">
            <a:extLst>
              <a:ext uri="{FF2B5EF4-FFF2-40B4-BE49-F238E27FC236}">
                <a16:creationId xmlns="" xmlns:a16="http://schemas.microsoft.com/office/drawing/2014/main" id="{926D525C-52D7-4CCE-A986-DE0D2AFECEC2}"/>
              </a:ext>
            </a:extLst>
          </p:cNvPr>
          <p:cNvSpPr>
            <a:spLocks/>
          </p:cNvSpPr>
          <p:nvPr/>
        </p:nvSpPr>
        <p:spPr bwMode="auto">
          <a:xfrm>
            <a:off x="3270250" y="2686050"/>
            <a:ext cx="365125" cy="166688"/>
          </a:xfrm>
          <a:custGeom>
            <a:avLst/>
            <a:gdLst>
              <a:gd name="T0" fmla="*/ 0 w 841375"/>
              <a:gd name="T1" fmla="*/ 0 h 576579"/>
              <a:gd name="T2" fmla="*/ 0 w 841375"/>
              <a:gd name="T3" fmla="*/ 0 h 576579"/>
              <a:gd name="T4" fmla="*/ 0 w 841375"/>
              <a:gd name="T5" fmla="*/ 0 h 576579"/>
              <a:gd name="T6" fmla="*/ 0 w 841375"/>
              <a:gd name="T7" fmla="*/ 0 h 576579"/>
              <a:gd name="T8" fmla="*/ 0 w 841375"/>
              <a:gd name="T9" fmla="*/ 0 h 576579"/>
              <a:gd name="T10" fmla="*/ 0 w 841375"/>
              <a:gd name="T11" fmla="*/ 0 h 576579"/>
              <a:gd name="T12" fmla="*/ 0 w 841375"/>
              <a:gd name="T13" fmla="*/ 0 h 576579"/>
              <a:gd name="T14" fmla="*/ 0 w 841375"/>
              <a:gd name="T15" fmla="*/ 0 h 576579"/>
              <a:gd name="T16" fmla="*/ 0 w 841375"/>
              <a:gd name="T17" fmla="*/ 0 h 576579"/>
              <a:gd name="T18" fmla="*/ 0 w 841375"/>
              <a:gd name="T19" fmla="*/ 0 h 576579"/>
              <a:gd name="T20" fmla="*/ 0 w 841375"/>
              <a:gd name="T21" fmla="*/ 0 h 576579"/>
              <a:gd name="T22" fmla="*/ 0 w 841375"/>
              <a:gd name="T23" fmla="*/ 0 h 576579"/>
              <a:gd name="T24" fmla="*/ 0 w 841375"/>
              <a:gd name="T25" fmla="*/ 0 h 576579"/>
              <a:gd name="T26" fmla="*/ 0 w 841375"/>
              <a:gd name="T27" fmla="*/ 0 h 576579"/>
              <a:gd name="T28" fmla="*/ 0 w 841375"/>
              <a:gd name="T29" fmla="*/ 0 h 576579"/>
              <a:gd name="T30" fmla="*/ 0 w 841375"/>
              <a:gd name="T31" fmla="*/ 0 h 576579"/>
              <a:gd name="T32" fmla="*/ 0 w 841375"/>
              <a:gd name="T33" fmla="*/ 0 h 576579"/>
              <a:gd name="T34" fmla="*/ 0 w 841375"/>
              <a:gd name="T35" fmla="*/ 0 h 576579"/>
              <a:gd name="T36" fmla="*/ 0 w 841375"/>
              <a:gd name="T37" fmla="*/ 0 h 576579"/>
              <a:gd name="T38" fmla="*/ 0 w 841375"/>
              <a:gd name="T39" fmla="*/ 0 h 576579"/>
              <a:gd name="T40" fmla="*/ 0 w 841375"/>
              <a:gd name="T41" fmla="*/ 0 h 576579"/>
              <a:gd name="T42" fmla="*/ 0 w 841375"/>
              <a:gd name="T43" fmla="*/ 0 h 576579"/>
              <a:gd name="T44" fmla="*/ 0 w 841375"/>
              <a:gd name="T45" fmla="*/ 0 h 576579"/>
              <a:gd name="T46" fmla="*/ 0 w 841375"/>
              <a:gd name="T47" fmla="*/ 0 h 576579"/>
              <a:gd name="T48" fmla="*/ 0 w 841375"/>
              <a:gd name="T49" fmla="*/ 0 h 576579"/>
              <a:gd name="T50" fmla="*/ 0 w 841375"/>
              <a:gd name="T51" fmla="*/ 0 h 576579"/>
              <a:gd name="T52" fmla="*/ 0 w 841375"/>
              <a:gd name="T53" fmla="*/ 0 h 576579"/>
              <a:gd name="T54" fmla="*/ 0 w 841375"/>
              <a:gd name="T55" fmla="*/ 0 h 576579"/>
              <a:gd name="T56" fmla="*/ 0 w 841375"/>
              <a:gd name="T57" fmla="*/ 0 h 576579"/>
              <a:gd name="T58" fmla="*/ 0 w 841375"/>
              <a:gd name="T59" fmla="*/ 0 h 576579"/>
              <a:gd name="T60" fmla="*/ 0 w 841375"/>
              <a:gd name="T61" fmla="*/ 0 h 576579"/>
              <a:gd name="T62" fmla="*/ 0 w 841375"/>
              <a:gd name="T63" fmla="*/ 0 h 576579"/>
              <a:gd name="T64" fmla="*/ 0 w 841375"/>
              <a:gd name="T65" fmla="*/ 0 h 576579"/>
              <a:gd name="T66" fmla="*/ 0 w 841375"/>
              <a:gd name="T67" fmla="*/ 0 h 576579"/>
              <a:gd name="T68" fmla="*/ 0 w 841375"/>
              <a:gd name="T69" fmla="*/ 0 h 576579"/>
              <a:gd name="T70" fmla="*/ 0 w 841375"/>
              <a:gd name="T71" fmla="*/ 0 h 576579"/>
              <a:gd name="T72" fmla="*/ 0 w 841375"/>
              <a:gd name="T73" fmla="*/ 0 h 576579"/>
              <a:gd name="T74" fmla="*/ 0 w 841375"/>
              <a:gd name="T75" fmla="*/ 0 h 576579"/>
              <a:gd name="T76" fmla="*/ 0 w 841375"/>
              <a:gd name="T77" fmla="*/ 0 h 576579"/>
              <a:gd name="T78" fmla="*/ 0 w 841375"/>
              <a:gd name="T79" fmla="*/ 0 h 576579"/>
              <a:gd name="T80" fmla="*/ 0 w 841375"/>
              <a:gd name="T81" fmla="*/ 0 h 576579"/>
              <a:gd name="T82" fmla="*/ 0 w 841375"/>
              <a:gd name="T83" fmla="*/ 0 h 576579"/>
              <a:gd name="T84" fmla="*/ 0 w 841375"/>
              <a:gd name="T85" fmla="*/ 0 h 576579"/>
              <a:gd name="T86" fmla="*/ 0 w 841375"/>
              <a:gd name="T87" fmla="*/ 0 h 576579"/>
              <a:gd name="T88" fmla="*/ 0 w 841375"/>
              <a:gd name="T89" fmla="*/ 0 h 576579"/>
              <a:gd name="T90" fmla="*/ 0 w 841375"/>
              <a:gd name="T91" fmla="*/ 0 h 576579"/>
              <a:gd name="T92" fmla="*/ 0 w 841375"/>
              <a:gd name="T93" fmla="*/ 0 h 576579"/>
              <a:gd name="T94" fmla="*/ 0 w 841375"/>
              <a:gd name="T95" fmla="*/ 0 h 576579"/>
              <a:gd name="T96" fmla="*/ 0 w 841375"/>
              <a:gd name="T97" fmla="*/ 0 h 57657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841375" h="576579">
                <a:moveTo>
                  <a:pt x="0" y="288036"/>
                </a:moveTo>
                <a:lnTo>
                  <a:pt x="3840" y="248940"/>
                </a:lnTo>
                <a:lnTo>
                  <a:pt x="15026" y="211446"/>
                </a:lnTo>
                <a:lnTo>
                  <a:pt x="33057" y="175896"/>
                </a:lnTo>
                <a:lnTo>
                  <a:pt x="57432" y="142635"/>
                </a:lnTo>
                <a:lnTo>
                  <a:pt x="87648" y="112003"/>
                </a:lnTo>
                <a:lnTo>
                  <a:pt x="123205" y="84343"/>
                </a:lnTo>
                <a:lnTo>
                  <a:pt x="163602" y="59999"/>
                </a:lnTo>
                <a:lnTo>
                  <a:pt x="208336" y="39313"/>
                </a:lnTo>
                <a:lnTo>
                  <a:pt x="256907" y="22627"/>
                </a:lnTo>
                <a:lnTo>
                  <a:pt x="308812" y="10285"/>
                </a:lnTo>
                <a:lnTo>
                  <a:pt x="363552" y="2628"/>
                </a:lnTo>
                <a:lnTo>
                  <a:pt x="420624" y="0"/>
                </a:lnTo>
                <a:lnTo>
                  <a:pt x="477698" y="2628"/>
                </a:lnTo>
                <a:lnTo>
                  <a:pt x="532444" y="10285"/>
                </a:lnTo>
                <a:lnTo>
                  <a:pt x="584360" y="22627"/>
                </a:lnTo>
                <a:lnTo>
                  <a:pt x="632944" y="39313"/>
                </a:lnTo>
                <a:lnTo>
                  <a:pt x="677693" y="59999"/>
                </a:lnTo>
                <a:lnTo>
                  <a:pt x="718105" y="84343"/>
                </a:lnTo>
                <a:lnTo>
                  <a:pt x="753678" y="112003"/>
                </a:lnTo>
                <a:lnTo>
                  <a:pt x="783909" y="142635"/>
                </a:lnTo>
                <a:lnTo>
                  <a:pt x="808297" y="175896"/>
                </a:lnTo>
                <a:lnTo>
                  <a:pt x="826339" y="211446"/>
                </a:lnTo>
                <a:lnTo>
                  <a:pt x="837532" y="248940"/>
                </a:lnTo>
                <a:lnTo>
                  <a:pt x="841375" y="288036"/>
                </a:lnTo>
                <a:lnTo>
                  <a:pt x="837532" y="327134"/>
                </a:lnTo>
                <a:lnTo>
                  <a:pt x="826339" y="364635"/>
                </a:lnTo>
                <a:lnTo>
                  <a:pt x="808297" y="400194"/>
                </a:lnTo>
                <a:lnTo>
                  <a:pt x="783909" y="433469"/>
                </a:lnTo>
                <a:lnTo>
                  <a:pt x="753678" y="464116"/>
                </a:lnTo>
                <a:lnTo>
                  <a:pt x="718105" y="491791"/>
                </a:lnTo>
                <a:lnTo>
                  <a:pt x="677693" y="516151"/>
                </a:lnTo>
                <a:lnTo>
                  <a:pt x="632944" y="536852"/>
                </a:lnTo>
                <a:lnTo>
                  <a:pt x="584360" y="553551"/>
                </a:lnTo>
                <a:lnTo>
                  <a:pt x="532444" y="565904"/>
                </a:lnTo>
                <a:lnTo>
                  <a:pt x="477698" y="573568"/>
                </a:lnTo>
                <a:lnTo>
                  <a:pt x="420624" y="576199"/>
                </a:lnTo>
                <a:lnTo>
                  <a:pt x="363552" y="573568"/>
                </a:lnTo>
                <a:lnTo>
                  <a:pt x="308812" y="565904"/>
                </a:lnTo>
                <a:lnTo>
                  <a:pt x="256907" y="553551"/>
                </a:lnTo>
                <a:lnTo>
                  <a:pt x="208336" y="536852"/>
                </a:lnTo>
                <a:lnTo>
                  <a:pt x="163602" y="516151"/>
                </a:lnTo>
                <a:lnTo>
                  <a:pt x="123205" y="491791"/>
                </a:lnTo>
                <a:lnTo>
                  <a:pt x="87648" y="464116"/>
                </a:lnTo>
                <a:lnTo>
                  <a:pt x="57432" y="433469"/>
                </a:lnTo>
                <a:lnTo>
                  <a:pt x="33057" y="400194"/>
                </a:lnTo>
                <a:lnTo>
                  <a:pt x="15026" y="364635"/>
                </a:lnTo>
                <a:lnTo>
                  <a:pt x="3840" y="327134"/>
                </a:lnTo>
                <a:lnTo>
                  <a:pt x="0" y="288036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3" name="object 7">
            <a:extLst>
              <a:ext uri="{FF2B5EF4-FFF2-40B4-BE49-F238E27FC236}">
                <a16:creationId xmlns="" xmlns:a16="http://schemas.microsoft.com/office/drawing/2014/main" id="{8F65D4E4-6DD2-41B0-9BB9-A9959A815AE3}"/>
              </a:ext>
            </a:extLst>
          </p:cNvPr>
          <p:cNvSpPr txBox="1">
            <a:spLocks/>
          </p:cNvSpPr>
          <p:nvPr/>
        </p:nvSpPr>
        <p:spPr bwMode="auto">
          <a:xfrm>
            <a:off x="574675" y="1268413"/>
            <a:ext cx="2773363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 anchor="ctr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2700">
              <a:spcBef>
                <a:spcPts val="100"/>
              </a:spcBef>
              <a:defRPr/>
            </a:pPr>
            <a:r>
              <a:rPr lang="ru-RU" sz="1800" b="1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ФОРМА</a:t>
            </a:r>
            <a:r>
              <a:rPr lang="ru-RU" sz="1800" b="1" spc="-65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800" b="1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ППЭ-05-01</a:t>
            </a:r>
          </a:p>
        </p:txBody>
      </p:sp>
      <p:sp>
        <p:nvSpPr>
          <p:cNvPr id="49159" name="object 7">
            <a:extLst>
              <a:ext uri="{FF2B5EF4-FFF2-40B4-BE49-F238E27FC236}">
                <a16:creationId xmlns="" xmlns:a16="http://schemas.microsoft.com/office/drawing/2014/main" id="{6A205D4B-C394-4FE6-A712-266DBBE8A5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2288" y="1649413"/>
            <a:ext cx="4799013" cy="2540000"/>
          </a:xfrm>
          <a:prstGeom prst="rect">
            <a:avLst/>
          </a:prstGeom>
          <a:blipFill dpi="0" rotWithShape="1">
            <a:blip r:embed="rId4">
              <a:grayscl/>
              <a:biLevel thresh="50000"/>
            </a:blip>
            <a:srcRect/>
            <a:stretch>
              <a:fillRect/>
            </a:stretch>
          </a:blipFill>
          <a:ln w="28575">
            <a:solidFill>
              <a:srgbClr val="40C9CC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9160" name="object 8">
            <a:extLst>
              <a:ext uri="{FF2B5EF4-FFF2-40B4-BE49-F238E27FC236}">
                <a16:creationId xmlns="" xmlns:a16="http://schemas.microsoft.com/office/drawing/2014/main" id="{CFCBC005-875A-47B9-9730-4CEF35866543}"/>
              </a:ext>
            </a:extLst>
          </p:cNvPr>
          <p:cNvSpPr>
            <a:spLocks/>
          </p:cNvSpPr>
          <p:nvPr/>
        </p:nvSpPr>
        <p:spPr bwMode="auto">
          <a:xfrm>
            <a:off x="4165600" y="2911475"/>
            <a:ext cx="2592388" cy="373063"/>
          </a:xfrm>
          <a:custGeom>
            <a:avLst/>
            <a:gdLst>
              <a:gd name="T0" fmla="*/ 0 w 1440179"/>
              <a:gd name="T1" fmla="*/ 1 h 576579"/>
              <a:gd name="T2" fmla="*/ 2147483647 w 1440179"/>
              <a:gd name="T3" fmla="*/ 1 h 576579"/>
              <a:gd name="T4" fmla="*/ 2147483647 w 1440179"/>
              <a:gd name="T5" fmla="*/ 1 h 576579"/>
              <a:gd name="T6" fmla="*/ 2147483647 w 1440179"/>
              <a:gd name="T7" fmla="*/ 1 h 576579"/>
              <a:gd name="T8" fmla="*/ 2147483647 w 1440179"/>
              <a:gd name="T9" fmla="*/ 1 h 576579"/>
              <a:gd name="T10" fmla="*/ 2147483647 w 1440179"/>
              <a:gd name="T11" fmla="*/ 1 h 576579"/>
              <a:gd name="T12" fmla="*/ 2147483647 w 1440179"/>
              <a:gd name="T13" fmla="*/ 1 h 576579"/>
              <a:gd name="T14" fmla="*/ 2147483647 w 1440179"/>
              <a:gd name="T15" fmla="*/ 1 h 576579"/>
              <a:gd name="T16" fmla="*/ 2147483647 w 1440179"/>
              <a:gd name="T17" fmla="*/ 1 h 576579"/>
              <a:gd name="T18" fmla="*/ 2147483647 w 1440179"/>
              <a:gd name="T19" fmla="*/ 1 h 576579"/>
              <a:gd name="T20" fmla="*/ 2147483647 w 1440179"/>
              <a:gd name="T21" fmla="*/ 1 h 576579"/>
              <a:gd name="T22" fmla="*/ 2147483647 w 1440179"/>
              <a:gd name="T23" fmla="*/ 1 h 576579"/>
              <a:gd name="T24" fmla="*/ 2147483647 w 1440179"/>
              <a:gd name="T25" fmla="*/ 1 h 576579"/>
              <a:gd name="T26" fmla="*/ 2147483647 w 1440179"/>
              <a:gd name="T27" fmla="*/ 1 h 576579"/>
              <a:gd name="T28" fmla="*/ 2147483647 w 1440179"/>
              <a:gd name="T29" fmla="*/ 1 h 576579"/>
              <a:gd name="T30" fmla="*/ 2147483647 w 1440179"/>
              <a:gd name="T31" fmla="*/ 0 h 576579"/>
              <a:gd name="T32" fmla="*/ 2147483647 w 1440179"/>
              <a:gd name="T33" fmla="*/ 1 h 576579"/>
              <a:gd name="T34" fmla="*/ 2147483647 w 1440179"/>
              <a:gd name="T35" fmla="*/ 1 h 576579"/>
              <a:gd name="T36" fmla="*/ 2147483647 w 1440179"/>
              <a:gd name="T37" fmla="*/ 1 h 576579"/>
              <a:gd name="T38" fmla="*/ 2147483647 w 1440179"/>
              <a:gd name="T39" fmla="*/ 1 h 576579"/>
              <a:gd name="T40" fmla="*/ 2147483647 w 1440179"/>
              <a:gd name="T41" fmla="*/ 1 h 576579"/>
              <a:gd name="T42" fmla="*/ 2147483647 w 1440179"/>
              <a:gd name="T43" fmla="*/ 1 h 576579"/>
              <a:gd name="T44" fmla="*/ 2147483647 w 1440179"/>
              <a:gd name="T45" fmla="*/ 1 h 576579"/>
              <a:gd name="T46" fmla="*/ 2147483647 w 1440179"/>
              <a:gd name="T47" fmla="*/ 1 h 576579"/>
              <a:gd name="T48" fmla="*/ 2147483647 w 1440179"/>
              <a:gd name="T49" fmla="*/ 1 h 576579"/>
              <a:gd name="T50" fmla="*/ 2147483647 w 1440179"/>
              <a:gd name="T51" fmla="*/ 1 h 576579"/>
              <a:gd name="T52" fmla="*/ 2147483647 w 1440179"/>
              <a:gd name="T53" fmla="*/ 1 h 576579"/>
              <a:gd name="T54" fmla="*/ 2147483647 w 1440179"/>
              <a:gd name="T55" fmla="*/ 1 h 576579"/>
              <a:gd name="T56" fmla="*/ 2147483647 w 1440179"/>
              <a:gd name="T57" fmla="*/ 1 h 576579"/>
              <a:gd name="T58" fmla="*/ 2147483647 w 1440179"/>
              <a:gd name="T59" fmla="*/ 1 h 576579"/>
              <a:gd name="T60" fmla="*/ 2147483647 w 1440179"/>
              <a:gd name="T61" fmla="*/ 1 h 576579"/>
              <a:gd name="T62" fmla="*/ 2147483647 w 1440179"/>
              <a:gd name="T63" fmla="*/ 1 h 576579"/>
              <a:gd name="T64" fmla="*/ 2147483647 w 1440179"/>
              <a:gd name="T65" fmla="*/ 1 h 576579"/>
              <a:gd name="T66" fmla="*/ 2147483647 w 1440179"/>
              <a:gd name="T67" fmla="*/ 1 h 576579"/>
              <a:gd name="T68" fmla="*/ 2147483647 w 1440179"/>
              <a:gd name="T69" fmla="*/ 1 h 576579"/>
              <a:gd name="T70" fmla="*/ 2147483647 w 1440179"/>
              <a:gd name="T71" fmla="*/ 1 h 576579"/>
              <a:gd name="T72" fmla="*/ 2147483647 w 1440179"/>
              <a:gd name="T73" fmla="*/ 1 h 576579"/>
              <a:gd name="T74" fmla="*/ 2147483647 w 1440179"/>
              <a:gd name="T75" fmla="*/ 1 h 576579"/>
              <a:gd name="T76" fmla="*/ 2147483647 w 1440179"/>
              <a:gd name="T77" fmla="*/ 1 h 576579"/>
              <a:gd name="T78" fmla="*/ 2147483647 w 1440179"/>
              <a:gd name="T79" fmla="*/ 1 h 576579"/>
              <a:gd name="T80" fmla="*/ 2147483647 w 1440179"/>
              <a:gd name="T81" fmla="*/ 1 h 576579"/>
              <a:gd name="T82" fmla="*/ 2147483647 w 1440179"/>
              <a:gd name="T83" fmla="*/ 1 h 576579"/>
              <a:gd name="T84" fmla="*/ 2147483647 w 1440179"/>
              <a:gd name="T85" fmla="*/ 1 h 576579"/>
              <a:gd name="T86" fmla="*/ 2147483647 w 1440179"/>
              <a:gd name="T87" fmla="*/ 1 h 576579"/>
              <a:gd name="T88" fmla="*/ 2147483647 w 1440179"/>
              <a:gd name="T89" fmla="*/ 1 h 576579"/>
              <a:gd name="T90" fmla="*/ 2147483647 w 1440179"/>
              <a:gd name="T91" fmla="*/ 1 h 576579"/>
              <a:gd name="T92" fmla="*/ 2147483647 w 1440179"/>
              <a:gd name="T93" fmla="*/ 1 h 576579"/>
              <a:gd name="T94" fmla="*/ 2147483647 w 1440179"/>
              <a:gd name="T95" fmla="*/ 1 h 576579"/>
              <a:gd name="T96" fmla="*/ 2147483647 w 1440179"/>
              <a:gd name="T97" fmla="*/ 1 h 576579"/>
              <a:gd name="T98" fmla="*/ 2147483647 w 1440179"/>
              <a:gd name="T99" fmla="*/ 1 h 576579"/>
              <a:gd name="T100" fmla="*/ 2147483647 w 1440179"/>
              <a:gd name="T101" fmla="*/ 1 h 576579"/>
              <a:gd name="T102" fmla="*/ 2147483647 w 1440179"/>
              <a:gd name="T103" fmla="*/ 1 h 576579"/>
              <a:gd name="T104" fmla="*/ 2147483647 w 1440179"/>
              <a:gd name="T105" fmla="*/ 1 h 576579"/>
              <a:gd name="T106" fmla="*/ 2147483647 w 1440179"/>
              <a:gd name="T107" fmla="*/ 1 h 576579"/>
              <a:gd name="T108" fmla="*/ 2147483647 w 1440179"/>
              <a:gd name="T109" fmla="*/ 1 h 576579"/>
              <a:gd name="T110" fmla="*/ 2147483647 w 1440179"/>
              <a:gd name="T111" fmla="*/ 1 h 576579"/>
              <a:gd name="T112" fmla="*/ 2147483647 w 1440179"/>
              <a:gd name="T113" fmla="*/ 1 h 576579"/>
              <a:gd name="T114" fmla="*/ 2147483647 w 1440179"/>
              <a:gd name="T115" fmla="*/ 1 h 576579"/>
              <a:gd name="T116" fmla="*/ 2147483647 w 1440179"/>
              <a:gd name="T117" fmla="*/ 1 h 576579"/>
              <a:gd name="T118" fmla="*/ 2147483647 w 1440179"/>
              <a:gd name="T119" fmla="*/ 1 h 576579"/>
              <a:gd name="T120" fmla="*/ 2147483647 w 1440179"/>
              <a:gd name="T121" fmla="*/ 1 h 576579"/>
              <a:gd name="T122" fmla="*/ 0 w 1440179"/>
              <a:gd name="T123" fmla="*/ 1 h 57657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440179" h="576579">
                <a:moveTo>
                  <a:pt x="0" y="288035"/>
                </a:moveTo>
                <a:lnTo>
                  <a:pt x="11603" y="236247"/>
                </a:lnTo>
                <a:lnTo>
                  <a:pt x="45057" y="187509"/>
                </a:lnTo>
                <a:lnTo>
                  <a:pt x="98326" y="142635"/>
                </a:lnTo>
                <a:lnTo>
                  <a:pt x="131755" y="121900"/>
                </a:lnTo>
                <a:lnTo>
                  <a:pt x="169375" y="102436"/>
                </a:lnTo>
                <a:lnTo>
                  <a:pt x="210931" y="84343"/>
                </a:lnTo>
                <a:lnTo>
                  <a:pt x="256168" y="67724"/>
                </a:lnTo>
                <a:lnTo>
                  <a:pt x="304834" y="52681"/>
                </a:lnTo>
                <a:lnTo>
                  <a:pt x="356672" y="39313"/>
                </a:lnTo>
                <a:lnTo>
                  <a:pt x="411429" y="27724"/>
                </a:lnTo>
                <a:lnTo>
                  <a:pt x="468850" y="18014"/>
                </a:lnTo>
                <a:lnTo>
                  <a:pt x="528681" y="10285"/>
                </a:lnTo>
                <a:lnTo>
                  <a:pt x="590668" y="4638"/>
                </a:lnTo>
                <a:lnTo>
                  <a:pt x="654555" y="1176"/>
                </a:lnTo>
                <a:lnTo>
                  <a:pt x="720090" y="0"/>
                </a:lnTo>
                <a:lnTo>
                  <a:pt x="785643" y="1176"/>
                </a:lnTo>
                <a:lnTo>
                  <a:pt x="849545" y="4638"/>
                </a:lnTo>
                <a:lnTo>
                  <a:pt x="911542" y="10285"/>
                </a:lnTo>
                <a:lnTo>
                  <a:pt x="971380" y="18014"/>
                </a:lnTo>
                <a:lnTo>
                  <a:pt x="1028805" y="27724"/>
                </a:lnTo>
                <a:lnTo>
                  <a:pt x="1083563" y="39313"/>
                </a:lnTo>
                <a:lnTo>
                  <a:pt x="1135401" y="52681"/>
                </a:lnTo>
                <a:lnTo>
                  <a:pt x="1184063" y="67724"/>
                </a:lnTo>
                <a:lnTo>
                  <a:pt x="1229296" y="84343"/>
                </a:lnTo>
                <a:lnTo>
                  <a:pt x="1270846" y="102436"/>
                </a:lnTo>
                <a:lnTo>
                  <a:pt x="1308459" y="121900"/>
                </a:lnTo>
                <a:lnTo>
                  <a:pt x="1341881" y="142635"/>
                </a:lnTo>
                <a:lnTo>
                  <a:pt x="1395137" y="187509"/>
                </a:lnTo>
                <a:lnTo>
                  <a:pt x="1428580" y="236247"/>
                </a:lnTo>
                <a:lnTo>
                  <a:pt x="1440180" y="288035"/>
                </a:lnTo>
                <a:lnTo>
                  <a:pt x="1437237" y="314249"/>
                </a:lnTo>
                <a:lnTo>
                  <a:pt x="1428580" y="339803"/>
                </a:lnTo>
                <a:lnTo>
                  <a:pt x="1395137" y="388528"/>
                </a:lnTo>
                <a:lnTo>
                  <a:pt x="1341881" y="433396"/>
                </a:lnTo>
                <a:lnTo>
                  <a:pt x="1308459" y="454129"/>
                </a:lnTo>
                <a:lnTo>
                  <a:pt x="1270846" y="473593"/>
                </a:lnTo>
                <a:lnTo>
                  <a:pt x="1229296" y="491686"/>
                </a:lnTo>
                <a:lnTo>
                  <a:pt x="1184063" y="508307"/>
                </a:lnTo>
                <a:lnTo>
                  <a:pt x="1135401" y="523352"/>
                </a:lnTo>
                <a:lnTo>
                  <a:pt x="1083564" y="536722"/>
                </a:lnTo>
                <a:lnTo>
                  <a:pt x="1028805" y="548314"/>
                </a:lnTo>
                <a:lnTo>
                  <a:pt x="971380" y="558026"/>
                </a:lnTo>
                <a:lnTo>
                  <a:pt x="911542" y="565757"/>
                </a:lnTo>
                <a:lnTo>
                  <a:pt x="849545" y="571406"/>
                </a:lnTo>
                <a:lnTo>
                  <a:pt x="785643" y="574869"/>
                </a:lnTo>
                <a:lnTo>
                  <a:pt x="720090" y="576046"/>
                </a:lnTo>
                <a:lnTo>
                  <a:pt x="654555" y="574869"/>
                </a:lnTo>
                <a:lnTo>
                  <a:pt x="590668" y="571406"/>
                </a:lnTo>
                <a:lnTo>
                  <a:pt x="528681" y="565757"/>
                </a:lnTo>
                <a:lnTo>
                  <a:pt x="468850" y="558026"/>
                </a:lnTo>
                <a:lnTo>
                  <a:pt x="411429" y="548314"/>
                </a:lnTo>
                <a:lnTo>
                  <a:pt x="356672" y="536722"/>
                </a:lnTo>
                <a:lnTo>
                  <a:pt x="304834" y="523352"/>
                </a:lnTo>
                <a:lnTo>
                  <a:pt x="256168" y="508307"/>
                </a:lnTo>
                <a:lnTo>
                  <a:pt x="210931" y="491686"/>
                </a:lnTo>
                <a:lnTo>
                  <a:pt x="169375" y="473593"/>
                </a:lnTo>
                <a:lnTo>
                  <a:pt x="131755" y="454129"/>
                </a:lnTo>
                <a:lnTo>
                  <a:pt x="98326" y="433396"/>
                </a:lnTo>
                <a:lnTo>
                  <a:pt x="45057" y="388528"/>
                </a:lnTo>
                <a:lnTo>
                  <a:pt x="11603" y="339803"/>
                </a:lnTo>
                <a:lnTo>
                  <a:pt x="0" y="288035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90A33E1D-F04C-4BD5-841B-3E75E7202F37}"/>
              </a:ext>
            </a:extLst>
          </p:cNvPr>
          <p:cNvSpPr txBox="1">
            <a:spLocks/>
          </p:cNvSpPr>
          <p:nvPr/>
        </p:nvSpPr>
        <p:spPr bwMode="auto">
          <a:xfrm>
            <a:off x="4822825" y="1268413"/>
            <a:ext cx="2773363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 anchor="ctr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2700">
              <a:spcBef>
                <a:spcPts val="100"/>
              </a:spcBef>
              <a:defRPr/>
            </a:pPr>
            <a:r>
              <a:rPr lang="ru-RU" sz="1800" b="1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ФОРМА</a:t>
            </a:r>
            <a:r>
              <a:rPr lang="ru-RU" sz="1800" b="1" spc="-65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800" b="1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ППЭ-05-02</a:t>
            </a:r>
          </a:p>
        </p:txBody>
      </p:sp>
      <p:sp>
        <p:nvSpPr>
          <p:cNvPr id="49162" name="object 6">
            <a:extLst>
              <a:ext uri="{FF2B5EF4-FFF2-40B4-BE49-F238E27FC236}">
                <a16:creationId xmlns="" xmlns:a16="http://schemas.microsoft.com/office/drawing/2014/main" id="{745596B3-26BE-45E1-957F-5E8DFA1CF4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079" y="3644900"/>
            <a:ext cx="4508500" cy="3024188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28575">
            <a:solidFill>
              <a:srgbClr val="40C9CC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9163" name="object 8">
            <a:extLst>
              <a:ext uri="{FF2B5EF4-FFF2-40B4-BE49-F238E27FC236}">
                <a16:creationId xmlns="" xmlns:a16="http://schemas.microsoft.com/office/drawing/2014/main" id="{9E263231-5F8A-485E-A561-DC6EDCF76819}"/>
              </a:ext>
            </a:extLst>
          </p:cNvPr>
          <p:cNvSpPr>
            <a:spLocks/>
          </p:cNvSpPr>
          <p:nvPr/>
        </p:nvSpPr>
        <p:spPr bwMode="auto">
          <a:xfrm>
            <a:off x="-1104900" y="8132763"/>
            <a:ext cx="2794000" cy="141287"/>
          </a:xfrm>
          <a:custGeom>
            <a:avLst/>
            <a:gdLst>
              <a:gd name="T0" fmla="*/ 1 w 5400675"/>
              <a:gd name="T1" fmla="*/ 1 h 216535"/>
              <a:gd name="T2" fmla="*/ 1 w 5400675"/>
              <a:gd name="T3" fmla="*/ 1 h 216535"/>
              <a:gd name="T4" fmla="*/ 1 w 5400675"/>
              <a:gd name="T5" fmla="*/ 1 h 216535"/>
              <a:gd name="T6" fmla="*/ 1 w 5400675"/>
              <a:gd name="T7" fmla="*/ 1 h 216535"/>
              <a:gd name="T8" fmla="*/ 1 w 5400675"/>
              <a:gd name="T9" fmla="*/ 1 h 216535"/>
              <a:gd name="T10" fmla="*/ 1 w 5400675"/>
              <a:gd name="T11" fmla="*/ 1 h 216535"/>
              <a:gd name="T12" fmla="*/ 1 w 5400675"/>
              <a:gd name="T13" fmla="*/ 1 h 216535"/>
              <a:gd name="T14" fmla="*/ 1 w 5400675"/>
              <a:gd name="T15" fmla="*/ 1 h 216535"/>
              <a:gd name="T16" fmla="*/ 1 w 5400675"/>
              <a:gd name="T17" fmla="*/ 1 h 216535"/>
              <a:gd name="T18" fmla="*/ 1 w 5400675"/>
              <a:gd name="T19" fmla="*/ 1 h 216535"/>
              <a:gd name="T20" fmla="*/ 1 w 5400675"/>
              <a:gd name="T21" fmla="*/ 1 h 216535"/>
              <a:gd name="T22" fmla="*/ 1 w 5400675"/>
              <a:gd name="T23" fmla="*/ 1 h 216535"/>
              <a:gd name="T24" fmla="*/ 1 w 5400675"/>
              <a:gd name="T25" fmla="*/ 1 h 216535"/>
              <a:gd name="T26" fmla="*/ 1 w 5400675"/>
              <a:gd name="T27" fmla="*/ 1 h 216535"/>
              <a:gd name="T28" fmla="*/ 1 w 5400675"/>
              <a:gd name="T29" fmla="*/ 1 h 216535"/>
              <a:gd name="T30" fmla="*/ 1 w 5400675"/>
              <a:gd name="T31" fmla="*/ 1 h 216535"/>
              <a:gd name="T32" fmla="*/ 1 w 5400675"/>
              <a:gd name="T33" fmla="*/ 1 h 216535"/>
              <a:gd name="T34" fmla="*/ 1 w 5400675"/>
              <a:gd name="T35" fmla="*/ 1 h 216535"/>
              <a:gd name="T36" fmla="*/ 1 w 5400675"/>
              <a:gd name="T37" fmla="*/ 1 h 216535"/>
              <a:gd name="T38" fmla="*/ 1 w 5400675"/>
              <a:gd name="T39" fmla="*/ 1 h 216535"/>
              <a:gd name="T40" fmla="*/ 1 w 5400675"/>
              <a:gd name="T41" fmla="*/ 1 h 216535"/>
              <a:gd name="T42" fmla="*/ 1 w 5400675"/>
              <a:gd name="T43" fmla="*/ 1 h 216535"/>
              <a:gd name="T44" fmla="*/ 1 w 5400675"/>
              <a:gd name="T45" fmla="*/ 1 h 216535"/>
              <a:gd name="T46" fmla="*/ 1 w 5400675"/>
              <a:gd name="T47" fmla="*/ 1 h 216535"/>
              <a:gd name="T48" fmla="*/ 1 w 5400675"/>
              <a:gd name="T49" fmla="*/ 1 h 216535"/>
              <a:gd name="T50" fmla="*/ 1 w 5400675"/>
              <a:gd name="T51" fmla="*/ 1 h 216535"/>
              <a:gd name="T52" fmla="*/ 1 w 5400675"/>
              <a:gd name="T53" fmla="*/ 1 h 216535"/>
              <a:gd name="T54" fmla="*/ 1 w 5400675"/>
              <a:gd name="T55" fmla="*/ 1 h 216535"/>
              <a:gd name="T56" fmla="*/ 1 w 5400675"/>
              <a:gd name="T57" fmla="*/ 1 h 216535"/>
              <a:gd name="T58" fmla="*/ 1 w 5400675"/>
              <a:gd name="T59" fmla="*/ 1 h 216535"/>
              <a:gd name="T60" fmla="*/ 1 w 5400675"/>
              <a:gd name="T61" fmla="*/ 1 h 216535"/>
              <a:gd name="T62" fmla="*/ 1 w 5400675"/>
              <a:gd name="T63" fmla="*/ 1 h 216535"/>
              <a:gd name="T64" fmla="*/ 1 w 5400675"/>
              <a:gd name="T65" fmla="*/ 1 h 216535"/>
              <a:gd name="T66" fmla="*/ 1 w 5400675"/>
              <a:gd name="T67" fmla="*/ 1 h 216535"/>
              <a:gd name="T68" fmla="*/ 1 w 5400675"/>
              <a:gd name="T69" fmla="*/ 1 h 216535"/>
              <a:gd name="T70" fmla="*/ 1 w 5400675"/>
              <a:gd name="T71" fmla="*/ 1 h 216535"/>
              <a:gd name="T72" fmla="*/ 1 w 5400675"/>
              <a:gd name="T73" fmla="*/ 1 h 216535"/>
              <a:gd name="T74" fmla="*/ 1 w 5400675"/>
              <a:gd name="T75" fmla="*/ 1 h 216535"/>
              <a:gd name="T76" fmla="*/ 1 w 5400675"/>
              <a:gd name="T77" fmla="*/ 1 h 216535"/>
              <a:gd name="T78" fmla="*/ 1 w 5400675"/>
              <a:gd name="T79" fmla="*/ 1 h 216535"/>
              <a:gd name="T80" fmla="*/ 1 w 5400675"/>
              <a:gd name="T81" fmla="*/ 1 h 216535"/>
              <a:gd name="T82" fmla="*/ 1 w 5400675"/>
              <a:gd name="T83" fmla="*/ 1 h 216535"/>
              <a:gd name="T84" fmla="*/ 1 w 5400675"/>
              <a:gd name="T85" fmla="*/ 1 h 216535"/>
              <a:gd name="T86" fmla="*/ 1 w 5400675"/>
              <a:gd name="T87" fmla="*/ 1 h 216535"/>
              <a:gd name="T88" fmla="*/ 1 w 5400675"/>
              <a:gd name="T89" fmla="*/ 1 h 216535"/>
              <a:gd name="T90" fmla="*/ 1 w 5400675"/>
              <a:gd name="T91" fmla="*/ 1 h 216535"/>
              <a:gd name="T92" fmla="*/ 1 w 5400675"/>
              <a:gd name="T93" fmla="*/ 1 h 216535"/>
              <a:gd name="T94" fmla="*/ 1 w 5400675"/>
              <a:gd name="T95" fmla="*/ 1 h 216535"/>
              <a:gd name="T96" fmla="*/ 1 w 5400675"/>
              <a:gd name="T97" fmla="*/ 1 h 216535"/>
              <a:gd name="T98" fmla="*/ 1 w 5400675"/>
              <a:gd name="T99" fmla="*/ 1 h 216535"/>
              <a:gd name="T100" fmla="*/ 1 w 5400675"/>
              <a:gd name="T101" fmla="*/ 1 h 216535"/>
              <a:gd name="T102" fmla="*/ 1 w 5400675"/>
              <a:gd name="T103" fmla="*/ 1 h 216535"/>
              <a:gd name="T104" fmla="*/ 1 w 5400675"/>
              <a:gd name="T105" fmla="*/ 1 h 216535"/>
              <a:gd name="T106" fmla="*/ 1 w 5400675"/>
              <a:gd name="T107" fmla="*/ 1 h 216535"/>
              <a:gd name="T108" fmla="*/ 1 w 5400675"/>
              <a:gd name="T109" fmla="*/ 1 h 216535"/>
              <a:gd name="T110" fmla="*/ 1 w 5400675"/>
              <a:gd name="T111" fmla="*/ 1 h 216535"/>
              <a:gd name="T112" fmla="*/ 1 w 5400675"/>
              <a:gd name="T113" fmla="*/ 1 h 216535"/>
              <a:gd name="T114" fmla="*/ 1 w 5400675"/>
              <a:gd name="T115" fmla="*/ 1 h 216535"/>
              <a:gd name="T116" fmla="*/ 0 w 5400675"/>
              <a:gd name="T117" fmla="*/ 1 h 21653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5400675" h="216535">
                <a:moveTo>
                  <a:pt x="0" y="107950"/>
                </a:moveTo>
                <a:lnTo>
                  <a:pt x="43517" y="88547"/>
                </a:lnTo>
                <a:lnTo>
                  <a:pt x="96475" y="79254"/>
                </a:lnTo>
                <a:lnTo>
                  <a:pt x="142688" y="73236"/>
                </a:lnTo>
                <a:lnTo>
                  <a:pt x="197297" y="67373"/>
                </a:lnTo>
                <a:lnTo>
                  <a:pt x="260021" y="61676"/>
                </a:lnTo>
                <a:lnTo>
                  <a:pt x="330576" y="56157"/>
                </a:lnTo>
                <a:lnTo>
                  <a:pt x="368702" y="53467"/>
                </a:lnTo>
                <a:lnTo>
                  <a:pt x="408680" y="50827"/>
                </a:lnTo>
                <a:lnTo>
                  <a:pt x="450475" y="48236"/>
                </a:lnTo>
                <a:lnTo>
                  <a:pt x="494051" y="45696"/>
                </a:lnTo>
                <a:lnTo>
                  <a:pt x="539373" y="43210"/>
                </a:lnTo>
                <a:lnTo>
                  <a:pt x="586406" y="40777"/>
                </a:lnTo>
                <a:lnTo>
                  <a:pt x="635114" y="38401"/>
                </a:lnTo>
                <a:lnTo>
                  <a:pt x="685462" y="36081"/>
                </a:lnTo>
                <a:lnTo>
                  <a:pt x="737416" y="33820"/>
                </a:lnTo>
                <a:lnTo>
                  <a:pt x="790938" y="31619"/>
                </a:lnTo>
                <a:lnTo>
                  <a:pt x="845995" y="29480"/>
                </a:lnTo>
                <a:lnTo>
                  <a:pt x="902550" y="27403"/>
                </a:lnTo>
                <a:lnTo>
                  <a:pt x="960569" y="25390"/>
                </a:lnTo>
                <a:lnTo>
                  <a:pt x="1020017" y="23442"/>
                </a:lnTo>
                <a:lnTo>
                  <a:pt x="1080857" y="21562"/>
                </a:lnTo>
                <a:lnTo>
                  <a:pt x="1143055" y="19750"/>
                </a:lnTo>
                <a:lnTo>
                  <a:pt x="1206575" y="18008"/>
                </a:lnTo>
                <a:lnTo>
                  <a:pt x="1271382" y="16337"/>
                </a:lnTo>
                <a:lnTo>
                  <a:pt x="1337440" y="14739"/>
                </a:lnTo>
                <a:lnTo>
                  <a:pt x="1404715" y="13215"/>
                </a:lnTo>
                <a:lnTo>
                  <a:pt x="1473171" y="11766"/>
                </a:lnTo>
                <a:lnTo>
                  <a:pt x="1542773" y="10394"/>
                </a:lnTo>
                <a:lnTo>
                  <a:pt x="1613485" y="9101"/>
                </a:lnTo>
                <a:lnTo>
                  <a:pt x="1685273" y="7887"/>
                </a:lnTo>
                <a:lnTo>
                  <a:pt x="1758100" y="6754"/>
                </a:lnTo>
                <a:lnTo>
                  <a:pt x="1831931" y="5703"/>
                </a:lnTo>
                <a:lnTo>
                  <a:pt x="1906732" y="4737"/>
                </a:lnTo>
                <a:lnTo>
                  <a:pt x="1982466" y="3856"/>
                </a:lnTo>
                <a:lnTo>
                  <a:pt x="2059099" y="3062"/>
                </a:lnTo>
                <a:lnTo>
                  <a:pt x="2136596" y="2355"/>
                </a:lnTo>
                <a:lnTo>
                  <a:pt x="2214920" y="1739"/>
                </a:lnTo>
                <a:lnTo>
                  <a:pt x="2294037" y="1213"/>
                </a:lnTo>
                <a:lnTo>
                  <a:pt x="2373911" y="780"/>
                </a:lnTo>
                <a:lnTo>
                  <a:pt x="2454507" y="441"/>
                </a:lnTo>
                <a:lnTo>
                  <a:pt x="2535789" y="197"/>
                </a:lnTo>
                <a:lnTo>
                  <a:pt x="2617723" y="49"/>
                </a:lnTo>
                <a:lnTo>
                  <a:pt x="2700274" y="0"/>
                </a:lnTo>
                <a:lnTo>
                  <a:pt x="2782831" y="49"/>
                </a:lnTo>
                <a:lnTo>
                  <a:pt x="2864771" y="197"/>
                </a:lnTo>
                <a:lnTo>
                  <a:pt x="2946061" y="441"/>
                </a:lnTo>
                <a:lnTo>
                  <a:pt x="3026663" y="780"/>
                </a:lnTo>
                <a:lnTo>
                  <a:pt x="3106543" y="1213"/>
                </a:lnTo>
                <a:lnTo>
                  <a:pt x="3185666" y="1739"/>
                </a:lnTo>
                <a:lnTo>
                  <a:pt x="3263996" y="2355"/>
                </a:lnTo>
                <a:lnTo>
                  <a:pt x="3341498" y="3062"/>
                </a:lnTo>
                <a:lnTo>
                  <a:pt x="3418137" y="3856"/>
                </a:lnTo>
                <a:lnTo>
                  <a:pt x="3493877" y="4737"/>
                </a:lnTo>
                <a:lnTo>
                  <a:pt x="3568683" y="5703"/>
                </a:lnTo>
                <a:lnTo>
                  <a:pt x="3642519" y="6754"/>
                </a:lnTo>
                <a:lnTo>
                  <a:pt x="3715351" y="7887"/>
                </a:lnTo>
                <a:lnTo>
                  <a:pt x="3787143" y="9101"/>
                </a:lnTo>
                <a:lnTo>
                  <a:pt x="3857859" y="10394"/>
                </a:lnTo>
                <a:lnTo>
                  <a:pt x="3927465" y="11766"/>
                </a:lnTo>
                <a:lnTo>
                  <a:pt x="3995926" y="13215"/>
                </a:lnTo>
                <a:lnTo>
                  <a:pt x="4063205" y="14739"/>
                </a:lnTo>
                <a:lnTo>
                  <a:pt x="4129267" y="16337"/>
                </a:lnTo>
                <a:lnTo>
                  <a:pt x="4194078" y="18008"/>
                </a:lnTo>
                <a:lnTo>
                  <a:pt x="4257601" y="19750"/>
                </a:lnTo>
                <a:lnTo>
                  <a:pt x="4319802" y="21562"/>
                </a:lnTo>
                <a:lnTo>
                  <a:pt x="4380645" y="23442"/>
                </a:lnTo>
                <a:lnTo>
                  <a:pt x="4440095" y="25390"/>
                </a:lnTo>
                <a:lnTo>
                  <a:pt x="4498117" y="27403"/>
                </a:lnTo>
                <a:lnTo>
                  <a:pt x="4554675" y="29480"/>
                </a:lnTo>
                <a:lnTo>
                  <a:pt x="4609734" y="31619"/>
                </a:lnTo>
                <a:lnTo>
                  <a:pt x="4663259" y="33820"/>
                </a:lnTo>
                <a:lnTo>
                  <a:pt x="4715214" y="36081"/>
                </a:lnTo>
                <a:lnTo>
                  <a:pt x="4765564" y="38401"/>
                </a:lnTo>
                <a:lnTo>
                  <a:pt x="4814274" y="40777"/>
                </a:lnTo>
                <a:lnTo>
                  <a:pt x="4861309" y="43210"/>
                </a:lnTo>
                <a:lnTo>
                  <a:pt x="4906632" y="45696"/>
                </a:lnTo>
                <a:lnTo>
                  <a:pt x="4950209" y="48236"/>
                </a:lnTo>
                <a:lnTo>
                  <a:pt x="4992005" y="50827"/>
                </a:lnTo>
                <a:lnTo>
                  <a:pt x="5031984" y="53467"/>
                </a:lnTo>
                <a:lnTo>
                  <a:pt x="5070111" y="56157"/>
                </a:lnTo>
                <a:lnTo>
                  <a:pt x="5140667" y="61676"/>
                </a:lnTo>
                <a:lnTo>
                  <a:pt x="5203391" y="67373"/>
                </a:lnTo>
                <a:lnTo>
                  <a:pt x="5258000" y="73236"/>
                </a:lnTo>
                <a:lnTo>
                  <a:pt x="5304212" y="79254"/>
                </a:lnTo>
                <a:lnTo>
                  <a:pt x="5357166" y="88547"/>
                </a:lnTo>
                <a:lnTo>
                  <a:pt x="5395746" y="101374"/>
                </a:lnTo>
                <a:lnTo>
                  <a:pt x="5400675" y="107950"/>
                </a:lnTo>
                <a:lnTo>
                  <a:pt x="5399437" y="111262"/>
                </a:lnTo>
                <a:lnTo>
                  <a:pt x="5357167" y="127365"/>
                </a:lnTo>
                <a:lnTo>
                  <a:pt x="5304212" y="136658"/>
                </a:lnTo>
                <a:lnTo>
                  <a:pt x="5258001" y="142676"/>
                </a:lnTo>
                <a:lnTo>
                  <a:pt x="5203392" y="148539"/>
                </a:lnTo>
                <a:lnTo>
                  <a:pt x="5140670" y="154236"/>
                </a:lnTo>
                <a:lnTo>
                  <a:pt x="5070115" y="159755"/>
                </a:lnTo>
                <a:lnTo>
                  <a:pt x="5031989" y="162444"/>
                </a:lnTo>
                <a:lnTo>
                  <a:pt x="4992011" y="165085"/>
                </a:lnTo>
                <a:lnTo>
                  <a:pt x="4950216" y="167676"/>
                </a:lnTo>
                <a:lnTo>
                  <a:pt x="4906640" y="170215"/>
                </a:lnTo>
                <a:lnTo>
                  <a:pt x="4861317" y="172702"/>
                </a:lnTo>
                <a:lnTo>
                  <a:pt x="4814284" y="175134"/>
                </a:lnTo>
                <a:lnTo>
                  <a:pt x="4765576" y="177511"/>
                </a:lnTo>
                <a:lnTo>
                  <a:pt x="4715227" y="179830"/>
                </a:lnTo>
                <a:lnTo>
                  <a:pt x="4663273" y="182091"/>
                </a:lnTo>
                <a:lnTo>
                  <a:pt x="4609750" y="184292"/>
                </a:lnTo>
                <a:lnTo>
                  <a:pt x="4554693" y="186432"/>
                </a:lnTo>
                <a:lnTo>
                  <a:pt x="4498137" y="188509"/>
                </a:lnTo>
                <a:lnTo>
                  <a:pt x="4440117" y="190522"/>
                </a:lnTo>
                <a:lnTo>
                  <a:pt x="4380669" y="192469"/>
                </a:lnTo>
                <a:lnTo>
                  <a:pt x="4319828" y="194350"/>
                </a:lnTo>
                <a:lnTo>
                  <a:pt x="4257630" y="196161"/>
                </a:lnTo>
                <a:lnTo>
                  <a:pt x="4194109" y="197904"/>
                </a:lnTo>
                <a:lnTo>
                  <a:pt x="4129302" y="199574"/>
                </a:lnTo>
                <a:lnTo>
                  <a:pt x="4063242" y="201173"/>
                </a:lnTo>
                <a:lnTo>
                  <a:pt x="3995966" y="202697"/>
                </a:lnTo>
                <a:lnTo>
                  <a:pt x="3927510" y="204146"/>
                </a:lnTo>
                <a:lnTo>
                  <a:pt x="3857907" y="205518"/>
                </a:lnTo>
                <a:lnTo>
                  <a:pt x="3787194" y="206811"/>
                </a:lnTo>
                <a:lnTo>
                  <a:pt x="3715407" y="208025"/>
                </a:lnTo>
                <a:lnTo>
                  <a:pt x="3642579" y="209158"/>
                </a:lnTo>
                <a:lnTo>
                  <a:pt x="3568747" y="210208"/>
                </a:lnTo>
                <a:lnTo>
                  <a:pt x="3493945" y="211175"/>
                </a:lnTo>
                <a:lnTo>
                  <a:pt x="3418210" y="212056"/>
                </a:lnTo>
                <a:lnTo>
                  <a:pt x="3341577" y="212850"/>
                </a:lnTo>
                <a:lnTo>
                  <a:pt x="3264080" y="213556"/>
                </a:lnTo>
                <a:lnTo>
                  <a:pt x="3185755" y="214173"/>
                </a:lnTo>
                <a:lnTo>
                  <a:pt x="3106638" y="214698"/>
                </a:lnTo>
                <a:lnTo>
                  <a:pt x="3026764" y="215132"/>
                </a:lnTo>
                <a:lnTo>
                  <a:pt x="2946168" y="215471"/>
                </a:lnTo>
                <a:lnTo>
                  <a:pt x="2864885" y="215715"/>
                </a:lnTo>
                <a:lnTo>
                  <a:pt x="2782951" y="215863"/>
                </a:lnTo>
                <a:lnTo>
                  <a:pt x="2700401" y="215912"/>
                </a:lnTo>
                <a:lnTo>
                  <a:pt x="2617843" y="215863"/>
                </a:lnTo>
                <a:lnTo>
                  <a:pt x="2535903" y="215715"/>
                </a:lnTo>
                <a:lnTo>
                  <a:pt x="2454613" y="215471"/>
                </a:lnTo>
                <a:lnTo>
                  <a:pt x="2374011" y="215132"/>
                </a:lnTo>
                <a:lnTo>
                  <a:pt x="2294131" y="214698"/>
                </a:lnTo>
                <a:lnTo>
                  <a:pt x="2215008" y="214173"/>
                </a:lnTo>
                <a:lnTo>
                  <a:pt x="2136678" y="213556"/>
                </a:lnTo>
                <a:lnTo>
                  <a:pt x="2059176" y="212850"/>
                </a:lnTo>
                <a:lnTo>
                  <a:pt x="1982537" y="212056"/>
                </a:lnTo>
                <a:lnTo>
                  <a:pt x="1906797" y="211175"/>
                </a:lnTo>
                <a:lnTo>
                  <a:pt x="1831991" y="210208"/>
                </a:lnTo>
                <a:lnTo>
                  <a:pt x="1758155" y="209158"/>
                </a:lnTo>
                <a:lnTo>
                  <a:pt x="1685323" y="208025"/>
                </a:lnTo>
                <a:lnTo>
                  <a:pt x="1613531" y="206811"/>
                </a:lnTo>
                <a:lnTo>
                  <a:pt x="1542815" y="205518"/>
                </a:lnTo>
                <a:lnTo>
                  <a:pt x="1473209" y="204146"/>
                </a:lnTo>
                <a:lnTo>
                  <a:pt x="1404748" y="202697"/>
                </a:lnTo>
                <a:lnTo>
                  <a:pt x="1337469" y="201173"/>
                </a:lnTo>
                <a:lnTo>
                  <a:pt x="1271407" y="199574"/>
                </a:lnTo>
                <a:lnTo>
                  <a:pt x="1206596" y="197904"/>
                </a:lnTo>
                <a:lnTo>
                  <a:pt x="1143073" y="196161"/>
                </a:lnTo>
                <a:lnTo>
                  <a:pt x="1080872" y="194350"/>
                </a:lnTo>
                <a:lnTo>
                  <a:pt x="1020029" y="192469"/>
                </a:lnTo>
                <a:lnTo>
                  <a:pt x="960579" y="190522"/>
                </a:lnTo>
                <a:lnTo>
                  <a:pt x="902557" y="188509"/>
                </a:lnTo>
                <a:lnTo>
                  <a:pt x="845999" y="186432"/>
                </a:lnTo>
                <a:lnTo>
                  <a:pt x="790940" y="184292"/>
                </a:lnTo>
                <a:lnTo>
                  <a:pt x="737415" y="182091"/>
                </a:lnTo>
                <a:lnTo>
                  <a:pt x="685460" y="179830"/>
                </a:lnTo>
                <a:lnTo>
                  <a:pt x="635110" y="177511"/>
                </a:lnTo>
                <a:lnTo>
                  <a:pt x="586400" y="175134"/>
                </a:lnTo>
                <a:lnTo>
                  <a:pt x="539365" y="172702"/>
                </a:lnTo>
                <a:lnTo>
                  <a:pt x="494042" y="170215"/>
                </a:lnTo>
                <a:lnTo>
                  <a:pt x="450465" y="167676"/>
                </a:lnTo>
                <a:lnTo>
                  <a:pt x="408669" y="165085"/>
                </a:lnTo>
                <a:lnTo>
                  <a:pt x="368690" y="162444"/>
                </a:lnTo>
                <a:lnTo>
                  <a:pt x="330563" y="159755"/>
                </a:lnTo>
                <a:lnTo>
                  <a:pt x="260007" y="154236"/>
                </a:lnTo>
                <a:lnTo>
                  <a:pt x="197283" y="148539"/>
                </a:lnTo>
                <a:lnTo>
                  <a:pt x="142674" y="142676"/>
                </a:lnTo>
                <a:lnTo>
                  <a:pt x="96462" y="136658"/>
                </a:lnTo>
                <a:lnTo>
                  <a:pt x="43508" y="127365"/>
                </a:lnTo>
                <a:lnTo>
                  <a:pt x="4928" y="114538"/>
                </a:lnTo>
                <a:lnTo>
                  <a:pt x="0" y="107962"/>
                </a:lnTo>
                <a:lnTo>
                  <a:pt x="0" y="10795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9164" name="object 8">
            <a:extLst>
              <a:ext uri="{FF2B5EF4-FFF2-40B4-BE49-F238E27FC236}">
                <a16:creationId xmlns="" xmlns:a16="http://schemas.microsoft.com/office/drawing/2014/main" id="{32FAC3B4-A6E6-4F49-BE07-41A87219C81A}"/>
              </a:ext>
            </a:extLst>
          </p:cNvPr>
          <p:cNvSpPr>
            <a:spLocks/>
          </p:cNvSpPr>
          <p:nvPr/>
        </p:nvSpPr>
        <p:spPr bwMode="auto">
          <a:xfrm>
            <a:off x="292100" y="6092825"/>
            <a:ext cx="3243263" cy="215900"/>
          </a:xfrm>
          <a:custGeom>
            <a:avLst/>
            <a:gdLst>
              <a:gd name="T0" fmla="*/ 1 w 5400675"/>
              <a:gd name="T1" fmla="*/ 71934 h 216535"/>
              <a:gd name="T2" fmla="*/ 1 w 5400675"/>
              <a:gd name="T3" fmla="*/ 55975 h 216535"/>
              <a:gd name="T4" fmla="*/ 1 w 5400675"/>
              <a:gd name="T5" fmla="*/ 46132 h 216535"/>
              <a:gd name="T6" fmla="*/ 1 w 5400675"/>
              <a:gd name="T7" fmla="*/ 39219 h 216535"/>
              <a:gd name="T8" fmla="*/ 1 w 5400675"/>
              <a:gd name="T9" fmla="*/ 32749 h 216535"/>
              <a:gd name="T10" fmla="*/ 1 w 5400675"/>
              <a:gd name="T11" fmla="*/ 26758 h 216535"/>
              <a:gd name="T12" fmla="*/ 1 w 5400675"/>
              <a:gd name="T13" fmla="*/ 21275 h 216535"/>
              <a:gd name="T14" fmla="*/ 1 w 5400675"/>
              <a:gd name="T15" fmla="*/ 16345 h 216535"/>
              <a:gd name="T16" fmla="*/ 1 w 5400675"/>
              <a:gd name="T17" fmla="*/ 11994 h 216535"/>
              <a:gd name="T18" fmla="*/ 1 w 5400675"/>
              <a:gd name="T19" fmla="*/ 8260 h 216535"/>
              <a:gd name="T20" fmla="*/ 1 w 5400675"/>
              <a:gd name="T21" fmla="*/ 5177 h 216535"/>
              <a:gd name="T22" fmla="*/ 1 w 5400675"/>
              <a:gd name="T23" fmla="*/ 2779 h 216535"/>
              <a:gd name="T24" fmla="*/ 1 w 5400675"/>
              <a:gd name="T25" fmla="*/ 1109 h 216535"/>
              <a:gd name="T26" fmla="*/ 1 w 5400675"/>
              <a:gd name="T27" fmla="*/ 170 h 216535"/>
              <a:gd name="T28" fmla="*/ 1 w 5400675"/>
              <a:gd name="T29" fmla="*/ 49 h 216535"/>
              <a:gd name="T30" fmla="*/ 1 w 5400675"/>
              <a:gd name="T31" fmla="*/ 714 h 216535"/>
              <a:gd name="T32" fmla="*/ 1 w 5400675"/>
              <a:gd name="T33" fmla="*/ 2137 h 216535"/>
              <a:gd name="T34" fmla="*/ 1 w 5400675"/>
              <a:gd name="T35" fmla="*/ 4298 h 216535"/>
              <a:gd name="T36" fmla="*/ 1 w 5400675"/>
              <a:gd name="T37" fmla="*/ 7159 h 216535"/>
              <a:gd name="T38" fmla="*/ 1 w 5400675"/>
              <a:gd name="T39" fmla="*/ 10679 h 216535"/>
              <a:gd name="T40" fmla="*/ 1 w 5400675"/>
              <a:gd name="T41" fmla="*/ 14827 h 216535"/>
              <a:gd name="T42" fmla="*/ 1 w 5400675"/>
              <a:gd name="T43" fmla="*/ 19570 h 216535"/>
              <a:gd name="T44" fmla="*/ 1 w 5400675"/>
              <a:gd name="T45" fmla="*/ 24873 h 216535"/>
              <a:gd name="T46" fmla="*/ 1 w 5400675"/>
              <a:gd name="T47" fmla="*/ 30696 h 216535"/>
              <a:gd name="T48" fmla="*/ 1 w 5400675"/>
              <a:gd name="T49" fmla="*/ 37012 h 216535"/>
              <a:gd name="T50" fmla="*/ 1 w 5400675"/>
              <a:gd name="T51" fmla="*/ 43780 h 216535"/>
              <a:gd name="T52" fmla="*/ 1 w 5400675"/>
              <a:gd name="T53" fmla="*/ 50970 h 216535"/>
              <a:gd name="T54" fmla="*/ 1 w 5400675"/>
              <a:gd name="T55" fmla="*/ 66470 h 216535"/>
              <a:gd name="T56" fmla="*/ 1 w 5400675"/>
              <a:gd name="T57" fmla="*/ 92010 h 216535"/>
              <a:gd name="T58" fmla="*/ 1 w 5400675"/>
              <a:gd name="T59" fmla="*/ 115602 h 216535"/>
              <a:gd name="T60" fmla="*/ 1 w 5400675"/>
              <a:gd name="T61" fmla="*/ 134817 h 216535"/>
              <a:gd name="T62" fmla="*/ 1 w 5400675"/>
              <a:gd name="T63" fmla="*/ 147438 h 216535"/>
              <a:gd name="T64" fmla="*/ 1 w 5400675"/>
              <a:gd name="T65" fmla="*/ 154494 h 216535"/>
              <a:gd name="T66" fmla="*/ 1 w 5400675"/>
              <a:gd name="T67" fmla="*/ 161115 h 216535"/>
              <a:gd name="T68" fmla="*/ 1 w 5400675"/>
              <a:gd name="T69" fmla="*/ 167269 h 216535"/>
              <a:gd name="T70" fmla="*/ 1 w 5400675"/>
              <a:gd name="T71" fmla="*/ 172922 h 216535"/>
              <a:gd name="T72" fmla="*/ 1 w 5400675"/>
              <a:gd name="T73" fmla="*/ 178041 h 216535"/>
              <a:gd name="T74" fmla="*/ 1 w 5400675"/>
              <a:gd name="T75" fmla="*/ 182590 h 216535"/>
              <a:gd name="T76" fmla="*/ 1 w 5400675"/>
              <a:gd name="T77" fmla="*/ 186535 h 216535"/>
              <a:gd name="T78" fmla="*/ 1 w 5400675"/>
              <a:gd name="T79" fmla="*/ 189839 h 216535"/>
              <a:gd name="T80" fmla="*/ 1 w 5400675"/>
              <a:gd name="T81" fmla="*/ 192469 h 216535"/>
              <a:gd name="T82" fmla="*/ 1 w 5400675"/>
              <a:gd name="T83" fmla="*/ 194391 h 216535"/>
              <a:gd name="T84" fmla="*/ 1 w 5400675"/>
              <a:gd name="T85" fmla="*/ 195568 h 216535"/>
              <a:gd name="T86" fmla="*/ 1 w 5400675"/>
              <a:gd name="T87" fmla="*/ 195970 h 216535"/>
              <a:gd name="T88" fmla="*/ 1 w 5400675"/>
              <a:gd name="T89" fmla="*/ 195568 h 216535"/>
              <a:gd name="T90" fmla="*/ 1 w 5400675"/>
              <a:gd name="T91" fmla="*/ 194391 h 216535"/>
              <a:gd name="T92" fmla="*/ 1 w 5400675"/>
              <a:gd name="T93" fmla="*/ 192469 h 216535"/>
              <a:gd name="T94" fmla="*/ 1 w 5400675"/>
              <a:gd name="T95" fmla="*/ 189839 h 216535"/>
              <a:gd name="T96" fmla="*/ 1 w 5400675"/>
              <a:gd name="T97" fmla="*/ 186535 h 216535"/>
              <a:gd name="T98" fmla="*/ 1 w 5400675"/>
              <a:gd name="T99" fmla="*/ 182590 h 216535"/>
              <a:gd name="T100" fmla="*/ 1 w 5400675"/>
              <a:gd name="T101" fmla="*/ 178041 h 216535"/>
              <a:gd name="T102" fmla="*/ 1 w 5400675"/>
              <a:gd name="T103" fmla="*/ 172922 h 216535"/>
              <a:gd name="T104" fmla="*/ 1 w 5400675"/>
              <a:gd name="T105" fmla="*/ 167269 h 216535"/>
              <a:gd name="T106" fmla="*/ 1 w 5400675"/>
              <a:gd name="T107" fmla="*/ 161115 h 216535"/>
              <a:gd name="T108" fmla="*/ 1 w 5400675"/>
              <a:gd name="T109" fmla="*/ 154494 h 216535"/>
              <a:gd name="T110" fmla="*/ 1 w 5400675"/>
              <a:gd name="T111" fmla="*/ 147438 h 216535"/>
              <a:gd name="T112" fmla="*/ 1 w 5400675"/>
              <a:gd name="T113" fmla="*/ 134817 h 216535"/>
              <a:gd name="T114" fmla="*/ 1 w 5400675"/>
              <a:gd name="T115" fmla="*/ 115602 h 216535"/>
              <a:gd name="T116" fmla="*/ 0 w 5400675"/>
              <a:gd name="T117" fmla="*/ 97977 h 21653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5400675" h="216535">
                <a:moveTo>
                  <a:pt x="0" y="107950"/>
                </a:moveTo>
                <a:lnTo>
                  <a:pt x="43517" y="88547"/>
                </a:lnTo>
                <a:lnTo>
                  <a:pt x="96475" y="79254"/>
                </a:lnTo>
                <a:lnTo>
                  <a:pt x="142688" y="73236"/>
                </a:lnTo>
                <a:lnTo>
                  <a:pt x="197297" y="67373"/>
                </a:lnTo>
                <a:lnTo>
                  <a:pt x="260021" y="61676"/>
                </a:lnTo>
                <a:lnTo>
                  <a:pt x="330576" y="56157"/>
                </a:lnTo>
                <a:lnTo>
                  <a:pt x="368702" y="53467"/>
                </a:lnTo>
                <a:lnTo>
                  <a:pt x="408680" y="50827"/>
                </a:lnTo>
                <a:lnTo>
                  <a:pt x="450475" y="48236"/>
                </a:lnTo>
                <a:lnTo>
                  <a:pt x="494051" y="45696"/>
                </a:lnTo>
                <a:lnTo>
                  <a:pt x="539373" y="43210"/>
                </a:lnTo>
                <a:lnTo>
                  <a:pt x="586406" y="40777"/>
                </a:lnTo>
                <a:lnTo>
                  <a:pt x="635114" y="38401"/>
                </a:lnTo>
                <a:lnTo>
                  <a:pt x="685462" y="36081"/>
                </a:lnTo>
                <a:lnTo>
                  <a:pt x="737416" y="33820"/>
                </a:lnTo>
                <a:lnTo>
                  <a:pt x="790938" y="31619"/>
                </a:lnTo>
                <a:lnTo>
                  <a:pt x="845995" y="29480"/>
                </a:lnTo>
                <a:lnTo>
                  <a:pt x="902550" y="27403"/>
                </a:lnTo>
                <a:lnTo>
                  <a:pt x="960569" y="25390"/>
                </a:lnTo>
                <a:lnTo>
                  <a:pt x="1020017" y="23442"/>
                </a:lnTo>
                <a:lnTo>
                  <a:pt x="1080857" y="21562"/>
                </a:lnTo>
                <a:lnTo>
                  <a:pt x="1143055" y="19750"/>
                </a:lnTo>
                <a:lnTo>
                  <a:pt x="1206575" y="18008"/>
                </a:lnTo>
                <a:lnTo>
                  <a:pt x="1271382" y="16337"/>
                </a:lnTo>
                <a:lnTo>
                  <a:pt x="1337440" y="14739"/>
                </a:lnTo>
                <a:lnTo>
                  <a:pt x="1404715" y="13215"/>
                </a:lnTo>
                <a:lnTo>
                  <a:pt x="1473171" y="11766"/>
                </a:lnTo>
                <a:lnTo>
                  <a:pt x="1542773" y="10394"/>
                </a:lnTo>
                <a:lnTo>
                  <a:pt x="1613485" y="9101"/>
                </a:lnTo>
                <a:lnTo>
                  <a:pt x="1685273" y="7887"/>
                </a:lnTo>
                <a:lnTo>
                  <a:pt x="1758100" y="6754"/>
                </a:lnTo>
                <a:lnTo>
                  <a:pt x="1831931" y="5703"/>
                </a:lnTo>
                <a:lnTo>
                  <a:pt x="1906732" y="4737"/>
                </a:lnTo>
                <a:lnTo>
                  <a:pt x="1982466" y="3856"/>
                </a:lnTo>
                <a:lnTo>
                  <a:pt x="2059099" y="3062"/>
                </a:lnTo>
                <a:lnTo>
                  <a:pt x="2136596" y="2355"/>
                </a:lnTo>
                <a:lnTo>
                  <a:pt x="2214920" y="1739"/>
                </a:lnTo>
                <a:lnTo>
                  <a:pt x="2294037" y="1213"/>
                </a:lnTo>
                <a:lnTo>
                  <a:pt x="2373911" y="780"/>
                </a:lnTo>
                <a:lnTo>
                  <a:pt x="2454507" y="441"/>
                </a:lnTo>
                <a:lnTo>
                  <a:pt x="2535789" y="197"/>
                </a:lnTo>
                <a:lnTo>
                  <a:pt x="2617723" y="49"/>
                </a:lnTo>
                <a:lnTo>
                  <a:pt x="2700274" y="0"/>
                </a:lnTo>
                <a:lnTo>
                  <a:pt x="2782831" y="49"/>
                </a:lnTo>
                <a:lnTo>
                  <a:pt x="2864771" y="197"/>
                </a:lnTo>
                <a:lnTo>
                  <a:pt x="2946061" y="441"/>
                </a:lnTo>
                <a:lnTo>
                  <a:pt x="3026663" y="780"/>
                </a:lnTo>
                <a:lnTo>
                  <a:pt x="3106543" y="1213"/>
                </a:lnTo>
                <a:lnTo>
                  <a:pt x="3185666" y="1739"/>
                </a:lnTo>
                <a:lnTo>
                  <a:pt x="3263996" y="2355"/>
                </a:lnTo>
                <a:lnTo>
                  <a:pt x="3341498" y="3062"/>
                </a:lnTo>
                <a:lnTo>
                  <a:pt x="3418137" y="3856"/>
                </a:lnTo>
                <a:lnTo>
                  <a:pt x="3493877" y="4737"/>
                </a:lnTo>
                <a:lnTo>
                  <a:pt x="3568683" y="5703"/>
                </a:lnTo>
                <a:lnTo>
                  <a:pt x="3642519" y="6754"/>
                </a:lnTo>
                <a:lnTo>
                  <a:pt x="3715351" y="7887"/>
                </a:lnTo>
                <a:lnTo>
                  <a:pt x="3787143" y="9101"/>
                </a:lnTo>
                <a:lnTo>
                  <a:pt x="3857859" y="10394"/>
                </a:lnTo>
                <a:lnTo>
                  <a:pt x="3927465" y="11766"/>
                </a:lnTo>
                <a:lnTo>
                  <a:pt x="3995926" y="13215"/>
                </a:lnTo>
                <a:lnTo>
                  <a:pt x="4063205" y="14739"/>
                </a:lnTo>
                <a:lnTo>
                  <a:pt x="4129267" y="16337"/>
                </a:lnTo>
                <a:lnTo>
                  <a:pt x="4194078" y="18008"/>
                </a:lnTo>
                <a:lnTo>
                  <a:pt x="4257601" y="19750"/>
                </a:lnTo>
                <a:lnTo>
                  <a:pt x="4319802" y="21562"/>
                </a:lnTo>
                <a:lnTo>
                  <a:pt x="4380645" y="23442"/>
                </a:lnTo>
                <a:lnTo>
                  <a:pt x="4440095" y="25390"/>
                </a:lnTo>
                <a:lnTo>
                  <a:pt x="4498117" y="27403"/>
                </a:lnTo>
                <a:lnTo>
                  <a:pt x="4554675" y="29480"/>
                </a:lnTo>
                <a:lnTo>
                  <a:pt x="4609734" y="31619"/>
                </a:lnTo>
                <a:lnTo>
                  <a:pt x="4663259" y="33820"/>
                </a:lnTo>
                <a:lnTo>
                  <a:pt x="4715214" y="36081"/>
                </a:lnTo>
                <a:lnTo>
                  <a:pt x="4765564" y="38401"/>
                </a:lnTo>
                <a:lnTo>
                  <a:pt x="4814274" y="40777"/>
                </a:lnTo>
                <a:lnTo>
                  <a:pt x="4861309" y="43210"/>
                </a:lnTo>
                <a:lnTo>
                  <a:pt x="4906632" y="45696"/>
                </a:lnTo>
                <a:lnTo>
                  <a:pt x="4950209" y="48236"/>
                </a:lnTo>
                <a:lnTo>
                  <a:pt x="4992005" y="50827"/>
                </a:lnTo>
                <a:lnTo>
                  <a:pt x="5031984" y="53467"/>
                </a:lnTo>
                <a:lnTo>
                  <a:pt x="5070111" y="56157"/>
                </a:lnTo>
                <a:lnTo>
                  <a:pt x="5140667" y="61676"/>
                </a:lnTo>
                <a:lnTo>
                  <a:pt x="5203391" y="67373"/>
                </a:lnTo>
                <a:lnTo>
                  <a:pt x="5258000" y="73236"/>
                </a:lnTo>
                <a:lnTo>
                  <a:pt x="5304212" y="79254"/>
                </a:lnTo>
                <a:lnTo>
                  <a:pt x="5357166" y="88547"/>
                </a:lnTo>
                <a:lnTo>
                  <a:pt x="5395746" y="101374"/>
                </a:lnTo>
                <a:lnTo>
                  <a:pt x="5400675" y="107950"/>
                </a:lnTo>
                <a:lnTo>
                  <a:pt x="5399437" y="111262"/>
                </a:lnTo>
                <a:lnTo>
                  <a:pt x="5357167" y="127365"/>
                </a:lnTo>
                <a:lnTo>
                  <a:pt x="5304212" y="136658"/>
                </a:lnTo>
                <a:lnTo>
                  <a:pt x="5258001" y="142676"/>
                </a:lnTo>
                <a:lnTo>
                  <a:pt x="5203392" y="148539"/>
                </a:lnTo>
                <a:lnTo>
                  <a:pt x="5140670" y="154236"/>
                </a:lnTo>
                <a:lnTo>
                  <a:pt x="5070115" y="159755"/>
                </a:lnTo>
                <a:lnTo>
                  <a:pt x="5031989" y="162444"/>
                </a:lnTo>
                <a:lnTo>
                  <a:pt x="4992011" y="165085"/>
                </a:lnTo>
                <a:lnTo>
                  <a:pt x="4950216" y="167676"/>
                </a:lnTo>
                <a:lnTo>
                  <a:pt x="4906640" y="170215"/>
                </a:lnTo>
                <a:lnTo>
                  <a:pt x="4861317" y="172702"/>
                </a:lnTo>
                <a:lnTo>
                  <a:pt x="4814284" y="175134"/>
                </a:lnTo>
                <a:lnTo>
                  <a:pt x="4765576" y="177511"/>
                </a:lnTo>
                <a:lnTo>
                  <a:pt x="4715227" y="179830"/>
                </a:lnTo>
                <a:lnTo>
                  <a:pt x="4663273" y="182091"/>
                </a:lnTo>
                <a:lnTo>
                  <a:pt x="4609750" y="184292"/>
                </a:lnTo>
                <a:lnTo>
                  <a:pt x="4554693" y="186432"/>
                </a:lnTo>
                <a:lnTo>
                  <a:pt x="4498137" y="188509"/>
                </a:lnTo>
                <a:lnTo>
                  <a:pt x="4440117" y="190522"/>
                </a:lnTo>
                <a:lnTo>
                  <a:pt x="4380669" y="192469"/>
                </a:lnTo>
                <a:lnTo>
                  <a:pt x="4319828" y="194350"/>
                </a:lnTo>
                <a:lnTo>
                  <a:pt x="4257630" y="196161"/>
                </a:lnTo>
                <a:lnTo>
                  <a:pt x="4194109" y="197904"/>
                </a:lnTo>
                <a:lnTo>
                  <a:pt x="4129302" y="199574"/>
                </a:lnTo>
                <a:lnTo>
                  <a:pt x="4063242" y="201173"/>
                </a:lnTo>
                <a:lnTo>
                  <a:pt x="3995966" y="202697"/>
                </a:lnTo>
                <a:lnTo>
                  <a:pt x="3927510" y="204146"/>
                </a:lnTo>
                <a:lnTo>
                  <a:pt x="3857907" y="205518"/>
                </a:lnTo>
                <a:lnTo>
                  <a:pt x="3787194" y="206811"/>
                </a:lnTo>
                <a:lnTo>
                  <a:pt x="3715407" y="208025"/>
                </a:lnTo>
                <a:lnTo>
                  <a:pt x="3642579" y="209158"/>
                </a:lnTo>
                <a:lnTo>
                  <a:pt x="3568747" y="210208"/>
                </a:lnTo>
                <a:lnTo>
                  <a:pt x="3493945" y="211175"/>
                </a:lnTo>
                <a:lnTo>
                  <a:pt x="3418210" y="212056"/>
                </a:lnTo>
                <a:lnTo>
                  <a:pt x="3341577" y="212850"/>
                </a:lnTo>
                <a:lnTo>
                  <a:pt x="3264080" y="213556"/>
                </a:lnTo>
                <a:lnTo>
                  <a:pt x="3185755" y="214173"/>
                </a:lnTo>
                <a:lnTo>
                  <a:pt x="3106638" y="214698"/>
                </a:lnTo>
                <a:lnTo>
                  <a:pt x="3026764" y="215132"/>
                </a:lnTo>
                <a:lnTo>
                  <a:pt x="2946168" y="215471"/>
                </a:lnTo>
                <a:lnTo>
                  <a:pt x="2864885" y="215715"/>
                </a:lnTo>
                <a:lnTo>
                  <a:pt x="2782951" y="215863"/>
                </a:lnTo>
                <a:lnTo>
                  <a:pt x="2700401" y="215912"/>
                </a:lnTo>
                <a:lnTo>
                  <a:pt x="2617843" y="215863"/>
                </a:lnTo>
                <a:lnTo>
                  <a:pt x="2535903" y="215715"/>
                </a:lnTo>
                <a:lnTo>
                  <a:pt x="2454613" y="215471"/>
                </a:lnTo>
                <a:lnTo>
                  <a:pt x="2374011" y="215132"/>
                </a:lnTo>
                <a:lnTo>
                  <a:pt x="2294131" y="214698"/>
                </a:lnTo>
                <a:lnTo>
                  <a:pt x="2215008" y="214173"/>
                </a:lnTo>
                <a:lnTo>
                  <a:pt x="2136678" y="213556"/>
                </a:lnTo>
                <a:lnTo>
                  <a:pt x="2059176" y="212850"/>
                </a:lnTo>
                <a:lnTo>
                  <a:pt x="1982537" y="212056"/>
                </a:lnTo>
                <a:lnTo>
                  <a:pt x="1906797" y="211175"/>
                </a:lnTo>
                <a:lnTo>
                  <a:pt x="1831991" y="210208"/>
                </a:lnTo>
                <a:lnTo>
                  <a:pt x="1758155" y="209158"/>
                </a:lnTo>
                <a:lnTo>
                  <a:pt x="1685323" y="208025"/>
                </a:lnTo>
                <a:lnTo>
                  <a:pt x="1613531" y="206811"/>
                </a:lnTo>
                <a:lnTo>
                  <a:pt x="1542815" y="205518"/>
                </a:lnTo>
                <a:lnTo>
                  <a:pt x="1473209" y="204146"/>
                </a:lnTo>
                <a:lnTo>
                  <a:pt x="1404748" y="202697"/>
                </a:lnTo>
                <a:lnTo>
                  <a:pt x="1337469" y="201173"/>
                </a:lnTo>
                <a:lnTo>
                  <a:pt x="1271407" y="199574"/>
                </a:lnTo>
                <a:lnTo>
                  <a:pt x="1206596" y="197904"/>
                </a:lnTo>
                <a:lnTo>
                  <a:pt x="1143073" y="196161"/>
                </a:lnTo>
                <a:lnTo>
                  <a:pt x="1080872" y="194350"/>
                </a:lnTo>
                <a:lnTo>
                  <a:pt x="1020029" y="192469"/>
                </a:lnTo>
                <a:lnTo>
                  <a:pt x="960579" y="190522"/>
                </a:lnTo>
                <a:lnTo>
                  <a:pt x="902557" y="188509"/>
                </a:lnTo>
                <a:lnTo>
                  <a:pt x="845999" y="186432"/>
                </a:lnTo>
                <a:lnTo>
                  <a:pt x="790940" y="184292"/>
                </a:lnTo>
                <a:lnTo>
                  <a:pt x="737415" y="182091"/>
                </a:lnTo>
                <a:lnTo>
                  <a:pt x="685460" y="179830"/>
                </a:lnTo>
                <a:lnTo>
                  <a:pt x="635110" y="177511"/>
                </a:lnTo>
                <a:lnTo>
                  <a:pt x="586400" y="175134"/>
                </a:lnTo>
                <a:lnTo>
                  <a:pt x="539365" y="172702"/>
                </a:lnTo>
                <a:lnTo>
                  <a:pt x="494042" y="170215"/>
                </a:lnTo>
                <a:lnTo>
                  <a:pt x="450465" y="167676"/>
                </a:lnTo>
                <a:lnTo>
                  <a:pt x="408669" y="165085"/>
                </a:lnTo>
                <a:lnTo>
                  <a:pt x="368690" y="162444"/>
                </a:lnTo>
                <a:lnTo>
                  <a:pt x="330563" y="159755"/>
                </a:lnTo>
                <a:lnTo>
                  <a:pt x="260007" y="154236"/>
                </a:lnTo>
                <a:lnTo>
                  <a:pt x="197283" y="148539"/>
                </a:lnTo>
                <a:lnTo>
                  <a:pt x="142674" y="142676"/>
                </a:lnTo>
                <a:lnTo>
                  <a:pt x="96462" y="136658"/>
                </a:lnTo>
                <a:lnTo>
                  <a:pt x="43508" y="127365"/>
                </a:lnTo>
                <a:lnTo>
                  <a:pt x="4928" y="114538"/>
                </a:lnTo>
                <a:lnTo>
                  <a:pt x="0" y="107962"/>
                </a:lnTo>
                <a:lnTo>
                  <a:pt x="0" y="10795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cxnSp>
        <p:nvCxnSpPr>
          <p:cNvPr id="3" name="Прямая со стрелкой 2">
            <a:extLst>
              <a:ext uri="{FF2B5EF4-FFF2-40B4-BE49-F238E27FC236}">
                <a16:creationId xmlns="" xmlns:a16="http://schemas.microsoft.com/office/drawing/2014/main" id="{61D095EB-2248-4059-965E-3550B9097017}"/>
              </a:ext>
            </a:extLst>
          </p:cNvPr>
          <p:cNvCxnSpPr/>
          <p:nvPr/>
        </p:nvCxnSpPr>
        <p:spPr>
          <a:xfrm flipV="1">
            <a:off x="2195513" y="4724400"/>
            <a:ext cx="1081087" cy="136842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="" xmlns:a16="http://schemas.microsoft.com/office/drawing/2014/main" id="{DFD56548-B191-43FB-85CD-86952F99F503}"/>
              </a:ext>
            </a:extLst>
          </p:cNvPr>
          <p:cNvCxnSpPr/>
          <p:nvPr/>
        </p:nvCxnSpPr>
        <p:spPr>
          <a:xfrm flipV="1">
            <a:off x="2627313" y="4724400"/>
            <a:ext cx="1081087" cy="136842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="" xmlns:a16="http://schemas.microsoft.com/office/drawing/2014/main" id="{7A347384-1C97-45F3-ABF3-926EE08E407E}"/>
              </a:ext>
            </a:extLst>
          </p:cNvPr>
          <p:cNvCxnSpPr/>
          <p:nvPr/>
        </p:nvCxnSpPr>
        <p:spPr>
          <a:xfrm flipV="1">
            <a:off x="3059113" y="4724400"/>
            <a:ext cx="1081087" cy="136842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168" name="TextBox 3">
            <a:extLst>
              <a:ext uri="{FF2B5EF4-FFF2-40B4-BE49-F238E27FC236}">
                <a16:creationId xmlns="" xmlns:a16="http://schemas.microsoft.com/office/drawing/2014/main" id="{D748A5A5-0A6A-4E10-8BCA-ED8DD58B8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4881563"/>
            <a:ext cx="36464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В столбцах 5, 6, 7 заполняются только те ячейки, в которых зафиксировано несоответствие </a:t>
            </a:r>
          </a:p>
        </p:txBody>
      </p:sp>
      <p:sp>
        <p:nvSpPr>
          <p:cNvPr id="28" name="object 7">
            <a:extLst>
              <a:ext uri="{FF2B5EF4-FFF2-40B4-BE49-F238E27FC236}">
                <a16:creationId xmlns="" xmlns:a16="http://schemas.microsoft.com/office/drawing/2014/main" id="{19FE7C2A-B538-4C07-80C8-AD535C326F30}"/>
              </a:ext>
            </a:extLst>
          </p:cNvPr>
          <p:cNvSpPr txBox="1">
            <a:spLocks/>
          </p:cNvSpPr>
          <p:nvPr/>
        </p:nvSpPr>
        <p:spPr bwMode="auto">
          <a:xfrm>
            <a:off x="5399088" y="4578350"/>
            <a:ext cx="2773362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 anchor="ctr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2700">
              <a:spcBef>
                <a:spcPts val="100"/>
              </a:spcBef>
              <a:defRPr/>
            </a:pPr>
            <a:r>
              <a:rPr lang="ru-RU" sz="1800" b="1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ФОРМА</a:t>
            </a:r>
            <a:r>
              <a:rPr lang="ru-RU" sz="1800" b="1" spc="-65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800" b="1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ППЭ-12-02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: фигура 13">
            <a:extLst>
              <a:ext uri="{FF2B5EF4-FFF2-40B4-BE49-F238E27FC236}">
                <a16:creationId xmlns="" xmlns:a16="http://schemas.microsoft.com/office/drawing/2014/main" id="{4945FB12-51F5-443B-9642-091122883C1E}"/>
              </a:ext>
            </a:extLst>
          </p:cNvPr>
          <p:cNvSpPr/>
          <p:nvPr/>
        </p:nvSpPr>
        <p:spPr>
          <a:xfrm>
            <a:off x="1" y="-12032"/>
            <a:ext cx="4572000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48537" h="6870032">
                <a:moveTo>
                  <a:pt x="0" y="0"/>
                </a:moveTo>
                <a:lnTo>
                  <a:pt x="4896853" y="0"/>
                </a:lnTo>
                <a:lnTo>
                  <a:pt x="9348537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="" xmlns:a16="http://schemas.microsoft.com/office/drawing/2014/main" id="{2207477E-0CCE-4390-8711-A445496106F6}"/>
              </a:ext>
            </a:extLst>
          </p:cNvPr>
          <p:cNvSpPr/>
          <p:nvPr/>
        </p:nvSpPr>
        <p:spPr>
          <a:xfrm>
            <a:off x="5238751" y="-27384"/>
            <a:ext cx="3931172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: фигура 15">
            <a:extLst>
              <a:ext uri="{FF2B5EF4-FFF2-40B4-BE49-F238E27FC236}">
                <a16:creationId xmlns="" xmlns:a16="http://schemas.microsoft.com/office/drawing/2014/main" id="{6183C359-5528-4807-B7A7-1D02518C7B3D}"/>
              </a:ext>
            </a:extLst>
          </p:cNvPr>
          <p:cNvSpPr/>
          <p:nvPr/>
        </p:nvSpPr>
        <p:spPr>
          <a:xfrm>
            <a:off x="8103199" y="-27384"/>
            <a:ext cx="1078756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179" name="Заголовок 1">
            <a:extLst>
              <a:ext uri="{FF2B5EF4-FFF2-40B4-BE49-F238E27FC236}">
                <a16:creationId xmlns="" xmlns:a16="http://schemas.microsoft.com/office/drawing/2014/main" id="{C8EBD17C-8839-4DD6-A92B-A82EC316BD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71438" y="44450"/>
            <a:ext cx="9251951" cy="1055688"/>
          </a:xfrm>
        </p:spPr>
        <p:txBody>
          <a:bodyPr/>
          <a:lstStyle/>
          <a:p>
            <a:pPr eaLnBrk="1" hangingPunct="1"/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ФУНКЦИИ ОРГАНИЗАТОРА В АУДИТОРИИ</a:t>
            </a:r>
          </a:p>
        </p:txBody>
      </p:sp>
      <p:pic>
        <p:nvPicPr>
          <p:cNvPr id="50180" name="Picture 27" descr="https://thumbs.dreamstime.com/b/%D1%83%D1%87%D0%B8%D1%82%D0%B5-%D1%8C-%D1%81-%D0%BA%D0%B0%D1%80%D0%B0%D0%BD-%D0%B0%D1%88%D0%B5%D0%BC-%D0%BA%D0%BE%D1%82%D0%BE%D1%80%D1%8B%D0%B9-%D0%BD%D1%83%D0%B6%D0%BD%D0%BE-%D0%B8%D1%81%D0%BF%D1%80%D0%B0%D0%B2%D0%B8%D1%82%D1%8C%D1%81%D1%8F-%D0%B8-%D0%B8%D0%B7%D1%83%D1%87%D0%B8%D1%82%D1%8C%D1%81%D1%8F-vector-49370543.jpg">
            <a:extLst>
              <a:ext uri="{FF2B5EF4-FFF2-40B4-BE49-F238E27FC236}">
                <a16:creationId xmlns="" xmlns:a16="http://schemas.microsoft.com/office/drawing/2014/main" id="{C5BBA4DD-83ED-48B1-A29A-9FFE78B81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738" y="2328863"/>
            <a:ext cx="155575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object 6">
            <a:extLst>
              <a:ext uri="{FF2B5EF4-FFF2-40B4-BE49-F238E27FC236}">
                <a16:creationId xmlns="" xmlns:a16="http://schemas.microsoft.com/office/drawing/2014/main" id="{1893A144-FBC9-40A6-AB87-E09938BDDED3}"/>
              </a:ext>
            </a:extLst>
          </p:cNvPr>
          <p:cNvSpPr>
            <a:spLocks/>
          </p:cNvSpPr>
          <p:nvPr/>
        </p:nvSpPr>
        <p:spPr bwMode="auto">
          <a:xfrm>
            <a:off x="4837113" y="4508500"/>
            <a:ext cx="3695700" cy="1944688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solidFill>
                <a:prstClr val="black"/>
              </a:solidFill>
              <a:latin typeface="Century Gothic" panose="020B0502020202020204" pitchFamily="34" charset="0"/>
              <a:cs typeface="Arial" charset="0"/>
            </a:endParaRPr>
          </a:p>
        </p:txBody>
      </p:sp>
      <p:sp>
        <p:nvSpPr>
          <p:cNvPr id="50182" name="object 14">
            <a:extLst>
              <a:ext uri="{FF2B5EF4-FFF2-40B4-BE49-F238E27FC236}">
                <a16:creationId xmlns="" xmlns:a16="http://schemas.microsoft.com/office/drawing/2014/main" id="{E4C0DF75-24D6-4555-A727-FE530C0C08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8400" y="5114925"/>
            <a:ext cx="3171825" cy="124936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20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37" name="object 16">
            <a:extLst>
              <a:ext uri="{FF2B5EF4-FFF2-40B4-BE49-F238E27FC236}">
                <a16:creationId xmlns="" xmlns:a16="http://schemas.microsoft.com/office/drawing/2014/main" id="{F0E80D92-4E16-450B-8CA3-1E38B3260DAE}"/>
              </a:ext>
            </a:extLst>
          </p:cNvPr>
          <p:cNvSpPr txBox="1"/>
          <p:nvPr/>
        </p:nvSpPr>
        <p:spPr>
          <a:xfrm>
            <a:off x="539749" y="1268413"/>
            <a:ext cx="7993064" cy="1071215"/>
          </a:xfrm>
          <a:prstGeom prst="roundRect">
            <a:avLst>
              <a:gd name="adj" fmla="val 12503"/>
            </a:avLst>
          </a:prstGeom>
          <a:solidFill>
            <a:schemeClr val="accent5">
              <a:lumMod val="75000"/>
            </a:schemeClr>
          </a:solidFill>
        </p:spPr>
        <p:txBody>
          <a:bodyPr wrap="square" lIns="0" tIns="85090" rIns="0" bIns="0">
            <a:spAutoFit/>
          </a:bodyPr>
          <a:lstStyle/>
          <a:p>
            <a:pPr algn="ctr">
              <a:spcBef>
                <a:spcPts val="670"/>
              </a:spcBef>
              <a:defRPr/>
            </a:pPr>
            <a:r>
              <a:rPr b="1" spc="-2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Распределяются </a:t>
            </a:r>
            <a:r>
              <a:rPr b="1" spc="-1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роли</a:t>
            </a:r>
            <a:r>
              <a:rPr b="1" spc="-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b="1" spc="-1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организаторов</a:t>
            </a:r>
            <a:endParaRPr b="1" dirty="0">
              <a:solidFill>
                <a:prstClr val="black"/>
              </a:solidFill>
              <a:latin typeface="Century Gothic" panose="020B0502020202020204" pitchFamily="34" charset="0"/>
              <a:cs typeface="Arial"/>
            </a:endParaRPr>
          </a:p>
          <a:p>
            <a:pPr algn="ctr">
              <a:spcBef>
                <a:spcPts val="434"/>
              </a:spcBef>
              <a:defRPr/>
            </a:pPr>
            <a:r>
              <a:rPr b="1" spc="-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на </a:t>
            </a:r>
            <a:r>
              <a:rPr b="1" spc="-2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процедуру печати </a:t>
            </a:r>
            <a:r>
              <a:rPr b="1" spc="-1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полного </a:t>
            </a:r>
            <a:r>
              <a:rPr b="1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комплекта ЭМ </a:t>
            </a:r>
            <a:r>
              <a:rPr lang="ru-RU" b="1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/>
            </a:r>
            <a:br>
              <a:rPr lang="ru-RU" b="1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</a:br>
            <a:r>
              <a:rPr b="1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и </a:t>
            </a:r>
            <a:r>
              <a:rPr b="1" spc="-5" dirty="0" err="1" smtClean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сканировани</a:t>
            </a:r>
            <a:r>
              <a:rPr lang="ru-RU" b="1" spc="-5" dirty="0" smtClean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я</a:t>
            </a:r>
            <a:r>
              <a:rPr b="1" spc="50" dirty="0" smtClean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b="1" spc="-15" dirty="0" err="1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бланков</a:t>
            </a:r>
            <a:endParaRPr b="1" dirty="0">
              <a:solidFill>
                <a:prstClr val="black"/>
              </a:solidFill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CF501C3B-A88B-4249-893F-45841BA5FFF6}"/>
              </a:ext>
            </a:extLst>
          </p:cNvPr>
          <p:cNvSpPr/>
          <p:nvPr/>
        </p:nvSpPr>
        <p:spPr>
          <a:xfrm>
            <a:off x="4837113" y="4801716"/>
            <a:ext cx="3695699" cy="571500"/>
          </a:xfrm>
          <a:prstGeom prst="rect">
            <a:avLst/>
          </a:prstGeom>
          <a:solidFill>
            <a:srgbClr val="9A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Организатор 2</a:t>
            </a:r>
          </a:p>
        </p:txBody>
      </p:sp>
      <p:sp>
        <p:nvSpPr>
          <p:cNvPr id="50185" name="TextBox 2">
            <a:extLst>
              <a:ext uri="{FF2B5EF4-FFF2-40B4-BE49-F238E27FC236}">
                <a16:creationId xmlns="" xmlns:a16="http://schemas.microsoft.com/office/drawing/2014/main" id="{7861158B-3DD0-464E-9E63-6E2F45EC6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6152" y="5375970"/>
            <a:ext cx="325762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FFFFFF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Проводит инструктаж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FFFFFF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участников экзамена </a:t>
            </a:r>
            <a:br>
              <a:rPr lang="ru-RU" altLang="ru-RU" sz="1600" b="1" dirty="0">
                <a:solidFill>
                  <a:srgbClr val="FFFFFF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rgbClr val="FFFFFF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и  проверку качества печати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FFFFFF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контрольного листа</a:t>
            </a:r>
          </a:p>
        </p:txBody>
      </p:sp>
      <p:sp>
        <p:nvSpPr>
          <p:cNvPr id="25" name="object 6">
            <a:extLst>
              <a:ext uri="{FF2B5EF4-FFF2-40B4-BE49-F238E27FC236}">
                <a16:creationId xmlns="" xmlns:a16="http://schemas.microsoft.com/office/drawing/2014/main" id="{C6A84C04-4109-48D2-8636-8C09F1006291}"/>
              </a:ext>
            </a:extLst>
          </p:cNvPr>
          <p:cNvSpPr>
            <a:spLocks/>
          </p:cNvSpPr>
          <p:nvPr/>
        </p:nvSpPr>
        <p:spPr bwMode="auto">
          <a:xfrm>
            <a:off x="539750" y="4508500"/>
            <a:ext cx="3695700" cy="1944688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solidFill>
                <a:prstClr val="black"/>
              </a:solidFill>
              <a:latin typeface="Century Gothic" panose="020B0502020202020204" pitchFamily="34" charset="0"/>
              <a:cs typeface="Arial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D01D4C3B-AEC9-44F2-9582-DEC428F885B4}"/>
              </a:ext>
            </a:extLst>
          </p:cNvPr>
          <p:cNvSpPr/>
          <p:nvPr/>
        </p:nvSpPr>
        <p:spPr>
          <a:xfrm>
            <a:off x="539749" y="4801716"/>
            <a:ext cx="3695701" cy="571500"/>
          </a:xfrm>
          <a:prstGeom prst="rect">
            <a:avLst/>
          </a:prstGeom>
          <a:solidFill>
            <a:srgbClr val="9A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Организатор 1</a:t>
            </a:r>
          </a:p>
        </p:txBody>
      </p:sp>
      <p:sp>
        <p:nvSpPr>
          <p:cNvPr id="50188" name="TextBox 27">
            <a:extLst>
              <a:ext uri="{FF2B5EF4-FFF2-40B4-BE49-F238E27FC236}">
                <a16:creationId xmlns="" xmlns:a16="http://schemas.microsoft.com/office/drawing/2014/main" id="{BBD7AB53-9A8B-41FD-98B4-D0BF14562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7244" y="5599588"/>
            <a:ext cx="25378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FFFFFF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Выполняет печать ЭМ </a:t>
            </a:r>
            <a:br>
              <a:rPr lang="ru-RU" altLang="ru-RU" sz="1600" b="1" dirty="0">
                <a:solidFill>
                  <a:srgbClr val="FFFFFF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rgbClr val="FFFFFF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и их сканирование</a:t>
            </a:r>
          </a:p>
        </p:txBody>
      </p:sp>
      <p:pic>
        <p:nvPicPr>
          <p:cNvPr id="50189" name="Picture 29" descr="C:\Users\gridunova\Desktop\Рисунок1.jpg">
            <a:extLst>
              <a:ext uri="{FF2B5EF4-FFF2-40B4-BE49-F238E27FC236}">
                <a16:creationId xmlns="" xmlns:a16="http://schemas.microsoft.com/office/drawing/2014/main" id="{6236A622-E571-4003-970F-B5AF806F6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31" b="95052" l="5193" r="97822">
                        <a14:foregroundMark x1="47739" y1="22474" x2="53936" y2="13196"/>
                        <a14:foregroundMark x1="41374" y1="21856" x2="54439" y2="6598"/>
                        <a14:foregroundMark x1="79899" y1="36289" x2="80737" y2="23505"/>
                        <a14:foregroundMark x1="38693" y1="9278" x2="44556" y2="1649"/>
                        <a14:foregroundMark x1="11558" y1="28454" x2="5193" y2="50928"/>
                        <a14:foregroundMark x1="5193" y1="50928" x2="14238" y2="70928"/>
                        <a14:foregroundMark x1="27136" y1="86186" x2="32496" y2="93402"/>
                        <a14:foregroundMark x1="15075" y1="95052" x2="15075" y2="95052"/>
                        <a14:foregroundMark x1="94137" y1="47835" x2="94137" y2="47835"/>
                        <a14:foregroundMark x1="97822" y1="48866" x2="97822" y2="48866"/>
                        <a14:foregroundMark x1="78559" y1="29072" x2="85260" y2="24124"/>
                        <a14:foregroundMark x1="80737" y1="21856" x2="83920" y2="208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825" y="2353333"/>
            <a:ext cx="2496071" cy="2029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олилиния: фигура 26">
            <a:extLst>
              <a:ext uri="{FF2B5EF4-FFF2-40B4-BE49-F238E27FC236}">
                <a16:creationId xmlns="" xmlns:a16="http://schemas.microsoft.com/office/drawing/2014/main" id="{B476DE63-B241-4E6F-BB70-BDE9DE54FF67}"/>
              </a:ext>
            </a:extLst>
          </p:cNvPr>
          <p:cNvSpPr/>
          <p:nvPr/>
        </p:nvSpPr>
        <p:spPr>
          <a:xfrm>
            <a:off x="1985211" y="-27384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олилиния: фигура 27">
            <a:extLst>
              <a:ext uri="{FF2B5EF4-FFF2-40B4-BE49-F238E27FC236}">
                <a16:creationId xmlns="" xmlns:a16="http://schemas.microsoft.com/office/drawing/2014/main" id="{69CE33F5-7C5C-48CE-93E1-2841A35524AF}"/>
              </a:ext>
            </a:extLst>
          </p:cNvPr>
          <p:cNvSpPr/>
          <p:nvPr/>
        </p:nvSpPr>
        <p:spPr>
          <a:xfrm>
            <a:off x="7219365" y="0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: фигура 28">
            <a:extLst>
              <a:ext uri="{FF2B5EF4-FFF2-40B4-BE49-F238E27FC236}">
                <a16:creationId xmlns="" xmlns:a16="http://schemas.microsoft.com/office/drawing/2014/main" id="{DB4D21B6-E4AE-4A51-9AE7-EC63F123A3B7}"/>
              </a:ext>
            </a:extLst>
          </p:cNvPr>
          <p:cNvSpPr/>
          <p:nvPr/>
        </p:nvSpPr>
        <p:spPr>
          <a:xfrm flipH="1" flipV="1">
            <a:off x="0" y="5458004"/>
            <a:ext cx="7652084" cy="1347538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: фигура 29">
            <a:extLst>
              <a:ext uri="{FF2B5EF4-FFF2-40B4-BE49-F238E27FC236}">
                <a16:creationId xmlns="" xmlns:a16="http://schemas.microsoft.com/office/drawing/2014/main" id="{5BF3D343-3ADE-40E8-8426-7F7537AE6D86}"/>
              </a:ext>
            </a:extLst>
          </p:cNvPr>
          <p:cNvSpPr/>
          <p:nvPr/>
        </p:nvSpPr>
        <p:spPr>
          <a:xfrm flipH="1" flipV="1">
            <a:off x="-12032" y="4202764"/>
            <a:ext cx="2099814" cy="2602778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131" name="AutoShape 4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78AE90B5-777F-48E9-BD4D-FB156BD0D2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8132" name="AutoShape 6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60A1781F-3D39-4AA0-B354-057DF7D2E0B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8133" name="AutoShape 8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085CE0E4-AF8F-4369-95FA-5EC053C494E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8134" name="AutoShape 17" descr="https://www.pngkey.com/png/full/45-453882_open-laptop-icon.png">
            <a:extLst>
              <a:ext uri="{FF2B5EF4-FFF2-40B4-BE49-F238E27FC236}">
                <a16:creationId xmlns="" xmlns:a16="http://schemas.microsoft.com/office/drawing/2014/main" id="{005C31A4-5F7C-4257-BF47-865733AE82C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8135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="" xmlns:a16="http://schemas.microsoft.com/office/drawing/2014/main" id="{EA814805-B758-42B2-9E10-4CAB39B0C2E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8136" name="AutoShape 2" descr="https://www.clipartmax.com/png/full/103-1038590_file-emoji-u1f4bb-svg-computer-emoji-black-and-white.png">
            <a:extLst>
              <a:ext uri="{FF2B5EF4-FFF2-40B4-BE49-F238E27FC236}">
                <a16:creationId xmlns="" xmlns:a16="http://schemas.microsoft.com/office/drawing/2014/main" id="{68CECE2E-BEB1-46F8-B7F4-42EEE8009D1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8138" name="Заголовок 1">
            <a:extLst>
              <a:ext uri="{FF2B5EF4-FFF2-40B4-BE49-F238E27FC236}">
                <a16:creationId xmlns="" xmlns:a16="http://schemas.microsoft.com/office/drawing/2014/main" id="{93F9AAAE-AF89-4DDD-9F81-8501C8B2D5A9}"/>
              </a:ext>
            </a:extLst>
          </p:cNvPr>
          <p:cNvSpPr txBox="1">
            <a:spLocks/>
          </p:cNvSpPr>
          <p:nvPr/>
        </p:nvSpPr>
        <p:spPr bwMode="auto">
          <a:xfrm>
            <a:off x="-36512" y="134938"/>
            <a:ext cx="6499002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РАБОТА СО СТАНЦИЕЙ </a:t>
            </a:r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ОРГАНИЗАТОРА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F3499513-5B3F-485F-8CC6-E362AA4CD052}"/>
              </a:ext>
            </a:extLst>
          </p:cNvPr>
          <p:cNvSpPr/>
          <p:nvPr/>
        </p:nvSpPr>
        <p:spPr>
          <a:xfrm>
            <a:off x="3476625" y="1124744"/>
            <a:ext cx="5570538" cy="977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endParaRPr lang="ru-RU" sz="1700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="" xmlns:a16="http://schemas.microsoft.com/office/drawing/2014/main" id="{0E993CC0-4E6F-4C9D-BC96-13EFFCC436F3}"/>
              </a:ext>
            </a:extLst>
          </p:cNvPr>
          <p:cNvSpPr/>
          <p:nvPr/>
        </p:nvSpPr>
        <p:spPr>
          <a:xfrm>
            <a:off x="76200" y="1124744"/>
            <a:ext cx="3389313" cy="977900"/>
          </a:xfrm>
          <a:prstGeom prst="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r>
              <a:rPr lang="ru-RU" sz="1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Технический </a:t>
            </a:r>
            <a:r>
              <a:rPr lang="ru-RU" sz="1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специалист.</a:t>
            </a:r>
            <a:endParaRPr lang="ru-RU" sz="14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ru-RU" sz="1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Член ГЭК</a:t>
            </a:r>
          </a:p>
        </p:txBody>
      </p:sp>
      <p:sp>
        <p:nvSpPr>
          <p:cNvPr id="48141" name="Прямоугольник 21">
            <a:extLst>
              <a:ext uri="{FF2B5EF4-FFF2-40B4-BE49-F238E27FC236}">
                <a16:creationId xmlns="" xmlns:a16="http://schemas.microsoft.com/office/drawing/2014/main" id="{93725564-0C6A-494F-96A7-5E5C03E539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1704" y="1253942"/>
            <a:ext cx="49942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ввод первичной информации; </a:t>
            </a:r>
          </a:p>
          <a:p>
            <a:pPr>
              <a:spcBef>
                <a:spcPct val="0"/>
              </a:spcBef>
            </a:pP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техническая подготовка и контроль технической готовности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="" xmlns:a16="http://schemas.microsoft.com/office/drawing/2014/main" id="{9BC7461E-DE34-4DC6-BF24-36043FE84277}"/>
              </a:ext>
            </a:extLst>
          </p:cNvPr>
          <p:cNvSpPr/>
          <p:nvPr/>
        </p:nvSpPr>
        <p:spPr>
          <a:xfrm>
            <a:off x="3454362" y="2204243"/>
            <a:ext cx="5559425" cy="1081088"/>
          </a:xfrm>
          <a:prstGeom prst="rect">
            <a:avLst/>
          </a:prstGeom>
          <a:solidFill>
            <a:srgbClr val="9A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" algn="ctr">
              <a:spcBef>
                <a:spcPts val="0"/>
              </a:spcBef>
              <a:defRPr/>
            </a:pPr>
            <a:endParaRPr lang="ru-RU" sz="1700" spc="-15" dirty="0">
              <a:solidFill>
                <a:prstClr val="white"/>
              </a:solidFill>
              <a:latin typeface="Cambria" pitchFamily="18" charset="0"/>
              <a:cs typeface="Arial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="" xmlns:a16="http://schemas.microsoft.com/office/drawing/2014/main" id="{9320D053-3769-41DB-887C-F9632FF4E571}"/>
              </a:ext>
            </a:extLst>
          </p:cNvPr>
          <p:cNvSpPr/>
          <p:nvPr/>
        </p:nvSpPr>
        <p:spPr>
          <a:xfrm>
            <a:off x="61913" y="2204243"/>
            <a:ext cx="3394075" cy="10810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" algn="ctr">
              <a:spcBef>
                <a:spcPts val="0"/>
              </a:spcBef>
              <a:defRPr/>
            </a:pPr>
            <a:r>
              <a:rPr lang="ru-RU" sz="1400" b="1" spc="-15" dirty="0">
                <a:solidFill>
                  <a:prstClr val="white"/>
                </a:solidFill>
                <a:latin typeface="Century Gothic" panose="020B0502020202020204" pitchFamily="34" charset="0"/>
                <a:cs typeface="Arial"/>
              </a:rPr>
              <a:t>Технический </a:t>
            </a:r>
            <a:r>
              <a:rPr lang="ru-RU" sz="1400" b="1" spc="-15" dirty="0" smtClean="0">
                <a:solidFill>
                  <a:prstClr val="white"/>
                </a:solidFill>
                <a:latin typeface="Century Gothic" panose="020B0502020202020204" pitchFamily="34" charset="0"/>
                <a:cs typeface="Arial"/>
              </a:rPr>
              <a:t>специалист.</a:t>
            </a:r>
            <a:endParaRPr lang="ru-RU" sz="1400" b="1" spc="-15" dirty="0">
              <a:solidFill>
                <a:prstClr val="white"/>
              </a:solidFill>
              <a:latin typeface="Century Gothic" panose="020B0502020202020204" pitchFamily="34" charset="0"/>
              <a:cs typeface="Arial"/>
            </a:endParaRPr>
          </a:p>
          <a:p>
            <a:pPr marL="45720" algn="ctr">
              <a:spcBef>
                <a:spcPts val="0"/>
              </a:spcBef>
              <a:defRPr/>
            </a:pPr>
            <a:r>
              <a:rPr lang="ru-RU" sz="1400" b="1" spc="-15" dirty="0">
                <a:solidFill>
                  <a:prstClr val="white"/>
                </a:solidFill>
                <a:latin typeface="Century Gothic" panose="020B0502020202020204" pitchFamily="34" charset="0"/>
                <a:cs typeface="Arial"/>
              </a:rPr>
              <a:t>Член </a:t>
            </a:r>
            <a:r>
              <a:rPr lang="ru-RU" sz="1400" b="1" spc="-15" dirty="0" smtClean="0">
                <a:solidFill>
                  <a:prstClr val="white"/>
                </a:solidFill>
                <a:latin typeface="Century Gothic" panose="020B0502020202020204" pitchFamily="34" charset="0"/>
                <a:cs typeface="Arial"/>
              </a:rPr>
              <a:t>ГЭК</a:t>
            </a:r>
            <a:endParaRPr lang="ru-RU" sz="1400" b="1" spc="-15" dirty="0">
              <a:solidFill>
                <a:prstClr val="white"/>
              </a:solidFill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BFF6B9A2-6464-4E6B-8E07-091A36865ADE}"/>
              </a:ext>
            </a:extLst>
          </p:cNvPr>
          <p:cNvSpPr/>
          <p:nvPr/>
        </p:nvSpPr>
        <p:spPr>
          <a:xfrm>
            <a:off x="3465513" y="3469481"/>
            <a:ext cx="5570537" cy="19034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endParaRPr lang="ru-RU" sz="1700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="" xmlns:a16="http://schemas.microsoft.com/office/drawing/2014/main" id="{04874399-FAB9-4E06-9261-B05B58365F6D}"/>
              </a:ext>
            </a:extLst>
          </p:cNvPr>
          <p:cNvSpPr/>
          <p:nvPr/>
        </p:nvSpPr>
        <p:spPr>
          <a:xfrm>
            <a:off x="65088" y="3380051"/>
            <a:ext cx="3390900" cy="1201424"/>
          </a:xfrm>
          <a:prstGeom prst="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" algn="ctr">
              <a:spcBef>
                <a:spcPts val="0"/>
              </a:spcBef>
              <a:defRPr/>
            </a:pPr>
            <a:r>
              <a:rPr lang="ru-RU" sz="1400" b="1" spc="-15" dirty="0">
                <a:solidFill>
                  <a:prstClr val="white"/>
                </a:solidFill>
                <a:latin typeface="Century Gothic" panose="020B0502020202020204" pitchFamily="34" charset="0"/>
                <a:cs typeface="Arial"/>
              </a:rPr>
              <a:t>Организатор в аудитории</a:t>
            </a:r>
          </a:p>
        </p:txBody>
      </p:sp>
      <p:sp>
        <p:nvSpPr>
          <p:cNvPr id="48146" name="Прямоугольник 21">
            <a:extLst>
              <a:ext uri="{FF2B5EF4-FFF2-40B4-BE49-F238E27FC236}">
                <a16:creationId xmlns="" xmlns:a16="http://schemas.microsoft.com/office/drawing/2014/main" id="{27C98B0C-9A79-44FC-B523-2D952464C4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6625" y="3411924"/>
            <a:ext cx="5367338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подготовка к печати ЭМ; </a:t>
            </a:r>
          </a:p>
          <a:p>
            <a:pPr>
              <a:spcBef>
                <a:spcPct val="0"/>
              </a:spcBef>
            </a:pP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печать ЭМ;</a:t>
            </a:r>
          </a:p>
          <a:p>
            <a:pPr>
              <a:spcBef>
                <a:spcPct val="0"/>
              </a:spcBef>
            </a:pPr>
            <a:r>
              <a:rPr lang="ru-RU" alt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воспроизведение  </a:t>
            </a: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аудио  (в  случае  проведение  письменного  экзамена  по  иностранным языкам); </a:t>
            </a:r>
          </a:p>
          <a:p>
            <a:pPr>
              <a:spcBef>
                <a:spcPct val="0"/>
              </a:spcBef>
            </a:pP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сканирование ЭМ и форм ППЭ </a:t>
            </a:r>
          </a:p>
        </p:txBody>
      </p:sp>
      <p:sp>
        <p:nvSpPr>
          <p:cNvPr id="48147" name="Прямоугольник 25">
            <a:extLst>
              <a:ext uri="{FF2B5EF4-FFF2-40B4-BE49-F238E27FC236}">
                <a16:creationId xmlns="" xmlns:a16="http://schemas.microsoft.com/office/drawing/2014/main" id="{2B0E0795-B0B9-4D72-88C8-82425EA57B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1704" y="2463136"/>
            <a:ext cx="54498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загрузка ключа доступа к ЭМ;</a:t>
            </a:r>
          </a:p>
          <a:p>
            <a:pPr>
              <a:spcBef>
                <a:spcPct val="0"/>
              </a:spcBef>
            </a:pP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активация ключа доступа</a:t>
            </a:r>
          </a:p>
        </p:txBody>
      </p:sp>
      <p:sp>
        <p:nvSpPr>
          <p:cNvPr id="53" name="Прямоугольник 52">
            <a:extLst>
              <a:ext uri="{FF2B5EF4-FFF2-40B4-BE49-F238E27FC236}">
                <a16:creationId xmlns="" xmlns:a16="http://schemas.microsoft.com/office/drawing/2014/main" id="{44C5AE6B-8F39-47D7-BAB1-67547256CEF5}"/>
              </a:ext>
            </a:extLst>
          </p:cNvPr>
          <p:cNvSpPr/>
          <p:nvPr/>
        </p:nvSpPr>
        <p:spPr>
          <a:xfrm>
            <a:off x="3454362" y="4724970"/>
            <a:ext cx="5559425" cy="936625"/>
          </a:xfrm>
          <a:prstGeom prst="rect">
            <a:avLst/>
          </a:prstGeom>
          <a:solidFill>
            <a:srgbClr val="9A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дополнительная печать </a:t>
            </a:r>
            <a:r>
              <a:rPr lang="ru-RU" alt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ЭМ </a:t>
            </a:r>
            <a:endParaRPr lang="ru-RU" altLang="ru-RU" sz="14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="" xmlns:a16="http://schemas.microsoft.com/office/drawing/2014/main" id="{52A665BA-3111-4C69-BE3B-61B6187FC337}"/>
              </a:ext>
            </a:extLst>
          </p:cNvPr>
          <p:cNvSpPr/>
          <p:nvPr/>
        </p:nvSpPr>
        <p:spPr>
          <a:xfrm>
            <a:off x="61913" y="4724970"/>
            <a:ext cx="3394075" cy="93662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" algn="ctr">
              <a:spcBef>
                <a:spcPts val="0"/>
              </a:spcBef>
              <a:defRPr/>
            </a:pPr>
            <a:r>
              <a:rPr lang="ru-RU" sz="1400" b="1" spc="-15" dirty="0">
                <a:solidFill>
                  <a:prstClr val="white"/>
                </a:solidFill>
                <a:latin typeface="Century Gothic" panose="020B0502020202020204" pitchFamily="34" charset="0"/>
                <a:cs typeface="Arial"/>
              </a:rPr>
              <a:t>Организатор в </a:t>
            </a:r>
            <a:r>
              <a:rPr lang="ru-RU" sz="1400" b="1" spc="-15" dirty="0" smtClean="0">
                <a:solidFill>
                  <a:prstClr val="white"/>
                </a:solidFill>
                <a:latin typeface="Century Gothic" panose="020B0502020202020204" pitchFamily="34" charset="0"/>
                <a:cs typeface="Arial"/>
              </a:rPr>
              <a:t>аудитории.</a:t>
            </a:r>
          </a:p>
          <a:p>
            <a:pPr marL="45720" algn="ctr">
              <a:spcBef>
                <a:spcPts val="0"/>
              </a:spcBef>
              <a:defRPr/>
            </a:pPr>
            <a:r>
              <a:rPr lang="ru-RU" sz="1400" b="1" spc="-15" dirty="0" smtClean="0">
                <a:solidFill>
                  <a:prstClr val="white"/>
                </a:solidFill>
                <a:latin typeface="Century Gothic" panose="020B0502020202020204" pitchFamily="34" charset="0"/>
                <a:cs typeface="Arial"/>
              </a:rPr>
              <a:t>Член ГЭК</a:t>
            </a:r>
            <a:endParaRPr lang="ru-RU" sz="1400" b="1" spc="-15" dirty="0">
              <a:solidFill>
                <a:prstClr val="white"/>
              </a:solidFill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B0C4495F-B2F7-4C28-9015-68404C9DEB61}"/>
              </a:ext>
            </a:extLst>
          </p:cNvPr>
          <p:cNvSpPr/>
          <p:nvPr/>
        </p:nvSpPr>
        <p:spPr>
          <a:xfrm>
            <a:off x="76200" y="1124744"/>
            <a:ext cx="373063" cy="36036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prstClr val="white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62" name="Прямоугольник 61">
            <a:extLst>
              <a:ext uri="{FF2B5EF4-FFF2-40B4-BE49-F238E27FC236}">
                <a16:creationId xmlns="" xmlns:a16="http://schemas.microsoft.com/office/drawing/2014/main" id="{3D20920C-61A8-4CB8-B42B-F7A5F1D8FDA7}"/>
              </a:ext>
            </a:extLst>
          </p:cNvPr>
          <p:cNvSpPr/>
          <p:nvPr/>
        </p:nvSpPr>
        <p:spPr>
          <a:xfrm>
            <a:off x="65049" y="3375211"/>
            <a:ext cx="373063" cy="39052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prstClr val="white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64" name="Прямоугольник 63">
            <a:extLst>
              <a:ext uri="{FF2B5EF4-FFF2-40B4-BE49-F238E27FC236}">
                <a16:creationId xmlns="" xmlns:a16="http://schemas.microsoft.com/office/drawing/2014/main" id="{C3D80FDE-C144-4FBA-B876-F777F0965254}"/>
              </a:ext>
            </a:extLst>
          </p:cNvPr>
          <p:cNvSpPr/>
          <p:nvPr/>
        </p:nvSpPr>
        <p:spPr>
          <a:xfrm>
            <a:off x="53975" y="2204243"/>
            <a:ext cx="373063" cy="360363"/>
          </a:xfrm>
          <a:prstGeom prst="rect">
            <a:avLst/>
          </a:prstGeom>
          <a:solidFill>
            <a:srgbClr val="9A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65" name="Прямоугольник 64">
            <a:extLst>
              <a:ext uri="{FF2B5EF4-FFF2-40B4-BE49-F238E27FC236}">
                <a16:creationId xmlns="" xmlns:a16="http://schemas.microsoft.com/office/drawing/2014/main" id="{33B64C61-60AD-459C-A5F7-5F76F0FC0A2F}"/>
              </a:ext>
            </a:extLst>
          </p:cNvPr>
          <p:cNvSpPr/>
          <p:nvPr/>
        </p:nvSpPr>
        <p:spPr>
          <a:xfrm>
            <a:off x="71438" y="4724970"/>
            <a:ext cx="373062" cy="360363"/>
          </a:xfrm>
          <a:prstGeom prst="rect">
            <a:avLst/>
          </a:prstGeom>
          <a:solidFill>
            <a:srgbClr val="9A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04874399-FAB9-4E06-9261-B05B58365F6D}"/>
              </a:ext>
            </a:extLst>
          </p:cNvPr>
          <p:cNvSpPr/>
          <p:nvPr/>
        </p:nvSpPr>
        <p:spPr>
          <a:xfrm>
            <a:off x="35535" y="5827976"/>
            <a:ext cx="3390900" cy="841384"/>
          </a:xfrm>
          <a:prstGeom prst="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" algn="ctr">
              <a:spcBef>
                <a:spcPts val="0"/>
              </a:spcBef>
              <a:defRPr/>
            </a:pPr>
            <a:r>
              <a:rPr lang="ru-RU" sz="1400" b="1" spc="-15" dirty="0">
                <a:solidFill>
                  <a:prstClr val="white"/>
                </a:solidFill>
                <a:latin typeface="Century Gothic" panose="020B0502020202020204" pitchFamily="34" charset="0"/>
                <a:cs typeface="Arial"/>
              </a:rPr>
              <a:t>Организатор в аудитории.</a:t>
            </a:r>
          </a:p>
          <a:p>
            <a:pPr marL="45720" algn="ctr">
              <a:spcBef>
                <a:spcPts val="0"/>
              </a:spcBef>
              <a:defRPr/>
            </a:pPr>
            <a:r>
              <a:rPr lang="ru-RU" sz="1400" b="1" spc="-15" dirty="0">
                <a:solidFill>
                  <a:prstClr val="white"/>
                </a:solidFill>
                <a:latin typeface="Century Gothic" panose="020B0502020202020204" pitchFamily="34" charset="0"/>
                <a:cs typeface="Arial"/>
              </a:rPr>
              <a:t>Технический специалист</a:t>
            </a:r>
          </a:p>
        </p:txBody>
      </p:sp>
      <p:sp>
        <p:nvSpPr>
          <p:cNvPr id="32" name="Прямоугольник 21">
            <a:extLst>
              <a:ext uri="{FF2B5EF4-FFF2-40B4-BE49-F238E27FC236}">
                <a16:creationId xmlns="" xmlns:a16="http://schemas.microsoft.com/office/drawing/2014/main" id="{27C98B0C-9A79-44FC-B523-2D952464C4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7072" y="6145559"/>
            <a:ext cx="53673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печать протокола 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3D20920C-61A8-4CB8-B42B-F7A5F1D8FDA7}"/>
              </a:ext>
            </a:extLst>
          </p:cNvPr>
          <p:cNvSpPr/>
          <p:nvPr/>
        </p:nvSpPr>
        <p:spPr>
          <a:xfrm>
            <a:off x="35496" y="5823136"/>
            <a:ext cx="373063" cy="39052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prstClr val="white"/>
                </a:solidFill>
                <a:latin typeface="Century Gothic" panose="020B0502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84854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олилиния: фигура 18">
            <a:extLst>
              <a:ext uri="{FF2B5EF4-FFF2-40B4-BE49-F238E27FC236}">
                <a16:creationId xmlns="" xmlns:a16="http://schemas.microsoft.com/office/drawing/2014/main" id="{3DEF38A0-30E0-4251-9766-8CB965EBF008}"/>
              </a:ext>
            </a:extLst>
          </p:cNvPr>
          <p:cNvSpPr/>
          <p:nvPr/>
        </p:nvSpPr>
        <p:spPr>
          <a:xfrm>
            <a:off x="7219365" y="0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="" xmlns:a16="http://schemas.microsoft.com/office/drawing/2014/main" id="{2089DF0C-0FD3-40AD-9DE6-EC70AB8FE425}"/>
              </a:ext>
            </a:extLst>
          </p:cNvPr>
          <p:cNvSpPr/>
          <p:nvPr/>
        </p:nvSpPr>
        <p:spPr>
          <a:xfrm flipH="1">
            <a:off x="-11151" y="6015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: фигура 16">
            <a:extLst>
              <a:ext uri="{FF2B5EF4-FFF2-40B4-BE49-F238E27FC236}">
                <a16:creationId xmlns="" xmlns:a16="http://schemas.microsoft.com/office/drawing/2014/main" id="{3D9A277C-9BDC-45F5-A71A-C1AF999CFD89}"/>
              </a:ext>
            </a:extLst>
          </p:cNvPr>
          <p:cNvSpPr/>
          <p:nvPr/>
        </p:nvSpPr>
        <p:spPr>
          <a:xfrm flipH="1" flipV="1">
            <a:off x="0" y="5530012"/>
            <a:ext cx="7652084" cy="1347538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="" xmlns:a16="http://schemas.microsoft.com/office/drawing/2014/main" id="{A879D3A6-6A0B-4693-B017-482630104BCE}"/>
              </a:ext>
            </a:extLst>
          </p:cNvPr>
          <p:cNvSpPr/>
          <p:nvPr/>
        </p:nvSpPr>
        <p:spPr>
          <a:xfrm flipH="1" flipV="1">
            <a:off x="-12032" y="4274772"/>
            <a:ext cx="2099814" cy="2602778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227" name="Заголовок 1">
            <a:extLst>
              <a:ext uri="{FF2B5EF4-FFF2-40B4-BE49-F238E27FC236}">
                <a16:creationId xmlns="" xmlns:a16="http://schemas.microsoft.com/office/drawing/2014/main" id="{AA4C9A21-3C90-490D-93AE-95D3311894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69875" y="11407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ЗАПУСК ПЕЧАТИ ЭМ</a:t>
            </a:r>
          </a:p>
        </p:txBody>
      </p:sp>
      <p:sp>
        <p:nvSpPr>
          <p:cNvPr id="52228" name="AutoShape 4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3D11EB21-C2C9-49DC-ABFF-19BA38ACB9B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2229" name="AutoShape 6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5CE41C62-9D70-4E27-A5F8-3FC6BD91B67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2230" name="AutoShape 8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E79D59BC-6C71-486D-B258-66DA44C77C6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2231" name="AutoShape 17" descr="https://www.pngkey.com/png/full/45-453882_open-laptop-icon.png">
            <a:extLst>
              <a:ext uri="{FF2B5EF4-FFF2-40B4-BE49-F238E27FC236}">
                <a16:creationId xmlns="" xmlns:a16="http://schemas.microsoft.com/office/drawing/2014/main" id="{579E6D79-9A43-44FC-A37C-16CC6255D5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2232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="" xmlns:a16="http://schemas.microsoft.com/office/drawing/2014/main" id="{0AC2B59A-B6F8-4E36-920E-EA9C64428DF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2233" name="AutoShape 2" descr="https://www.clipartmax.com/png/full/103-1038590_file-emoji-u1f4bb-svg-computer-emoji-black-and-white.png">
            <a:extLst>
              <a:ext uri="{FF2B5EF4-FFF2-40B4-BE49-F238E27FC236}">
                <a16:creationId xmlns="" xmlns:a16="http://schemas.microsoft.com/office/drawing/2014/main" id="{F819ED24-5474-4581-8EFD-8D876F80AC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2234" name="AutoShape 13" descr="https://www.pinclipart.com/picdir/middle/327-3277775_service-catalog-academic-technologies-transparent-background-e-waste.png">
            <a:extLst>
              <a:ext uri="{FF2B5EF4-FFF2-40B4-BE49-F238E27FC236}">
                <a16:creationId xmlns="" xmlns:a16="http://schemas.microsoft.com/office/drawing/2014/main" id="{6C2D40B6-0A96-49CF-8EF0-AF4B8AFD0B8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2235" name="object 3">
            <a:extLst>
              <a:ext uri="{FF2B5EF4-FFF2-40B4-BE49-F238E27FC236}">
                <a16:creationId xmlns="" xmlns:a16="http://schemas.microsoft.com/office/drawing/2014/main" id="{DF2D8D8D-5110-4782-8087-8474E1428E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200" y="1118644"/>
            <a:ext cx="8820150" cy="258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2065" rIns="0" bIns="0">
            <a:spAutoFit/>
          </a:bodyPr>
          <a:lstStyle>
            <a:lvl1pPr marL="374650" indent="-36195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7465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7465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7465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746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3746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746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746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746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746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ru-RU" altLang="ru-RU" sz="16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Не ранее 10.00 часов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организатор указывает количество комплектов  для печати</a:t>
            </a:r>
          </a:p>
        </p:txBody>
      </p:sp>
      <p:sp>
        <p:nvSpPr>
          <p:cNvPr id="52236" name="object 4">
            <a:extLst>
              <a:ext uri="{FF2B5EF4-FFF2-40B4-BE49-F238E27FC236}">
                <a16:creationId xmlns="" xmlns:a16="http://schemas.microsoft.com/office/drawing/2014/main" id="{CCDA9B55-A605-4D2B-BFE5-CED495C64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763" y="5588000"/>
            <a:ext cx="7299325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 marL="280988" indent="-269875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8257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825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825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825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825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25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25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25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25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ts val="100"/>
              </a:spcBef>
              <a:buClr>
                <a:srgbClr val="954304"/>
              </a:buClr>
              <a:buFont typeface="Wingdings" panose="05000000000000000000" pitchFamily="2" charset="2"/>
              <a:buChar char=""/>
            </a:pPr>
            <a:r>
              <a:rPr lang="ru-RU" altLang="ru-RU" sz="1800">
                <a:solidFill>
                  <a:srgbClr val="C00000"/>
                </a:solidFill>
                <a:latin typeface="Cambria" panose="02040503050406030204" pitchFamily="18" charset="0"/>
              </a:rPr>
              <a:t>Максимальное указываемое количество не может быть больше числа </a:t>
            </a:r>
            <a:r>
              <a:rPr lang="ru-RU" altLang="ru-RU" sz="1800" b="1">
                <a:solidFill>
                  <a:srgbClr val="C00000"/>
                </a:solidFill>
                <a:latin typeface="Cambria" panose="02040503050406030204" pitchFamily="18" charset="0"/>
              </a:rPr>
              <a:t>распределенных</a:t>
            </a:r>
            <a:r>
              <a:rPr lang="ru-RU" altLang="ru-RU" sz="1800">
                <a:solidFill>
                  <a:srgbClr val="C00000"/>
                </a:solidFill>
                <a:latin typeface="Cambria" panose="02040503050406030204" pitchFamily="18" charset="0"/>
              </a:rPr>
              <a:t> в аудиторию участников</a:t>
            </a:r>
          </a:p>
        </p:txBody>
      </p:sp>
      <p:sp>
        <p:nvSpPr>
          <p:cNvPr id="25" name="object 11">
            <a:extLst>
              <a:ext uri="{FF2B5EF4-FFF2-40B4-BE49-F238E27FC236}">
                <a16:creationId xmlns="" xmlns:a16="http://schemas.microsoft.com/office/drawing/2014/main" id="{FF96DBF0-00F3-4509-9B0B-549A88C3CED9}"/>
              </a:ext>
            </a:extLst>
          </p:cNvPr>
          <p:cNvSpPr txBox="1"/>
          <p:nvPr/>
        </p:nvSpPr>
        <p:spPr>
          <a:xfrm>
            <a:off x="9904413" y="6872288"/>
            <a:ext cx="285750" cy="22860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381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1600"/>
              </a:lnSpc>
            </a:pPr>
            <a:fld id="{5BB56384-4F23-40F2-A8F4-2F712EBD6A4C}" type="slidenum">
              <a:rPr lang="ru-RU" altLang="ru-RU" sz="1600">
                <a:solidFill>
                  <a:srgbClr val="FFFFFF"/>
                </a:solidFill>
                <a:latin typeface="Corbel" panose="020B0503020204020204" pitchFamily="34" charset="0"/>
              </a:rPr>
              <a:pPr>
                <a:lnSpc>
                  <a:spcPts val="1600"/>
                </a:lnSpc>
              </a:pPr>
              <a:t>16</a:t>
            </a:fld>
            <a:endParaRPr lang="ru-RU" altLang="ru-RU" sz="1600">
              <a:latin typeface="Corbel" panose="020B0503020204020204" pitchFamily="34" charset="0"/>
            </a:endParaRPr>
          </a:p>
        </p:txBody>
      </p:sp>
      <p:pic>
        <p:nvPicPr>
          <p:cNvPr id="52238" name="Picture 2">
            <a:extLst>
              <a:ext uri="{FF2B5EF4-FFF2-40B4-BE49-F238E27FC236}">
                <a16:creationId xmlns="" xmlns:a16="http://schemas.microsoft.com/office/drawing/2014/main" id="{4E1BBB98-F1D6-4C8A-BB39-FB45C117F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2" t="18224" r="8395" b="14784"/>
          <a:stretch>
            <a:fillRect/>
          </a:stretch>
        </p:blipFill>
        <p:spPr bwMode="auto">
          <a:xfrm>
            <a:off x="296863" y="1628775"/>
            <a:ext cx="8667750" cy="501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9" name="object 9">
            <a:extLst>
              <a:ext uri="{FF2B5EF4-FFF2-40B4-BE49-F238E27FC236}">
                <a16:creationId xmlns="" xmlns:a16="http://schemas.microsoft.com/office/drawing/2014/main" id="{B385A2BE-7300-4EF5-B0A3-C9C60BF45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3716338"/>
            <a:ext cx="2735262" cy="1762125"/>
          </a:xfrm>
          <a:prstGeom prst="rect">
            <a:avLst/>
          </a:prstGeom>
          <a:noFill/>
          <a:ln w="25400">
            <a:solidFill>
              <a:srgbClr val="007AB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37465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5EA4"/>
                </a:solidFill>
                <a:latin typeface="Century Gothic" panose="020B0502020202020204" pitchFamily="34" charset="0"/>
              </a:rPr>
              <a:t>Количество ЭМ </a:t>
            </a:r>
            <a:br>
              <a:rPr lang="ru-RU" altLang="ru-RU" sz="1600" b="1" dirty="0">
                <a:solidFill>
                  <a:srgbClr val="005EA4"/>
                </a:solidFill>
                <a:latin typeface="Century Gothic" panose="020B0502020202020204" pitchFamily="34" charset="0"/>
              </a:rPr>
            </a:br>
            <a:r>
              <a:rPr lang="ru-RU" altLang="ru-RU" sz="1600" b="1" dirty="0">
                <a:solidFill>
                  <a:srgbClr val="005EA4"/>
                </a:solidFill>
                <a:latin typeface="Century Gothic" panose="020B0502020202020204" pitchFamily="34" charset="0"/>
              </a:rPr>
              <a:t>для  печати должно включать количество  присутствующих </a:t>
            </a:r>
            <a:br>
              <a:rPr lang="ru-RU" altLang="ru-RU" sz="1600" b="1" dirty="0">
                <a:solidFill>
                  <a:srgbClr val="005EA4"/>
                </a:solidFill>
                <a:latin typeface="Century Gothic" panose="020B0502020202020204" pitchFamily="34" charset="0"/>
              </a:rPr>
            </a:br>
            <a:r>
              <a:rPr lang="ru-RU" altLang="ru-RU" sz="1600" b="1" dirty="0">
                <a:solidFill>
                  <a:srgbClr val="005EA4"/>
                </a:solidFill>
                <a:latin typeface="Century Gothic" panose="020B0502020202020204" pitchFamily="34" charset="0"/>
              </a:rPr>
              <a:t>в  аудитории плюс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5EA4"/>
                </a:solidFill>
                <a:latin typeface="Century Gothic" panose="020B0502020202020204" pitchFamily="34" charset="0"/>
              </a:rPr>
              <a:t>количество  удалённых/ </a:t>
            </a:r>
            <a:br>
              <a:rPr lang="ru-RU" altLang="ru-RU" sz="1600" b="1" dirty="0">
                <a:solidFill>
                  <a:srgbClr val="005EA4"/>
                </a:solidFill>
                <a:latin typeface="Century Gothic" panose="020B0502020202020204" pitchFamily="34" charset="0"/>
              </a:rPr>
            </a:br>
            <a:r>
              <a:rPr lang="ru-RU" altLang="ru-RU" sz="1600" b="1" dirty="0">
                <a:solidFill>
                  <a:srgbClr val="005EA4"/>
                </a:solidFill>
                <a:latin typeface="Century Gothic" panose="020B0502020202020204" pitchFamily="34" charset="0"/>
              </a:rPr>
              <a:t>не  завершивших</a:t>
            </a:r>
          </a:p>
        </p:txBody>
      </p:sp>
      <p:sp>
        <p:nvSpPr>
          <p:cNvPr id="52240" name="object 4">
            <a:extLst>
              <a:ext uri="{FF2B5EF4-FFF2-40B4-BE49-F238E27FC236}">
                <a16:creationId xmlns="" xmlns:a16="http://schemas.microsoft.com/office/drawing/2014/main" id="{847487AC-C6BF-4AD8-8A07-2D65B32748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5572" y="6011962"/>
            <a:ext cx="6696075" cy="50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 marL="280988" indent="-269875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8257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825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825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825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825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25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25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25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25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ts val="10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altLang="ru-RU" sz="1600" dirty="0">
                <a:solidFill>
                  <a:srgbClr val="C00000"/>
                </a:solidFill>
                <a:latin typeface="Century Gothic" panose="020B0502020202020204" pitchFamily="34" charset="0"/>
              </a:rPr>
              <a:t>Максимальное указываемое количество не может быть больше числа </a:t>
            </a:r>
            <a:r>
              <a:rPr lang="ru-RU" altLang="ru-RU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распределенных</a:t>
            </a:r>
            <a:r>
              <a:rPr lang="ru-RU" altLang="ru-RU" sz="1600" dirty="0">
                <a:solidFill>
                  <a:srgbClr val="C00000"/>
                </a:solidFill>
                <a:latin typeface="Century Gothic" panose="020B0502020202020204" pitchFamily="34" charset="0"/>
              </a:rPr>
              <a:t> в аудиторию участников</a:t>
            </a:r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="" xmlns:a16="http://schemas.microsoft.com/office/drawing/2014/main" id="{3D832697-B235-4DBD-9D8D-42E2B0DCA5F5}"/>
              </a:ext>
            </a:extLst>
          </p:cNvPr>
          <p:cNvSpPr/>
          <p:nvPr/>
        </p:nvSpPr>
        <p:spPr>
          <a:xfrm flipH="1">
            <a:off x="0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олилиния: фигура 17">
            <a:extLst>
              <a:ext uri="{FF2B5EF4-FFF2-40B4-BE49-F238E27FC236}">
                <a16:creationId xmlns="" xmlns:a16="http://schemas.microsoft.com/office/drawing/2014/main" id="{E87B179E-CC2D-4C6F-A721-043C14C8197A}"/>
              </a:ext>
            </a:extLst>
          </p:cNvPr>
          <p:cNvSpPr/>
          <p:nvPr/>
        </p:nvSpPr>
        <p:spPr>
          <a:xfrm>
            <a:off x="1" y="-12032"/>
            <a:ext cx="4572000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48537" h="6870032">
                <a:moveTo>
                  <a:pt x="0" y="0"/>
                </a:moveTo>
                <a:lnTo>
                  <a:pt x="4896853" y="0"/>
                </a:lnTo>
                <a:lnTo>
                  <a:pt x="9348537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="" xmlns:a16="http://schemas.microsoft.com/office/drawing/2014/main" id="{84E70AC6-2FCA-4DEC-AE99-43D233B80309}"/>
              </a:ext>
            </a:extLst>
          </p:cNvPr>
          <p:cNvSpPr/>
          <p:nvPr/>
        </p:nvSpPr>
        <p:spPr>
          <a:xfrm>
            <a:off x="5238751" y="-27384"/>
            <a:ext cx="3931172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: фигура 19">
            <a:extLst>
              <a:ext uri="{FF2B5EF4-FFF2-40B4-BE49-F238E27FC236}">
                <a16:creationId xmlns="" xmlns:a16="http://schemas.microsoft.com/office/drawing/2014/main" id="{9E6678C5-19F0-4809-8AF0-33ED04064652}"/>
              </a:ext>
            </a:extLst>
          </p:cNvPr>
          <p:cNvSpPr/>
          <p:nvPr/>
        </p:nvSpPr>
        <p:spPr>
          <a:xfrm>
            <a:off x="8103199" y="-27384"/>
            <a:ext cx="1078756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251" name="Заголовок 1">
            <a:extLst>
              <a:ext uri="{FF2B5EF4-FFF2-40B4-BE49-F238E27FC236}">
                <a16:creationId xmlns="" xmlns:a16="http://schemas.microsoft.com/office/drawing/2014/main" id="{1958A7A5-9844-40A0-8E7A-9F30E6DCDD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ПЕЧАТЬ ЭМ</a:t>
            </a:r>
          </a:p>
        </p:txBody>
      </p:sp>
      <p:sp>
        <p:nvSpPr>
          <p:cNvPr id="53252" name="AutoShape 4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9EBADD39-049E-4E81-961E-F85E7A5CF8A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3253" name="AutoShape 6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8B2AAAEE-62F0-45B0-A327-4B9037B8919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3254" name="AutoShape 8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8ABD3C74-AFA4-4FDB-B245-B3039BB0124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3255" name="AutoShape 17" descr="https://www.pngkey.com/png/full/45-453882_open-laptop-icon.png">
            <a:extLst>
              <a:ext uri="{FF2B5EF4-FFF2-40B4-BE49-F238E27FC236}">
                <a16:creationId xmlns="" xmlns:a16="http://schemas.microsoft.com/office/drawing/2014/main" id="{043D5C1C-A448-4319-9DAC-1E32670459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3256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="" xmlns:a16="http://schemas.microsoft.com/office/drawing/2014/main" id="{BE41F026-AE7E-484A-B306-B1BBDE15B77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3257" name="AutoShape 2" descr="https://www.clipartmax.com/png/full/103-1038590_file-emoji-u1f4bb-svg-computer-emoji-black-and-white.png">
            <a:extLst>
              <a:ext uri="{FF2B5EF4-FFF2-40B4-BE49-F238E27FC236}">
                <a16:creationId xmlns="" xmlns:a16="http://schemas.microsoft.com/office/drawing/2014/main" id="{73F21658-26BF-4984-B5A7-D8935F7F714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9779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3258" name="AutoShape 13" descr="https://www.pinclipart.com/picdir/middle/327-3277775_service-catalog-academic-technologies-transparent-background-e-waste.png">
            <a:extLst>
              <a:ext uri="{FF2B5EF4-FFF2-40B4-BE49-F238E27FC236}">
                <a16:creationId xmlns="" xmlns:a16="http://schemas.microsoft.com/office/drawing/2014/main" id="{ED800B4C-EF9A-4EEE-B0B3-DB1144165F1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58863" y="11303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5" name="object 11">
            <a:extLst>
              <a:ext uri="{FF2B5EF4-FFF2-40B4-BE49-F238E27FC236}">
                <a16:creationId xmlns="" xmlns:a16="http://schemas.microsoft.com/office/drawing/2014/main" id="{64A3FE98-3519-4020-B3DA-80591CD096FD}"/>
              </a:ext>
            </a:extLst>
          </p:cNvPr>
          <p:cNvSpPr txBox="1"/>
          <p:nvPr/>
        </p:nvSpPr>
        <p:spPr>
          <a:xfrm>
            <a:off x="9904413" y="6872288"/>
            <a:ext cx="285750" cy="22860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381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1600"/>
              </a:lnSpc>
            </a:pPr>
            <a:fld id="{6B9521F0-1DC8-4217-950F-F41BA31B6943}" type="slidenum">
              <a:rPr lang="ru-RU" altLang="ru-RU" sz="1600">
                <a:solidFill>
                  <a:srgbClr val="FFFFFF"/>
                </a:solidFill>
                <a:latin typeface="Corbel" panose="020B0503020204020204" pitchFamily="34" charset="0"/>
              </a:rPr>
              <a:pPr>
                <a:lnSpc>
                  <a:spcPts val="1600"/>
                </a:lnSpc>
              </a:pPr>
              <a:t>17</a:t>
            </a:fld>
            <a:endParaRPr lang="ru-RU" altLang="ru-RU" sz="1600">
              <a:latin typeface="Corbel" panose="020B0503020204020204" pitchFamily="34" charset="0"/>
            </a:endParaRPr>
          </a:p>
        </p:txBody>
      </p:sp>
      <p:grpSp>
        <p:nvGrpSpPr>
          <p:cNvPr id="53260" name="object 2">
            <a:extLst>
              <a:ext uri="{FF2B5EF4-FFF2-40B4-BE49-F238E27FC236}">
                <a16:creationId xmlns="" xmlns:a16="http://schemas.microsoft.com/office/drawing/2014/main" id="{D149B307-0BB8-429E-B915-759B38DA4EE9}"/>
              </a:ext>
            </a:extLst>
          </p:cNvPr>
          <p:cNvGrpSpPr>
            <a:grpSpLocks/>
          </p:cNvGrpSpPr>
          <p:nvPr/>
        </p:nvGrpSpPr>
        <p:grpSpPr bwMode="auto">
          <a:xfrm>
            <a:off x="144463" y="1360488"/>
            <a:ext cx="8818562" cy="5381625"/>
            <a:chOff x="2654300" y="844550"/>
            <a:chExt cx="7839075" cy="5812155"/>
          </a:xfrm>
        </p:grpSpPr>
        <p:sp>
          <p:nvSpPr>
            <p:cNvPr id="53264" name="object 3">
              <a:extLst>
                <a:ext uri="{FF2B5EF4-FFF2-40B4-BE49-F238E27FC236}">
                  <a16:creationId xmlns="" xmlns:a16="http://schemas.microsoft.com/office/drawing/2014/main" id="{5996CE16-EF14-4E30-A4D8-A21999EE8E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000" y="857250"/>
              <a:ext cx="7813675" cy="5786755"/>
            </a:xfrm>
            <a:custGeom>
              <a:avLst/>
              <a:gdLst>
                <a:gd name="T0" fmla="*/ 7473060 w 7813675"/>
                <a:gd name="T1" fmla="*/ 0 h 5786755"/>
                <a:gd name="T2" fmla="*/ 340232 w 7813675"/>
                <a:gd name="T3" fmla="*/ 0 h 5786755"/>
                <a:gd name="T4" fmla="*/ 294053 w 7813675"/>
                <a:gd name="T5" fmla="*/ 3104 h 5786755"/>
                <a:gd name="T6" fmla="*/ 249766 w 7813675"/>
                <a:gd name="T7" fmla="*/ 12149 h 5786755"/>
                <a:gd name="T8" fmla="*/ 207775 w 7813675"/>
                <a:gd name="T9" fmla="*/ 26729 h 5786755"/>
                <a:gd name="T10" fmla="*/ 168486 w 7813675"/>
                <a:gd name="T11" fmla="*/ 46439 h 5786755"/>
                <a:gd name="T12" fmla="*/ 132303 w 7813675"/>
                <a:gd name="T13" fmla="*/ 70875 h 5786755"/>
                <a:gd name="T14" fmla="*/ 99631 w 7813675"/>
                <a:gd name="T15" fmla="*/ 99631 h 5786755"/>
                <a:gd name="T16" fmla="*/ 70875 w 7813675"/>
                <a:gd name="T17" fmla="*/ 132303 h 5786755"/>
                <a:gd name="T18" fmla="*/ 46439 w 7813675"/>
                <a:gd name="T19" fmla="*/ 168486 h 5786755"/>
                <a:gd name="T20" fmla="*/ 26729 w 7813675"/>
                <a:gd name="T21" fmla="*/ 207775 h 5786755"/>
                <a:gd name="T22" fmla="*/ 12149 w 7813675"/>
                <a:gd name="T23" fmla="*/ 249766 h 5786755"/>
                <a:gd name="T24" fmla="*/ 3104 w 7813675"/>
                <a:gd name="T25" fmla="*/ 294053 h 5786755"/>
                <a:gd name="T26" fmla="*/ 0 w 7813675"/>
                <a:gd name="T27" fmla="*/ 340233 h 5786755"/>
                <a:gd name="T28" fmla="*/ 0 w 7813675"/>
                <a:gd name="T29" fmla="*/ 5446522 h 5786755"/>
                <a:gd name="T30" fmla="*/ 3104 w 7813675"/>
                <a:gd name="T31" fmla="*/ 5492684 h 5786755"/>
                <a:gd name="T32" fmla="*/ 12149 w 7813675"/>
                <a:gd name="T33" fmla="*/ 5536959 h 5786755"/>
                <a:gd name="T34" fmla="*/ 26729 w 7813675"/>
                <a:gd name="T35" fmla="*/ 5578940 h 5786755"/>
                <a:gd name="T36" fmla="*/ 46439 w 7813675"/>
                <a:gd name="T37" fmla="*/ 5618224 h 5786755"/>
                <a:gd name="T38" fmla="*/ 70875 w 7813675"/>
                <a:gd name="T39" fmla="*/ 5654404 h 5786755"/>
                <a:gd name="T40" fmla="*/ 99631 w 7813675"/>
                <a:gd name="T41" fmla="*/ 5687075 h 5786755"/>
                <a:gd name="T42" fmla="*/ 132303 w 7813675"/>
                <a:gd name="T43" fmla="*/ 5715832 h 5786755"/>
                <a:gd name="T44" fmla="*/ 168486 w 7813675"/>
                <a:gd name="T45" fmla="*/ 5740270 h 5786755"/>
                <a:gd name="T46" fmla="*/ 207775 w 7813675"/>
                <a:gd name="T47" fmla="*/ 5759982 h 5786755"/>
                <a:gd name="T48" fmla="*/ 249766 w 7813675"/>
                <a:gd name="T49" fmla="*/ 5774564 h 5786755"/>
                <a:gd name="T50" fmla="*/ 294053 w 7813675"/>
                <a:gd name="T51" fmla="*/ 5783611 h 5786755"/>
                <a:gd name="T52" fmla="*/ 340232 w 7813675"/>
                <a:gd name="T53" fmla="*/ 5786729 h 5786755"/>
                <a:gd name="T54" fmla="*/ 7473060 w 7813675"/>
                <a:gd name="T55" fmla="*/ 5786729 h 5786755"/>
                <a:gd name="T56" fmla="*/ 7519240 w 7813675"/>
                <a:gd name="T57" fmla="*/ 5783611 h 5786755"/>
                <a:gd name="T58" fmla="*/ 7563527 w 7813675"/>
                <a:gd name="T59" fmla="*/ 5774564 h 5786755"/>
                <a:gd name="T60" fmla="*/ 7605518 w 7813675"/>
                <a:gd name="T61" fmla="*/ 5759982 h 5786755"/>
                <a:gd name="T62" fmla="*/ 7644807 w 7813675"/>
                <a:gd name="T63" fmla="*/ 5740270 h 5786755"/>
                <a:gd name="T64" fmla="*/ 7680990 w 7813675"/>
                <a:gd name="T65" fmla="*/ 5715832 h 5786755"/>
                <a:gd name="T66" fmla="*/ 7713662 w 7813675"/>
                <a:gd name="T67" fmla="*/ 5687075 h 5786755"/>
                <a:gd name="T68" fmla="*/ 7742418 w 7813675"/>
                <a:gd name="T69" fmla="*/ 5654404 h 5786755"/>
                <a:gd name="T70" fmla="*/ 7766854 w 7813675"/>
                <a:gd name="T71" fmla="*/ 5618224 h 5786755"/>
                <a:gd name="T72" fmla="*/ 7786564 w 7813675"/>
                <a:gd name="T73" fmla="*/ 5578940 h 5786755"/>
                <a:gd name="T74" fmla="*/ 7801144 w 7813675"/>
                <a:gd name="T75" fmla="*/ 5536959 h 5786755"/>
                <a:gd name="T76" fmla="*/ 7810189 w 7813675"/>
                <a:gd name="T77" fmla="*/ 5492684 h 5786755"/>
                <a:gd name="T78" fmla="*/ 7813294 w 7813675"/>
                <a:gd name="T79" fmla="*/ 5446522 h 5786755"/>
                <a:gd name="T80" fmla="*/ 7813294 w 7813675"/>
                <a:gd name="T81" fmla="*/ 340233 h 5786755"/>
                <a:gd name="T82" fmla="*/ 7810189 w 7813675"/>
                <a:gd name="T83" fmla="*/ 294053 h 5786755"/>
                <a:gd name="T84" fmla="*/ 7801144 w 7813675"/>
                <a:gd name="T85" fmla="*/ 249766 h 5786755"/>
                <a:gd name="T86" fmla="*/ 7786564 w 7813675"/>
                <a:gd name="T87" fmla="*/ 207775 h 5786755"/>
                <a:gd name="T88" fmla="*/ 7766854 w 7813675"/>
                <a:gd name="T89" fmla="*/ 168486 h 5786755"/>
                <a:gd name="T90" fmla="*/ 7742418 w 7813675"/>
                <a:gd name="T91" fmla="*/ 132303 h 5786755"/>
                <a:gd name="T92" fmla="*/ 7713662 w 7813675"/>
                <a:gd name="T93" fmla="*/ 99631 h 5786755"/>
                <a:gd name="T94" fmla="*/ 7680990 w 7813675"/>
                <a:gd name="T95" fmla="*/ 70875 h 5786755"/>
                <a:gd name="T96" fmla="*/ 7644807 w 7813675"/>
                <a:gd name="T97" fmla="*/ 46439 h 5786755"/>
                <a:gd name="T98" fmla="*/ 7605518 w 7813675"/>
                <a:gd name="T99" fmla="*/ 26729 h 5786755"/>
                <a:gd name="T100" fmla="*/ 7563527 w 7813675"/>
                <a:gd name="T101" fmla="*/ 12149 h 5786755"/>
                <a:gd name="T102" fmla="*/ 7519240 w 7813675"/>
                <a:gd name="T103" fmla="*/ 3104 h 5786755"/>
                <a:gd name="T104" fmla="*/ 7473060 w 7813675"/>
                <a:gd name="T105" fmla="*/ 0 h 578675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7813675" h="5786755">
                  <a:moveTo>
                    <a:pt x="7473060" y="0"/>
                  </a:moveTo>
                  <a:lnTo>
                    <a:pt x="340232" y="0"/>
                  </a:lnTo>
                  <a:lnTo>
                    <a:pt x="294053" y="3104"/>
                  </a:lnTo>
                  <a:lnTo>
                    <a:pt x="249766" y="12149"/>
                  </a:lnTo>
                  <a:lnTo>
                    <a:pt x="207775" y="26729"/>
                  </a:lnTo>
                  <a:lnTo>
                    <a:pt x="168486" y="46439"/>
                  </a:lnTo>
                  <a:lnTo>
                    <a:pt x="132303" y="70875"/>
                  </a:lnTo>
                  <a:lnTo>
                    <a:pt x="99631" y="99631"/>
                  </a:lnTo>
                  <a:lnTo>
                    <a:pt x="70875" y="132303"/>
                  </a:lnTo>
                  <a:lnTo>
                    <a:pt x="46439" y="168486"/>
                  </a:lnTo>
                  <a:lnTo>
                    <a:pt x="26729" y="207775"/>
                  </a:lnTo>
                  <a:lnTo>
                    <a:pt x="12149" y="249766"/>
                  </a:lnTo>
                  <a:lnTo>
                    <a:pt x="3104" y="294053"/>
                  </a:lnTo>
                  <a:lnTo>
                    <a:pt x="0" y="340233"/>
                  </a:lnTo>
                  <a:lnTo>
                    <a:pt x="0" y="5446522"/>
                  </a:lnTo>
                  <a:lnTo>
                    <a:pt x="3104" y="5492684"/>
                  </a:lnTo>
                  <a:lnTo>
                    <a:pt x="12149" y="5536959"/>
                  </a:lnTo>
                  <a:lnTo>
                    <a:pt x="26729" y="5578940"/>
                  </a:lnTo>
                  <a:lnTo>
                    <a:pt x="46439" y="5618224"/>
                  </a:lnTo>
                  <a:lnTo>
                    <a:pt x="70875" y="5654404"/>
                  </a:lnTo>
                  <a:lnTo>
                    <a:pt x="99631" y="5687075"/>
                  </a:lnTo>
                  <a:lnTo>
                    <a:pt x="132303" y="5715832"/>
                  </a:lnTo>
                  <a:lnTo>
                    <a:pt x="168486" y="5740270"/>
                  </a:lnTo>
                  <a:lnTo>
                    <a:pt x="207775" y="5759982"/>
                  </a:lnTo>
                  <a:lnTo>
                    <a:pt x="249766" y="5774564"/>
                  </a:lnTo>
                  <a:lnTo>
                    <a:pt x="294053" y="5783611"/>
                  </a:lnTo>
                  <a:lnTo>
                    <a:pt x="340232" y="5786729"/>
                  </a:lnTo>
                  <a:lnTo>
                    <a:pt x="7473060" y="5786729"/>
                  </a:lnTo>
                  <a:lnTo>
                    <a:pt x="7519240" y="5783611"/>
                  </a:lnTo>
                  <a:lnTo>
                    <a:pt x="7563527" y="5774564"/>
                  </a:lnTo>
                  <a:lnTo>
                    <a:pt x="7605518" y="5759982"/>
                  </a:lnTo>
                  <a:lnTo>
                    <a:pt x="7644807" y="5740270"/>
                  </a:lnTo>
                  <a:lnTo>
                    <a:pt x="7680990" y="5715832"/>
                  </a:lnTo>
                  <a:lnTo>
                    <a:pt x="7713662" y="5687075"/>
                  </a:lnTo>
                  <a:lnTo>
                    <a:pt x="7742418" y="5654404"/>
                  </a:lnTo>
                  <a:lnTo>
                    <a:pt x="7766854" y="5618224"/>
                  </a:lnTo>
                  <a:lnTo>
                    <a:pt x="7786564" y="5578940"/>
                  </a:lnTo>
                  <a:lnTo>
                    <a:pt x="7801144" y="5536959"/>
                  </a:lnTo>
                  <a:lnTo>
                    <a:pt x="7810189" y="5492684"/>
                  </a:lnTo>
                  <a:lnTo>
                    <a:pt x="7813294" y="5446522"/>
                  </a:lnTo>
                  <a:lnTo>
                    <a:pt x="7813294" y="340233"/>
                  </a:lnTo>
                  <a:lnTo>
                    <a:pt x="7810189" y="294053"/>
                  </a:lnTo>
                  <a:lnTo>
                    <a:pt x="7801144" y="249766"/>
                  </a:lnTo>
                  <a:lnTo>
                    <a:pt x="7786564" y="207775"/>
                  </a:lnTo>
                  <a:lnTo>
                    <a:pt x="7766854" y="168486"/>
                  </a:lnTo>
                  <a:lnTo>
                    <a:pt x="7742418" y="132303"/>
                  </a:lnTo>
                  <a:lnTo>
                    <a:pt x="7713662" y="99631"/>
                  </a:lnTo>
                  <a:lnTo>
                    <a:pt x="7680990" y="70875"/>
                  </a:lnTo>
                  <a:lnTo>
                    <a:pt x="7644807" y="46439"/>
                  </a:lnTo>
                  <a:lnTo>
                    <a:pt x="7605518" y="26729"/>
                  </a:lnTo>
                  <a:lnTo>
                    <a:pt x="7563527" y="12149"/>
                  </a:lnTo>
                  <a:lnTo>
                    <a:pt x="7519240" y="3104"/>
                  </a:lnTo>
                  <a:lnTo>
                    <a:pt x="7473060" y="0"/>
                  </a:lnTo>
                  <a:close/>
                </a:path>
              </a:pathLst>
            </a:custGeom>
            <a:solidFill>
              <a:srgbClr val="FFFFFF"/>
            </a:solidFill>
            <a:ln w="57150">
              <a:solidFill>
                <a:srgbClr val="40C9CC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53265" name="object 4">
              <a:extLst>
                <a:ext uri="{FF2B5EF4-FFF2-40B4-BE49-F238E27FC236}">
                  <a16:creationId xmlns="" xmlns:a16="http://schemas.microsoft.com/office/drawing/2014/main" id="{2E6D35FB-BE68-4850-8CAC-E61AF369D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000" y="857250"/>
              <a:ext cx="7813675" cy="5786755"/>
            </a:xfrm>
            <a:custGeom>
              <a:avLst/>
              <a:gdLst>
                <a:gd name="T0" fmla="*/ 0 w 7813675"/>
                <a:gd name="T1" fmla="*/ 340233 h 5786755"/>
                <a:gd name="T2" fmla="*/ 3104 w 7813675"/>
                <a:gd name="T3" fmla="*/ 294053 h 5786755"/>
                <a:gd name="T4" fmla="*/ 12149 w 7813675"/>
                <a:gd name="T5" fmla="*/ 249766 h 5786755"/>
                <a:gd name="T6" fmla="*/ 26729 w 7813675"/>
                <a:gd name="T7" fmla="*/ 207775 h 5786755"/>
                <a:gd name="T8" fmla="*/ 46439 w 7813675"/>
                <a:gd name="T9" fmla="*/ 168486 h 5786755"/>
                <a:gd name="T10" fmla="*/ 70875 w 7813675"/>
                <a:gd name="T11" fmla="*/ 132303 h 5786755"/>
                <a:gd name="T12" fmla="*/ 99631 w 7813675"/>
                <a:gd name="T13" fmla="*/ 99631 h 5786755"/>
                <a:gd name="T14" fmla="*/ 132303 w 7813675"/>
                <a:gd name="T15" fmla="*/ 70875 h 5786755"/>
                <a:gd name="T16" fmla="*/ 168486 w 7813675"/>
                <a:gd name="T17" fmla="*/ 46439 h 5786755"/>
                <a:gd name="T18" fmla="*/ 207775 w 7813675"/>
                <a:gd name="T19" fmla="*/ 26729 h 5786755"/>
                <a:gd name="T20" fmla="*/ 249766 w 7813675"/>
                <a:gd name="T21" fmla="*/ 12149 h 5786755"/>
                <a:gd name="T22" fmla="*/ 294053 w 7813675"/>
                <a:gd name="T23" fmla="*/ 3104 h 5786755"/>
                <a:gd name="T24" fmla="*/ 340232 w 7813675"/>
                <a:gd name="T25" fmla="*/ 0 h 5786755"/>
                <a:gd name="T26" fmla="*/ 7473060 w 7813675"/>
                <a:gd name="T27" fmla="*/ 0 h 5786755"/>
                <a:gd name="T28" fmla="*/ 7519240 w 7813675"/>
                <a:gd name="T29" fmla="*/ 3104 h 5786755"/>
                <a:gd name="T30" fmla="*/ 7563527 w 7813675"/>
                <a:gd name="T31" fmla="*/ 12149 h 5786755"/>
                <a:gd name="T32" fmla="*/ 7605518 w 7813675"/>
                <a:gd name="T33" fmla="*/ 26729 h 5786755"/>
                <a:gd name="T34" fmla="*/ 7644807 w 7813675"/>
                <a:gd name="T35" fmla="*/ 46439 h 5786755"/>
                <a:gd name="T36" fmla="*/ 7680990 w 7813675"/>
                <a:gd name="T37" fmla="*/ 70875 h 5786755"/>
                <a:gd name="T38" fmla="*/ 7713662 w 7813675"/>
                <a:gd name="T39" fmla="*/ 99631 h 5786755"/>
                <a:gd name="T40" fmla="*/ 7742418 w 7813675"/>
                <a:gd name="T41" fmla="*/ 132303 h 5786755"/>
                <a:gd name="T42" fmla="*/ 7766854 w 7813675"/>
                <a:gd name="T43" fmla="*/ 168486 h 5786755"/>
                <a:gd name="T44" fmla="*/ 7786564 w 7813675"/>
                <a:gd name="T45" fmla="*/ 207775 h 5786755"/>
                <a:gd name="T46" fmla="*/ 7801144 w 7813675"/>
                <a:gd name="T47" fmla="*/ 249766 h 5786755"/>
                <a:gd name="T48" fmla="*/ 7810189 w 7813675"/>
                <a:gd name="T49" fmla="*/ 294053 h 5786755"/>
                <a:gd name="T50" fmla="*/ 7813294 w 7813675"/>
                <a:gd name="T51" fmla="*/ 340233 h 5786755"/>
                <a:gd name="T52" fmla="*/ 7813294 w 7813675"/>
                <a:gd name="T53" fmla="*/ 5446522 h 5786755"/>
                <a:gd name="T54" fmla="*/ 7810189 w 7813675"/>
                <a:gd name="T55" fmla="*/ 5492684 h 5786755"/>
                <a:gd name="T56" fmla="*/ 7801144 w 7813675"/>
                <a:gd name="T57" fmla="*/ 5536959 h 5786755"/>
                <a:gd name="T58" fmla="*/ 7786564 w 7813675"/>
                <a:gd name="T59" fmla="*/ 5578940 h 5786755"/>
                <a:gd name="T60" fmla="*/ 7766854 w 7813675"/>
                <a:gd name="T61" fmla="*/ 5618224 h 5786755"/>
                <a:gd name="T62" fmla="*/ 7742418 w 7813675"/>
                <a:gd name="T63" fmla="*/ 5654404 h 5786755"/>
                <a:gd name="T64" fmla="*/ 7713662 w 7813675"/>
                <a:gd name="T65" fmla="*/ 5687075 h 5786755"/>
                <a:gd name="T66" fmla="*/ 7680990 w 7813675"/>
                <a:gd name="T67" fmla="*/ 5715832 h 5786755"/>
                <a:gd name="T68" fmla="*/ 7644807 w 7813675"/>
                <a:gd name="T69" fmla="*/ 5740270 h 5786755"/>
                <a:gd name="T70" fmla="*/ 7605518 w 7813675"/>
                <a:gd name="T71" fmla="*/ 5759982 h 5786755"/>
                <a:gd name="T72" fmla="*/ 7563527 w 7813675"/>
                <a:gd name="T73" fmla="*/ 5774564 h 5786755"/>
                <a:gd name="T74" fmla="*/ 7519240 w 7813675"/>
                <a:gd name="T75" fmla="*/ 5783611 h 5786755"/>
                <a:gd name="T76" fmla="*/ 7473060 w 7813675"/>
                <a:gd name="T77" fmla="*/ 5786716 h 5786755"/>
                <a:gd name="T78" fmla="*/ 340232 w 7813675"/>
                <a:gd name="T79" fmla="*/ 5786729 h 5786755"/>
                <a:gd name="T80" fmla="*/ 294053 w 7813675"/>
                <a:gd name="T81" fmla="*/ 5783611 h 5786755"/>
                <a:gd name="T82" fmla="*/ 249766 w 7813675"/>
                <a:gd name="T83" fmla="*/ 5774564 h 5786755"/>
                <a:gd name="T84" fmla="*/ 207775 w 7813675"/>
                <a:gd name="T85" fmla="*/ 5759982 h 5786755"/>
                <a:gd name="T86" fmla="*/ 168486 w 7813675"/>
                <a:gd name="T87" fmla="*/ 5740270 h 5786755"/>
                <a:gd name="T88" fmla="*/ 132303 w 7813675"/>
                <a:gd name="T89" fmla="*/ 5715832 h 5786755"/>
                <a:gd name="T90" fmla="*/ 99631 w 7813675"/>
                <a:gd name="T91" fmla="*/ 5687075 h 5786755"/>
                <a:gd name="T92" fmla="*/ 70875 w 7813675"/>
                <a:gd name="T93" fmla="*/ 5654404 h 5786755"/>
                <a:gd name="T94" fmla="*/ 46439 w 7813675"/>
                <a:gd name="T95" fmla="*/ 5618224 h 5786755"/>
                <a:gd name="T96" fmla="*/ 26729 w 7813675"/>
                <a:gd name="T97" fmla="*/ 5578940 h 5786755"/>
                <a:gd name="T98" fmla="*/ 12149 w 7813675"/>
                <a:gd name="T99" fmla="*/ 5536959 h 5786755"/>
                <a:gd name="T100" fmla="*/ 3104 w 7813675"/>
                <a:gd name="T101" fmla="*/ 5492684 h 5786755"/>
                <a:gd name="T102" fmla="*/ 0 w 7813675"/>
                <a:gd name="T103" fmla="*/ 5446522 h 5786755"/>
                <a:gd name="T104" fmla="*/ 0 w 7813675"/>
                <a:gd name="T105" fmla="*/ 340233 h 578675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7813675" h="5786755">
                  <a:moveTo>
                    <a:pt x="0" y="340233"/>
                  </a:moveTo>
                  <a:lnTo>
                    <a:pt x="3104" y="294053"/>
                  </a:lnTo>
                  <a:lnTo>
                    <a:pt x="12149" y="249766"/>
                  </a:lnTo>
                  <a:lnTo>
                    <a:pt x="26729" y="207775"/>
                  </a:lnTo>
                  <a:lnTo>
                    <a:pt x="46439" y="168486"/>
                  </a:lnTo>
                  <a:lnTo>
                    <a:pt x="70875" y="132303"/>
                  </a:lnTo>
                  <a:lnTo>
                    <a:pt x="99631" y="99631"/>
                  </a:lnTo>
                  <a:lnTo>
                    <a:pt x="132303" y="70875"/>
                  </a:lnTo>
                  <a:lnTo>
                    <a:pt x="168486" y="46439"/>
                  </a:lnTo>
                  <a:lnTo>
                    <a:pt x="207775" y="26729"/>
                  </a:lnTo>
                  <a:lnTo>
                    <a:pt x="249766" y="12149"/>
                  </a:lnTo>
                  <a:lnTo>
                    <a:pt x="294053" y="3104"/>
                  </a:lnTo>
                  <a:lnTo>
                    <a:pt x="340232" y="0"/>
                  </a:lnTo>
                  <a:lnTo>
                    <a:pt x="7473060" y="0"/>
                  </a:lnTo>
                  <a:lnTo>
                    <a:pt x="7519240" y="3104"/>
                  </a:lnTo>
                  <a:lnTo>
                    <a:pt x="7563527" y="12149"/>
                  </a:lnTo>
                  <a:lnTo>
                    <a:pt x="7605518" y="26729"/>
                  </a:lnTo>
                  <a:lnTo>
                    <a:pt x="7644807" y="46439"/>
                  </a:lnTo>
                  <a:lnTo>
                    <a:pt x="7680990" y="70875"/>
                  </a:lnTo>
                  <a:lnTo>
                    <a:pt x="7713662" y="99631"/>
                  </a:lnTo>
                  <a:lnTo>
                    <a:pt x="7742418" y="132303"/>
                  </a:lnTo>
                  <a:lnTo>
                    <a:pt x="7766854" y="168486"/>
                  </a:lnTo>
                  <a:lnTo>
                    <a:pt x="7786564" y="207775"/>
                  </a:lnTo>
                  <a:lnTo>
                    <a:pt x="7801144" y="249766"/>
                  </a:lnTo>
                  <a:lnTo>
                    <a:pt x="7810189" y="294053"/>
                  </a:lnTo>
                  <a:lnTo>
                    <a:pt x="7813294" y="340233"/>
                  </a:lnTo>
                  <a:lnTo>
                    <a:pt x="7813294" y="5446522"/>
                  </a:lnTo>
                  <a:lnTo>
                    <a:pt x="7810189" y="5492684"/>
                  </a:lnTo>
                  <a:lnTo>
                    <a:pt x="7801144" y="5536959"/>
                  </a:lnTo>
                  <a:lnTo>
                    <a:pt x="7786564" y="5578940"/>
                  </a:lnTo>
                  <a:lnTo>
                    <a:pt x="7766854" y="5618224"/>
                  </a:lnTo>
                  <a:lnTo>
                    <a:pt x="7742418" y="5654404"/>
                  </a:lnTo>
                  <a:lnTo>
                    <a:pt x="7713662" y="5687075"/>
                  </a:lnTo>
                  <a:lnTo>
                    <a:pt x="7680990" y="5715832"/>
                  </a:lnTo>
                  <a:lnTo>
                    <a:pt x="7644807" y="5740270"/>
                  </a:lnTo>
                  <a:lnTo>
                    <a:pt x="7605518" y="5759982"/>
                  </a:lnTo>
                  <a:lnTo>
                    <a:pt x="7563527" y="5774564"/>
                  </a:lnTo>
                  <a:lnTo>
                    <a:pt x="7519240" y="5783611"/>
                  </a:lnTo>
                  <a:lnTo>
                    <a:pt x="7473060" y="5786716"/>
                  </a:lnTo>
                  <a:lnTo>
                    <a:pt x="340232" y="5786729"/>
                  </a:lnTo>
                  <a:lnTo>
                    <a:pt x="294053" y="5783611"/>
                  </a:lnTo>
                  <a:lnTo>
                    <a:pt x="249766" y="5774564"/>
                  </a:lnTo>
                  <a:lnTo>
                    <a:pt x="207775" y="5759982"/>
                  </a:lnTo>
                  <a:lnTo>
                    <a:pt x="168486" y="5740270"/>
                  </a:lnTo>
                  <a:lnTo>
                    <a:pt x="132303" y="5715832"/>
                  </a:lnTo>
                  <a:lnTo>
                    <a:pt x="99631" y="5687075"/>
                  </a:lnTo>
                  <a:lnTo>
                    <a:pt x="70875" y="5654404"/>
                  </a:lnTo>
                  <a:lnTo>
                    <a:pt x="46439" y="5618224"/>
                  </a:lnTo>
                  <a:lnTo>
                    <a:pt x="26729" y="5578940"/>
                  </a:lnTo>
                  <a:lnTo>
                    <a:pt x="12149" y="5536959"/>
                  </a:lnTo>
                  <a:lnTo>
                    <a:pt x="3104" y="5492684"/>
                  </a:lnTo>
                  <a:lnTo>
                    <a:pt x="0" y="5446522"/>
                  </a:lnTo>
                  <a:lnTo>
                    <a:pt x="0" y="340233"/>
                  </a:lnTo>
                  <a:close/>
                </a:path>
              </a:pathLst>
            </a:custGeom>
            <a:noFill/>
            <a:ln w="57150">
              <a:solidFill>
                <a:srgbClr val="40C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53261" name="object 6">
            <a:extLst>
              <a:ext uri="{FF2B5EF4-FFF2-40B4-BE49-F238E27FC236}">
                <a16:creationId xmlns="" xmlns:a16="http://schemas.microsoft.com/office/drawing/2014/main" id="{F3C6C36A-852B-4DF0-83D0-DBA231DDDC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3008" y="1394422"/>
            <a:ext cx="7355416" cy="227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2065" rIns="0" bIns="0">
            <a:spAutoFit/>
          </a:bodyPr>
          <a:lstStyle>
            <a:lvl1pPr marL="374650" indent="-36195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7465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7465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7465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746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3746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746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746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746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746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100"/>
              </a:spcBef>
            </a:pPr>
            <a:r>
              <a:rPr lang="ru-RU" altLang="ru-RU" sz="1400" dirty="0">
                <a:latin typeface="Century Gothic" panose="020B0502020202020204" pitchFamily="34" charset="0"/>
              </a:rPr>
              <a:t>После печати каждого комплекта необходимо подтвердить его корректность</a:t>
            </a:r>
          </a:p>
        </p:txBody>
      </p:sp>
      <p:pic>
        <p:nvPicPr>
          <p:cNvPr id="53262" name="Picture 20">
            <a:extLst>
              <a:ext uri="{FF2B5EF4-FFF2-40B4-BE49-F238E27FC236}">
                <a16:creationId xmlns="" xmlns:a16="http://schemas.microsoft.com/office/drawing/2014/main" id="{B37715E1-F6C7-4770-8E5F-EA60EE3E5C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5" t="12016" r="11053" b="17284"/>
          <a:stretch/>
        </p:blipFill>
        <p:spPr bwMode="auto">
          <a:xfrm>
            <a:off x="415810" y="1681163"/>
            <a:ext cx="8299202" cy="497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3263" name="Picture 21">
            <a:extLst>
              <a:ext uri="{FF2B5EF4-FFF2-40B4-BE49-F238E27FC236}">
                <a16:creationId xmlns="" xmlns:a16="http://schemas.microsoft.com/office/drawing/2014/main" id="{65C7585E-4102-41FF-9FA1-EE38F08A3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5229225"/>
            <a:ext cx="3227388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олилиния: фигура 22">
            <a:extLst>
              <a:ext uri="{FF2B5EF4-FFF2-40B4-BE49-F238E27FC236}">
                <a16:creationId xmlns="" xmlns:a16="http://schemas.microsoft.com/office/drawing/2014/main" id="{A6150810-0343-4B15-92DA-BAE7D4C3070E}"/>
              </a:ext>
            </a:extLst>
          </p:cNvPr>
          <p:cNvSpPr/>
          <p:nvPr/>
        </p:nvSpPr>
        <p:spPr>
          <a:xfrm>
            <a:off x="5238751" y="-27384"/>
            <a:ext cx="3931172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: фигура 23">
            <a:extLst>
              <a:ext uri="{FF2B5EF4-FFF2-40B4-BE49-F238E27FC236}">
                <a16:creationId xmlns="" xmlns:a16="http://schemas.microsoft.com/office/drawing/2014/main" id="{7C258058-1899-4BC0-AD55-E6516ACC56E4}"/>
              </a:ext>
            </a:extLst>
          </p:cNvPr>
          <p:cNvSpPr/>
          <p:nvPr/>
        </p:nvSpPr>
        <p:spPr>
          <a:xfrm>
            <a:off x="8103199" y="-27384"/>
            <a:ext cx="1078756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="" xmlns:a16="http://schemas.microsoft.com/office/drawing/2014/main" id="{9AB80B9C-5DD3-4293-BA32-FF2BB093B104}"/>
              </a:ext>
            </a:extLst>
          </p:cNvPr>
          <p:cNvSpPr/>
          <p:nvPr/>
        </p:nvSpPr>
        <p:spPr>
          <a:xfrm flipH="1" flipV="1">
            <a:off x="0" y="5530012"/>
            <a:ext cx="7652084" cy="1347538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="" xmlns:a16="http://schemas.microsoft.com/office/drawing/2014/main" id="{AF4D559F-0C02-4F6A-963D-EF3160571D8E}"/>
              </a:ext>
            </a:extLst>
          </p:cNvPr>
          <p:cNvSpPr/>
          <p:nvPr/>
        </p:nvSpPr>
        <p:spPr>
          <a:xfrm flipH="1" flipV="1">
            <a:off x="-12032" y="4274772"/>
            <a:ext cx="2099814" cy="2602778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275" name="Заголовок 1">
            <a:extLst>
              <a:ext uri="{FF2B5EF4-FFF2-40B4-BE49-F238E27FC236}">
                <a16:creationId xmlns="" xmlns:a16="http://schemas.microsoft.com/office/drawing/2014/main" id="{8152D488-9C8A-45DD-8CB5-6EFC5B1A85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861413" y="84245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ЭКСПРЕСС-ПРОВЕРКА КАЧЕСТВА ПЕЧАТИ ЭМ</a:t>
            </a:r>
            <a:endParaRPr lang="ru-RU" alt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54276" name="AutoShape 4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C28D65FD-4108-4DF4-ACA1-545960B3B92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4277" name="AutoShape 6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91C744FF-CAC4-4A42-8F1D-071435C4911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4278" name="AutoShape 8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215A9550-C492-44AF-A725-136FA758A2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4279" name="AutoShape 17" descr="https://www.pngkey.com/png/full/45-453882_open-laptop-icon.png">
            <a:extLst>
              <a:ext uri="{FF2B5EF4-FFF2-40B4-BE49-F238E27FC236}">
                <a16:creationId xmlns="" xmlns:a16="http://schemas.microsoft.com/office/drawing/2014/main" id="{8BAE172A-75A1-4CED-BEA6-F3C6743FC78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4280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="" xmlns:a16="http://schemas.microsoft.com/office/drawing/2014/main" id="{25BC90CB-A806-4136-8EE4-C0B2429C437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4281" name="AutoShape 2" descr="https://www.clipartmax.com/png/full/103-1038590_file-emoji-u1f4bb-svg-computer-emoji-black-and-white.png">
            <a:extLst>
              <a:ext uri="{FF2B5EF4-FFF2-40B4-BE49-F238E27FC236}">
                <a16:creationId xmlns="" xmlns:a16="http://schemas.microsoft.com/office/drawing/2014/main" id="{85292D45-E950-4D20-BC5A-CB3D6E29214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4282" name="AutoShape 13" descr="https://www.pinclipart.com/picdir/middle/327-3277775_service-catalog-academic-technologies-transparent-background-e-waste.png">
            <a:extLst>
              <a:ext uri="{FF2B5EF4-FFF2-40B4-BE49-F238E27FC236}">
                <a16:creationId xmlns="" xmlns:a16="http://schemas.microsoft.com/office/drawing/2014/main" id="{E6C70BF8-7BB8-4CBA-998D-D877325470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20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54283" name="object 7">
            <a:extLst>
              <a:ext uri="{FF2B5EF4-FFF2-40B4-BE49-F238E27FC236}">
                <a16:creationId xmlns="" xmlns:a16="http://schemas.microsoft.com/office/drawing/2014/main" id="{1294759A-B929-4625-AA73-5F55E41D4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5" y="1619398"/>
            <a:ext cx="4992613" cy="1521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3335" rIns="0" bIns="0">
            <a:spAutoFit/>
          </a:bodyPr>
          <a:lstStyle>
            <a:lvl1pPr marL="192088" indent="-179388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9208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9208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920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920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1920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920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920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920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920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ts val="100"/>
              </a:spcBef>
              <a:buFontTx/>
              <a:buChar char="•"/>
            </a:pP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Проверяет качество печати </a:t>
            </a:r>
            <a:r>
              <a:rPr lang="ru-RU" alt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только  контрольного  листа</a:t>
            </a: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, который распечатывается последним </a:t>
            </a:r>
            <a:r>
              <a:rPr lang="ru-RU" alt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ru-RU" alt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</a:br>
            <a:r>
              <a:rPr lang="ru-RU" alt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в  </a:t>
            </a: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комплекте ЭМ: отсутствие явного технического брака  (картридж заканчивается или «пачкает» лист), текст  хорошо читаем и четко пропечатан, защитные знаки,  расположенные по всей поверхности листа, четко  </a:t>
            </a:r>
            <a:r>
              <a:rPr lang="ru-RU" alt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видны;</a:t>
            </a:r>
            <a:endParaRPr lang="ru-RU" altLang="ru-RU" sz="14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54284" name="Группа 2">
            <a:extLst>
              <a:ext uri="{FF2B5EF4-FFF2-40B4-BE49-F238E27FC236}">
                <a16:creationId xmlns="" xmlns:a16="http://schemas.microsoft.com/office/drawing/2014/main" id="{3B5D9B7C-0039-4F22-8910-3AC3856A9111}"/>
              </a:ext>
            </a:extLst>
          </p:cNvPr>
          <p:cNvGrpSpPr>
            <a:grpSpLocks/>
          </p:cNvGrpSpPr>
          <p:nvPr/>
        </p:nvGrpSpPr>
        <p:grpSpPr bwMode="auto">
          <a:xfrm>
            <a:off x="7534275" y="3573463"/>
            <a:ext cx="1501775" cy="3057525"/>
            <a:chOff x="7534542" y="3573016"/>
            <a:chExt cx="1501508" cy="3058401"/>
          </a:xfrm>
        </p:grpSpPr>
        <p:pic>
          <p:nvPicPr>
            <p:cNvPr id="54293" name="Picture 22">
              <a:extLst>
                <a:ext uri="{FF2B5EF4-FFF2-40B4-BE49-F238E27FC236}">
                  <a16:creationId xmlns="" xmlns:a16="http://schemas.microsoft.com/office/drawing/2014/main" id="{E57F8D48-3D05-4AC9-8F5C-B1ED65401C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07" t="19254" r="73007" b="27823"/>
            <a:stretch>
              <a:fillRect/>
            </a:stretch>
          </p:blipFill>
          <p:spPr bwMode="auto">
            <a:xfrm>
              <a:off x="7534542" y="3573016"/>
              <a:ext cx="1501508" cy="30584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Прямоугольник 1">
              <a:extLst>
                <a:ext uri="{FF2B5EF4-FFF2-40B4-BE49-F238E27FC236}">
                  <a16:creationId xmlns="" xmlns:a16="http://schemas.microsoft.com/office/drawing/2014/main" id="{3282D748-1619-485A-84F7-9B64A6DC2E91}"/>
                </a:ext>
              </a:extLst>
            </p:cNvPr>
            <p:cNvSpPr/>
            <p:nvPr/>
          </p:nvSpPr>
          <p:spPr>
            <a:xfrm>
              <a:off x="8532902" y="5033934"/>
              <a:ext cx="503148" cy="13052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54285" name="object 12">
            <a:extLst>
              <a:ext uri="{FF2B5EF4-FFF2-40B4-BE49-F238E27FC236}">
                <a16:creationId xmlns="" xmlns:a16="http://schemas.microsoft.com/office/drawing/2014/main" id="{F3BB26FD-864C-4D93-8903-D5D4728D1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5" y="3212976"/>
            <a:ext cx="4992613" cy="659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3335" rIns="0" bIns="0">
            <a:spAutoFit/>
          </a:bodyPr>
          <a:lstStyle>
            <a:lvl1pPr marL="192088" indent="-179388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9208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9208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920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920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1920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920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920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920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920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Char char="•"/>
            </a:pP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Размещает качественный комплект на столе для  выдачи участникам, некачественный откладывает. Контрольный лист кладется сверху ИК</a:t>
            </a:r>
          </a:p>
        </p:txBody>
      </p:sp>
      <p:sp>
        <p:nvSpPr>
          <p:cNvPr id="54286" name="Прямоугольник 2">
            <a:extLst>
              <a:ext uri="{FF2B5EF4-FFF2-40B4-BE49-F238E27FC236}">
                <a16:creationId xmlns="" xmlns:a16="http://schemas.microsoft.com/office/drawing/2014/main" id="{A41A3B8D-BECC-4250-99BB-C6CDF67602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4560243"/>
            <a:ext cx="7345362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Подтверждает факт корректной или некорректной  </a:t>
            </a:r>
            <a:r>
              <a:rPr lang="ru-RU" alt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печати;</a:t>
            </a:r>
            <a:endParaRPr lang="ru-RU" altLang="ru-RU" sz="14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Останавливает дальнейшую печать в случае, если экземпляр некачественный;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Приглашает технического специалиста для устранения возникшей проблемы</a:t>
            </a:r>
          </a:p>
        </p:txBody>
      </p:sp>
      <p:sp>
        <p:nvSpPr>
          <p:cNvPr id="54287" name="object 13">
            <a:extLst>
              <a:ext uri="{FF2B5EF4-FFF2-40B4-BE49-F238E27FC236}">
                <a16:creationId xmlns="" xmlns:a16="http://schemas.microsoft.com/office/drawing/2014/main" id="{86366EB2-16EA-4CE0-A439-5338597883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5854587"/>
            <a:ext cx="8856662" cy="886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95363" algn="l"/>
                <a:tab pos="1854200" algn="l"/>
                <a:tab pos="3201988" algn="l"/>
                <a:tab pos="4635500" algn="l"/>
                <a:tab pos="586263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95363" algn="l"/>
                <a:tab pos="1854200" algn="l"/>
                <a:tab pos="3201988" algn="l"/>
                <a:tab pos="4635500" algn="l"/>
                <a:tab pos="586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95363" algn="l"/>
                <a:tab pos="1854200" algn="l"/>
                <a:tab pos="3201988" algn="l"/>
                <a:tab pos="4635500" algn="l"/>
                <a:tab pos="586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95363" algn="l"/>
                <a:tab pos="1854200" algn="l"/>
                <a:tab pos="3201988" algn="l"/>
                <a:tab pos="4635500" algn="l"/>
                <a:tab pos="586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95363" algn="l"/>
                <a:tab pos="1854200" algn="l"/>
                <a:tab pos="3201988" algn="l"/>
                <a:tab pos="4635500" algn="l"/>
                <a:tab pos="586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5363" algn="l"/>
                <a:tab pos="1854200" algn="l"/>
                <a:tab pos="3201988" algn="l"/>
                <a:tab pos="4635500" algn="l"/>
                <a:tab pos="586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5363" algn="l"/>
                <a:tab pos="1854200" algn="l"/>
                <a:tab pos="3201988" algn="l"/>
                <a:tab pos="4635500" algn="l"/>
                <a:tab pos="586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5363" algn="l"/>
                <a:tab pos="1854200" algn="l"/>
                <a:tab pos="3201988" algn="l"/>
                <a:tab pos="4635500" algn="l"/>
                <a:tab pos="586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5363" algn="l"/>
                <a:tab pos="1854200" algn="l"/>
                <a:tab pos="3201988" algn="l"/>
                <a:tab pos="4635500" algn="l"/>
                <a:tab pos="586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ts val="100"/>
              </a:spcBef>
              <a:buNone/>
            </a:pPr>
            <a:r>
              <a:rPr lang="ru-RU" altLang="ru-RU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ВАЖНО!	</a:t>
            </a: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После устранения технической проблемы принтера необходима</a:t>
            </a:r>
          </a:p>
          <a:p>
            <a:pPr algn="just">
              <a:spcBef>
                <a:spcPts val="100"/>
              </a:spcBef>
              <a:buNone/>
            </a:pPr>
            <a:r>
              <a:rPr lang="ru-RU" alt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дополнительная </a:t>
            </a: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проверка:</a:t>
            </a:r>
          </a:p>
          <a:p>
            <a:pPr marL="298450" indent="-285750" algn="just">
              <a:spcBef>
                <a:spcPct val="0"/>
              </a:spcBef>
            </a:pP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  сравнение нового экземпляра и предыдущего;</a:t>
            </a:r>
          </a:p>
          <a:p>
            <a:pPr marL="298450" indent="-285750" algn="just">
              <a:spcBef>
                <a:spcPct val="0"/>
              </a:spcBef>
            </a:pP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  сравнение двух следующих экземпляров на возможные </a:t>
            </a:r>
            <a:r>
              <a:rPr lang="ru-RU" alt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дубли </a:t>
            </a: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комплектов</a:t>
            </a:r>
          </a:p>
        </p:txBody>
      </p:sp>
      <p:sp>
        <p:nvSpPr>
          <p:cNvPr id="54288" name="object 8">
            <a:extLst>
              <a:ext uri="{FF2B5EF4-FFF2-40B4-BE49-F238E27FC236}">
                <a16:creationId xmlns="" xmlns:a16="http://schemas.microsoft.com/office/drawing/2014/main" id="{0D2C0D52-2C37-4554-92A8-C27EA526AC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3663" y="1052736"/>
            <a:ext cx="3136900" cy="360362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Организатор </a:t>
            </a:r>
            <a:r>
              <a:rPr lang="ru-RU" altLang="ru-RU" sz="2000" b="1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1:</a:t>
            </a:r>
            <a:endParaRPr lang="ru-RU" altLang="ru-RU" sz="2000" b="1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54289" name="object 8">
            <a:extLst>
              <a:ext uri="{FF2B5EF4-FFF2-40B4-BE49-F238E27FC236}">
                <a16:creationId xmlns="" xmlns:a16="http://schemas.microsoft.com/office/drawing/2014/main" id="{33819444-82A7-4A47-8C30-2BC9132C6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4149080"/>
            <a:ext cx="3136900" cy="358775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Организатор </a:t>
            </a:r>
            <a:r>
              <a:rPr lang="ru-RU" altLang="ru-RU" sz="2000" b="1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2:</a:t>
            </a:r>
            <a:endParaRPr lang="ru-RU" altLang="ru-RU" sz="2000" b="1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object 16">
            <a:extLst>
              <a:ext uri="{FF2B5EF4-FFF2-40B4-BE49-F238E27FC236}">
                <a16:creationId xmlns="" xmlns:a16="http://schemas.microsoft.com/office/drawing/2014/main" id="{81EA2C6B-02B3-400A-86E4-5AEFC90F267F}"/>
              </a:ext>
            </a:extLst>
          </p:cNvPr>
          <p:cNvSpPr/>
          <p:nvPr/>
        </p:nvSpPr>
        <p:spPr>
          <a:xfrm>
            <a:off x="5689191" y="1386929"/>
            <a:ext cx="3259546" cy="2106316"/>
          </a:xfrm>
          <a:prstGeom prst="rect">
            <a:avLst/>
          </a:prstGeom>
          <a:blipFill>
            <a:blip r:embed="rId4" cstate="print"/>
            <a:srcRect/>
            <a:stretch>
              <a:fillRect l="-4688" t="-4974" r="-3124" b="-8773"/>
            </a:stretch>
          </a:blipFill>
          <a:ln w="57150">
            <a:solidFill>
              <a:srgbClr val="40C9CC"/>
            </a:solidFill>
          </a:ln>
        </p:spPr>
        <p:txBody>
          <a:bodyPr lIns="0" tIns="0" rIns="0" bIns="0"/>
          <a:lstStyle/>
          <a:p>
            <a:pPr>
              <a:defRPr/>
            </a:pPr>
            <a:endParaRPr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олилиния: фигура 20">
            <a:extLst>
              <a:ext uri="{FF2B5EF4-FFF2-40B4-BE49-F238E27FC236}">
                <a16:creationId xmlns="" xmlns:a16="http://schemas.microsoft.com/office/drawing/2014/main" id="{B3A28F7C-6AA3-46A2-8AF5-EB4277B70098}"/>
              </a:ext>
            </a:extLst>
          </p:cNvPr>
          <p:cNvSpPr/>
          <p:nvPr/>
        </p:nvSpPr>
        <p:spPr>
          <a:xfrm flipV="1">
            <a:off x="1" y="-12032"/>
            <a:ext cx="5076056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="" xmlns:a16="http://schemas.microsoft.com/office/drawing/2014/main" id="{021A05D7-85B6-4C50-9955-1BB107AD229D}"/>
              </a:ext>
            </a:extLst>
          </p:cNvPr>
          <p:cNvSpPr/>
          <p:nvPr/>
        </p:nvSpPr>
        <p:spPr>
          <a:xfrm flipH="1">
            <a:off x="0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: фигура 22">
            <a:extLst>
              <a:ext uri="{FF2B5EF4-FFF2-40B4-BE49-F238E27FC236}">
                <a16:creationId xmlns="" xmlns:a16="http://schemas.microsoft.com/office/drawing/2014/main" id="{E7DE94F3-2FBC-4E7C-A30C-1DF318A44C58}"/>
              </a:ext>
            </a:extLst>
          </p:cNvPr>
          <p:cNvSpPr/>
          <p:nvPr/>
        </p:nvSpPr>
        <p:spPr>
          <a:xfrm flipH="1">
            <a:off x="0" y="6015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5298" name="Picture 20">
            <a:extLst>
              <a:ext uri="{FF2B5EF4-FFF2-40B4-BE49-F238E27FC236}">
                <a16:creationId xmlns="" xmlns:a16="http://schemas.microsoft.com/office/drawing/2014/main" id="{D8BDDBB0-63F0-4252-9B6B-C54897C68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96752"/>
            <a:ext cx="4380079" cy="2517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5300" name="Заголовок 1">
            <a:extLst>
              <a:ext uri="{FF2B5EF4-FFF2-40B4-BE49-F238E27FC236}">
                <a16:creationId xmlns="" xmlns:a16="http://schemas.microsoft.com/office/drawing/2014/main" id="{BAA02DF4-DFFB-4D0C-939B-A4F2C0D4DF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1147" y="93745"/>
            <a:ext cx="8964612" cy="1057275"/>
          </a:xfrm>
        </p:spPr>
        <p:txBody>
          <a:bodyPr/>
          <a:lstStyle/>
          <a:p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ДОПОЛНИТЕЛЬНАЯ ПЕЧАТЬ ЭМ</a:t>
            </a:r>
          </a:p>
        </p:txBody>
      </p:sp>
      <p:sp>
        <p:nvSpPr>
          <p:cNvPr id="55301" name="AutoShape 4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F20E04B8-BA0C-4BD5-813D-5FE513ADE5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5302" name="AutoShape 6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DBFCECFC-54A3-4756-9339-8ADBD0A432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5303" name="AutoShape 8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7B486622-9D5F-472E-89F3-B0074890B7F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5304" name="AutoShape 17" descr="https://www.pngkey.com/png/full/45-453882_open-laptop-icon.png">
            <a:extLst>
              <a:ext uri="{FF2B5EF4-FFF2-40B4-BE49-F238E27FC236}">
                <a16:creationId xmlns="" xmlns:a16="http://schemas.microsoft.com/office/drawing/2014/main" id="{0FD5D3C4-DD5E-4331-947A-C9C6A075A4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5305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="" xmlns:a16="http://schemas.microsoft.com/office/drawing/2014/main" id="{776C8421-0B08-413E-95FE-37C27C5C127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5306" name="AutoShape 2" descr="https://www.clipartmax.com/png/full/103-1038590_file-emoji-u1f4bb-svg-computer-emoji-black-and-white.png">
            <a:extLst>
              <a:ext uri="{FF2B5EF4-FFF2-40B4-BE49-F238E27FC236}">
                <a16:creationId xmlns="" xmlns:a16="http://schemas.microsoft.com/office/drawing/2014/main" id="{2627A689-ED3C-4823-9CED-CF476022D0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5307" name="AutoShape 13" descr="https://www.pinclipart.com/picdir/middle/327-3277775_service-catalog-academic-technologies-transparent-background-e-waste.png">
            <a:extLst>
              <a:ext uri="{FF2B5EF4-FFF2-40B4-BE49-F238E27FC236}">
                <a16:creationId xmlns="" xmlns:a16="http://schemas.microsoft.com/office/drawing/2014/main" id="{C3795D2F-9D1D-48F2-9348-414FB7560D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5308" name="object 7">
            <a:extLst>
              <a:ext uri="{FF2B5EF4-FFF2-40B4-BE49-F238E27FC236}">
                <a16:creationId xmlns="" xmlns:a16="http://schemas.microsoft.com/office/drawing/2014/main" id="{355E1858-57FE-4F97-A36F-6318DFCF82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5" y="1196752"/>
            <a:ext cx="4211637" cy="3305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ts val="100"/>
              </a:spcBef>
              <a:buFontTx/>
              <a:buNone/>
            </a:pP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Дополнительная печать ЭМ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выполняется в случаях: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ru-RU" altLang="ru-RU" sz="14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 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обнаружения участником экзамена  брака или некомплектности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выданных 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ему ЭМ;</a:t>
            </a: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  порчи ЭМ (КИМ или бланков) участником экзамена (до начала экзамена);</a:t>
            </a: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  опоздания участника экзамена;</a:t>
            </a: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 наличие в аудитории участника,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</a:b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не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давшего согласие на обработку персональных данных </a:t>
            </a:r>
          </a:p>
        </p:txBody>
      </p:sp>
      <p:sp>
        <p:nvSpPr>
          <p:cNvPr id="35" name="object 8">
            <a:extLst>
              <a:ext uri="{FF2B5EF4-FFF2-40B4-BE49-F238E27FC236}">
                <a16:creationId xmlns="" xmlns:a16="http://schemas.microsoft.com/office/drawing/2014/main" id="{E64A0F35-8C9B-4E78-BE74-1A45DB543BA2}"/>
              </a:ext>
            </a:extLst>
          </p:cNvPr>
          <p:cNvSpPr txBox="1"/>
          <p:nvPr/>
        </p:nvSpPr>
        <p:spPr>
          <a:xfrm>
            <a:off x="89358" y="5990521"/>
            <a:ext cx="8848859" cy="750847"/>
          </a:xfrm>
          <a:prstGeom prst="rect">
            <a:avLst/>
          </a:prstGeom>
        </p:spPr>
        <p:txBody>
          <a:bodyPr wrap="square" lIns="0" tIns="12065" rIns="0" bIns="0">
            <a:spAutoFit/>
          </a:bodyPr>
          <a:lstStyle/>
          <a:p>
            <a:pPr marL="8890" algn="ctr">
              <a:spcBef>
                <a:spcPts val="95"/>
              </a:spcBef>
              <a:defRPr/>
            </a:pPr>
            <a:r>
              <a:rPr sz="1600" b="1" spc="-10" dirty="0">
                <a:solidFill>
                  <a:srgbClr val="C00000"/>
                </a:solidFill>
                <a:latin typeface="Century Gothic" panose="020B0502020202020204" pitchFamily="34" charset="0"/>
                <a:cs typeface="Arial"/>
              </a:rPr>
              <a:t>Внимание!</a:t>
            </a:r>
            <a:endParaRPr sz="1600" dirty="0">
              <a:solidFill>
                <a:srgbClr val="C00000"/>
              </a:solidFill>
              <a:latin typeface="Century Gothic" panose="020B0502020202020204" pitchFamily="34" charset="0"/>
              <a:cs typeface="Arial"/>
            </a:endParaRPr>
          </a:p>
          <a:p>
            <a:pPr marL="3175" algn="ctr">
              <a:defRPr/>
            </a:pPr>
            <a:r>
              <a:rPr sz="1600" spc="-10" dirty="0">
                <a:solidFill>
                  <a:srgbClr val="C00000"/>
                </a:solidFill>
                <a:latin typeface="Century Gothic" panose="020B0502020202020204" pitchFamily="34" charset="0"/>
                <a:cs typeface="Arial"/>
              </a:rPr>
              <a:t>Экзаменационные </a:t>
            </a:r>
            <a:r>
              <a:rPr sz="1600" spc="-15" dirty="0" err="1">
                <a:solidFill>
                  <a:srgbClr val="C00000"/>
                </a:solidFill>
                <a:latin typeface="Century Gothic" panose="020B0502020202020204" pitchFamily="34" charset="0"/>
                <a:cs typeface="Arial"/>
              </a:rPr>
              <a:t>материалы</a:t>
            </a:r>
            <a:r>
              <a:rPr sz="1600" spc="100" dirty="0">
                <a:solidFill>
                  <a:srgbClr val="C00000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1600" spc="-15" dirty="0" err="1">
                <a:solidFill>
                  <a:srgbClr val="C00000"/>
                </a:solidFill>
                <a:latin typeface="Century Gothic" panose="020B0502020202020204" pitchFamily="34" charset="0"/>
                <a:cs typeface="Arial"/>
              </a:rPr>
              <a:t>заменяются</a:t>
            </a:r>
            <a:r>
              <a:rPr lang="ru-RU" sz="1600" dirty="0">
                <a:solidFill>
                  <a:srgbClr val="C00000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1600" spc="-10" dirty="0" err="1">
                <a:solidFill>
                  <a:srgbClr val="C00000"/>
                </a:solidFill>
                <a:latin typeface="Century Gothic" panose="020B0502020202020204" pitchFamily="34" charset="0"/>
                <a:cs typeface="Arial"/>
              </a:rPr>
              <a:t>полностью</a:t>
            </a:r>
            <a:r>
              <a:rPr sz="1600" spc="-10" dirty="0">
                <a:solidFill>
                  <a:srgbClr val="C00000"/>
                </a:solidFill>
                <a:latin typeface="Century Gothic" panose="020B0502020202020204" pitchFamily="34" charset="0"/>
                <a:cs typeface="Arial"/>
              </a:rPr>
              <a:t>, </a:t>
            </a:r>
            <a:r>
              <a:rPr lang="ru-RU" sz="1600" spc="-10" dirty="0" smtClean="0">
                <a:solidFill>
                  <a:srgbClr val="C00000"/>
                </a:solidFill>
                <a:latin typeface="Century Gothic" panose="020B0502020202020204" pitchFamily="34" charset="0"/>
                <a:cs typeface="Arial"/>
              </a:rPr>
              <a:t/>
            </a:r>
            <a:br>
              <a:rPr lang="ru-RU" sz="1600" spc="-10" dirty="0" smtClean="0">
                <a:solidFill>
                  <a:srgbClr val="C00000"/>
                </a:solidFill>
                <a:latin typeface="Century Gothic" panose="020B0502020202020204" pitchFamily="34" charset="0"/>
                <a:cs typeface="Arial"/>
              </a:rPr>
            </a:br>
            <a:r>
              <a:rPr sz="1600" spc="-5" dirty="0" err="1" smtClean="0">
                <a:solidFill>
                  <a:srgbClr val="C00000"/>
                </a:solidFill>
                <a:latin typeface="Century Gothic" panose="020B0502020202020204" pitchFamily="34" charset="0"/>
                <a:cs typeface="Arial"/>
              </a:rPr>
              <a:t>участнику</a:t>
            </a:r>
            <a:r>
              <a:rPr sz="1600" spc="-5" dirty="0" smtClean="0">
                <a:solidFill>
                  <a:srgbClr val="C00000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1600" spc="-15" dirty="0">
                <a:solidFill>
                  <a:srgbClr val="C00000"/>
                </a:solidFill>
                <a:latin typeface="Century Gothic" panose="020B0502020202020204" pitchFamily="34" charset="0"/>
                <a:cs typeface="Arial"/>
              </a:rPr>
              <a:t>выдается </a:t>
            </a:r>
            <a:r>
              <a:rPr sz="1600" spc="-10" dirty="0">
                <a:solidFill>
                  <a:srgbClr val="C00000"/>
                </a:solidFill>
                <a:latin typeface="Century Gothic" panose="020B0502020202020204" pitchFamily="34" charset="0"/>
                <a:cs typeface="Arial"/>
              </a:rPr>
              <a:t>новый </a:t>
            </a:r>
            <a:r>
              <a:rPr sz="1600" spc="-15" dirty="0" err="1">
                <a:solidFill>
                  <a:srgbClr val="C00000"/>
                </a:solidFill>
                <a:latin typeface="Century Gothic" panose="020B0502020202020204" pitchFamily="34" charset="0"/>
                <a:cs typeface="Arial"/>
              </a:rPr>
              <a:t>распечатанный</a:t>
            </a:r>
            <a:r>
              <a:rPr sz="1600" spc="-15" dirty="0">
                <a:solidFill>
                  <a:srgbClr val="C00000"/>
                </a:solidFill>
                <a:latin typeface="Century Gothic" panose="020B0502020202020204" pitchFamily="34" charset="0"/>
                <a:cs typeface="Arial"/>
              </a:rPr>
              <a:t>  </a:t>
            </a:r>
            <a:r>
              <a:rPr lang="ru-RU" sz="1600" spc="-5" dirty="0">
                <a:solidFill>
                  <a:srgbClr val="C00000"/>
                </a:solidFill>
                <a:latin typeface="Century Gothic" panose="020B0502020202020204" pitchFamily="34" charset="0"/>
                <a:cs typeface="Arial"/>
              </a:rPr>
              <a:t>ИК</a:t>
            </a:r>
            <a:endParaRPr sz="1600" dirty="0">
              <a:solidFill>
                <a:srgbClr val="C00000"/>
              </a:solidFill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55311" name="object 14">
            <a:extLst>
              <a:ext uri="{FF2B5EF4-FFF2-40B4-BE49-F238E27FC236}">
                <a16:creationId xmlns="" xmlns:a16="http://schemas.microsoft.com/office/drawing/2014/main" id="{A7907AE4-7A81-4109-B806-64EB1616A1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813" y="4806950"/>
            <a:ext cx="5335587" cy="87471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55312" name="object 18">
            <a:extLst>
              <a:ext uri="{FF2B5EF4-FFF2-40B4-BE49-F238E27FC236}">
                <a16:creationId xmlns="" xmlns:a16="http://schemas.microsoft.com/office/drawing/2014/main" id="{FFF58277-704C-4297-9387-F6D3D7E5D689}"/>
              </a:ext>
            </a:extLst>
          </p:cNvPr>
          <p:cNvSpPr>
            <a:spLocks/>
          </p:cNvSpPr>
          <p:nvPr/>
        </p:nvSpPr>
        <p:spPr bwMode="auto">
          <a:xfrm>
            <a:off x="8388424" y="2036577"/>
            <a:ext cx="625475" cy="698500"/>
          </a:xfrm>
          <a:custGeom>
            <a:avLst/>
            <a:gdLst>
              <a:gd name="T0" fmla="*/ 0 w 626745"/>
              <a:gd name="T1" fmla="*/ 698271 h 698500"/>
              <a:gd name="T2" fmla="*/ 585655 w 626745"/>
              <a:gd name="T3" fmla="*/ 698271 h 698500"/>
              <a:gd name="T4" fmla="*/ 585655 w 626745"/>
              <a:gd name="T5" fmla="*/ 0 h 698500"/>
              <a:gd name="T6" fmla="*/ 0 w 626745"/>
              <a:gd name="T7" fmla="*/ 0 h 698500"/>
              <a:gd name="T8" fmla="*/ 0 w 626745"/>
              <a:gd name="T9" fmla="*/ 698271 h 6985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26745" h="698500">
                <a:moveTo>
                  <a:pt x="0" y="698271"/>
                </a:moveTo>
                <a:lnTo>
                  <a:pt x="626198" y="698271"/>
                </a:lnTo>
                <a:lnTo>
                  <a:pt x="626198" y="0"/>
                </a:lnTo>
                <a:lnTo>
                  <a:pt x="0" y="0"/>
                </a:lnTo>
                <a:lnTo>
                  <a:pt x="0" y="698271"/>
                </a:lnTo>
                <a:close/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B4D01C10-C967-41DB-BB76-8FA821B8D131}"/>
              </a:ext>
            </a:extLst>
          </p:cNvPr>
          <p:cNvSpPr/>
          <p:nvPr/>
        </p:nvSpPr>
        <p:spPr>
          <a:xfrm>
            <a:off x="179388" y="4725144"/>
            <a:ext cx="4752652" cy="1132017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325"/>
              </a:spcBef>
              <a:defRPr/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При дополнительной печати контролируется  соответствие количества распечатанных ЭМ  числу рассаженных участников экзамена</a:t>
            </a:r>
          </a:p>
        </p:txBody>
      </p:sp>
      <p:pic>
        <p:nvPicPr>
          <p:cNvPr id="55315" name="Picture 21">
            <a:extLst>
              <a:ext uri="{FF2B5EF4-FFF2-40B4-BE49-F238E27FC236}">
                <a16:creationId xmlns="" xmlns:a16="http://schemas.microsoft.com/office/drawing/2014/main" id="{6747D21D-F0AA-4505-A5A3-B4B14B38C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317" y="4205417"/>
            <a:ext cx="364490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16" name="Прямоугольник 3">
            <a:extLst>
              <a:ext uri="{FF2B5EF4-FFF2-40B4-BE49-F238E27FC236}">
                <a16:creationId xmlns="" xmlns:a16="http://schemas.microsoft.com/office/drawing/2014/main" id="{286FF80D-6B51-4068-B365-9B3B021CAA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0093" y="3861048"/>
            <a:ext cx="424988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Еще раз проверить номер, выбранного КИМ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: фигура 4">
            <a:extLst>
              <a:ext uri="{FF2B5EF4-FFF2-40B4-BE49-F238E27FC236}">
                <a16:creationId xmlns="" xmlns:a16="http://schemas.microsoft.com/office/drawing/2014/main" id="{56B891C5-4EC3-4F22-9A05-D844A001647C}"/>
              </a:ext>
            </a:extLst>
          </p:cNvPr>
          <p:cNvSpPr/>
          <p:nvPr/>
        </p:nvSpPr>
        <p:spPr>
          <a:xfrm flipH="1">
            <a:off x="2575740" y="0"/>
            <a:ext cx="6581273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="" xmlns:a16="http://schemas.microsoft.com/office/drawing/2014/main" id="{D05435A8-41C5-4B61-B219-3997D82403D3}"/>
              </a:ext>
            </a:extLst>
          </p:cNvPr>
          <p:cNvSpPr/>
          <p:nvPr/>
        </p:nvSpPr>
        <p:spPr>
          <a:xfrm>
            <a:off x="2010256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63" name="Заголовок 1">
            <a:extLst>
              <a:ext uri="{FF2B5EF4-FFF2-40B4-BE49-F238E27FC236}">
                <a16:creationId xmlns="" xmlns:a16="http://schemas.microsoft.com/office/drawing/2014/main" id="{5498805C-F280-4386-8EF7-3FC3537728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892" y="89771"/>
            <a:ext cx="8964612" cy="458909"/>
          </a:xfrm>
        </p:spPr>
        <p:txBody>
          <a:bodyPr/>
          <a:lstStyle/>
          <a:p>
            <a:pPr lvl="0"/>
            <a: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ГРАФИК РАБОТЫ ППЭ В ОСНОВНОЙ ПЕРИОД ГИА-11</a:t>
            </a:r>
          </a:p>
        </p:txBody>
      </p:sp>
      <p:pic>
        <p:nvPicPr>
          <p:cNvPr id="1026" name="Picture 2" descr="C:\Users\gridunova\Downloads\Обучение работников\11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03" y="548680"/>
            <a:ext cx="8664229" cy="5977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Заголовок 1">
            <a:extLst>
              <a:ext uri="{FF2B5EF4-FFF2-40B4-BE49-F238E27FC236}">
                <a16:creationId xmlns="" xmlns:a16="http://schemas.microsoft.com/office/drawing/2014/main" id="{4B64E655-1FFF-4612-B1BB-D3922E4A70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013" y="68263"/>
            <a:ext cx="8964612" cy="1057275"/>
          </a:xfrm>
        </p:spPr>
        <p:txBody>
          <a:bodyPr/>
          <a:lstStyle/>
          <a:p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ЗАВЕРШЕНИЕ ПЕЧАТИ ЭМ</a:t>
            </a:r>
          </a:p>
        </p:txBody>
      </p:sp>
      <p:sp>
        <p:nvSpPr>
          <p:cNvPr id="56324" name="AutoShape 4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0F2B6DAF-0052-4188-8141-8D597F92CA2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6325" name="AutoShape 6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21A51DDE-ABC8-4B4F-9862-3414FFF22A8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6326" name="AutoShape 8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8BFC2352-0493-46B2-B6DB-930C1EE9CE8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6327" name="AutoShape 17" descr="https://www.pngkey.com/png/full/45-453882_open-laptop-icon.png">
            <a:extLst>
              <a:ext uri="{FF2B5EF4-FFF2-40B4-BE49-F238E27FC236}">
                <a16:creationId xmlns="" xmlns:a16="http://schemas.microsoft.com/office/drawing/2014/main" id="{BE70650A-9A20-4367-8670-500B6AA5D60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6328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="" xmlns:a16="http://schemas.microsoft.com/office/drawing/2014/main" id="{C5860A7B-20DF-4B30-9022-68CA8DDCB90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6329" name="AutoShape 2" descr="https://www.clipartmax.com/png/full/103-1038590_file-emoji-u1f4bb-svg-computer-emoji-black-and-white.png">
            <a:extLst>
              <a:ext uri="{FF2B5EF4-FFF2-40B4-BE49-F238E27FC236}">
                <a16:creationId xmlns="" xmlns:a16="http://schemas.microsoft.com/office/drawing/2014/main" id="{CA62C733-618E-403E-82A7-7BC7BAE0CC4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62238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56330" name="Picture 2">
            <a:extLst>
              <a:ext uri="{FF2B5EF4-FFF2-40B4-BE49-F238E27FC236}">
                <a16:creationId xmlns="" xmlns:a16="http://schemas.microsoft.com/office/drawing/2014/main" id="{B9B09B86-1794-419E-8DBC-E5305241F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713163"/>
            <a:ext cx="4305300" cy="268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object 7">
            <a:extLst>
              <a:ext uri="{FF2B5EF4-FFF2-40B4-BE49-F238E27FC236}">
                <a16:creationId xmlns="" xmlns:a16="http://schemas.microsoft.com/office/drawing/2014/main" id="{2DDDF431-D439-41A7-8B7B-194635D55BD3}"/>
              </a:ext>
            </a:extLst>
          </p:cNvPr>
          <p:cNvSpPr txBox="1"/>
          <p:nvPr/>
        </p:nvSpPr>
        <p:spPr>
          <a:xfrm>
            <a:off x="1979613" y="1308100"/>
            <a:ext cx="6992937" cy="659796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12700" algn="ctr">
              <a:spcBef>
                <a:spcPts val="0"/>
              </a:spcBef>
              <a:tabLst>
                <a:tab pos="1059815" algn="l"/>
                <a:tab pos="1621790" algn="l"/>
                <a:tab pos="2740660" algn="l"/>
              </a:tabLst>
              <a:defRPr/>
            </a:pPr>
            <a:r>
              <a:rPr lang="ru-RU" b="1" dirty="0">
                <a:solidFill>
                  <a:srgbClr val="C00000"/>
                </a:solidFill>
                <a:latin typeface="Century Gothic" panose="020B0502020202020204" pitchFamily="34" charset="0"/>
                <a:cs typeface="Arial"/>
              </a:rPr>
              <a:t>Важно не забыть подтвердить </a:t>
            </a:r>
            <a:r>
              <a:rPr lang="ru-RU" b="1" spc="45" dirty="0">
                <a:solidFill>
                  <a:srgbClr val="C00000"/>
                </a:solidFill>
                <a:latin typeface="Century Gothic" panose="020B0502020202020204" pitchFamily="34" charset="0"/>
                <a:cs typeface="Arial"/>
              </a:rPr>
              <a:t>к</a:t>
            </a:r>
            <a:r>
              <a:rPr lang="ru-RU" b="1" spc="-45" dirty="0">
                <a:solidFill>
                  <a:srgbClr val="C00000"/>
                </a:solidFill>
                <a:latin typeface="Century Gothic" panose="020B0502020202020204" pitchFamily="34" charset="0"/>
                <a:cs typeface="Arial"/>
              </a:rPr>
              <a:t>а</a:t>
            </a:r>
            <a:r>
              <a:rPr lang="ru-RU" b="1" dirty="0">
                <a:solidFill>
                  <a:srgbClr val="C00000"/>
                </a:solidFill>
                <a:latin typeface="Century Gothic" panose="020B0502020202020204" pitchFamily="34" charset="0"/>
                <a:cs typeface="Arial"/>
              </a:rPr>
              <a:t>чест</a:t>
            </a:r>
            <a:r>
              <a:rPr lang="ru-RU" b="1" spc="-35" dirty="0">
                <a:solidFill>
                  <a:srgbClr val="C00000"/>
                </a:solidFill>
                <a:latin typeface="Century Gothic" panose="020B0502020202020204" pitchFamily="34" charset="0"/>
                <a:cs typeface="Arial"/>
              </a:rPr>
              <a:t>в</a:t>
            </a:r>
            <a:r>
              <a:rPr lang="ru-RU" b="1" dirty="0">
                <a:solidFill>
                  <a:srgbClr val="C00000"/>
                </a:solidFill>
                <a:latin typeface="Century Gothic" panose="020B0502020202020204" pitchFamily="34" charset="0"/>
                <a:cs typeface="Arial"/>
              </a:rPr>
              <a:t>о п</a:t>
            </a:r>
            <a:r>
              <a:rPr lang="ru-RU" b="1" spc="-75" dirty="0">
                <a:solidFill>
                  <a:srgbClr val="C00000"/>
                </a:solidFill>
                <a:latin typeface="Century Gothic" panose="020B0502020202020204" pitchFamily="34" charset="0"/>
                <a:cs typeface="Arial"/>
              </a:rPr>
              <a:t>е</a:t>
            </a:r>
            <a:r>
              <a:rPr lang="ru-RU" b="1" dirty="0">
                <a:solidFill>
                  <a:srgbClr val="C00000"/>
                </a:solidFill>
                <a:latin typeface="Century Gothic" panose="020B0502020202020204" pitchFamily="34" charset="0"/>
                <a:cs typeface="Arial"/>
              </a:rPr>
              <a:t>ч</a:t>
            </a:r>
            <a:r>
              <a:rPr lang="ru-RU" b="1" spc="-45" dirty="0">
                <a:solidFill>
                  <a:srgbClr val="C00000"/>
                </a:solidFill>
                <a:latin typeface="Century Gothic" panose="020B0502020202020204" pitchFamily="34" charset="0"/>
                <a:cs typeface="Arial"/>
              </a:rPr>
              <a:t>а</a:t>
            </a:r>
            <a:r>
              <a:rPr lang="ru-RU" b="1" dirty="0">
                <a:solidFill>
                  <a:srgbClr val="C00000"/>
                </a:solidFill>
                <a:latin typeface="Century Gothic" panose="020B0502020202020204" pitchFamily="34" charset="0"/>
                <a:cs typeface="Arial"/>
              </a:rPr>
              <a:t>ти </a:t>
            </a:r>
            <a:br>
              <a:rPr lang="ru-RU" b="1" dirty="0">
                <a:solidFill>
                  <a:srgbClr val="C00000"/>
                </a:solidFill>
                <a:latin typeface="Century Gothic" panose="020B0502020202020204" pitchFamily="34" charset="0"/>
                <a:cs typeface="Arial"/>
              </a:rPr>
            </a:br>
            <a:r>
              <a:rPr lang="ru-RU" sz="2400" b="1" dirty="0">
                <a:solidFill>
                  <a:srgbClr val="C00000"/>
                </a:solidFill>
                <a:latin typeface="Century Gothic" panose="020B0502020202020204" pitchFamily="34" charset="0"/>
                <a:cs typeface="Arial"/>
              </a:rPr>
              <a:t>по</a:t>
            </a:r>
            <a:r>
              <a:rPr lang="ru-RU" sz="2400" b="1" spc="5" dirty="0">
                <a:solidFill>
                  <a:srgbClr val="C00000"/>
                </a:solidFill>
                <a:latin typeface="Century Gothic" panose="020B0502020202020204" pitchFamily="34" charset="0"/>
                <a:cs typeface="Arial"/>
              </a:rPr>
              <a:t>с</a:t>
            </a:r>
            <a:r>
              <a:rPr lang="ru-RU" sz="2400" b="1" spc="-5" dirty="0">
                <a:solidFill>
                  <a:srgbClr val="C00000"/>
                </a:solidFill>
                <a:latin typeface="Century Gothic" panose="020B0502020202020204" pitchFamily="34" charset="0"/>
                <a:cs typeface="Arial"/>
              </a:rPr>
              <a:t>л</a:t>
            </a:r>
            <a:r>
              <a:rPr lang="ru-RU" sz="2400" b="1" spc="-50" dirty="0">
                <a:solidFill>
                  <a:srgbClr val="C00000"/>
                </a:solidFill>
                <a:latin typeface="Century Gothic" panose="020B0502020202020204" pitchFamily="34" charset="0"/>
                <a:cs typeface="Arial"/>
              </a:rPr>
              <a:t>е</a:t>
            </a:r>
            <a:r>
              <a:rPr lang="ru-RU" sz="2400" b="1" spc="-15" dirty="0">
                <a:solidFill>
                  <a:srgbClr val="C00000"/>
                </a:solidFill>
                <a:latin typeface="Century Gothic" panose="020B0502020202020204" pitchFamily="34" charset="0"/>
                <a:cs typeface="Arial"/>
              </a:rPr>
              <a:t>д</a:t>
            </a:r>
            <a:r>
              <a:rPr lang="ru-RU" sz="2400" b="1" spc="-5" dirty="0">
                <a:solidFill>
                  <a:srgbClr val="C00000"/>
                </a:solidFill>
                <a:latin typeface="Century Gothic" panose="020B0502020202020204" pitchFamily="34" charset="0"/>
                <a:cs typeface="Arial"/>
              </a:rPr>
              <a:t>не</a:t>
            </a:r>
            <a:r>
              <a:rPr lang="ru-RU" sz="2400" b="1" spc="-45" dirty="0">
                <a:solidFill>
                  <a:srgbClr val="C00000"/>
                </a:solidFill>
                <a:latin typeface="Century Gothic" panose="020B0502020202020204" pitchFamily="34" charset="0"/>
                <a:cs typeface="Arial"/>
              </a:rPr>
              <a:t>г</a:t>
            </a:r>
            <a:r>
              <a:rPr lang="ru-RU" sz="2400" b="1" dirty="0">
                <a:solidFill>
                  <a:srgbClr val="C00000"/>
                </a:solidFill>
                <a:latin typeface="Century Gothic" panose="020B0502020202020204" pitchFamily="34" charset="0"/>
                <a:cs typeface="Arial"/>
              </a:rPr>
              <a:t>о</a:t>
            </a:r>
            <a:r>
              <a:rPr lang="ru-RU" b="1" dirty="0">
                <a:solidFill>
                  <a:srgbClr val="C00000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lang="ru-RU" sz="2400" b="1" spc="-20" dirty="0">
                <a:solidFill>
                  <a:srgbClr val="C00000"/>
                </a:solidFill>
                <a:latin typeface="Century Gothic" panose="020B0502020202020204" pitchFamily="34" charset="0"/>
                <a:cs typeface="Arial" charset="0"/>
              </a:rPr>
              <a:t>напечатанного</a:t>
            </a:r>
            <a:r>
              <a:rPr lang="ru-RU" sz="2400" b="1" spc="-60" dirty="0">
                <a:solidFill>
                  <a:srgbClr val="C00000"/>
                </a:solidFill>
                <a:latin typeface="Century Gothic" panose="020B0502020202020204" pitchFamily="34" charset="0"/>
                <a:cs typeface="Arial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Century Gothic" panose="020B0502020202020204" pitchFamily="34" charset="0"/>
                <a:cs typeface="Arial" charset="0"/>
              </a:rPr>
              <a:t>комплекта!!!</a:t>
            </a:r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8384843F-C126-4128-A03F-22DBB5B1AB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4500" y="2204691"/>
            <a:ext cx="2881312" cy="1080293"/>
          </a:xfrm>
          <a:prstGeom prst="rect">
            <a:avLst/>
          </a:prstGeom>
          <a:blipFill dpi="0" rotWithShape="1">
            <a:blip r:embed="rId4"/>
            <a:srcRect/>
            <a:stretch>
              <a:fillRect b="-100000"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ru-RU" altLang="ru-RU" sz="1800">
              <a:solidFill>
                <a:srgbClr val="000000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56335" name="object 13">
            <a:extLst>
              <a:ext uri="{FF2B5EF4-FFF2-40B4-BE49-F238E27FC236}">
                <a16:creationId xmlns="" xmlns:a16="http://schemas.microsoft.com/office/drawing/2014/main" id="{5EB5956E-D2B2-499E-AD00-B51FF44A74B4}"/>
              </a:ext>
            </a:extLst>
          </p:cNvPr>
          <p:cNvSpPr>
            <a:spLocks/>
          </p:cNvSpPr>
          <p:nvPr/>
        </p:nvSpPr>
        <p:spPr bwMode="auto">
          <a:xfrm>
            <a:off x="4716015" y="2276475"/>
            <a:ext cx="3772347" cy="823913"/>
          </a:xfrm>
          <a:custGeom>
            <a:avLst/>
            <a:gdLst>
              <a:gd name="T0" fmla="*/ 0 w 3925570"/>
              <a:gd name="T1" fmla="*/ 0 h 822960"/>
              <a:gd name="T2" fmla="*/ 3925570 w 3925570"/>
              <a:gd name="T3" fmla="*/ 822960 h 822960"/>
            </a:gdLst>
            <a:ahLst/>
            <a:cxnLst/>
            <a:rect l="T0" t="T1" r="T2" b="T3"/>
            <a:pathLst>
              <a:path w="3925570" h="822960">
                <a:moveTo>
                  <a:pt x="3925061" y="0"/>
                </a:moveTo>
                <a:lnTo>
                  <a:pt x="1200277" y="0"/>
                </a:lnTo>
                <a:lnTo>
                  <a:pt x="1200277" y="479933"/>
                </a:lnTo>
                <a:lnTo>
                  <a:pt x="0" y="585216"/>
                </a:lnTo>
                <a:lnTo>
                  <a:pt x="1200277" y="685673"/>
                </a:lnTo>
                <a:lnTo>
                  <a:pt x="1200277" y="822833"/>
                </a:lnTo>
                <a:lnTo>
                  <a:pt x="3925061" y="822833"/>
                </a:lnTo>
                <a:lnTo>
                  <a:pt x="392506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                          Данное окно не должно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                           оставаться открытым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                             в течение экзамена</a:t>
            </a:r>
          </a:p>
        </p:txBody>
      </p:sp>
      <p:sp>
        <p:nvSpPr>
          <p:cNvPr id="56336" name="object 14">
            <a:extLst>
              <a:ext uri="{FF2B5EF4-FFF2-40B4-BE49-F238E27FC236}">
                <a16:creationId xmlns="" xmlns:a16="http://schemas.microsoft.com/office/drawing/2014/main" id="{F885CEF7-16E4-4F68-B2A4-1A2366EE0B7A}"/>
              </a:ext>
            </a:extLst>
          </p:cNvPr>
          <p:cNvSpPr>
            <a:spLocks/>
          </p:cNvSpPr>
          <p:nvPr/>
        </p:nvSpPr>
        <p:spPr bwMode="auto">
          <a:xfrm>
            <a:off x="4546600" y="2287588"/>
            <a:ext cx="3925888" cy="823912"/>
          </a:xfrm>
          <a:custGeom>
            <a:avLst/>
            <a:gdLst>
              <a:gd name="T0" fmla="*/ 1203478 w 3925570"/>
              <a:gd name="T1" fmla="*/ 0 h 822960"/>
              <a:gd name="T2" fmla="*/ 1658850 w 3925570"/>
              <a:gd name="T3" fmla="*/ 0 h 822960"/>
              <a:gd name="T4" fmla="*/ 2341767 w 3925570"/>
              <a:gd name="T5" fmla="*/ 0 h 822960"/>
              <a:gd name="T6" fmla="*/ 3935534 w 3925570"/>
              <a:gd name="T7" fmla="*/ 0 h 822960"/>
              <a:gd name="T8" fmla="*/ 3935534 w 3925570"/>
              <a:gd name="T9" fmla="*/ 498596 h 822960"/>
              <a:gd name="T10" fmla="*/ 3935534 w 3925570"/>
              <a:gd name="T11" fmla="*/ 712338 h 822960"/>
              <a:gd name="T12" fmla="*/ 3935534 w 3925570"/>
              <a:gd name="T13" fmla="*/ 854833 h 822960"/>
              <a:gd name="T14" fmla="*/ 2341767 w 3925570"/>
              <a:gd name="T15" fmla="*/ 854833 h 822960"/>
              <a:gd name="T16" fmla="*/ 1658850 w 3925570"/>
              <a:gd name="T17" fmla="*/ 854833 h 822960"/>
              <a:gd name="T18" fmla="*/ 1203478 w 3925570"/>
              <a:gd name="T19" fmla="*/ 854833 h 822960"/>
              <a:gd name="T20" fmla="*/ 1203478 w 3925570"/>
              <a:gd name="T21" fmla="*/ 712338 h 822960"/>
              <a:gd name="T22" fmla="*/ 0 w 3925570"/>
              <a:gd name="T23" fmla="*/ 607974 h 822960"/>
              <a:gd name="T24" fmla="*/ 1203478 w 3925570"/>
              <a:gd name="T25" fmla="*/ 498596 h 822960"/>
              <a:gd name="T26" fmla="*/ 1203478 w 3925570"/>
              <a:gd name="T27" fmla="*/ 0 h 82296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925570" h="822960">
                <a:moveTo>
                  <a:pt x="1200277" y="0"/>
                </a:moveTo>
                <a:lnTo>
                  <a:pt x="1654428" y="0"/>
                </a:lnTo>
                <a:lnTo>
                  <a:pt x="2335529" y="0"/>
                </a:lnTo>
                <a:lnTo>
                  <a:pt x="3925061" y="0"/>
                </a:lnTo>
                <a:lnTo>
                  <a:pt x="3925061" y="479933"/>
                </a:lnTo>
                <a:lnTo>
                  <a:pt x="3925061" y="685673"/>
                </a:lnTo>
                <a:lnTo>
                  <a:pt x="3925061" y="822833"/>
                </a:lnTo>
                <a:lnTo>
                  <a:pt x="2335529" y="822833"/>
                </a:lnTo>
                <a:lnTo>
                  <a:pt x="1654428" y="822833"/>
                </a:lnTo>
                <a:lnTo>
                  <a:pt x="1200277" y="822833"/>
                </a:lnTo>
                <a:lnTo>
                  <a:pt x="1200277" y="685673"/>
                </a:lnTo>
                <a:lnTo>
                  <a:pt x="0" y="585216"/>
                </a:lnTo>
                <a:lnTo>
                  <a:pt x="1200277" y="479933"/>
                </a:lnTo>
                <a:lnTo>
                  <a:pt x="1200277" y="0"/>
                </a:lnTo>
                <a:close/>
              </a:path>
            </a:pathLst>
          </a:custGeom>
          <a:noFill/>
          <a:ln w="34925">
            <a:solidFill>
              <a:srgbClr val="40C9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pic>
        <p:nvPicPr>
          <p:cNvPr id="56337" name="Picture 3">
            <a:extLst>
              <a:ext uri="{FF2B5EF4-FFF2-40B4-BE49-F238E27FC236}">
                <a16:creationId xmlns="" xmlns:a16="http://schemas.microsoft.com/office/drawing/2014/main" id="{8B8C0DA0-8556-4813-90A1-E6CF13062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575" y="6165850"/>
            <a:ext cx="77311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38" name="object 2">
            <a:extLst>
              <a:ext uri="{FF2B5EF4-FFF2-40B4-BE49-F238E27FC236}">
                <a16:creationId xmlns="" xmlns:a16="http://schemas.microsoft.com/office/drawing/2014/main" id="{C63EA2FF-8B6D-479C-A594-B526D6E5A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8" y="1125538"/>
            <a:ext cx="1543050" cy="2214562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="" xmlns:a16="http://schemas.microsoft.com/office/drawing/2014/main" id="{77CD1CEF-D24C-4FFE-8DE3-8ACCF5165E40}"/>
              </a:ext>
            </a:extLst>
          </p:cNvPr>
          <p:cNvSpPr/>
          <p:nvPr/>
        </p:nvSpPr>
        <p:spPr>
          <a:xfrm>
            <a:off x="4787900" y="3713163"/>
            <a:ext cx="4249738" cy="2684462"/>
          </a:xfrm>
          <a:prstGeom prst="roundRect">
            <a:avLst>
              <a:gd name="adj" fmla="val 7944"/>
            </a:avLst>
          </a:prstGeom>
          <a:solidFill>
            <a:srgbClr val="9A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325"/>
              </a:spcBef>
              <a:defRPr/>
            </a:pPr>
            <a:r>
              <a:rPr lang="ru-RU" alt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После завершения печати станция организатора остается  открытой, компьютер должен быть включен.</a:t>
            </a:r>
          </a:p>
          <a:p>
            <a:pPr algn="ctr">
              <a:defRPr/>
            </a:pPr>
            <a:r>
              <a:rPr lang="ru-RU" alt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Следующее действие со станцией организатора должно  быть совершено после того, как все участники экзамена покинут аудиторию, будут заполнены все формы и пересчитаны бланки – </a:t>
            </a:r>
            <a:r>
              <a:rPr lang="ru-RU" altLang="ru-RU" sz="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перевод станции </a:t>
            </a:r>
            <a:r>
              <a:rPr lang="ru-RU" alt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организатора </a:t>
            </a:r>
            <a:r>
              <a:rPr lang="ru-RU" altLang="ru-RU" sz="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ru-RU" altLang="ru-RU" sz="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</a:br>
            <a:r>
              <a:rPr lang="ru-RU" altLang="ru-RU" sz="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в </a:t>
            </a:r>
            <a:r>
              <a:rPr lang="ru-RU" alt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режим </a:t>
            </a:r>
            <a:r>
              <a:rPr lang="ru-RU" altLang="ru-RU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СКАНИРОВАНИЯ</a:t>
            </a:r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="" xmlns:a16="http://schemas.microsoft.com/office/drawing/2014/main" id="{5317AFD9-208F-459D-9CEA-8F83D87B1AF7}"/>
              </a:ext>
            </a:extLst>
          </p:cNvPr>
          <p:cNvSpPr/>
          <p:nvPr/>
        </p:nvSpPr>
        <p:spPr>
          <a:xfrm>
            <a:off x="1985211" y="-27384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="" xmlns:a16="http://schemas.microsoft.com/office/drawing/2014/main" id="{D4DE1FA2-4FF5-4800-BB7D-03278B74E437}"/>
              </a:ext>
            </a:extLst>
          </p:cNvPr>
          <p:cNvSpPr/>
          <p:nvPr/>
        </p:nvSpPr>
        <p:spPr>
          <a:xfrm>
            <a:off x="7219365" y="0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: фигура 19">
            <a:extLst>
              <a:ext uri="{FF2B5EF4-FFF2-40B4-BE49-F238E27FC236}">
                <a16:creationId xmlns="" xmlns:a16="http://schemas.microsoft.com/office/drawing/2014/main" id="{BFC15C1B-EC76-43B5-9854-10E622EA6B09}"/>
              </a:ext>
            </a:extLst>
          </p:cNvPr>
          <p:cNvSpPr/>
          <p:nvPr/>
        </p:nvSpPr>
        <p:spPr>
          <a:xfrm flipH="1">
            <a:off x="-11151" y="-5136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object 18">
            <a:extLst>
              <a:ext uri="{FF2B5EF4-FFF2-40B4-BE49-F238E27FC236}">
                <a16:creationId xmlns="" xmlns:a16="http://schemas.microsoft.com/office/drawing/2014/main" id="{FFF58277-704C-4297-9387-F6D3D7E5D689}"/>
              </a:ext>
            </a:extLst>
          </p:cNvPr>
          <p:cNvSpPr>
            <a:spLocks/>
          </p:cNvSpPr>
          <p:nvPr/>
        </p:nvSpPr>
        <p:spPr bwMode="auto">
          <a:xfrm>
            <a:off x="3689130" y="6103540"/>
            <a:ext cx="857470" cy="294085"/>
          </a:xfrm>
          <a:custGeom>
            <a:avLst/>
            <a:gdLst>
              <a:gd name="T0" fmla="*/ 0 w 626745"/>
              <a:gd name="T1" fmla="*/ 698271 h 698500"/>
              <a:gd name="T2" fmla="*/ 585655 w 626745"/>
              <a:gd name="T3" fmla="*/ 698271 h 698500"/>
              <a:gd name="T4" fmla="*/ 585655 w 626745"/>
              <a:gd name="T5" fmla="*/ 0 h 698500"/>
              <a:gd name="T6" fmla="*/ 0 w 626745"/>
              <a:gd name="T7" fmla="*/ 0 h 698500"/>
              <a:gd name="T8" fmla="*/ 0 w 626745"/>
              <a:gd name="T9" fmla="*/ 698271 h 6985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26745" h="698500">
                <a:moveTo>
                  <a:pt x="0" y="698271"/>
                </a:moveTo>
                <a:lnTo>
                  <a:pt x="626198" y="698271"/>
                </a:lnTo>
                <a:lnTo>
                  <a:pt x="626198" y="0"/>
                </a:lnTo>
                <a:lnTo>
                  <a:pt x="0" y="0"/>
                </a:lnTo>
                <a:lnTo>
                  <a:pt x="0" y="698271"/>
                </a:lnTo>
                <a:close/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олилиния: фигура 29">
            <a:extLst>
              <a:ext uri="{FF2B5EF4-FFF2-40B4-BE49-F238E27FC236}">
                <a16:creationId xmlns="" xmlns:a16="http://schemas.microsoft.com/office/drawing/2014/main" id="{DD3FB0B1-B9B6-4A37-8698-781360545BBE}"/>
              </a:ext>
            </a:extLst>
          </p:cNvPr>
          <p:cNvSpPr/>
          <p:nvPr/>
        </p:nvSpPr>
        <p:spPr>
          <a:xfrm flipH="1">
            <a:off x="0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="" xmlns:a16="http://schemas.microsoft.com/office/drawing/2014/main" id="{83B4FCC0-CBFD-48EE-B625-224AE00C6A4F}"/>
              </a:ext>
            </a:extLst>
          </p:cNvPr>
          <p:cNvSpPr/>
          <p:nvPr/>
        </p:nvSpPr>
        <p:spPr>
          <a:xfrm flipH="1" flipV="1">
            <a:off x="4574646" y="-12032"/>
            <a:ext cx="4604278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7355" name="Заголовок 1">
            <a:extLst>
              <a:ext uri="{FF2B5EF4-FFF2-40B4-BE49-F238E27FC236}">
                <a16:creationId xmlns="" xmlns:a16="http://schemas.microsoft.com/office/drawing/2014/main" id="{836BA6A2-05F6-4518-800A-BEA8A29838DD}"/>
              </a:ext>
            </a:extLst>
          </p:cNvPr>
          <p:cNvSpPr txBox="1">
            <a:spLocks/>
          </p:cNvSpPr>
          <p:nvPr/>
        </p:nvSpPr>
        <p:spPr bwMode="auto">
          <a:xfrm>
            <a:off x="72705" y="112389"/>
            <a:ext cx="8964612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ВОЗМОЖНЫЕ СИТУАЦИИ В АУДИТОРИИ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ВО ВРЕМЯ ЭКЗАМЕНА</a:t>
            </a:r>
          </a:p>
        </p:txBody>
      </p:sp>
      <p:sp>
        <p:nvSpPr>
          <p:cNvPr id="31" name="Полилиния: фигура 30">
            <a:extLst>
              <a:ext uri="{FF2B5EF4-FFF2-40B4-BE49-F238E27FC236}">
                <a16:creationId xmlns="" xmlns:a16="http://schemas.microsoft.com/office/drawing/2014/main" id="{3328F7BB-C748-41AF-B081-0EF6A2531A81}"/>
              </a:ext>
            </a:extLst>
          </p:cNvPr>
          <p:cNvSpPr/>
          <p:nvPr/>
        </p:nvSpPr>
        <p:spPr>
          <a:xfrm flipH="1">
            <a:off x="0" y="6015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348" name="AutoShape 4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B96D0EE5-6132-4059-A67B-61605A2939C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57349" name="AutoShape 6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397F86A1-922D-4F8D-A228-A7D3A27100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57350" name="AutoShape 8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07CAE395-0EA4-4867-A527-2841E54892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57351" name="AutoShape 17" descr="https://www.pngkey.com/png/full/45-453882_open-laptop-icon.png">
            <a:extLst>
              <a:ext uri="{FF2B5EF4-FFF2-40B4-BE49-F238E27FC236}">
                <a16:creationId xmlns="" xmlns:a16="http://schemas.microsoft.com/office/drawing/2014/main" id="{DE861254-9A25-4D52-A753-B94454F03B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57352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="" xmlns:a16="http://schemas.microsoft.com/office/drawing/2014/main" id="{C4DCDC40-71CE-40BF-BF11-0B6028BCA2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57353" name="AutoShape 2" descr="https://www.clipartmax.com/png/full/103-1038590_file-emoji-u1f4bb-svg-computer-emoji-black-and-white.png">
            <a:extLst>
              <a:ext uri="{FF2B5EF4-FFF2-40B4-BE49-F238E27FC236}">
                <a16:creationId xmlns="" xmlns:a16="http://schemas.microsoft.com/office/drawing/2014/main" id="{0EE44E75-42B1-41FA-8BC1-01D6CB929B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647593A1-78A4-4B83-BDB3-792E552D96B2}"/>
              </a:ext>
            </a:extLst>
          </p:cNvPr>
          <p:cNvSpPr/>
          <p:nvPr/>
        </p:nvSpPr>
        <p:spPr>
          <a:xfrm>
            <a:off x="1857452" y="1268413"/>
            <a:ext cx="7212013" cy="19446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endParaRPr lang="ru-RU" sz="1700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E1108378-FBA2-4E8D-AB23-63C27B9702BB}"/>
              </a:ext>
            </a:extLst>
          </p:cNvPr>
          <p:cNvSpPr/>
          <p:nvPr/>
        </p:nvSpPr>
        <p:spPr>
          <a:xfrm>
            <a:off x="98502" y="1268413"/>
            <a:ext cx="1758950" cy="1944687"/>
          </a:xfrm>
          <a:prstGeom prst="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Удаление </a:t>
            </a:r>
            <a:b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в случае нарушения </a:t>
            </a:r>
            <a:b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Порядка проведения ГИА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3B3DBB0F-648E-4ACF-872E-87CEF2533F6B}"/>
              </a:ext>
            </a:extLst>
          </p:cNvPr>
          <p:cNvSpPr/>
          <p:nvPr/>
        </p:nvSpPr>
        <p:spPr>
          <a:xfrm>
            <a:off x="1857452" y="3284538"/>
            <a:ext cx="7189788" cy="1657350"/>
          </a:xfrm>
          <a:prstGeom prst="rect">
            <a:avLst/>
          </a:prstGeom>
          <a:solidFill>
            <a:srgbClr val="9A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" algn="ctr">
              <a:spcBef>
                <a:spcPts val="0"/>
              </a:spcBef>
              <a:defRPr/>
            </a:pPr>
            <a:endParaRPr lang="ru-RU" sz="1700" spc="-15" dirty="0">
              <a:solidFill>
                <a:prstClr val="white"/>
              </a:solidFill>
              <a:latin typeface="Cambria" pitchFamily="18" charset="0"/>
              <a:cs typeface="Arial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DB278212-A565-4C09-A1F6-58D13BA38017}"/>
              </a:ext>
            </a:extLst>
          </p:cNvPr>
          <p:cNvSpPr/>
          <p:nvPr/>
        </p:nvSpPr>
        <p:spPr>
          <a:xfrm>
            <a:off x="84215" y="3284538"/>
            <a:ext cx="1773237" cy="16573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" algn="ctr">
              <a:spcBef>
                <a:spcPts val="0"/>
              </a:spcBef>
              <a:defRPr/>
            </a:pPr>
            <a:r>
              <a:rPr lang="ru-RU" sz="1400" b="1" spc="-15" dirty="0">
                <a:solidFill>
                  <a:schemeClr val="bg1"/>
                </a:solidFill>
                <a:latin typeface="Century Gothic" panose="020B0502020202020204" pitchFamily="34" charset="0"/>
                <a:cs typeface="Arial"/>
              </a:rPr>
              <a:t>Досрочное завершение экзамена по уважительной причине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18DE8FCB-7BDF-4400-9078-7007F2D47C5E}"/>
              </a:ext>
            </a:extLst>
          </p:cNvPr>
          <p:cNvSpPr/>
          <p:nvPr/>
        </p:nvSpPr>
        <p:spPr>
          <a:xfrm>
            <a:off x="1857452" y="5738813"/>
            <a:ext cx="7200900" cy="1003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endParaRPr lang="ru-RU" sz="1700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1C19806D-E46C-428B-84DC-D70EB2C0C6BE}"/>
              </a:ext>
            </a:extLst>
          </p:cNvPr>
          <p:cNvSpPr/>
          <p:nvPr/>
        </p:nvSpPr>
        <p:spPr>
          <a:xfrm>
            <a:off x="87390" y="5738813"/>
            <a:ext cx="1770062" cy="1003300"/>
          </a:xfrm>
          <a:prstGeom prst="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Апелляция </a:t>
            </a:r>
            <a:b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о нарушении Порядка </a:t>
            </a:r>
            <a:b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проведения ГИА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="" xmlns:a16="http://schemas.microsoft.com/office/drawing/2014/main" id="{10E2F872-5B31-45FE-A684-8FDA417C04BC}"/>
              </a:ext>
            </a:extLst>
          </p:cNvPr>
          <p:cNvSpPr/>
          <p:nvPr/>
        </p:nvSpPr>
        <p:spPr>
          <a:xfrm>
            <a:off x="98502" y="1268413"/>
            <a:ext cx="373063" cy="36036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="" xmlns:a16="http://schemas.microsoft.com/office/drawing/2014/main" id="{EF6FE1FE-8FBA-485F-8ACD-7160C6014972}"/>
              </a:ext>
            </a:extLst>
          </p:cNvPr>
          <p:cNvSpPr/>
          <p:nvPr/>
        </p:nvSpPr>
        <p:spPr>
          <a:xfrm>
            <a:off x="98502" y="5738813"/>
            <a:ext cx="373063" cy="36036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92839FBD-906F-4902-80C4-F7C24DF1409B}"/>
              </a:ext>
            </a:extLst>
          </p:cNvPr>
          <p:cNvSpPr/>
          <p:nvPr/>
        </p:nvSpPr>
        <p:spPr>
          <a:xfrm>
            <a:off x="76277" y="3284538"/>
            <a:ext cx="373063" cy="360362"/>
          </a:xfrm>
          <a:prstGeom prst="rect">
            <a:avLst/>
          </a:prstGeom>
          <a:solidFill>
            <a:srgbClr val="9A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57365" name="Прямоугольник 32">
            <a:extLst>
              <a:ext uri="{FF2B5EF4-FFF2-40B4-BE49-F238E27FC236}">
                <a16:creationId xmlns="" xmlns:a16="http://schemas.microsoft.com/office/drawing/2014/main" id="{B972EF0D-2F0F-42A7-B368-7DB29A741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452" y="1397094"/>
            <a:ext cx="74168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отметка в форме ППЭ-05-02 «Протокол проведения ГИА в аудитории»;</a:t>
            </a:r>
          </a:p>
          <a:p>
            <a:pPr>
              <a:spcBef>
                <a:spcPct val="0"/>
              </a:spcBef>
            </a:pP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отметка в бланке регистрации и подпись </a:t>
            </a:r>
            <a:r>
              <a:rPr lang="ru-RU" alt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организатора;</a:t>
            </a:r>
            <a:endParaRPr lang="ru-RU" altLang="ru-RU" sz="14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pPr>
              <a:spcBef>
                <a:spcPct val="0"/>
              </a:spcBef>
            </a:pP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подпись участника в форме ППЭ-05-02 «Протокол проведения ГИА </a:t>
            </a:r>
            <a:b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</a:b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в аудитории»;</a:t>
            </a:r>
          </a:p>
          <a:p>
            <a:pPr>
              <a:spcBef>
                <a:spcPct val="0"/>
              </a:spcBef>
            </a:pP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оформление в штабе ППЭ акта ППЭ-21 (организатор ставит подпись </a:t>
            </a:r>
            <a:r>
              <a:rPr lang="en-US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en-US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</a:b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в акте);</a:t>
            </a:r>
          </a:p>
          <a:p>
            <a:pPr>
              <a:spcBef>
                <a:spcPct val="0"/>
              </a:spcBef>
            </a:pP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служебные записки от организаторов в аудитории (вне аудитории), </a:t>
            </a:r>
            <a:b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</a:b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руководителя ППЭ, членов ГЭК</a:t>
            </a:r>
          </a:p>
        </p:txBody>
      </p:sp>
      <p:sp>
        <p:nvSpPr>
          <p:cNvPr id="57366" name="Прямоугольник 36">
            <a:extLst>
              <a:ext uri="{FF2B5EF4-FFF2-40B4-BE49-F238E27FC236}">
                <a16:creationId xmlns="" xmlns:a16="http://schemas.microsoft.com/office/drawing/2014/main" id="{4DCF6FB8-DAC7-44D7-B236-8EA67309C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0633" y="3412157"/>
            <a:ext cx="710565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отметка в форме ППЭ-05-02 «Протокол проведения ГИА в аудитории»;</a:t>
            </a:r>
          </a:p>
          <a:p>
            <a:pPr>
              <a:spcBef>
                <a:spcPct val="0"/>
              </a:spcBef>
            </a:pP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отметка в бланке регистрации и подпись </a:t>
            </a:r>
            <a:r>
              <a:rPr lang="ru-RU" alt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организатора;</a:t>
            </a:r>
            <a:endParaRPr lang="ru-RU" altLang="ru-RU" sz="14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pPr>
              <a:spcBef>
                <a:spcPct val="0"/>
              </a:spcBef>
            </a:pP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подпись участника в форме ППЭ-05-02 «Протокол проведения ГИА </a:t>
            </a:r>
            <a:b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</a:b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в аудитории»;</a:t>
            </a:r>
          </a:p>
          <a:p>
            <a:pPr>
              <a:spcBef>
                <a:spcPct val="0"/>
              </a:spcBef>
            </a:pP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оформление в медицинском кабинете акта ППЭ-22 (организатор ставит подпись в акте)</a:t>
            </a:r>
          </a:p>
        </p:txBody>
      </p:sp>
      <p:sp>
        <p:nvSpPr>
          <p:cNvPr id="57367" name="Прямоугольник 40">
            <a:extLst>
              <a:ext uri="{FF2B5EF4-FFF2-40B4-BE49-F238E27FC236}">
                <a16:creationId xmlns="" xmlns:a16="http://schemas.microsoft.com/office/drawing/2014/main" id="{7CEB7864-E53F-44D7-9851-FDC42E9537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2779" y="5788006"/>
            <a:ext cx="710350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подается </a:t>
            </a:r>
            <a:r>
              <a:rPr lang="ru-RU" alt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участником до </a:t>
            </a: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выхода из ППЭ (организатор в аудитории через</a:t>
            </a:r>
            <a:r>
              <a:rPr lang="en-US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организатора вне аудитории приглашает члена ГЭК);</a:t>
            </a:r>
          </a:p>
          <a:p>
            <a:pPr>
              <a:spcBef>
                <a:spcPct val="0"/>
              </a:spcBef>
            </a:pP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членом ГЭК  оформляются в штабе ППЭ формы ППЭ-02, ППЭ-03;</a:t>
            </a:r>
          </a:p>
          <a:p>
            <a:pPr>
              <a:spcBef>
                <a:spcPct val="0"/>
              </a:spcBef>
            </a:pP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рассматривается факт, изложенный участником ГИА в апелляции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="" xmlns:a16="http://schemas.microsoft.com/office/drawing/2014/main" id="{AE5A75C3-0F3D-464E-AE6A-99BEA7D3E971}"/>
              </a:ext>
            </a:extLst>
          </p:cNvPr>
          <p:cNvSpPr/>
          <p:nvPr/>
        </p:nvSpPr>
        <p:spPr>
          <a:xfrm>
            <a:off x="93740" y="5054600"/>
            <a:ext cx="8922542" cy="6111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72000" algn="ctr">
              <a:defRPr/>
            </a:pPr>
            <a:r>
              <a:rPr lang="ru-RU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ВАЖНО!!!  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Организатор в аудитории на камеру видеонаблюдения проговаривает факт удаления участника с экзамена или досрочного завершения экзамена участником ЕГЭ</a:t>
            </a:r>
          </a:p>
        </p:txBody>
      </p:sp>
    </p:spTree>
    <p:extLst>
      <p:ext uri="{BB962C8B-B14F-4D97-AF65-F5344CB8AC3E}">
        <p14:creationId xmlns:p14="http://schemas.microsoft.com/office/powerpoint/2010/main" val="112591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олилиния: фигура 19">
            <a:extLst>
              <a:ext uri="{FF2B5EF4-FFF2-40B4-BE49-F238E27FC236}">
                <a16:creationId xmlns="" xmlns:a16="http://schemas.microsoft.com/office/drawing/2014/main" id="{1A960F74-8199-4814-9770-C6C39B21DB7C}"/>
              </a:ext>
            </a:extLst>
          </p:cNvPr>
          <p:cNvSpPr/>
          <p:nvPr/>
        </p:nvSpPr>
        <p:spPr>
          <a:xfrm flipH="1">
            <a:off x="2565129" y="-12032"/>
            <a:ext cx="6581273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="" xmlns:a16="http://schemas.microsoft.com/office/drawing/2014/main" id="{73D3F71C-7EA4-4024-AEBE-DE2381EF7014}"/>
              </a:ext>
            </a:extLst>
          </p:cNvPr>
          <p:cNvSpPr/>
          <p:nvPr/>
        </p:nvSpPr>
        <p:spPr>
          <a:xfrm>
            <a:off x="1999645" y="-24064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371" name="Заголовок 1">
            <a:extLst>
              <a:ext uri="{FF2B5EF4-FFF2-40B4-BE49-F238E27FC236}">
                <a16:creationId xmlns="" xmlns:a16="http://schemas.microsoft.com/office/drawing/2014/main" id="{021B58F8-EC8A-4A53-98BA-E64EDA4A7F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ДОПОЛНИТЕЛЬНЫЙ БЛАНК  ОТВЕТОВ № 2</a:t>
            </a:r>
            <a:endParaRPr lang="ru-RU" alt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8373" name="AutoShape 4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3660673C-8292-41CD-839D-97F93D3E98D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8374" name="AutoShape 6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59C9020B-2110-4DFD-834E-168356ADC19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8375" name="AutoShape 8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ED5F7C6B-B1F0-4DD2-A342-987D189CFE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8376" name="AutoShape 17" descr="https://www.pngkey.com/png/full/45-453882_open-laptop-icon.png">
            <a:extLst>
              <a:ext uri="{FF2B5EF4-FFF2-40B4-BE49-F238E27FC236}">
                <a16:creationId xmlns="" xmlns:a16="http://schemas.microsoft.com/office/drawing/2014/main" id="{22AF7F5D-45A0-42D0-A6A3-0A99B591A2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8377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="" xmlns:a16="http://schemas.microsoft.com/office/drawing/2014/main" id="{7DB9170E-1F6A-4D42-88D3-193E003E5B1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8378" name="AutoShape 2" descr="https://www.clipartmax.com/png/full/103-1038590_file-emoji-u1f4bb-svg-computer-emoji-black-and-white.png">
            <a:extLst>
              <a:ext uri="{FF2B5EF4-FFF2-40B4-BE49-F238E27FC236}">
                <a16:creationId xmlns="" xmlns:a16="http://schemas.microsoft.com/office/drawing/2014/main" id="{ABE9F1A7-2805-48FE-A91F-33A0DC04C1D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58379" name="Picture 2" descr="C:\Users\gridunova\Desktop\Рисунок11111.png">
            <a:extLst>
              <a:ext uri="{FF2B5EF4-FFF2-40B4-BE49-F238E27FC236}">
                <a16:creationId xmlns="" xmlns:a16="http://schemas.microsoft.com/office/drawing/2014/main" id="{E3D08B2C-DC19-4260-95B3-06E0EB9FB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1196975"/>
            <a:ext cx="4211637" cy="555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80" name="TextBox 98">
            <a:extLst>
              <a:ext uri="{FF2B5EF4-FFF2-40B4-BE49-F238E27FC236}">
                <a16:creationId xmlns="" xmlns:a16="http://schemas.microsoft.com/office/drawing/2014/main" id="{FB82371B-CAD8-4A70-BD9D-6E3744B60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1438" y="1581150"/>
            <a:ext cx="4397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rgbClr val="000000"/>
                </a:solidFill>
                <a:latin typeface="Cambria" panose="02040503050406030204" pitchFamily="18" charset="0"/>
              </a:rPr>
              <a:t>5 7</a:t>
            </a:r>
          </a:p>
        </p:txBody>
      </p:sp>
      <p:sp>
        <p:nvSpPr>
          <p:cNvPr id="58381" name="TextBox 101">
            <a:extLst>
              <a:ext uri="{FF2B5EF4-FFF2-40B4-BE49-F238E27FC236}">
                <a16:creationId xmlns="" xmlns:a16="http://schemas.microsoft.com/office/drawing/2014/main" id="{3EA0956F-244C-4256-9E56-84F9E6DE9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463" y="1577975"/>
            <a:ext cx="4397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rgbClr val="000000"/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58382" name="TextBox 103">
            <a:extLst>
              <a:ext uri="{FF2B5EF4-FFF2-40B4-BE49-F238E27FC236}">
                <a16:creationId xmlns="" xmlns:a16="http://schemas.microsoft.com/office/drawing/2014/main" id="{10B59789-C9DA-4BC2-A994-E73B6ACF6C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8700" y="1577975"/>
            <a:ext cx="5381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rgbClr val="000000"/>
                </a:solidFill>
                <a:latin typeface="Cambria" panose="02040503050406030204" pitchFamily="18" charset="0"/>
              </a:rPr>
              <a:t>Р У С</a:t>
            </a:r>
          </a:p>
        </p:txBody>
      </p:sp>
      <p:pic>
        <p:nvPicPr>
          <p:cNvPr id="58383" name="Picture 3" descr="C:\Users\gridunova\Desktop\Рисунок1111222.png">
            <a:extLst>
              <a:ext uri="{FF2B5EF4-FFF2-40B4-BE49-F238E27FC236}">
                <a16:creationId xmlns="" xmlns:a16="http://schemas.microsoft.com/office/drawing/2014/main" id="{20FA5E87-0931-4952-9C6D-A6653A2BC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1208088"/>
            <a:ext cx="4206875" cy="554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" name="Прямоугольник 106">
            <a:extLst>
              <a:ext uri="{FF2B5EF4-FFF2-40B4-BE49-F238E27FC236}">
                <a16:creationId xmlns="" xmlns:a16="http://schemas.microsoft.com/office/drawing/2014/main" id="{B0DEA06A-8F8E-46A5-8B23-6DE8EA6AA6D1}"/>
              </a:ext>
            </a:extLst>
          </p:cNvPr>
          <p:cNvSpPr/>
          <p:nvPr/>
        </p:nvSpPr>
        <p:spPr>
          <a:xfrm>
            <a:off x="4741863" y="2133600"/>
            <a:ext cx="1382712" cy="1873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noFill/>
            </a:endParaRPr>
          </a:p>
        </p:txBody>
      </p:sp>
      <p:cxnSp>
        <p:nvCxnSpPr>
          <p:cNvPr id="108" name="Прямая со стрелкой 107">
            <a:extLst>
              <a:ext uri="{FF2B5EF4-FFF2-40B4-BE49-F238E27FC236}">
                <a16:creationId xmlns="" xmlns:a16="http://schemas.microsoft.com/office/drawing/2014/main" id="{C4E68766-0122-4B9D-A988-D2B83EEC997B}"/>
              </a:ext>
            </a:extLst>
          </p:cNvPr>
          <p:cNvCxnSpPr/>
          <p:nvPr/>
        </p:nvCxnSpPr>
        <p:spPr>
          <a:xfrm flipH="1" flipV="1">
            <a:off x="3290888" y="2009775"/>
            <a:ext cx="1471612" cy="2174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object 7">
            <a:extLst>
              <a:ext uri="{FF2B5EF4-FFF2-40B4-BE49-F238E27FC236}">
                <a16:creationId xmlns="" xmlns:a16="http://schemas.microsoft.com/office/drawing/2014/main" id="{5F229C53-32B0-4EB5-B968-BA4E5F9501E5}"/>
              </a:ext>
            </a:extLst>
          </p:cNvPr>
          <p:cNvSpPr txBox="1"/>
          <p:nvPr/>
        </p:nvSpPr>
        <p:spPr>
          <a:xfrm>
            <a:off x="1054100" y="3073400"/>
            <a:ext cx="7154863" cy="1779974"/>
          </a:xfrm>
          <a:prstGeom prst="rect">
            <a:avLst/>
          </a:prstGeom>
          <a:solidFill>
            <a:schemeClr val="bg1"/>
          </a:solidFill>
        </p:spPr>
        <p:txBody>
          <a:bodyPr lIns="0" tIns="12700" rIns="0" bIns="0">
            <a:spAutoFit/>
          </a:bodyPr>
          <a:lstStyle/>
          <a:p>
            <a:pPr algn="ctr">
              <a:spcBef>
                <a:spcPts val="100"/>
              </a:spcBef>
              <a:defRPr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Ответственный организатор в аудитории: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>
              <a:spcBef>
                <a:spcPts val="100"/>
              </a:spcBef>
              <a:defRPr/>
            </a:pPr>
            <a:r>
              <a:rPr lang="ru-RU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</a:p>
          <a:p>
            <a:pPr marL="368100" indent="-342900" algn="ctr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sz="2000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переносит номер штрих-кода из ДБО № 2 </a:t>
            </a:r>
            <a:br>
              <a:rPr lang="ru-RU" sz="2000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</a:br>
            <a:r>
              <a:rPr lang="ru-RU" sz="2000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в бланк ответов № 2 лист 2;</a:t>
            </a:r>
            <a:endParaRPr lang="en-US" sz="2000" spc="-2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marL="368100" indent="-342900" algn="ctr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ru-RU" sz="2000" spc="-2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marL="368100" indent="-342900" algn="ctr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sz="2000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в ДБО № 2 указывает № листа (3, 4, и т. д.) </a:t>
            </a:r>
            <a:endParaRPr sz="20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110" name="Прямоугольник 109">
            <a:extLst>
              <a:ext uri="{FF2B5EF4-FFF2-40B4-BE49-F238E27FC236}">
                <a16:creationId xmlns="" xmlns:a16="http://schemas.microsoft.com/office/drawing/2014/main" id="{85CF459D-D495-49DA-AA88-B7B19FA09D6A}"/>
              </a:ext>
            </a:extLst>
          </p:cNvPr>
          <p:cNvSpPr/>
          <p:nvPr/>
        </p:nvSpPr>
        <p:spPr>
          <a:xfrm>
            <a:off x="1811338" y="1785938"/>
            <a:ext cx="1554162" cy="2238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noFill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олилиния: фигура 26">
            <a:extLst>
              <a:ext uri="{FF2B5EF4-FFF2-40B4-BE49-F238E27FC236}">
                <a16:creationId xmlns="" xmlns:a16="http://schemas.microsoft.com/office/drawing/2014/main" id="{BA09CD78-CE67-4982-942C-9FFBDBCEFDC9}"/>
              </a:ext>
            </a:extLst>
          </p:cNvPr>
          <p:cNvSpPr/>
          <p:nvPr/>
        </p:nvSpPr>
        <p:spPr>
          <a:xfrm flipV="1">
            <a:off x="1" y="-12032"/>
            <a:ext cx="5076056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олилиния: фигура 27">
            <a:extLst>
              <a:ext uri="{FF2B5EF4-FFF2-40B4-BE49-F238E27FC236}">
                <a16:creationId xmlns="" xmlns:a16="http://schemas.microsoft.com/office/drawing/2014/main" id="{E84D8BCE-8218-450B-981C-6B4D379068A8}"/>
              </a:ext>
            </a:extLst>
          </p:cNvPr>
          <p:cNvSpPr/>
          <p:nvPr/>
        </p:nvSpPr>
        <p:spPr>
          <a:xfrm flipH="1">
            <a:off x="0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: фигура 29">
            <a:extLst>
              <a:ext uri="{FF2B5EF4-FFF2-40B4-BE49-F238E27FC236}">
                <a16:creationId xmlns="" xmlns:a16="http://schemas.microsoft.com/office/drawing/2014/main" id="{7C3C6D2E-83A5-47F2-B4D5-EB562CD65A95}"/>
              </a:ext>
            </a:extLst>
          </p:cNvPr>
          <p:cNvSpPr/>
          <p:nvPr/>
        </p:nvSpPr>
        <p:spPr>
          <a:xfrm flipH="1">
            <a:off x="0" y="6015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395" name="Заголовок 1">
            <a:extLst>
              <a:ext uri="{FF2B5EF4-FFF2-40B4-BE49-F238E27FC236}">
                <a16:creationId xmlns="" xmlns:a16="http://schemas.microsoft.com/office/drawing/2014/main" id="{C72887E9-79DF-4E73-96E6-031D11AFEE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РАБОТА С ФОРМОЙ ППЭ 12-04-МАШ</a:t>
            </a:r>
            <a:endParaRPr lang="ru-RU" alt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9396" name="AutoShape 4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0BD25993-6258-43DB-A904-F4E3425836B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9397" name="AutoShape 6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BBFA6656-E88B-40A1-A047-28D9A2B3D01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9398" name="AutoShape 8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55BA25BF-1C44-43BB-B552-3C270BDAD6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9399" name="AutoShape 17" descr="https://www.pngkey.com/png/full/45-453882_open-laptop-icon.png">
            <a:extLst>
              <a:ext uri="{FF2B5EF4-FFF2-40B4-BE49-F238E27FC236}">
                <a16:creationId xmlns="" xmlns:a16="http://schemas.microsoft.com/office/drawing/2014/main" id="{160AE921-6A4A-4393-AC3E-96F24A102C9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9400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="" xmlns:a16="http://schemas.microsoft.com/office/drawing/2014/main" id="{ACD36BEC-8085-41CC-AB76-311FFDD9BD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9401" name="AutoShape 2" descr="https://www.clipartmax.com/png/full/103-1038590_file-emoji-u1f4bb-svg-computer-emoji-black-and-white.png">
            <a:extLst>
              <a:ext uri="{FF2B5EF4-FFF2-40B4-BE49-F238E27FC236}">
                <a16:creationId xmlns="" xmlns:a16="http://schemas.microsoft.com/office/drawing/2014/main" id="{3147D0FC-2945-4368-9AB4-6C07E00396B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1006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59402" name="Picture 2" descr="C:\Users\gridunova\Desktop\Рисунок2.jpg">
            <a:extLst>
              <a:ext uri="{FF2B5EF4-FFF2-40B4-BE49-F238E27FC236}">
                <a16:creationId xmlns="" xmlns:a16="http://schemas.microsoft.com/office/drawing/2014/main" id="{FBB14A5D-2F69-420C-821C-E1E4804E6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63638"/>
            <a:ext cx="4103688" cy="5424487"/>
          </a:xfrm>
          <a:prstGeom prst="rect">
            <a:avLst/>
          </a:prstGeom>
          <a:noFill/>
          <a:ln w="38100">
            <a:solidFill>
              <a:srgbClr val="40C9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Скругленный прямоугольник 21">
            <a:extLst>
              <a:ext uri="{FF2B5EF4-FFF2-40B4-BE49-F238E27FC236}">
                <a16:creationId xmlns="" xmlns:a16="http://schemas.microsoft.com/office/drawing/2014/main" id="{D3755F9C-0278-400B-B2F7-3011547E6809}"/>
              </a:ext>
            </a:extLst>
          </p:cNvPr>
          <p:cNvSpPr/>
          <p:nvPr/>
        </p:nvSpPr>
        <p:spPr>
          <a:xfrm>
            <a:off x="4564856" y="1100138"/>
            <a:ext cx="4495800" cy="2643187"/>
          </a:xfrm>
          <a:prstGeom prst="roundRect">
            <a:avLst>
              <a:gd name="adj" fmla="val 3501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Заполняется вручную, используется необходимое количество листов (страниц) в каждой аудитории. </a:t>
            </a:r>
          </a:p>
          <a:p>
            <a:pPr algn="ctr">
              <a:defRPr/>
            </a:pPr>
            <a:endParaRPr lang="ru-RU" sz="700" dirty="0">
              <a:solidFill>
                <a:schemeClr val="bg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Необходимо указывать номер аудитории, код </a:t>
            </a:r>
            <a:b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и наименование предмета, номер страницы.</a:t>
            </a:r>
          </a:p>
          <a:p>
            <a:pPr algn="ctr">
              <a:defRPr/>
            </a:pPr>
            <a:endParaRPr lang="ru-RU" sz="700" dirty="0">
              <a:solidFill>
                <a:schemeClr val="bg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Фиксируется каждый выход участников ЕГЭ </a:t>
            </a:r>
            <a:b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из аудитории во время экзамена.</a:t>
            </a:r>
          </a:p>
          <a:p>
            <a:pPr algn="ctr">
              <a:defRPr/>
            </a:pPr>
            <a:endParaRPr lang="ru-RU" sz="700" dirty="0">
              <a:solidFill>
                <a:schemeClr val="bg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При нехватке места на одном листе, записи  продолжаются на следующем листе (выдаётся </a:t>
            </a:r>
            <a:b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 штабе  ППЭ по схеме, установленной руководителем ППЭ)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67A06419-E500-42C6-86FC-E91C35CE1B7C}"/>
              </a:ext>
            </a:extLst>
          </p:cNvPr>
          <p:cNvSpPr/>
          <p:nvPr/>
        </p:nvSpPr>
        <p:spPr>
          <a:xfrm>
            <a:off x="3851275" y="1773238"/>
            <a:ext cx="557213" cy="22066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noFill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172EC6A4-CBBD-424A-80AE-F534BCF47A2A}"/>
              </a:ext>
            </a:extLst>
          </p:cNvPr>
          <p:cNvSpPr/>
          <p:nvPr/>
        </p:nvSpPr>
        <p:spPr>
          <a:xfrm>
            <a:off x="1692275" y="1268413"/>
            <a:ext cx="471488" cy="38100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noFill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085EF8D5-A755-45C1-8328-AFA086E24EF5}"/>
              </a:ext>
            </a:extLst>
          </p:cNvPr>
          <p:cNvSpPr/>
          <p:nvPr/>
        </p:nvSpPr>
        <p:spPr>
          <a:xfrm>
            <a:off x="2192338" y="1268413"/>
            <a:ext cx="866775" cy="38100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noFill/>
            </a:endParaRPr>
          </a:p>
        </p:txBody>
      </p:sp>
      <p:sp>
        <p:nvSpPr>
          <p:cNvPr id="59407" name="object 5">
            <a:extLst>
              <a:ext uri="{FF2B5EF4-FFF2-40B4-BE49-F238E27FC236}">
                <a16:creationId xmlns="" xmlns:a16="http://schemas.microsoft.com/office/drawing/2014/main" id="{A998EA67-D83D-42B3-8958-2BEFB1FA12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7328" y="4491038"/>
            <a:ext cx="4273550" cy="2097087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38100">
            <a:solidFill>
              <a:srgbClr val="40C9CC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9" name="object 6">
            <a:extLst>
              <a:ext uri="{FF2B5EF4-FFF2-40B4-BE49-F238E27FC236}">
                <a16:creationId xmlns="" xmlns:a16="http://schemas.microsoft.com/office/drawing/2014/main" id="{6E4B7901-6B2D-4CC1-AF1C-ED581B011D0E}"/>
              </a:ext>
            </a:extLst>
          </p:cNvPr>
          <p:cNvSpPr txBox="1"/>
          <p:nvPr/>
        </p:nvSpPr>
        <p:spPr>
          <a:xfrm>
            <a:off x="8456613" y="4749800"/>
            <a:ext cx="395287" cy="180975"/>
          </a:xfrm>
          <a:prstGeom prst="rect">
            <a:avLst/>
          </a:prstGeom>
          <a:solidFill>
            <a:srgbClr val="FFFFFF"/>
          </a:solidFill>
        </p:spPr>
        <p:txBody>
          <a:bodyPr lIns="0" tIns="42545" rIns="0" bIns="0">
            <a:spAutoFit/>
          </a:bodyPr>
          <a:lstStyle/>
          <a:p>
            <a:pPr marL="92710" algn="just">
              <a:spcBef>
                <a:spcPts val="335"/>
              </a:spcBef>
              <a:defRPr/>
            </a:pPr>
            <a:r>
              <a:rPr sz="900" b="1" spc="-10" dirty="0">
                <a:solidFill>
                  <a:prstClr val="black"/>
                </a:solidFill>
                <a:latin typeface="Arial"/>
                <a:cs typeface="Arial"/>
              </a:rPr>
              <a:t>20</a:t>
            </a:r>
            <a:r>
              <a:rPr lang="ru-RU" sz="900" b="1" spc="-10" dirty="0">
                <a:solidFill>
                  <a:prstClr val="black"/>
                </a:solidFill>
                <a:latin typeface="Arial"/>
                <a:cs typeface="Arial"/>
              </a:rPr>
              <a:t>20</a:t>
            </a:r>
            <a:endParaRPr sz="9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9409" name="TextBox 3">
            <a:extLst>
              <a:ext uri="{FF2B5EF4-FFF2-40B4-BE49-F238E27FC236}">
                <a16:creationId xmlns="" xmlns:a16="http://schemas.microsoft.com/office/drawing/2014/main" id="{F1F144D3-2C96-4B3C-BDE9-88476F3E1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0299" y="3910161"/>
            <a:ext cx="3744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Образец заполнения</a:t>
            </a:r>
          </a:p>
        </p:txBody>
      </p:sp>
      <p:sp>
        <p:nvSpPr>
          <p:cNvPr id="21" name="object 6">
            <a:extLst>
              <a:ext uri="{FF2B5EF4-FFF2-40B4-BE49-F238E27FC236}">
                <a16:creationId xmlns="" xmlns:a16="http://schemas.microsoft.com/office/drawing/2014/main" id="{ACFEAB71-6FBF-4045-B505-3CE5498A9442}"/>
              </a:ext>
            </a:extLst>
          </p:cNvPr>
          <p:cNvSpPr txBox="1"/>
          <p:nvPr/>
        </p:nvSpPr>
        <p:spPr>
          <a:xfrm>
            <a:off x="3868738" y="1368425"/>
            <a:ext cx="504825" cy="180975"/>
          </a:xfrm>
          <a:prstGeom prst="rect">
            <a:avLst/>
          </a:prstGeom>
          <a:solidFill>
            <a:srgbClr val="FFFFFF"/>
          </a:solidFill>
        </p:spPr>
        <p:txBody>
          <a:bodyPr lIns="0" tIns="42545" rIns="0" bIns="0">
            <a:spAutoFit/>
          </a:bodyPr>
          <a:lstStyle/>
          <a:p>
            <a:pPr marL="92710">
              <a:spcBef>
                <a:spcPts val="335"/>
              </a:spcBef>
              <a:defRPr/>
            </a:pPr>
            <a:r>
              <a:rPr sz="900" b="1" spc="-10" dirty="0" smtClean="0">
                <a:solidFill>
                  <a:prstClr val="black"/>
                </a:solidFill>
                <a:latin typeface="Arial"/>
                <a:cs typeface="Arial"/>
              </a:rPr>
              <a:t>20</a:t>
            </a:r>
            <a:r>
              <a:rPr lang="ru-RU" sz="900" b="1" spc="-10" dirty="0" smtClean="0">
                <a:solidFill>
                  <a:prstClr val="black"/>
                </a:solidFill>
                <a:latin typeface="Arial"/>
                <a:cs typeface="Arial"/>
              </a:rPr>
              <a:t>24</a:t>
            </a:r>
            <a:endParaRPr sz="9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9" name="object 6">
            <a:extLst>
              <a:ext uri="{FF2B5EF4-FFF2-40B4-BE49-F238E27FC236}">
                <a16:creationId xmlns="" xmlns:a16="http://schemas.microsoft.com/office/drawing/2014/main" id="{7F131AC8-AEF3-4C3B-9D0A-5033ADEA2B12}"/>
              </a:ext>
            </a:extLst>
          </p:cNvPr>
          <p:cNvSpPr txBox="1"/>
          <p:nvPr/>
        </p:nvSpPr>
        <p:spPr>
          <a:xfrm>
            <a:off x="3132138" y="1368425"/>
            <a:ext cx="252412" cy="180975"/>
          </a:xfrm>
          <a:prstGeom prst="rect">
            <a:avLst/>
          </a:prstGeom>
          <a:solidFill>
            <a:srgbClr val="FFFFFF"/>
          </a:solidFill>
        </p:spPr>
        <p:txBody>
          <a:bodyPr lIns="0" tIns="42545" rIns="0" bIns="0">
            <a:spAutoFit/>
          </a:bodyPr>
          <a:lstStyle/>
          <a:p>
            <a:pPr marL="92710">
              <a:spcBef>
                <a:spcPts val="335"/>
              </a:spcBef>
              <a:defRPr/>
            </a:pPr>
            <a:r>
              <a:rPr lang="ru-RU" sz="900" b="1" spc="-10" dirty="0">
                <a:solidFill>
                  <a:prstClr val="black"/>
                </a:solidFill>
                <a:latin typeface="Arial"/>
                <a:cs typeface="Arial"/>
              </a:rPr>
              <a:t>31</a:t>
            </a:r>
            <a:endParaRPr sz="9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9412" name="object 6">
            <a:extLst>
              <a:ext uri="{FF2B5EF4-FFF2-40B4-BE49-F238E27FC236}">
                <a16:creationId xmlns="" xmlns:a16="http://schemas.microsoft.com/office/drawing/2014/main" id="{0CC8BC44-A561-4026-B62F-15B28F1408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1381125"/>
            <a:ext cx="252413" cy="1809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2545" rIns="0" bIns="0">
            <a:spAutoFit/>
          </a:bodyPr>
          <a:lstStyle>
            <a:lvl1pPr marL="920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338"/>
              </a:spcBef>
              <a:buFontTx/>
              <a:buNone/>
            </a:pPr>
            <a:r>
              <a:rPr lang="ru-RU" altLang="ru-RU" sz="900" b="1">
                <a:solidFill>
                  <a:srgbClr val="000000"/>
                </a:solidFill>
                <a:latin typeface="Arial" panose="020B0604020202020204" pitchFamily="34" charset="0"/>
              </a:rPr>
              <a:t>05</a:t>
            </a:r>
          </a:p>
        </p:txBody>
      </p:sp>
      <p:sp>
        <p:nvSpPr>
          <p:cNvPr id="26" name="object 6">
            <a:extLst>
              <a:ext uri="{FF2B5EF4-FFF2-40B4-BE49-F238E27FC236}">
                <a16:creationId xmlns="" xmlns:a16="http://schemas.microsoft.com/office/drawing/2014/main" id="{F9BD837C-E21A-4B0D-85C4-A650E0587BFE}"/>
              </a:ext>
            </a:extLst>
          </p:cNvPr>
          <p:cNvSpPr txBox="1"/>
          <p:nvPr/>
        </p:nvSpPr>
        <p:spPr>
          <a:xfrm>
            <a:off x="8388350" y="4760913"/>
            <a:ext cx="504825" cy="180975"/>
          </a:xfrm>
          <a:prstGeom prst="rect">
            <a:avLst/>
          </a:prstGeom>
          <a:solidFill>
            <a:srgbClr val="FFFFFF"/>
          </a:solidFill>
        </p:spPr>
        <p:txBody>
          <a:bodyPr lIns="0" tIns="42545" rIns="0" bIns="0">
            <a:spAutoFit/>
          </a:bodyPr>
          <a:lstStyle/>
          <a:p>
            <a:pPr marL="92710">
              <a:spcBef>
                <a:spcPts val="335"/>
              </a:spcBef>
              <a:defRPr/>
            </a:pPr>
            <a:r>
              <a:rPr sz="900" b="1" spc="-10" dirty="0" smtClean="0">
                <a:solidFill>
                  <a:prstClr val="black"/>
                </a:solidFill>
                <a:latin typeface="Arial"/>
                <a:cs typeface="Arial"/>
              </a:rPr>
              <a:t>20</a:t>
            </a:r>
            <a:r>
              <a:rPr lang="ru-RU" sz="900" b="1" spc="-10" dirty="0" smtClean="0">
                <a:solidFill>
                  <a:prstClr val="black"/>
                </a:solidFill>
                <a:latin typeface="Arial"/>
                <a:cs typeface="Arial"/>
              </a:rPr>
              <a:t>24</a:t>
            </a:r>
            <a:endParaRPr sz="9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9414" name="Прямоугольник 1">
            <a:extLst>
              <a:ext uri="{FF2B5EF4-FFF2-40B4-BE49-F238E27FC236}">
                <a16:creationId xmlns="" xmlns:a16="http://schemas.microsoft.com/office/drawing/2014/main" id="{45E36FED-8331-4C7A-A80D-5FA3367C0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6874" y="4834166"/>
            <a:ext cx="37147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338"/>
              </a:spcBef>
              <a:buFontTx/>
              <a:buNone/>
            </a:pPr>
            <a:r>
              <a:rPr lang="ru-RU" altLang="ru-RU" sz="8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05</a:t>
            </a:r>
            <a:endParaRPr lang="ru-RU" altLang="ru-RU" sz="8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олилиния: фигура 42">
            <a:extLst>
              <a:ext uri="{FF2B5EF4-FFF2-40B4-BE49-F238E27FC236}">
                <a16:creationId xmlns="" xmlns:a16="http://schemas.microsoft.com/office/drawing/2014/main" id="{0B550632-7D56-4357-8ADB-BE64307618D0}"/>
              </a:ext>
            </a:extLst>
          </p:cNvPr>
          <p:cNvSpPr/>
          <p:nvPr/>
        </p:nvSpPr>
        <p:spPr>
          <a:xfrm>
            <a:off x="1985211" y="-27384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олилиния: фигура 43">
            <a:extLst>
              <a:ext uri="{FF2B5EF4-FFF2-40B4-BE49-F238E27FC236}">
                <a16:creationId xmlns="" xmlns:a16="http://schemas.microsoft.com/office/drawing/2014/main" id="{6BCCA5C6-9DE9-4FC6-A73A-1869391C7AD4}"/>
              </a:ext>
            </a:extLst>
          </p:cNvPr>
          <p:cNvSpPr/>
          <p:nvPr/>
        </p:nvSpPr>
        <p:spPr>
          <a:xfrm>
            <a:off x="7219365" y="0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419" name="Заголовок 1">
            <a:extLst>
              <a:ext uri="{FF2B5EF4-FFF2-40B4-BE49-F238E27FC236}">
                <a16:creationId xmlns="" xmlns:a16="http://schemas.microsoft.com/office/drawing/2014/main" id="{E8B94FA5-AF24-4BAD-952D-89E96E0CED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063" y="23656"/>
            <a:ext cx="8964612" cy="1055688"/>
          </a:xfrm>
        </p:spPr>
        <p:txBody>
          <a:bodyPr/>
          <a:lstStyle/>
          <a:p>
            <a:pPr algn="l"/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СКАНИРОВАНИЕ БЛАНКОВ ОТВЕТОВ  </a:t>
            </a:r>
            <a:r>
              <a:rPr lang="en-US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en-US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</a:br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И ФОРМ В АУДИТОРИИ</a:t>
            </a:r>
          </a:p>
        </p:txBody>
      </p:sp>
      <p:sp>
        <p:nvSpPr>
          <p:cNvPr id="60420" name="AutoShape 4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D252181E-6024-4E5D-B8CE-445D861E690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0421" name="AutoShape 6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88667F1B-F0E9-4E68-888B-DF911B3B8A0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0422" name="AutoShape 8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86F5A858-AA8F-4792-90C0-55ECA82ABD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0423" name="AutoShape 17" descr="https://www.pngkey.com/png/full/45-453882_open-laptop-icon.png">
            <a:extLst>
              <a:ext uri="{FF2B5EF4-FFF2-40B4-BE49-F238E27FC236}">
                <a16:creationId xmlns="" xmlns:a16="http://schemas.microsoft.com/office/drawing/2014/main" id="{CCEA8691-01F4-4D12-B50A-5B89D38B528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0424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="" xmlns:a16="http://schemas.microsoft.com/office/drawing/2014/main" id="{A3B62414-6534-4AAF-9DDE-97FDF219597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0425" name="AutoShape 2" descr="https://www.clipartmax.com/png/full/103-1038590_file-emoji-u1f4bb-svg-computer-emoji-black-and-white.png">
            <a:extLst>
              <a:ext uri="{FF2B5EF4-FFF2-40B4-BE49-F238E27FC236}">
                <a16:creationId xmlns="" xmlns:a16="http://schemas.microsoft.com/office/drawing/2014/main" id="{0AED99D2-965E-4909-989A-24A75F8868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0426" name="object 3">
            <a:extLst>
              <a:ext uri="{FF2B5EF4-FFF2-40B4-BE49-F238E27FC236}">
                <a16:creationId xmlns="" xmlns:a16="http://schemas.microsoft.com/office/drawing/2014/main" id="{8D6F64A7-CF35-4F59-A5DC-3298FE84D34B}"/>
              </a:ext>
            </a:extLst>
          </p:cNvPr>
          <p:cNvSpPr>
            <a:spLocks/>
          </p:cNvSpPr>
          <p:nvPr/>
        </p:nvSpPr>
        <p:spPr bwMode="auto">
          <a:xfrm>
            <a:off x="273050" y="1209675"/>
            <a:ext cx="2184400" cy="790575"/>
          </a:xfrm>
          <a:custGeom>
            <a:avLst/>
            <a:gdLst>
              <a:gd name="T0" fmla="*/ 2105190 w 2184400"/>
              <a:gd name="T1" fmla="*/ 0 h 790575"/>
              <a:gd name="T2" fmla="*/ 79006 w 2184400"/>
              <a:gd name="T3" fmla="*/ 0 h 790575"/>
              <a:gd name="T4" fmla="*/ 48257 w 2184400"/>
              <a:gd name="T5" fmla="*/ 6199 h 790575"/>
              <a:gd name="T6" fmla="*/ 23144 w 2184400"/>
              <a:gd name="T7" fmla="*/ 23114 h 790575"/>
              <a:gd name="T8" fmla="*/ 6210 w 2184400"/>
              <a:gd name="T9" fmla="*/ 48220 h 790575"/>
              <a:gd name="T10" fmla="*/ 0 w 2184400"/>
              <a:gd name="T11" fmla="*/ 78994 h 790575"/>
              <a:gd name="T12" fmla="*/ 0 w 2184400"/>
              <a:gd name="T13" fmla="*/ 711073 h 790575"/>
              <a:gd name="T14" fmla="*/ 6210 w 2184400"/>
              <a:gd name="T15" fmla="*/ 741793 h 790575"/>
              <a:gd name="T16" fmla="*/ 23144 w 2184400"/>
              <a:gd name="T17" fmla="*/ 766905 h 790575"/>
              <a:gd name="T18" fmla="*/ 48257 w 2184400"/>
              <a:gd name="T19" fmla="*/ 783849 h 790575"/>
              <a:gd name="T20" fmla="*/ 79006 w 2184400"/>
              <a:gd name="T21" fmla="*/ 790067 h 790575"/>
              <a:gd name="T22" fmla="*/ 2105190 w 2184400"/>
              <a:gd name="T23" fmla="*/ 790067 h 790575"/>
              <a:gd name="T24" fmla="*/ 2135963 w 2184400"/>
              <a:gd name="T25" fmla="*/ 783849 h 790575"/>
              <a:gd name="T26" fmla="*/ 2161070 w 2184400"/>
              <a:gd name="T27" fmla="*/ 766905 h 790575"/>
              <a:gd name="T28" fmla="*/ 2177984 w 2184400"/>
              <a:gd name="T29" fmla="*/ 741793 h 790575"/>
              <a:gd name="T30" fmla="*/ 2184184 w 2184400"/>
              <a:gd name="T31" fmla="*/ 711073 h 790575"/>
              <a:gd name="T32" fmla="*/ 2184184 w 2184400"/>
              <a:gd name="T33" fmla="*/ 78994 h 790575"/>
              <a:gd name="T34" fmla="*/ 2177984 w 2184400"/>
              <a:gd name="T35" fmla="*/ 48220 h 790575"/>
              <a:gd name="T36" fmla="*/ 2161070 w 2184400"/>
              <a:gd name="T37" fmla="*/ 23114 h 790575"/>
              <a:gd name="T38" fmla="*/ 2135963 w 2184400"/>
              <a:gd name="T39" fmla="*/ 6199 h 790575"/>
              <a:gd name="T40" fmla="*/ 2105190 w 2184400"/>
              <a:gd name="T41" fmla="*/ 0 h 79057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184400" h="790575">
                <a:moveTo>
                  <a:pt x="2105190" y="0"/>
                </a:moveTo>
                <a:lnTo>
                  <a:pt x="79006" y="0"/>
                </a:lnTo>
                <a:lnTo>
                  <a:pt x="48257" y="6199"/>
                </a:lnTo>
                <a:lnTo>
                  <a:pt x="23144" y="23114"/>
                </a:lnTo>
                <a:lnTo>
                  <a:pt x="6210" y="48220"/>
                </a:lnTo>
                <a:lnTo>
                  <a:pt x="0" y="78994"/>
                </a:lnTo>
                <a:lnTo>
                  <a:pt x="0" y="711073"/>
                </a:lnTo>
                <a:lnTo>
                  <a:pt x="6210" y="741793"/>
                </a:lnTo>
                <a:lnTo>
                  <a:pt x="23144" y="766905"/>
                </a:lnTo>
                <a:lnTo>
                  <a:pt x="48257" y="783849"/>
                </a:lnTo>
                <a:lnTo>
                  <a:pt x="79006" y="790067"/>
                </a:lnTo>
                <a:lnTo>
                  <a:pt x="2105190" y="790067"/>
                </a:lnTo>
                <a:lnTo>
                  <a:pt x="2135963" y="783849"/>
                </a:lnTo>
                <a:lnTo>
                  <a:pt x="2161070" y="766905"/>
                </a:lnTo>
                <a:lnTo>
                  <a:pt x="2177984" y="741793"/>
                </a:lnTo>
                <a:lnTo>
                  <a:pt x="2184184" y="711073"/>
                </a:lnTo>
                <a:lnTo>
                  <a:pt x="2184184" y="78994"/>
                </a:lnTo>
                <a:lnTo>
                  <a:pt x="2177984" y="48220"/>
                </a:lnTo>
                <a:lnTo>
                  <a:pt x="2161070" y="23114"/>
                </a:lnTo>
                <a:lnTo>
                  <a:pt x="2135963" y="6199"/>
                </a:lnTo>
                <a:lnTo>
                  <a:pt x="2105190" y="0"/>
                </a:lnTo>
                <a:close/>
              </a:path>
            </a:pathLst>
          </a:custGeom>
          <a:solidFill>
            <a:srgbClr val="40C9CC"/>
          </a:solidFill>
          <a:ln>
            <a:noFill/>
          </a:ln>
        </p:spPr>
        <p:txBody>
          <a:bodyPr lIns="0" tIns="0" rIns="0" bIns="0"/>
          <a:lstStyle/>
          <a:p>
            <a:endParaRPr lang="ru-RU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0427" name="object 5">
            <a:extLst>
              <a:ext uri="{FF2B5EF4-FFF2-40B4-BE49-F238E27FC236}">
                <a16:creationId xmlns="" xmlns:a16="http://schemas.microsoft.com/office/drawing/2014/main" id="{041C0FFD-7810-4EB6-BC1B-2A0EE9A952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268413"/>
            <a:ext cx="2092325" cy="6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2384" rIns="0" bIns="0">
            <a:spAutoFit/>
          </a:bodyPr>
          <a:lstStyle>
            <a:lvl1pPr marL="12700" indent="15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1000"/>
              </a:lnSpc>
              <a:spcBef>
                <a:spcPts val="250"/>
              </a:spcBef>
              <a:buFontTx/>
              <a:buNone/>
            </a:pP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Перевести станцию  организатора в режим  </a:t>
            </a:r>
            <a:r>
              <a:rPr lang="ru-RU" alt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сканирования</a:t>
            </a:r>
          </a:p>
        </p:txBody>
      </p:sp>
      <p:sp>
        <p:nvSpPr>
          <p:cNvPr id="30733" name="object 6">
            <a:extLst>
              <a:ext uri="{FF2B5EF4-FFF2-40B4-BE49-F238E27FC236}">
                <a16:creationId xmlns="" xmlns:a16="http://schemas.microsoft.com/office/drawing/2014/main" id="{170F0493-FE59-430D-A761-7DC255EA3E89}"/>
              </a:ext>
            </a:extLst>
          </p:cNvPr>
          <p:cNvSpPr>
            <a:spLocks/>
          </p:cNvSpPr>
          <p:nvPr/>
        </p:nvSpPr>
        <p:spPr bwMode="auto">
          <a:xfrm>
            <a:off x="1187450" y="2049463"/>
            <a:ext cx="355600" cy="296862"/>
          </a:xfrm>
          <a:custGeom>
            <a:avLst/>
            <a:gdLst>
              <a:gd name="T0" fmla="*/ 284480 w 355600"/>
              <a:gd name="T1" fmla="*/ 0 h 296544"/>
              <a:gd name="T2" fmla="*/ 71119 w 355600"/>
              <a:gd name="T3" fmla="*/ 0 h 296544"/>
              <a:gd name="T4" fmla="*/ 71119 w 355600"/>
              <a:gd name="T5" fmla="*/ 149037 h 296544"/>
              <a:gd name="T6" fmla="*/ 0 w 355600"/>
              <a:gd name="T7" fmla="*/ 149037 h 296544"/>
              <a:gd name="T8" fmla="*/ 177800 w 355600"/>
              <a:gd name="T9" fmla="*/ 298074 h 296544"/>
              <a:gd name="T10" fmla="*/ 355600 w 355600"/>
              <a:gd name="T11" fmla="*/ 149037 h 296544"/>
              <a:gd name="T12" fmla="*/ 284480 w 355600"/>
              <a:gd name="T13" fmla="*/ 149037 h 296544"/>
              <a:gd name="T14" fmla="*/ 284480 w 355600"/>
              <a:gd name="T15" fmla="*/ 0 h 29654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55600" h="296544">
                <a:moveTo>
                  <a:pt x="284480" y="0"/>
                </a:moveTo>
                <a:lnTo>
                  <a:pt x="71119" y="0"/>
                </a:lnTo>
                <a:lnTo>
                  <a:pt x="71119" y="148082"/>
                </a:lnTo>
                <a:lnTo>
                  <a:pt x="0" y="148082"/>
                </a:lnTo>
                <a:lnTo>
                  <a:pt x="177800" y="296163"/>
                </a:lnTo>
                <a:lnTo>
                  <a:pt x="355600" y="148082"/>
                </a:lnTo>
                <a:lnTo>
                  <a:pt x="284480" y="148082"/>
                </a:lnTo>
                <a:lnTo>
                  <a:pt x="284480" y="0"/>
                </a:lnTo>
                <a:close/>
              </a:path>
            </a:pathLst>
          </a:custGeom>
          <a:solidFill>
            <a:srgbClr val="9AE3E4"/>
          </a:solidFill>
          <a:ln>
            <a:noFill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0429" name="object 7">
            <a:extLst>
              <a:ext uri="{FF2B5EF4-FFF2-40B4-BE49-F238E27FC236}">
                <a16:creationId xmlns="" xmlns:a16="http://schemas.microsoft.com/office/drawing/2014/main" id="{AFD80C9B-EEF7-4450-8F7E-A10BED24D26B}"/>
              </a:ext>
            </a:extLst>
          </p:cNvPr>
          <p:cNvSpPr>
            <a:spLocks/>
          </p:cNvSpPr>
          <p:nvPr/>
        </p:nvSpPr>
        <p:spPr bwMode="auto">
          <a:xfrm>
            <a:off x="273050" y="2349500"/>
            <a:ext cx="2184400" cy="790575"/>
          </a:xfrm>
          <a:custGeom>
            <a:avLst/>
            <a:gdLst>
              <a:gd name="T0" fmla="*/ 2105190 w 2184400"/>
              <a:gd name="T1" fmla="*/ 0 h 790575"/>
              <a:gd name="T2" fmla="*/ 79006 w 2184400"/>
              <a:gd name="T3" fmla="*/ 0 h 790575"/>
              <a:gd name="T4" fmla="*/ 48257 w 2184400"/>
              <a:gd name="T5" fmla="*/ 6217 h 790575"/>
              <a:gd name="T6" fmla="*/ 23144 w 2184400"/>
              <a:gd name="T7" fmla="*/ 23161 h 790575"/>
              <a:gd name="T8" fmla="*/ 6210 w 2184400"/>
              <a:gd name="T9" fmla="*/ 48273 h 790575"/>
              <a:gd name="T10" fmla="*/ 0 w 2184400"/>
              <a:gd name="T11" fmla="*/ 78994 h 790575"/>
              <a:gd name="T12" fmla="*/ 0 w 2184400"/>
              <a:gd name="T13" fmla="*/ 711073 h 790575"/>
              <a:gd name="T14" fmla="*/ 6210 w 2184400"/>
              <a:gd name="T15" fmla="*/ 741846 h 790575"/>
              <a:gd name="T16" fmla="*/ 23144 w 2184400"/>
              <a:gd name="T17" fmla="*/ 766953 h 790575"/>
              <a:gd name="T18" fmla="*/ 48257 w 2184400"/>
              <a:gd name="T19" fmla="*/ 783867 h 790575"/>
              <a:gd name="T20" fmla="*/ 79006 w 2184400"/>
              <a:gd name="T21" fmla="*/ 790067 h 790575"/>
              <a:gd name="T22" fmla="*/ 2105190 w 2184400"/>
              <a:gd name="T23" fmla="*/ 790067 h 790575"/>
              <a:gd name="T24" fmla="*/ 2135963 w 2184400"/>
              <a:gd name="T25" fmla="*/ 783867 h 790575"/>
              <a:gd name="T26" fmla="*/ 2161070 w 2184400"/>
              <a:gd name="T27" fmla="*/ 766953 h 790575"/>
              <a:gd name="T28" fmla="*/ 2177984 w 2184400"/>
              <a:gd name="T29" fmla="*/ 741846 h 790575"/>
              <a:gd name="T30" fmla="*/ 2184184 w 2184400"/>
              <a:gd name="T31" fmla="*/ 711073 h 790575"/>
              <a:gd name="T32" fmla="*/ 2184184 w 2184400"/>
              <a:gd name="T33" fmla="*/ 78994 h 790575"/>
              <a:gd name="T34" fmla="*/ 2177984 w 2184400"/>
              <a:gd name="T35" fmla="*/ 48273 h 790575"/>
              <a:gd name="T36" fmla="*/ 2161070 w 2184400"/>
              <a:gd name="T37" fmla="*/ 23161 h 790575"/>
              <a:gd name="T38" fmla="*/ 2135963 w 2184400"/>
              <a:gd name="T39" fmla="*/ 6217 h 790575"/>
              <a:gd name="T40" fmla="*/ 2105190 w 2184400"/>
              <a:gd name="T41" fmla="*/ 0 h 79057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184400" h="790575">
                <a:moveTo>
                  <a:pt x="2105190" y="0"/>
                </a:moveTo>
                <a:lnTo>
                  <a:pt x="79006" y="0"/>
                </a:lnTo>
                <a:lnTo>
                  <a:pt x="48257" y="6217"/>
                </a:lnTo>
                <a:lnTo>
                  <a:pt x="23144" y="23161"/>
                </a:lnTo>
                <a:lnTo>
                  <a:pt x="6210" y="48273"/>
                </a:lnTo>
                <a:lnTo>
                  <a:pt x="0" y="78994"/>
                </a:lnTo>
                <a:lnTo>
                  <a:pt x="0" y="711073"/>
                </a:lnTo>
                <a:lnTo>
                  <a:pt x="6210" y="741846"/>
                </a:lnTo>
                <a:lnTo>
                  <a:pt x="23144" y="766953"/>
                </a:lnTo>
                <a:lnTo>
                  <a:pt x="48257" y="783867"/>
                </a:lnTo>
                <a:lnTo>
                  <a:pt x="79006" y="790067"/>
                </a:lnTo>
                <a:lnTo>
                  <a:pt x="2105190" y="790067"/>
                </a:lnTo>
                <a:lnTo>
                  <a:pt x="2135963" y="783867"/>
                </a:lnTo>
                <a:lnTo>
                  <a:pt x="2161070" y="766953"/>
                </a:lnTo>
                <a:lnTo>
                  <a:pt x="2177984" y="741846"/>
                </a:lnTo>
                <a:lnTo>
                  <a:pt x="2184184" y="711073"/>
                </a:lnTo>
                <a:lnTo>
                  <a:pt x="2184184" y="78994"/>
                </a:lnTo>
                <a:lnTo>
                  <a:pt x="2177984" y="48273"/>
                </a:lnTo>
                <a:lnTo>
                  <a:pt x="2161070" y="23161"/>
                </a:lnTo>
                <a:lnTo>
                  <a:pt x="2135963" y="6217"/>
                </a:lnTo>
                <a:lnTo>
                  <a:pt x="2105190" y="0"/>
                </a:lnTo>
                <a:close/>
              </a:path>
            </a:pathLst>
          </a:custGeom>
          <a:solidFill>
            <a:srgbClr val="40C9CC"/>
          </a:solidFill>
          <a:ln>
            <a:noFill/>
          </a:ln>
        </p:spPr>
        <p:txBody>
          <a:bodyPr lIns="0" tIns="0" rIns="0" bIns="0"/>
          <a:lstStyle/>
          <a:p>
            <a:endParaRPr lang="ru-RU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0430" name="object 9">
            <a:extLst>
              <a:ext uri="{FF2B5EF4-FFF2-40B4-BE49-F238E27FC236}">
                <a16:creationId xmlns="" xmlns:a16="http://schemas.microsoft.com/office/drawing/2014/main" id="{6E062404-A272-45BE-8E69-0A77B5C08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420938"/>
            <a:ext cx="2036763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6195" rIns="0" bIns="0">
            <a:spAutoFit/>
          </a:bodyPr>
          <a:lstStyle>
            <a:lvl1pPr marL="101600" indent="-88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ts val="1638"/>
              </a:lnSpc>
              <a:spcBef>
                <a:spcPts val="288"/>
              </a:spcBef>
              <a:buFontTx/>
              <a:buNone/>
            </a:pPr>
            <a:r>
              <a:rPr lang="ru-RU" altLang="ru-RU" sz="14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Подготовить бланки </a:t>
            </a:r>
            <a:br>
              <a:rPr lang="ru-RU" altLang="ru-RU" sz="14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</a:br>
            <a:r>
              <a:rPr lang="ru-RU" altLang="ru-RU" sz="14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и формы </a:t>
            </a:r>
            <a:br>
              <a:rPr lang="ru-RU" altLang="ru-RU" sz="14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</a:br>
            <a:r>
              <a:rPr lang="ru-RU" altLang="ru-RU" sz="14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к сканированию</a:t>
            </a:r>
          </a:p>
        </p:txBody>
      </p:sp>
      <p:sp>
        <p:nvSpPr>
          <p:cNvPr id="30737" name="object 10">
            <a:extLst>
              <a:ext uri="{FF2B5EF4-FFF2-40B4-BE49-F238E27FC236}">
                <a16:creationId xmlns="" xmlns:a16="http://schemas.microsoft.com/office/drawing/2014/main" id="{BA3E5A91-837C-4F24-B50D-B4B32A3D02F6}"/>
              </a:ext>
            </a:extLst>
          </p:cNvPr>
          <p:cNvSpPr>
            <a:spLocks/>
          </p:cNvSpPr>
          <p:nvPr/>
        </p:nvSpPr>
        <p:spPr bwMode="auto">
          <a:xfrm>
            <a:off x="1187450" y="3187700"/>
            <a:ext cx="355600" cy="296863"/>
          </a:xfrm>
          <a:custGeom>
            <a:avLst/>
            <a:gdLst>
              <a:gd name="T0" fmla="*/ 284480 w 355600"/>
              <a:gd name="T1" fmla="*/ 0 h 296545"/>
              <a:gd name="T2" fmla="*/ 71119 w 355600"/>
              <a:gd name="T3" fmla="*/ 0 h 296545"/>
              <a:gd name="T4" fmla="*/ 71119 w 355600"/>
              <a:gd name="T5" fmla="*/ 149034 h 296545"/>
              <a:gd name="T6" fmla="*/ 0 w 355600"/>
              <a:gd name="T7" fmla="*/ 149034 h 296545"/>
              <a:gd name="T8" fmla="*/ 177800 w 355600"/>
              <a:gd name="T9" fmla="*/ 298195 h 296545"/>
              <a:gd name="T10" fmla="*/ 355600 w 355600"/>
              <a:gd name="T11" fmla="*/ 149034 h 296545"/>
              <a:gd name="T12" fmla="*/ 284480 w 355600"/>
              <a:gd name="T13" fmla="*/ 149034 h 296545"/>
              <a:gd name="T14" fmla="*/ 284480 w 355600"/>
              <a:gd name="T15" fmla="*/ 0 h 2965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55600" h="296545">
                <a:moveTo>
                  <a:pt x="284480" y="0"/>
                </a:moveTo>
                <a:lnTo>
                  <a:pt x="71119" y="0"/>
                </a:lnTo>
                <a:lnTo>
                  <a:pt x="71119" y="148082"/>
                </a:lnTo>
                <a:lnTo>
                  <a:pt x="0" y="148082"/>
                </a:lnTo>
                <a:lnTo>
                  <a:pt x="177800" y="296290"/>
                </a:lnTo>
                <a:lnTo>
                  <a:pt x="355600" y="148082"/>
                </a:lnTo>
                <a:lnTo>
                  <a:pt x="284480" y="148082"/>
                </a:lnTo>
                <a:lnTo>
                  <a:pt x="284480" y="0"/>
                </a:lnTo>
                <a:close/>
              </a:path>
            </a:pathLst>
          </a:custGeom>
          <a:solidFill>
            <a:srgbClr val="9AE3E4"/>
          </a:solidFill>
          <a:ln>
            <a:noFill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0432" name="object 11">
            <a:extLst>
              <a:ext uri="{FF2B5EF4-FFF2-40B4-BE49-F238E27FC236}">
                <a16:creationId xmlns="" xmlns:a16="http://schemas.microsoft.com/office/drawing/2014/main" id="{25212500-E99C-4DD5-8B61-C9FDC2F46120}"/>
              </a:ext>
            </a:extLst>
          </p:cNvPr>
          <p:cNvSpPr>
            <a:spLocks/>
          </p:cNvSpPr>
          <p:nvPr/>
        </p:nvSpPr>
        <p:spPr bwMode="auto">
          <a:xfrm>
            <a:off x="273050" y="3500438"/>
            <a:ext cx="2184400" cy="790575"/>
          </a:xfrm>
          <a:custGeom>
            <a:avLst/>
            <a:gdLst>
              <a:gd name="T0" fmla="*/ 2105190 w 2184400"/>
              <a:gd name="T1" fmla="*/ 0 h 789939"/>
              <a:gd name="T2" fmla="*/ 79006 w 2184400"/>
              <a:gd name="T3" fmla="*/ 0 h 789939"/>
              <a:gd name="T4" fmla="*/ 48257 w 2184400"/>
              <a:gd name="T5" fmla="*/ 6364 h 789939"/>
              <a:gd name="T6" fmla="*/ 23144 w 2184400"/>
              <a:gd name="T7" fmla="*/ 23740 h 789939"/>
              <a:gd name="T8" fmla="*/ 6210 w 2184400"/>
              <a:gd name="T9" fmla="*/ 49518 h 789939"/>
              <a:gd name="T10" fmla="*/ 0 w 2184400"/>
              <a:gd name="T11" fmla="*/ 81120 h 789939"/>
              <a:gd name="T12" fmla="*/ 0 w 2184400"/>
              <a:gd name="T13" fmla="*/ 730079 h 789939"/>
              <a:gd name="T14" fmla="*/ 6210 w 2184400"/>
              <a:gd name="T15" fmla="*/ 761681 h 789939"/>
              <a:gd name="T16" fmla="*/ 23144 w 2184400"/>
              <a:gd name="T17" fmla="*/ 787458 h 789939"/>
              <a:gd name="T18" fmla="*/ 48257 w 2184400"/>
              <a:gd name="T19" fmla="*/ 804835 h 789939"/>
              <a:gd name="T20" fmla="*/ 79006 w 2184400"/>
              <a:gd name="T21" fmla="*/ 811201 h 789939"/>
              <a:gd name="T22" fmla="*/ 2105190 w 2184400"/>
              <a:gd name="T23" fmla="*/ 811201 h 789939"/>
              <a:gd name="T24" fmla="*/ 2135963 w 2184400"/>
              <a:gd name="T25" fmla="*/ 804835 h 789939"/>
              <a:gd name="T26" fmla="*/ 2161070 w 2184400"/>
              <a:gd name="T27" fmla="*/ 787458 h 789939"/>
              <a:gd name="T28" fmla="*/ 2177984 w 2184400"/>
              <a:gd name="T29" fmla="*/ 761681 h 789939"/>
              <a:gd name="T30" fmla="*/ 2184184 w 2184400"/>
              <a:gd name="T31" fmla="*/ 730079 h 789939"/>
              <a:gd name="T32" fmla="*/ 2184184 w 2184400"/>
              <a:gd name="T33" fmla="*/ 81120 h 789939"/>
              <a:gd name="T34" fmla="*/ 2177984 w 2184400"/>
              <a:gd name="T35" fmla="*/ 49518 h 789939"/>
              <a:gd name="T36" fmla="*/ 2161070 w 2184400"/>
              <a:gd name="T37" fmla="*/ 23740 h 789939"/>
              <a:gd name="T38" fmla="*/ 2135963 w 2184400"/>
              <a:gd name="T39" fmla="*/ 6364 h 789939"/>
              <a:gd name="T40" fmla="*/ 2105190 w 2184400"/>
              <a:gd name="T41" fmla="*/ 0 h 78993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184400" h="789939">
                <a:moveTo>
                  <a:pt x="2105190" y="0"/>
                </a:moveTo>
                <a:lnTo>
                  <a:pt x="79006" y="0"/>
                </a:lnTo>
                <a:lnTo>
                  <a:pt x="48257" y="6199"/>
                </a:lnTo>
                <a:lnTo>
                  <a:pt x="23144" y="23113"/>
                </a:lnTo>
                <a:lnTo>
                  <a:pt x="6210" y="48220"/>
                </a:lnTo>
                <a:lnTo>
                  <a:pt x="0" y="78993"/>
                </a:lnTo>
                <a:lnTo>
                  <a:pt x="0" y="710945"/>
                </a:lnTo>
                <a:lnTo>
                  <a:pt x="6210" y="741719"/>
                </a:lnTo>
                <a:lnTo>
                  <a:pt x="23144" y="766825"/>
                </a:lnTo>
                <a:lnTo>
                  <a:pt x="48257" y="783740"/>
                </a:lnTo>
                <a:lnTo>
                  <a:pt x="79006" y="789939"/>
                </a:lnTo>
                <a:lnTo>
                  <a:pt x="2105190" y="789939"/>
                </a:lnTo>
                <a:lnTo>
                  <a:pt x="2135963" y="783740"/>
                </a:lnTo>
                <a:lnTo>
                  <a:pt x="2161070" y="766825"/>
                </a:lnTo>
                <a:lnTo>
                  <a:pt x="2177984" y="741719"/>
                </a:lnTo>
                <a:lnTo>
                  <a:pt x="2184184" y="710945"/>
                </a:lnTo>
                <a:lnTo>
                  <a:pt x="2184184" y="78993"/>
                </a:lnTo>
                <a:lnTo>
                  <a:pt x="2177984" y="48220"/>
                </a:lnTo>
                <a:lnTo>
                  <a:pt x="2161070" y="23113"/>
                </a:lnTo>
                <a:lnTo>
                  <a:pt x="2135963" y="6199"/>
                </a:lnTo>
                <a:lnTo>
                  <a:pt x="2105190" y="0"/>
                </a:lnTo>
                <a:close/>
              </a:path>
            </a:pathLst>
          </a:custGeom>
          <a:solidFill>
            <a:srgbClr val="40C9CC"/>
          </a:solidFill>
          <a:ln>
            <a:noFill/>
          </a:ln>
        </p:spPr>
        <p:txBody>
          <a:bodyPr lIns="0" tIns="0" rIns="0" bIns="0"/>
          <a:lstStyle/>
          <a:p>
            <a:endParaRPr lang="ru-RU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0433" name="object 13">
            <a:extLst>
              <a:ext uri="{FF2B5EF4-FFF2-40B4-BE49-F238E27FC236}">
                <a16:creationId xmlns="" xmlns:a16="http://schemas.microsoft.com/office/drawing/2014/main" id="{DDB5DF10-2F82-4648-9AEA-F60785886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350" y="3554413"/>
            <a:ext cx="195738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ts val="1725"/>
              </a:lnSpc>
              <a:spcBef>
                <a:spcPts val="100"/>
              </a:spcBef>
              <a:buFontTx/>
              <a:buNone/>
            </a:pPr>
            <a:r>
              <a:rPr lang="ru-RU" altLang="ru-RU" sz="14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Внести количественные данные</a:t>
            </a:r>
          </a:p>
        </p:txBody>
      </p:sp>
      <p:sp>
        <p:nvSpPr>
          <p:cNvPr id="30741" name="object 14">
            <a:extLst>
              <a:ext uri="{FF2B5EF4-FFF2-40B4-BE49-F238E27FC236}">
                <a16:creationId xmlns="" xmlns:a16="http://schemas.microsoft.com/office/drawing/2014/main" id="{345BEA04-8A85-4BE7-8C5C-FE23C3CCCC0C}"/>
              </a:ext>
            </a:extLst>
          </p:cNvPr>
          <p:cNvSpPr>
            <a:spLocks/>
          </p:cNvSpPr>
          <p:nvPr/>
        </p:nvSpPr>
        <p:spPr bwMode="auto">
          <a:xfrm>
            <a:off x="1187450" y="4365625"/>
            <a:ext cx="355600" cy="296863"/>
          </a:xfrm>
          <a:custGeom>
            <a:avLst/>
            <a:gdLst>
              <a:gd name="T0" fmla="*/ 284480 w 355600"/>
              <a:gd name="T1" fmla="*/ 0 h 296545"/>
              <a:gd name="T2" fmla="*/ 71119 w 355600"/>
              <a:gd name="T3" fmla="*/ 0 h 296545"/>
              <a:gd name="T4" fmla="*/ 71119 w 355600"/>
              <a:gd name="T5" fmla="*/ 149164 h 296545"/>
              <a:gd name="T6" fmla="*/ 0 w 355600"/>
              <a:gd name="T7" fmla="*/ 149164 h 296545"/>
              <a:gd name="T8" fmla="*/ 177800 w 355600"/>
              <a:gd name="T9" fmla="*/ 298201 h 296545"/>
              <a:gd name="T10" fmla="*/ 355600 w 355600"/>
              <a:gd name="T11" fmla="*/ 149164 h 296545"/>
              <a:gd name="T12" fmla="*/ 284480 w 355600"/>
              <a:gd name="T13" fmla="*/ 149164 h 296545"/>
              <a:gd name="T14" fmla="*/ 284480 w 355600"/>
              <a:gd name="T15" fmla="*/ 0 h 2965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55600" h="296545">
                <a:moveTo>
                  <a:pt x="284480" y="0"/>
                </a:moveTo>
                <a:lnTo>
                  <a:pt x="71119" y="0"/>
                </a:lnTo>
                <a:lnTo>
                  <a:pt x="71119" y="148208"/>
                </a:lnTo>
                <a:lnTo>
                  <a:pt x="0" y="148208"/>
                </a:lnTo>
                <a:lnTo>
                  <a:pt x="177800" y="296290"/>
                </a:lnTo>
                <a:lnTo>
                  <a:pt x="355600" y="148208"/>
                </a:lnTo>
                <a:lnTo>
                  <a:pt x="284480" y="148208"/>
                </a:lnTo>
                <a:lnTo>
                  <a:pt x="284480" y="0"/>
                </a:lnTo>
                <a:close/>
              </a:path>
            </a:pathLst>
          </a:custGeom>
          <a:solidFill>
            <a:srgbClr val="9AE3E4"/>
          </a:solidFill>
          <a:ln>
            <a:noFill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0435" name="object 15">
            <a:extLst>
              <a:ext uri="{FF2B5EF4-FFF2-40B4-BE49-F238E27FC236}">
                <a16:creationId xmlns="" xmlns:a16="http://schemas.microsoft.com/office/drawing/2014/main" id="{428E7E12-7722-472A-9D68-CEE796D81EB0}"/>
              </a:ext>
            </a:extLst>
          </p:cNvPr>
          <p:cNvSpPr>
            <a:spLocks/>
          </p:cNvSpPr>
          <p:nvPr/>
        </p:nvSpPr>
        <p:spPr bwMode="auto">
          <a:xfrm>
            <a:off x="273050" y="4689475"/>
            <a:ext cx="2184400" cy="790575"/>
          </a:xfrm>
          <a:custGeom>
            <a:avLst/>
            <a:gdLst>
              <a:gd name="T0" fmla="*/ 2105190 w 2184400"/>
              <a:gd name="T1" fmla="*/ 0 h 790575"/>
              <a:gd name="T2" fmla="*/ 79006 w 2184400"/>
              <a:gd name="T3" fmla="*/ 0 h 790575"/>
              <a:gd name="T4" fmla="*/ 48257 w 2184400"/>
              <a:gd name="T5" fmla="*/ 6199 h 790575"/>
              <a:gd name="T6" fmla="*/ 23144 w 2184400"/>
              <a:gd name="T7" fmla="*/ 23114 h 790575"/>
              <a:gd name="T8" fmla="*/ 6210 w 2184400"/>
              <a:gd name="T9" fmla="*/ 48220 h 790575"/>
              <a:gd name="T10" fmla="*/ 0 w 2184400"/>
              <a:gd name="T11" fmla="*/ 78994 h 790575"/>
              <a:gd name="T12" fmla="*/ 0 w 2184400"/>
              <a:gd name="T13" fmla="*/ 711073 h 790575"/>
              <a:gd name="T14" fmla="*/ 6210 w 2184400"/>
              <a:gd name="T15" fmla="*/ 741793 h 790575"/>
              <a:gd name="T16" fmla="*/ 23144 w 2184400"/>
              <a:gd name="T17" fmla="*/ 766905 h 790575"/>
              <a:gd name="T18" fmla="*/ 48257 w 2184400"/>
              <a:gd name="T19" fmla="*/ 783849 h 790575"/>
              <a:gd name="T20" fmla="*/ 79006 w 2184400"/>
              <a:gd name="T21" fmla="*/ 790067 h 790575"/>
              <a:gd name="T22" fmla="*/ 2105190 w 2184400"/>
              <a:gd name="T23" fmla="*/ 790067 h 790575"/>
              <a:gd name="T24" fmla="*/ 2135963 w 2184400"/>
              <a:gd name="T25" fmla="*/ 783849 h 790575"/>
              <a:gd name="T26" fmla="*/ 2161070 w 2184400"/>
              <a:gd name="T27" fmla="*/ 766905 h 790575"/>
              <a:gd name="T28" fmla="*/ 2177984 w 2184400"/>
              <a:gd name="T29" fmla="*/ 741793 h 790575"/>
              <a:gd name="T30" fmla="*/ 2184184 w 2184400"/>
              <a:gd name="T31" fmla="*/ 711073 h 790575"/>
              <a:gd name="T32" fmla="*/ 2184184 w 2184400"/>
              <a:gd name="T33" fmla="*/ 78994 h 790575"/>
              <a:gd name="T34" fmla="*/ 2177984 w 2184400"/>
              <a:gd name="T35" fmla="*/ 48220 h 790575"/>
              <a:gd name="T36" fmla="*/ 2161070 w 2184400"/>
              <a:gd name="T37" fmla="*/ 23114 h 790575"/>
              <a:gd name="T38" fmla="*/ 2135963 w 2184400"/>
              <a:gd name="T39" fmla="*/ 6199 h 790575"/>
              <a:gd name="T40" fmla="*/ 2105190 w 2184400"/>
              <a:gd name="T41" fmla="*/ 0 h 79057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184400" h="790575">
                <a:moveTo>
                  <a:pt x="2105190" y="0"/>
                </a:moveTo>
                <a:lnTo>
                  <a:pt x="79006" y="0"/>
                </a:lnTo>
                <a:lnTo>
                  <a:pt x="48257" y="6199"/>
                </a:lnTo>
                <a:lnTo>
                  <a:pt x="23144" y="23114"/>
                </a:lnTo>
                <a:lnTo>
                  <a:pt x="6210" y="48220"/>
                </a:lnTo>
                <a:lnTo>
                  <a:pt x="0" y="78994"/>
                </a:lnTo>
                <a:lnTo>
                  <a:pt x="0" y="711073"/>
                </a:lnTo>
                <a:lnTo>
                  <a:pt x="6210" y="741793"/>
                </a:lnTo>
                <a:lnTo>
                  <a:pt x="23144" y="766905"/>
                </a:lnTo>
                <a:lnTo>
                  <a:pt x="48257" y="783849"/>
                </a:lnTo>
                <a:lnTo>
                  <a:pt x="79006" y="790067"/>
                </a:lnTo>
                <a:lnTo>
                  <a:pt x="2105190" y="790067"/>
                </a:lnTo>
                <a:lnTo>
                  <a:pt x="2135963" y="783849"/>
                </a:lnTo>
                <a:lnTo>
                  <a:pt x="2161070" y="766905"/>
                </a:lnTo>
                <a:lnTo>
                  <a:pt x="2177984" y="741793"/>
                </a:lnTo>
                <a:lnTo>
                  <a:pt x="2184184" y="711073"/>
                </a:lnTo>
                <a:lnTo>
                  <a:pt x="2184184" y="78994"/>
                </a:lnTo>
                <a:lnTo>
                  <a:pt x="2177984" y="48220"/>
                </a:lnTo>
                <a:lnTo>
                  <a:pt x="2161070" y="23114"/>
                </a:lnTo>
                <a:lnTo>
                  <a:pt x="2135963" y="6199"/>
                </a:lnTo>
                <a:lnTo>
                  <a:pt x="2105190" y="0"/>
                </a:lnTo>
                <a:close/>
              </a:path>
            </a:pathLst>
          </a:custGeom>
          <a:solidFill>
            <a:srgbClr val="40C9CC"/>
          </a:solidFill>
          <a:ln>
            <a:noFill/>
          </a:ln>
        </p:spPr>
        <p:txBody>
          <a:bodyPr lIns="0" tIns="0" rIns="0" bIns="0"/>
          <a:lstStyle/>
          <a:p>
            <a:endParaRPr lang="ru-RU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0436" name="object 17">
            <a:extLst>
              <a:ext uri="{FF2B5EF4-FFF2-40B4-BE49-F238E27FC236}">
                <a16:creationId xmlns="" xmlns:a16="http://schemas.microsoft.com/office/drawing/2014/main" id="{EF656500-05B2-482C-9CFE-43831C2ACE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313" y="4724400"/>
            <a:ext cx="1554162" cy="652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ts val="1725"/>
              </a:lnSpc>
              <a:spcBef>
                <a:spcPts val="100"/>
              </a:spcBef>
              <a:buFontTx/>
              <a:buNone/>
            </a:pPr>
            <a:r>
              <a:rPr lang="ru-RU" altLang="ru-RU" sz="14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Выполнить</a:t>
            </a:r>
          </a:p>
          <a:p>
            <a:pPr algn="ctr">
              <a:lnSpc>
                <a:spcPts val="1725"/>
              </a:lnSpc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сканирование бланков и форм</a:t>
            </a:r>
          </a:p>
        </p:txBody>
      </p:sp>
      <p:sp>
        <p:nvSpPr>
          <p:cNvPr id="30745" name="object 18">
            <a:extLst>
              <a:ext uri="{FF2B5EF4-FFF2-40B4-BE49-F238E27FC236}">
                <a16:creationId xmlns="" xmlns:a16="http://schemas.microsoft.com/office/drawing/2014/main" id="{C67D52C7-6D72-41D1-98F3-894F95BF574D}"/>
              </a:ext>
            </a:extLst>
          </p:cNvPr>
          <p:cNvSpPr>
            <a:spLocks/>
          </p:cNvSpPr>
          <p:nvPr/>
        </p:nvSpPr>
        <p:spPr bwMode="auto">
          <a:xfrm>
            <a:off x="1195388" y="5516563"/>
            <a:ext cx="355600" cy="296862"/>
          </a:xfrm>
          <a:custGeom>
            <a:avLst/>
            <a:gdLst>
              <a:gd name="T0" fmla="*/ 284480 w 355600"/>
              <a:gd name="T1" fmla="*/ 0 h 296545"/>
              <a:gd name="T2" fmla="*/ 71119 w 355600"/>
              <a:gd name="T3" fmla="*/ 0 h 296545"/>
              <a:gd name="T4" fmla="*/ 71119 w 355600"/>
              <a:gd name="T5" fmla="*/ 149152 h 296545"/>
              <a:gd name="T6" fmla="*/ 0 w 355600"/>
              <a:gd name="T7" fmla="*/ 149152 h 296545"/>
              <a:gd name="T8" fmla="*/ 177800 w 355600"/>
              <a:gd name="T9" fmla="*/ 298240 h 296545"/>
              <a:gd name="T10" fmla="*/ 355600 w 355600"/>
              <a:gd name="T11" fmla="*/ 149152 h 296545"/>
              <a:gd name="T12" fmla="*/ 284480 w 355600"/>
              <a:gd name="T13" fmla="*/ 149152 h 296545"/>
              <a:gd name="T14" fmla="*/ 284480 w 355600"/>
              <a:gd name="T15" fmla="*/ 0 h 2965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55600" h="296545">
                <a:moveTo>
                  <a:pt x="284480" y="0"/>
                </a:moveTo>
                <a:lnTo>
                  <a:pt x="71119" y="0"/>
                </a:lnTo>
                <a:lnTo>
                  <a:pt x="71119" y="148196"/>
                </a:lnTo>
                <a:lnTo>
                  <a:pt x="0" y="148196"/>
                </a:lnTo>
                <a:lnTo>
                  <a:pt x="177800" y="296329"/>
                </a:lnTo>
                <a:lnTo>
                  <a:pt x="355600" y="148196"/>
                </a:lnTo>
                <a:lnTo>
                  <a:pt x="284480" y="148196"/>
                </a:lnTo>
                <a:lnTo>
                  <a:pt x="284480" y="0"/>
                </a:lnTo>
                <a:close/>
              </a:path>
            </a:pathLst>
          </a:custGeom>
          <a:solidFill>
            <a:srgbClr val="9AE3E4"/>
          </a:solidFill>
          <a:ln>
            <a:noFill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0438" name="object 19">
            <a:extLst>
              <a:ext uri="{FF2B5EF4-FFF2-40B4-BE49-F238E27FC236}">
                <a16:creationId xmlns="" xmlns:a16="http://schemas.microsoft.com/office/drawing/2014/main" id="{3601318E-D946-4ADD-97D0-9F2512EC5616}"/>
              </a:ext>
            </a:extLst>
          </p:cNvPr>
          <p:cNvSpPr>
            <a:spLocks/>
          </p:cNvSpPr>
          <p:nvPr/>
        </p:nvSpPr>
        <p:spPr bwMode="auto">
          <a:xfrm>
            <a:off x="246063" y="5846763"/>
            <a:ext cx="2184400" cy="895350"/>
          </a:xfrm>
          <a:custGeom>
            <a:avLst/>
            <a:gdLst>
              <a:gd name="T0" fmla="*/ 2105190 w 2184400"/>
              <a:gd name="T1" fmla="*/ 0 h 790575"/>
              <a:gd name="T2" fmla="*/ 79006 w 2184400"/>
              <a:gd name="T3" fmla="*/ 0 h 790575"/>
              <a:gd name="T4" fmla="*/ 48257 w 2184400"/>
              <a:gd name="T5" fmla="*/ 294112 h 790575"/>
              <a:gd name="T6" fmla="*/ 23144 w 2184400"/>
              <a:gd name="T7" fmla="*/ 1096254 h 790575"/>
              <a:gd name="T8" fmla="*/ 6210 w 2184400"/>
              <a:gd name="T9" fmla="*/ 2286039 h 790575"/>
              <a:gd name="T10" fmla="*/ 0 w 2184400"/>
              <a:gd name="T11" fmla="*/ 3742980 h 790575"/>
              <a:gd name="T12" fmla="*/ 0 w 2184400"/>
              <a:gd name="T13" fmla="*/ 33686695 h 790575"/>
              <a:gd name="T14" fmla="*/ 6210 w 2184400"/>
              <a:gd name="T15" fmla="*/ 35143691 h 790575"/>
              <a:gd name="T16" fmla="*/ 23144 w 2184400"/>
              <a:gd name="T17" fmla="*/ 36333437 h 790575"/>
              <a:gd name="T18" fmla="*/ 48257 w 2184400"/>
              <a:gd name="T19" fmla="*/ 37135572 h 790575"/>
              <a:gd name="T20" fmla="*/ 79006 w 2184400"/>
              <a:gd name="T21" fmla="*/ 37429757 h 790575"/>
              <a:gd name="T22" fmla="*/ 2105190 w 2184400"/>
              <a:gd name="T23" fmla="*/ 37429757 h 790575"/>
              <a:gd name="T24" fmla="*/ 2135963 w 2184400"/>
              <a:gd name="T25" fmla="*/ 37135572 h 790575"/>
              <a:gd name="T26" fmla="*/ 2161070 w 2184400"/>
              <a:gd name="T27" fmla="*/ 36333437 h 790575"/>
              <a:gd name="T28" fmla="*/ 2177984 w 2184400"/>
              <a:gd name="T29" fmla="*/ 35143691 h 790575"/>
              <a:gd name="T30" fmla="*/ 2184184 w 2184400"/>
              <a:gd name="T31" fmla="*/ 33686695 h 790575"/>
              <a:gd name="T32" fmla="*/ 2184184 w 2184400"/>
              <a:gd name="T33" fmla="*/ 3742980 h 790575"/>
              <a:gd name="T34" fmla="*/ 2177984 w 2184400"/>
              <a:gd name="T35" fmla="*/ 2286039 h 790575"/>
              <a:gd name="T36" fmla="*/ 2161070 w 2184400"/>
              <a:gd name="T37" fmla="*/ 1096254 h 790575"/>
              <a:gd name="T38" fmla="*/ 2135963 w 2184400"/>
              <a:gd name="T39" fmla="*/ 294112 h 790575"/>
              <a:gd name="T40" fmla="*/ 2105190 w 2184400"/>
              <a:gd name="T41" fmla="*/ 0 h 79057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184400" h="790575">
                <a:moveTo>
                  <a:pt x="2105190" y="0"/>
                </a:moveTo>
                <a:lnTo>
                  <a:pt x="79006" y="0"/>
                </a:lnTo>
                <a:lnTo>
                  <a:pt x="48257" y="6208"/>
                </a:lnTo>
                <a:lnTo>
                  <a:pt x="23144" y="23139"/>
                </a:lnTo>
                <a:lnTo>
                  <a:pt x="6210" y="48252"/>
                </a:lnTo>
                <a:lnTo>
                  <a:pt x="0" y="79006"/>
                </a:lnTo>
                <a:lnTo>
                  <a:pt x="0" y="711047"/>
                </a:lnTo>
                <a:lnTo>
                  <a:pt x="6210" y="741801"/>
                </a:lnTo>
                <a:lnTo>
                  <a:pt x="23144" y="766914"/>
                </a:lnTo>
                <a:lnTo>
                  <a:pt x="48257" y="783845"/>
                </a:lnTo>
                <a:lnTo>
                  <a:pt x="79006" y="790054"/>
                </a:lnTo>
                <a:lnTo>
                  <a:pt x="2105190" y="790054"/>
                </a:lnTo>
                <a:lnTo>
                  <a:pt x="2135963" y="783845"/>
                </a:lnTo>
                <a:lnTo>
                  <a:pt x="2161070" y="766914"/>
                </a:lnTo>
                <a:lnTo>
                  <a:pt x="2177984" y="741801"/>
                </a:lnTo>
                <a:lnTo>
                  <a:pt x="2184184" y="711047"/>
                </a:lnTo>
                <a:lnTo>
                  <a:pt x="2184184" y="79006"/>
                </a:lnTo>
                <a:lnTo>
                  <a:pt x="2177984" y="48252"/>
                </a:lnTo>
                <a:lnTo>
                  <a:pt x="2161070" y="23139"/>
                </a:lnTo>
                <a:lnTo>
                  <a:pt x="2135963" y="6208"/>
                </a:lnTo>
                <a:lnTo>
                  <a:pt x="2105190" y="0"/>
                </a:lnTo>
                <a:close/>
              </a:path>
            </a:pathLst>
          </a:custGeom>
          <a:solidFill>
            <a:srgbClr val="40C9CC"/>
          </a:solidFill>
          <a:ln>
            <a:noFill/>
          </a:ln>
        </p:spPr>
        <p:txBody>
          <a:bodyPr lIns="0" tIns="0" rIns="0" bIns="0"/>
          <a:lstStyle/>
          <a:p>
            <a:endParaRPr lang="ru-RU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0439" name="object 21">
            <a:extLst>
              <a:ext uri="{FF2B5EF4-FFF2-40B4-BE49-F238E27FC236}">
                <a16:creationId xmlns="" xmlns:a16="http://schemas.microsoft.com/office/drawing/2014/main" id="{211ADF91-7986-4AF8-9339-3D88581491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884863"/>
            <a:ext cx="20621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6195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ts val="1638"/>
              </a:lnSpc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Пригласить  технического</a:t>
            </a:r>
          </a:p>
          <a:p>
            <a:pPr algn="ctr">
              <a:lnSpc>
                <a:spcPts val="1625"/>
              </a:lnSpc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специалиста </a:t>
            </a:r>
            <a:br>
              <a:rPr lang="ru-RU" altLang="ru-RU" sz="14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</a:br>
            <a:r>
              <a:rPr lang="ru-RU" altLang="ru-RU" sz="14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и члена ГЭК</a:t>
            </a:r>
          </a:p>
        </p:txBody>
      </p:sp>
      <p:sp>
        <p:nvSpPr>
          <p:cNvPr id="60440" name="object 22">
            <a:extLst>
              <a:ext uri="{FF2B5EF4-FFF2-40B4-BE49-F238E27FC236}">
                <a16:creationId xmlns="" xmlns:a16="http://schemas.microsoft.com/office/drawing/2014/main" id="{ED277028-F0F8-411E-BAD2-6C4F67905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5775" y="1209675"/>
            <a:ext cx="1577975" cy="1016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30750" name="object 24">
            <a:extLst>
              <a:ext uri="{FF2B5EF4-FFF2-40B4-BE49-F238E27FC236}">
                <a16:creationId xmlns="" xmlns:a16="http://schemas.microsoft.com/office/drawing/2014/main" id="{6627673D-324D-4D92-8D0A-C2BE208E2A8F}"/>
              </a:ext>
            </a:extLst>
          </p:cNvPr>
          <p:cNvSpPr>
            <a:spLocks/>
          </p:cNvSpPr>
          <p:nvPr/>
        </p:nvSpPr>
        <p:spPr bwMode="auto">
          <a:xfrm>
            <a:off x="4505325" y="1263650"/>
            <a:ext cx="2640013" cy="585788"/>
          </a:xfrm>
          <a:custGeom>
            <a:avLst/>
            <a:gdLst>
              <a:gd name="T0" fmla="*/ 377333 w 2639695"/>
              <a:gd name="T1" fmla="*/ 0 h 584835"/>
              <a:gd name="T2" fmla="*/ 754798 w 2639695"/>
              <a:gd name="T3" fmla="*/ 0 h 584835"/>
              <a:gd name="T4" fmla="*/ 1320738 w 2639695"/>
              <a:gd name="T5" fmla="*/ 0 h 584835"/>
              <a:gd name="T6" fmla="*/ 2641475 w 2639695"/>
              <a:gd name="T7" fmla="*/ 0 h 584835"/>
              <a:gd name="T8" fmla="*/ 2641475 w 2639695"/>
              <a:gd name="T9" fmla="*/ 98365 h 584835"/>
              <a:gd name="T10" fmla="*/ 2641475 w 2639695"/>
              <a:gd name="T11" fmla="*/ 245848 h 584835"/>
              <a:gd name="T12" fmla="*/ 2641475 w 2639695"/>
              <a:gd name="T13" fmla="*/ 590190 h 584835"/>
              <a:gd name="T14" fmla="*/ 1320738 w 2639695"/>
              <a:gd name="T15" fmla="*/ 590190 h 584835"/>
              <a:gd name="T16" fmla="*/ 754798 w 2639695"/>
              <a:gd name="T17" fmla="*/ 590190 h 584835"/>
              <a:gd name="T18" fmla="*/ 377333 w 2639695"/>
              <a:gd name="T19" fmla="*/ 590190 h 584835"/>
              <a:gd name="T20" fmla="*/ 377333 w 2639695"/>
              <a:gd name="T21" fmla="*/ 245848 h 584835"/>
              <a:gd name="T22" fmla="*/ 0 w 2639695"/>
              <a:gd name="T23" fmla="*/ 159666 h 584835"/>
              <a:gd name="T24" fmla="*/ 377333 w 2639695"/>
              <a:gd name="T25" fmla="*/ 98365 h 584835"/>
              <a:gd name="T26" fmla="*/ 377333 w 2639695"/>
              <a:gd name="T27" fmla="*/ 0 h 58483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639695" h="584835">
                <a:moveTo>
                  <a:pt x="377063" y="0"/>
                </a:moveTo>
                <a:lnTo>
                  <a:pt x="754252" y="0"/>
                </a:lnTo>
                <a:lnTo>
                  <a:pt x="1319784" y="0"/>
                </a:lnTo>
                <a:lnTo>
                  <a:pt x="2639567" y="0"/>
                </a:lnTo>
                <a:lnTo>
                  <a:pt x="2639567" y="97408"/>
                </a:lnTo>
                <a:lnTo>
                  <a:pt x="2639567" y="243458"/>
                </a:lnTo>
                <a:lnTo>
                  <a:pt x="2639567" y="584453"/>
                </a:lnTo>
                <a:lnTo>
                  <a:pt x="1319784" y="584453"/>
                </a:lnTo>
                <a:lnTo>
                  <a:pt x="754252" y="584453"/>
                </a:lnTo>
                <a:lnTo>
                  <a:pt x="377063" y="584453"/>
                </a:lnTo>
                <a:lnTo>
                  <a:pt x="377063" y="243458"/>
                </a:lnTo>
                <a:lnTo>
                  <a:pt x="0" y="158114"/>
                </a:lnTo>
                <a:lnTo>
                  <a:pt x="377063" y="97408"/>
                </a:lnTo>
                <a:lnTo>
                  <a:pt x="377063" y="0"/>
                </a:lnTo>
                <a:close/>
              </a:path>
            </a:pathLst>
          </a:custGeom>
          <a:noFill/>
          <a:ln w="25400">
            <a:solidFill>
              <a:schemeClr val="accent5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0442" name="object 25">
            <a:extLst>
              <a:ext uri="{FF2B5EF4-FFF2-40B4-BE49-F238E27FC236}">
                <a16:creationId xmlns="" xmlns:a16="http://schemas.microsoft.com/office/drawing/2014/main" id="{9EE55166-7E2F-4287-B360-703B433545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1301866"/>
            <a:ext cx="2286000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28575" indent="-158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ts val="100"/>
              </a:spcBef>
              <a:buFontTx/>
              <a:buNone/>
            </a:pPr>
            <a:r>
              <a:rPr lang="ru-RU" altLang="ru-RU" sz="11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Проверить, что печать ЭМ </a:t>
            </a:r>
            <a:br>
              <a:rPr lang="ru-RU" altLang="ru-RU" sz="11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</a:br>
            <a:r>
              <a:rPr lang="ru-RU" altLang="ru-RU" sz="11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не  требуется и экзамен завершен</a:t>
            </a:r>
          </a:p>
        </p:txBody>
      </p:sp>
      <p:sp>
        <p:nvSpPr>
          <p:cNvPr id="30753" name="object 27">
            <a:extLst>
              <a:ext uri="{FF2B5EF4-FFF2-40B4-BE49-F238E27FC236}">
                <a16:creationId xmlns="" xmlns:a16="http://schemas.microsoft.com/office/drawing/2014/main" id="{37FB5894-9B26-470C-A58C-D1299FCA19E4}"/>
              </a:ext>
            </a:extLst>
          </p:cNvPr>
          <p:cNvSpPr>
            <a:spLocks/>
          </p:cNvSpPr>
          <p:nvPr/>
        </p:nvSpPr>
        <p:spPr bwMode="auto">
          <a:xfrm>
            <a:off x="2276475" y="2349500"/>
            <a:ext cx="3590925" cy="715963"/>
          </a:xfrm>
          <a:custGeom>
            <a:avLst/>
            <a:gdLst>
              <a:gd name="T0" fmla="*/ 496119 w 3481070"/>
              <a:gd name="T1" fmla="*/ 0 h 716914"/>
              <a:gd name="T2" fmla="*/ 992235 w 3481070"/>
              <a:gd name="T3" fmla="*/ 0 h 716914"/>
              <a:gd name="T4" fmla="*/ 1736475 w 3481070"/>
              <a:gd name="T5" fmla="*/ 0 h 716914"/>
              <a:gd name="T6" fmla="*/ 3472950 w 3481070"/>
              <a:gd name="T7" fmla="*/ 0 h 716914"/>
              <a:gd name="T8" fmla="*/ 3472950 w 3481070"/>
              <a:gd name="T9" fmla="*/ 118431 h 716914"/>
              <a:gd name="T10" fmla="*/ 3472950 w 3481070"/>
              <a:gd name="T11" fmla="*/ 296080 h 716914"/>
              <a:gd name="T12" fmla="*/ 3472950 w 3481070"/>
              <a:gd name="T13" fmla="*/ 710717 h 716914"/>
              <a:gd name="T14" fmla="*/ 1736475 w 3481070"/>
              <a:gd name="T15" fmla="*/ 710717 h 716914"/>
              <a:gd name="T16" fmla="*/ 992235 w 3481070"/>
              <a:gd name="T17" fmla="*/ 710717 h 716914"/>
              <a:gd name="T18" fmla="*/ 496119 w 3481070"/>
              <a:gd name="T19" fmla="*/ 710717 h 716914"/>
              <a:gd name="T20" fmla="*/ 496119 w 3481070"/>
              <a:gd name="T21" fmla="*/ 296080 h 716914"/>
              <a:gd name="T22" fmla="*/ 0 w 3481070"/>
              <a:gd name="T23" fmla="*/ 192262 h 716914"/>
              <a:gd name="T24" fmla="*/ 496119 w 3481070"/>
              <a:gd name="T25" fmla="*/ 118431 h 716914"/>
              <a:gd name="T26" fmla="*/ 496119 w 3481070"/>
              <a:gd name="T27" fmla="*/ 0 h 71691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481070" h="716914">
                <a:moveTo>
                  <a:pt x="497205" y="0"/>
                </a:moveTo>
                <a:lnTo>
                  <a:pt x="994410" y="0"/>
                </a:lnTo>
                <a:lnTo>
                  <a:pt x="1740281" y="0"/>
                </a:lnTo>
                <a:lnTo>
                  <a:pt x="3480562" y="0"/>
                </a:lnTo>
                <a:lnTo>
                  <a:pt x="3480562" y="119379"/>
                </a:lnTo>
                <a:lnTo>
                  <a:pt x="3480562" y="298450"/>
                </a:lnTo>
                <a:lnTo>
                  <a:pt x="3480562" y="716406"/>
                </a:lnTo>
                <a:lnTo>
                  <a:pt x="1740281" y="716406"/>
                </a:lnTo>
                <a:lnTo>
                  <a:pt x="994410" y="716406"/>
                </a:lnTo>
                <a:lnTo>
                  <a:pt x="497205" y="716406"/>
                </a:lnTo>
                <a:lnTo>
                  <a:pt x="497205" y="298450"/>
                </a:lnTo>
                <a:lnTo>
                  <a:pt x="0" y="193801"/>
                </a:lnTo>
                <a:lnTo>
                  <a:pt x="497205" y="119379"/>
                </a:lnTo>
                <a:lnTo>
                  <a:pt x="497205" y="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0444" name="object 28">
            <a:extLst>
              <a:ext uri="{FF2B5EF4-FFF2-40B4-BE49-F238E27FC236}">
                <a16:creationId xmlns="" xmlns:a16="http://schemas.microsoft.com/office/drawing/2014/main" id="{A051181C-11D1-4289-9112-6530B8B1B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7450" y="2444866"/>
            <a:ext cx="3409950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3317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ts val="100"/>
              </a:spcBef>
              <a:buFontTx/>
              <a:buNone/>
            </a:pPr>
            <a:r>
              <a:rPr lang="ru-RU" alt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Одной стопкой - сначала </a:t>
            </a:r>
            <a:r>
              <a:rPr lang="ru-RU" alt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комплекты бланков</a:t>
            </a:r>
            <a:r>
              <a:rPr lang="ru-RU" alt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,  потом формы ППЭ-05-02, </a:t>
            </a:r>
            <a:br>
              <a:rPr lang="ru-RU" alt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</a:br>
            <a:r>
              <a:rPr lang="ru-RU" alt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ППЭ-12-02 (при наличии), ППЭ-12-04-МАШ</a:t>
            </a:r>
          </a:p>
        </p:txBody>
      </p:sp>
      <p:sp>
        <p:nvSpPr>
          <p:cNvPr id="30756" name="object 30">
            <a:extLst>
              <a:ext uri="{FF2B5EF4-FFF2-40B4-BE49-F238E27FC236}">
                <a16:creationId xmlns="" xmlns:a16="http://schemas.microsoft.com/office/drawing/2014/main" id="{41B28220-6E66-4559-B9FF-8C3C742D4269}"/>
              </a:ext>
            </a:extLst>
          </p:cNvPr>
          <p:cNvSpPr>
            <a:spLocks/>
          </p:cNvSpPr>
          <p:nvPr/>
        </p:nvSpPr>
        <p:spPr bwMode="auto">
          <a:xfrm>
            <a:off x="2195513" y="3500438"/>
            <a:ext cx="4121150" cy="741362"/>
          </a:xfrm>
          <a:custGeom>
            <a:avLst/>
            <a:gdLst>
              <a:gd name="T0" fmla="*/ 608292 w 4261485"/>
              <a:gd name="T1" fmla="*/ 0 h 716914"/>
              <a:gd name="T2" fmla="*/ 1216590 w 4261485"/>
              <a:gd name="T3" fmla="*/ 0 h 716914"/>
              <a:gd name="T4" fmla="*/ 2128903 w 4261485"/>
              <a:gd name="T5" fmla="*/ 0 h 716914"/>
              <a:gd name="T6" fmla="*/ 4257675 w 4261485"/>
              <a:gd name="T7" fmla="*/ 0 h 716914"/>
              <a:gd name="T8" fmla="*/ 4257675 w 4261485"/>
              <a:gd name="T9" fmla="*/ 120015 h 716914"/>
              <a:gd name="T10" fmla="*/ 4257675 w 4261485"/>
              <a:gd name="T11" fmla="*/ 300041 h 716914"/>
              <a:gd name="T12" fmla="*/ 4257675 w 4261485"/>
              <a:gd name="T13" fmla="*/ 720228 h 716914"/>
              <a:gd name="T14" fmla="*/ 2128903 w 4261485"/>
              <a:gd name="T15" fmla="*/ 720228 h 716914"/>
              <a:gd name="T16" fmla="*/ 1216590 w 4261485"/>
              <a:gd name="T17" fmla="*/ 720228 h 716914"/>
              <a:gd name="T18" fmla="*/ 608292 w 4261485"/>
              <a:gd name="T19" fmla="*/ 720228 h 716914"/>
              <a:gd name="T20" fmla="*/ 608292 w 4261485"/>
              <a:gd name="T21" fmla="*/ 300041 h 716914"/>
              <a:gd name="T22" fmla="*/ 0 w 4261485"/>
              <a:gd name="T23" fmla="*/ 194835 h 716914"/>
              <a:gd name="T24" fmla="*/ 608292 w 4261485"/>
              <a:gd name="T25" fmla="*/ 120015 h 716914"/>
              <a:gd name="T26" fmla="*/ 608292 w 4261485"/>
              <a:gd name="T27" fmla="*/ 0 h 71691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4261485" h="716914">
                <a:moveTo>
                  <a:pt x="608838" y="0"/>
                </a:moveTo>
                <a:lnTo>
                  <a:pt x="1217676" y="0"/>
                </a:lnTo>
                <a:lnTo>
                  <a:pt x="2130806" y="0"/>
                </a:lnTo>
                <a:lnTo>
                  <a:pt x="4261485" y="0"/>
                </a:lnTo>
                <a:lnTo>
                  <a:pt x="4261485" y="119379"/>
                </a:lnTo>
                <a:lnTo>
                  <a:pt x="4261485" y="298449"/>
                </a:lnTo>
                <a:lnTo>
                  <a:pt x="4261485" y="716406"/>
                </a:lnTo>
                <a:lnTo>
                  <a:pt x="2130806" y="716406"/>
                </a:lnTo>
                <a:lnTo>
                  <a:pt x="1217676" y="716406"/>
                </a:lnTo>
                <a:lnTo>
                  <a:pt x="608838" y="716406"/>
                </a:lnTo>
                <a:lnTo>
                  <a:pt x="608838" y="298449"/>
                </a:lnTo>
                <a:lnTo>
                  <a:pt x="0" y="193801"/>
                </a:lnTo>
                <a:lnTo>
                  <a:pt x="608838" y="119379"/>
                </a:lnTo>
                <a:lnTo>
                  <a:pt x="608838" y="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0446" name="object 31">
            <a:extLst>
              <a:ext uri="{FF2B5EF4-FFF2-40B4-BE49-F238E27FC236}">
                <a16:creationId xmlns="" xmlns:a16="http://schemas.microsoft.com/office/drawing/2014/main" id="{45AE50BC-649D-4F0F-A498-103E037989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2088" y="3503728"/>
            <a:ext cx="3600450" cy="689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55575" indent="-1047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ts val="100"/>
              </a:spcBef>
              <a:buFontTx/>
              <a:buNone/>
            </a:pPr>
            <a:r>
              <a:rPr lang="ru-RU" alt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Сведения о количестве </a:t>
            </a:r>
            <a:r>
              <a:rPr lang="ru-RU" alt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бланков каждого вида</a:t>
            </a:r>
            <a:r>
              <a:rPr lang="ru-RU" alt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ru-RU" alt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</a:br>
            <a:r>
              <a:rPr lang="ru-RU" alt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и  выданных ДБО №2, количестве неявившихся, не завершивших экзамен и удалённых </a:t>
            </a:r>
            <a:br>
              <a:rPr lang="ru-RU" alt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</a:br>
            <a:r>
              <a:rPr lang="ru-RU" alt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с экзамена</a:t>
            </a:r>
          </a:p>
        </p:txBody>
      </p:sp>
      <p:sp>
        <p:nvSpPr>
          <p:cNvPr id="60447" name="object 32">
            <a:extLst>
              <a:ext uri="{FF2B5EF4-FFF2-40B4-BE49-F238E27FC236}">
                <a16:creationId xmlns="" xmlns:a16="http://schemas.microsoft.com/office/drawing/2014/main" id="{1E889C41-1996-4614-9BC3-C704A81A32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5563" y="2925763"/>
            <a:ext cx="2571750" cy="1439862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30760" name="object 34">
            <a:extLst>
              <a:ext uri="{FF2B5EF4-FFF2-40B4-BE49-F238E27FC236}">
                <a16:creationId xmlns="" xmlns:a16="http://schemas.microsoft.com/office/drawing/2014/main" id="{5DD0A9DE-9778-44CF-BD69-88A2B2136B83}"/>
              </a:ext>
            </a:extLst>
          </p:cNvPr>
          <p:cNvSpPr>
            <a:spLocks/>
          </p:cNvSpPr>
          <p:nvPr/>
        </p:nvSpPr>
        <p:spPr bwMode="auto">
          <a:xfrm>
            <a:off x="6635750" y="2133600"/>
            <a:ext cx="2041525" cy="1054100"/>
          </a:xfrm>
          <a:custGeom>
            <a:avLst/>
            <a:gdLst>
              <a:gd name="T0" fmla="*/ 0 w 2041525"/>
              <a:gd name="T1" fmla="*/ 0 h 1306830"/>
              <a:gd name="T2" fmla="*/ 1190752 w 2041525"/>
              <a:gd name="T3" fmla="*/ 0 h 1306830"/>
              <a:gd name="T4" fmla="*/ 1701165 w 2041525"/>
              <a:gd name="T5" fmla="*/ 0 h 1306830"/>
              <a:gd name="T6" fmla="*/ 2041398 w 2041525"/>
              <a:gd name="T7" fmla="*/ 0 h 1306830"/>
              <a:gd name="T8" fmla="*/ 2041398 w 2041525"/>
              <a:gd name="T9" fmla="*/ 447098 h 1306830"/>
              <a:gd name="T10" fmla="*/ 2041398 w 2041525"/>
              <a:gd name="T11" fmla="*/ 638712 h 1306830"/>
              <a:gd name="T12" fmla="*/ 2041398 w 2041525"/>
              <a:gd name="T13" fmla="*/ 766454 h 1306830"/>
              <a:gd name="T14" fmla="*/ 1701165 w 2041525"/>
              <a:gd name="T15" fmla="*/ 766454 h 1306830"/>
              <a:gd name="T16" fmla="*/ 1204087 w 2041525"/>
              <a:gd name="T17" fmla="*/ 1313958 h 1306830"/>
              <a:gd name="T18" fmla="*/ 1190752 w 2041525"/>
              <a:gd name="T19" fmla="*/ 766454 h 1306830"/>
              <a:gd name="T20" fmla="*/ 0 w 2041525"/>
              <a:gd name="T21" fmla="*/ 766454 h 1306830"/>
              <a:gd name="T22" fmla="*/ 0 w 2041525"/>
              <a:gd name="T23" fmla="*/ 638712 h 1306830"/>
              <a:gd name="T24" fmla="*/ 0 w 2041525"/>
              <a:gd name="T25" fmla="*/ 447098 h 1306830"/>
              <a:gd name="T26" fmla="*/ 0 w 2041525"/>
              <a:gd name="T27" fmla="*/ 0 h 130683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041525" h="1306830">
                <a:moveTo>
                  <a:pt x="0" y="0"/>
                </a:moveTo>
                <a:lnTo>
                  <a:pt x="1190752" y="0"/>
                </a:lnTo>
                <a:lnTo>
                  <a:pt x="1701165" y="0"/>
                </a:lnTo>
                <a:lnTo>
                  <a:pt x="2041398" y="0"/>
                </a:lnTo>
                <a:lnTo>
                  <a:pt x="2041398" y="444500"/>
                </a:lnTo>
                <a:lnTo>
                  <a:pt x="2041398" y="635000"/>
                </a:lnTo>
                <a:lnTo>
                  <a:pt x="2041398" y="762000"/>
                </a:lnTo>
                <a:lnTo>
                  <a:pt x="1701165" y="762000"/>
                </a:lnTo>
                <a:lnTo>
                  <a:pt x="1204087" y="1306322"/>
                </a:lnTo>
                <a:lnTo>
                  <a:pt x="1190752" y="762000"/>
                </a:lnTo>
                <a:lnTo>
                  <a:pt x="0" y="762000"/>
                </a:lnTo>
                <a:lnTo>
                  <a:pt x="0" y="635000"/>
                </a:lnTo>
                <a:lnTo>
                  <a:pt x="0" y="4445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5399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0449" name="object 35">
            <a:extLst>
              <a:ext uri="{FF2B5EF4-FFF2-40B4-BE49-F238E27FC236}">
                <a16:creationId xmlns="" xmlns:a16="http://schemas.microsoft.com/office/drawing/2014/main" id="{E66466E1-AA7C-48C0-B00E-9B39AA762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0" y="2167053"/>
            <a:ext cx="2041525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9683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ts val="100"/>
              </a:spcBef>
              <a:buFontTx/>
              <a:buNone/>
            </a:pPr>
            <a:r>
              <a:rPr lang="ru-RU" altLang="ru-RU" sz="11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Все поля должны быть  заполнены, при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необходимости ставить 0</a:t>
            </a:r>
          </a:p>
        </p:txBody>
      </p:sp>
      <p:sp>
        <p:nvSpPr>
          <p:cNvPr id="60450" name="object 36">
            <a:extLst>
              <a:ext uri="{FF2B5EF4-FFF2-40B4-BE49-F238E27FC236}">
                <a16:creationId xmlns="" xmlns:a16="http://schemas.microsoft.com/office/drawing/2014/main" id="{13348A86-DE02-46A0-86A0-B8B9758A4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3813" y="4829175"/>
            <a:ext cx="1958975" cy="515938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60451" name="object 37">
            <a:extLst>
              <a:ext uri="{FF2B5EF4-FFF2-40B4-BE49-F238E27FC236}">
                <a16:creationId xmlns="" xmlns:a16="http://schemas.microsoft.com/office/drawing/2014/main" id="{7211C73E-EC61-45A1-938F-56E3B5FB4194}"/>
              </a:ext>
            </a:extLst>
          </p:cNvPr>
          <p:cNvSpPr>
            <a:spLocks/>
          </p:cNvSpPr>
          <p:nvPr/>
        </p:nvSpPr>
        <p:spPr bwMode="auto">
          <a:xfrm>
            <a:off x="2419350" y="5456238"/>
            <a:ext cx="1738313" cy="723900"/>
          </a:xfrm>
          <a:custGeom>
            <a:avLst/>
            <a:gdLst>
              <a:gd name="T0" fmla="*/ 1727853 w 1738629"/>
              <a:gd name="T1" fmla="*/ 0 h 723900"/>
              <a:gd name="T2" fmla="*/ 383389 w 1738629"/>
              <a:gd name="T3" fmla="*/ 0 h 723900"/>
              <a:gd name="T4" fmla="*/ 383389 w 1738629"/>
              <a:gd name="T5" fmla="*/ 340956 h 723900"/>
              <a:gd name="T6" fmla="*/ 0 w 1738629"/>
              <a:gd name="T7" fmla="*/ 723747 h 723900"/>
              <a:gd name="T8" fmla="*/ 383389 w 1738629"/>
              <a:gd name="T9" fmla="*/ 487070 h 723900"/>
              <a:gd name="T10" fmla="*/ 383389 w 1738629"/>
              <a:gd name="T11" fmla="*/ 584479 h 723900"/>
              <a:gd name="T12" fmla="*/ 1727853 w 1738629"/>
              <a:gd name="T13" fmla="*/ 584479 h 723900"/>
              <a:gd name="T14" fmla="*/ 1727853 w 1738629"/>
              <a:gd name="T15" fmla="*/ 0 h 7239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738629" h="723900">
                <a:moveTo>
                  <a:pt x="1738248" y="0"/>
                </a:moveTo>
                <a:lnTo>
                  <a:pt x="385699" y="0"/>
                </a:lnTo>
                <a:lnTo>
                  <a:pt x="385699" y="340956"/>
                </a:lnTo>
                <a:lnTo>
                  <a:pt x="0" y="723747"/>
                </a:lnTo>
                <a:lnTo>
                  <a:pt x="385699" y="487070"/>
                </a:lnTo>
                <a:lnTo>
                  <a:pt x="385699" y="584479"/>
                </a:lnTo>
                <a:lnTo>
                  <a:pt x="1738248" y="584479"/>
                </a:lnTo>
                <a:lnTo>
                  <a:pt x="173824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764" name="object 38">
            <a:extLst>
              <a:ext uri="{FF2B5EF4-FFF2-40B4-BE49-F238E27FC236}">
                <a16:creationId xmlns="" xmlns:a16="http://schemas.microsoft.com/office/drawing/2014/main" id="{A5F5D2E5-1F9A-4B99-A0EB-8B00F909FE47}"/>
              </a:ext>
            </a:extLst>
          </p:cNvPr>
          <p:cNvSpPr>
            <a:spLocks/>
          </p:cNvSpPr>
          <p:nvPr/>
        </p:nvSpPr>
        <p:spPr bwMode="auto">
          <a:xfrm>
            <a:off x="2195513" y="5456238"/>
            <a:ext cx="1962150" cy="723900"/>
          </a:xfrm>
          <a:custGeom>
            <a:avLst/>
            <a:gdLst>
              <a:gd name="T0" fmla="*/ 385279 w 1738629"/>
              <a:gd name="T1" fmla="*/ 0 h 723900"/>
              <a:gd name="T2" fmla="*/ 610458 w 1738629"/>
              <a:gd name="T3" fmla="*/ 0 h 723900"/>
              <a:gd name="T4" fmla="*/ 948291 w 1738629"/>
              <a:gd name="T5" fmla="*/ 0 h 723900"/>
              <a:gd name="T6" fmla="*/ 1736352 w 1738629"/>
              <a:gd name="T7" fmla="*/ 0 h 723900"/>
              <a:gd name="T8" fmla="*/ 1736352 w 1738629"/>
              <a:gd name="T9" fmla="*/ 340956 h 723900"/>
              <a:gd name="T10" fmla="*/ 1736352 w 1738629"/>
              <a:gd name="T11" fmla="*/ 487070 h 723900"/>
              <a:gd name="T12" fmla="*/ 1736352 w 1738629"/>
              <a:gd name="T13" fmla="*/ 584479 h 723900"/>
              <a:gd name="T14" fmla="*/ 948291 w 1738629"/>
              <a:gd name="T15" fmla="*/ 584479 h 723900"/>
              <a:gd name="T16" fmla="*/ 610458 w 1738629"/>
              <a:gd name="T17" fmla="*/ 584479 h 723900"/>
              <a:gd name="T18" fmla="*/ 385279 w 1738629"/>
              <a:gd name="T19" fmla="*/ 584479 h 723900"/>
              <a:gd name="T20" fmla="*/ 385279 w 1738629"/>
              <a:gd name="T21" fmla="*/ 487070 h 723900"/>
              <a:gd name="T22" fmla="*/ 0 w 1738629"/>
              <a:gd name="T23" fmla="*/ 723747 h 723900"/>
              <a:gd name="T24" fmla="*/ 385279 w 1738629"/>
              <a:gd name="T25" fmla="*/ 340956 h 723900"/>
              <a:gd name="T26" fmla="*/ 385279 w 1738629"/>
              <a:gd name="T27" fmla="*/ 0 h 7239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738629" h="723900">
                <a:moveTo>
                  <a:pt x="385699" y="0"/>
                </a:moveTo>
                <a:lnTo>
                  <a:pt x="611124" y="0"/>
                </a:lnTo>
                <a:lnTo>
                  <a:pt x="949325" y="0"/>
                </a:lnTo>
                <a:lnTo>
                  <a:pt x="1738248" y="0"/>
                </a:lnTo>
                <a:lnTo>
                  <a:pt x="1738248" y="340956"/>
                </a:lnTo>
                <a:lnTo>
                  <a:pt x="1738248" y="487070"/>
                </a:lnTo>
                <a:lnTo>
                  <a:pt x="1738248" y="584479"/>
                </a:lnTo>
                <a:lnTo>
                  <a:pt x="949325" y="584479"/>
                </a:lnTo>
                <a:lnTo>
                  <a:pt x="611124" y="584479"/>
                </a:lnTo>
                <a:lnTo>
                  <a:pt x="385699" y="584479"/>
                </a:lnTo>
                <a:lnTo>
                  <a:pt x="385699" y="487070"/>
                </a:lnTo>
                <a:lnTo>
                  <a:pt x="0" y="723747"/>
                </a:lnTo>
                <a:lnTo>
                  <a:pt x="385699" y="340956"/>
                </a:lnTo>
                <a:lnTo>
                  <a:pt x="385699" y="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0453" name="object 39">
            <a:extLst>
              <a:ext uri="{FF2B5EF4-FFF2-40B4-BE49-F238E27FC236}">
                <a16:creationId xmlns="" xmlns:a16="http://schemas.microsoft.com/office/drawing/2014/main" id="{6E52E367-F829-436E-8902-CBB4922B2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5486516"/>
            <a:ext cx="1530350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В случае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отсутствия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особых ситуаций</a:t>
            </a:r>
          </a:p>
        </p:txBody>
      </p:sp>
      <p:sp>
        <p:nvSpPr>
          <p:cNvPr id="60454" name="object 40">
            <a:extLst>
              <a:ext uri="{FF2B5EF4-FFF2-40B4-BE49-F238E27FC236}">
                <a16:creationId xmlns="" xmlns:a16="http://schemas.microsoft.com/office/drawing/2014/main" id="{59E8F1AE-89A9-4260-B952-5BFF0E952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4430713"/>
            <a:ext cx="4260850" cy="39528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lIns="0" tIns="86995" rIns="0" bIns="0" anchor="b">
            <a:spAutoFit/>
          </a:bodyPr>
          <a:lstStyle>
            <a:lvl1pPr marL="11985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688"/>
              </a:spcBef>
              <a:buFontTx/>
              <a:buNone/>
            </a:pPr>
            <a:endParaRPr lang="ru-RU" altLang="ru-RU" sz="2000" b="1" dirty="0">
              <a:solidFill>
                <a:srgbClr val="FFFFFF"/>
              </a:solidFill>
              <a:latin typeface="Cambria" panose="02040503050406030204" pitchFamily="18" charset="0"/>
            </a:endParaRPr>
          </a:p>
        </p:txBody>
      </p:sp>
      <p:sp>
        <p:nvSpPr>
          <p:cNvPr id="30767" name="object 41">
            <a:extLst>
              <a:ext uri="{FF2B5EF4-FFF2-40B4-BE49-F238E27FC236}">
                <a16:creationId xmlns="" xmlns:a16="http://schemas.microsoft.com/office/drawing/2014/main" id="{A3ACB6E7-C74A-40AC-92C1-4FF7CCA4CA5E}"/>
              </a:ext>
            </a:extLst>
          </p:cNvPr>
          <p:cNvSpPr>
            <a:spLocks/>
          </p:cNvSpPr>
          <p:nvPr/>
        </p:nvSpPr>
        <p:spPr bwMode="auto">
          <a:xfrm>
            <a:off x="4716463" y="4924425"/>
            <a:ext cx="4260850" cy="1889125"/>
          </a:xfrm>
          <a:custGeom>
            <a:avLst/>
            <a:gdLst>
              <a:gd name="T0" fmla="*/ 4264025 w 4264025"/>
              <a:gd name="T1" fmla="*/ 0 h 1989454"/>
              <a:gd name="T2" fmla="*/ 0 w 4264025"/>
              <a:gd name="T3" fmla="*/ 0 h 1989454"/>
              <a:gd name="T4" fmla="*/ 0 w 4264025"/>
              <a:gd name="T5" fmla="*/ 904664 h 1989454"/>
              <a:gd name="T6" fmla="*/ 4264025 w 4264025"/>
              <a:gd name="T7" fmla="*/ 904664 h 1989454"/>
              <a:gd name="T8" fmla="*/ 4264025 w 4264025"/>
              <a:gd name="T9" fmla="*/ 0 h 19894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264025" h="1989454">
                <a:moveTo>
                  <a:pt x="4264025" y="0"/>
                </a:moveTo>
                <a:lnTo>
                  <a:pt x="0" y="0"/>
                </a:lnTo>
                <a:lnTo>
                  <a:pt x="0" y="1988947"/>
                </a:lnTo>
                <a:lnTo>
                  <a:pt x="4264025" y="1988947"/>
                </a:lnTo>
                <a:lnTo>
                  <a:pt x="4264025" y="0"/>
                </a:lnTo>
                <a:close/>
              </a:path>
            </a:pathLst>
          </a:custGeom>
          <a:solidFill>
            <a:srgbClr val="9AE3E4">
              <a:alpha val="90195"/>
            </a:srgbClr>
          </a:solidFill>
          <a:ln>
            <a:noFill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0456" name="object 43">
            <a:extLst>
              <a:ext uri="{FF2B5EF4-FFF2-40B4-BE49-F238E27FC236}">
                <a16:creationId xmlns="" xmlns:a16="http://schemas.microsoft.com/office/drawing/2014/main" id="{531725C1-0A6B-442F-8C50-F59F843811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0751" y="5087236"/>
            <a:ext cx="4189412" cy="1572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64135" rIns="0" bIns="0">
            <a:spAutoFit/>
          </a:bodyPr>
          <a:lstStyle>
            <a:lvl1pPr marL="142875" indent="2159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6987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698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698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698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698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698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698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698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698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Char char="•"/>
            </a:pP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Для дополнительной настройки сканера  использовать калибровочный лист.</a:t>
            </a: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Воспользоваться ссылкой «Перечень  возможных особых ситуаций» в нижней  части окна станции (откроется перечень  ситуаций и способов их устранения).</a:t>
            </a: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Пригласить технического специалиста</a:t>
            </a:r>
          </a:p>
        </p:txBody>
      </p:sp>
      <p:sp>
        <p:nvSpPr>
          <p:cNvPr id="60457" name="object 44">
            <a:extLst>
              <a:ext uri="{FF2B5EF4-FFF2-40B4-BE49-F238E27FC236}">
                <a16:creationId xmlns="" xmlns:a16="http://schemas.microsoft.com/office/drawing/2014/main" id="{E37102AA-7998-4C46-811F-9C7B7AAAE8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6363" y="6124575"/>
            <a:ext cx="1990725" cy="682625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60458" name="TextBox 1">
            <a:extLst>
              <a:ext uri="{FF2B5EF4-FFF2-40B4-BE49-F238E27FC236}">
                <a16:creationId xmlns="" xmlns:a16="http://schemas.microsoft.com/office/drawing/2014/main" id="{295C7738-2AE6-49BF-BAEF-F366FCA72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4438650"/>
            <a:ext cx="2357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Особые ситуации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: фигура 7">
            <a:extLst>
              <a:ext uri="{FF2B5EF4-FFF2-40B4-BE49-F238E27FC236}">
                <a16:creationId xmlns="" xmlns:a16="http://schemas.microsoft.com/office/drawing/2014/main" id="{D314D66C-C882-4ACA-B877-7B70E8149590}"/>
              </a:ext>
            </a:extLst>
          </p:cNvPr>
          <p:cNvSpPr/>
          <p:nvPr/>
        </p:nvSpPr>
        <p:spPr>
          <a:xfrm flipH="1">
            <a:off x="0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="" xmlns:a16="http://schemas.microsoft.com/office/drawing/2014/main" id="{DF9222DD-0C84-4983-A94E-C3D950CECA73}"/>
              </a:ext>
            </a:extLst>
          </p:cNvPr>
          <p:cNvSpPr/>
          <p:nvPr/>
        </p:nvSpPr>
        <p:spPr>
          <a:xfrm flipH="1">
            <a:off x="0" y="6015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443" name="Заголовок 1">
            <a:extLst>
              <a:ext uri="{FF2B5EF4-FFF2-40B4-BE49-F238E27FC236}">
                <a16:creationId xmlns="" xmlns:a16="http://schemas.microsoft.com/office/drawing/2014/main" id="{6825A803-1CEB-4286-91AD-778C5FD4C9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72598" y="141288"/>
            <a:ext cx="9251951" cy="1055688"/>
          </a:xfrm>
        </p:spPr>
        <p:txBody>
          <a:bodyPr/>
          <a:lstStyle/>
          <a:p>
            <a:pPr eaLnBrk="1" hangingPunct="1"/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ЗАВЕРШЕНИЕ ЭКЗАМЕНА, УПАКОВКА ЭМ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="" xmlns:a16="http://schemas.microsoft.com/office/drawing/2014/main" id="{5DB4DD98-6C80-479C-9F1B-3D98539557DA}"/>
              </a:ext>
            </a:extLst>
          </p:cNvPr>
          <p:cNvSpPr/>
          <p:nvPr/>
        </p:nvSpPr>
        <p:spPr>
          <a:xfrm>
            <a:off x="250825" y="1268760"/>
            <a:ext cx="8642350" cy="1152128"/>
          </a:xfrm>
          <a:prstGeom prst="roundRect">
            <a:avLst/>
          </a:prstGeom>
          <a:solidFill>
            <a:srgbClr val="9A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ts val="575"/>
              </a:spcBef>
              <a:defRPr/>
            </a:pPr>
            <a:r>
              <a:rPr lang="ru-RU" b="1" dirty="0">
                <a:solidFill>
                  <a:srgbClr val="C00000"/>
                </a:solidFill>
                <a:latin typeface="Century Gothic" panose="020B0502020202020204" pitchFamily="34" charset="0"/>
              </a:rPr>
              <a:t>Член ГЭК и технический специалист </a:t>
            </a:r>
            <a:r>
              <a:rPr lang="ru-RU" dirty="0">
                <a:solidFill>
                  <a:srgbClr val="C00000"/>
                </a:solidFill>
                <a:latin typeface="Century Gothic" panose="020B0502020202020204" pitchFamily="34" charset="0"/>
              </a:rPr>
              <a:t>проверяют корректность </a:t>
            </a:r>
            <a:r>
              <a:rPr lang="ru-RU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Century Gothic" panose="020B0502020202020204" pitchFamily="34" charset="0"/>
              </a:rPr>
            </a:br>
            <a:r>
              <a:rPr lang="ru-RU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и </a:t>
            </a:r>
            <a:r>
              <a:rPr lang="ru-RU" dirty="0">
                <a:solidFill>
                  <a:srgbClr val="C00000"/>
                </a:solidFill>
                <a:latin typeface="Century Gothic" panose="020B0502020202020204" pitchFamily="34" charset="0"/>
              </a:rPr>
              <a:t>качество сканирования и выполняют экспорт ЭМ </a:t>
            </a:r>
            <a:r>
              <a:rPr lang="ru-RU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Century Gothic" panose="020B0502020202020204" pitchFamily="34" charset="0"/>
              </a:rPr>
            </a:br>
            <a:r>
              <a:rPr lang="ru-RU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на </a:t>
            </a:r>
            <a:r>
              <a:rPr lang="ru-RU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флеш</a:t>
            </a:r>
            <a:r>
              <a:rPr lang="ru-RU" dirty="0">
                <a:solidFill>
                  <a:srgbClr val="C00000"/>
                </a:solidFill>
                <a:latin typeface="Century Gothic" panose="020B0502020202020204" pitchFamily="34" charset="0"/>
              </a:rPr>
              <a:t>-накопитель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="" xmlns:a16="http://schemas.microsoft.com/office/drawing/2014/main" id="{B3787821-7762-4FE9-9C59-35AABF73394A}"/>
              </a:ext>
            </a:extLst>
          </p:cNvPr>
          <p:cNvSpPr/>
          <p:nvPr/>
        </p:nvSpPr>
        <p:spPr>
          <a:xfrm>
            <a:off x="250825" y="2637978"/>
            <a:ext cx="8642350" cy="143909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ts val="450"/>
              </a:spcBef>
              <a:defRPr/>
            </a:pPr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</a:rPr>
              <a:t>Технический специалист 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распечатывает протокол печати ЭМ </a:t>
            </a:r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в 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аудитории (форма ППЭ-23) и  протокол проведения процедуры сканирования бланков ГИА в аудитории ППЭ (форма ППЭ-15), </a:t>
            </a:r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</a:rPr>
              <a:t>организаторы в аудитории 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подписывают их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B0AAEB9A-DF64-46C9-BDD1-9DC27F683461}"/>
              </a:ext>
            </a:extLst>
          </p:cNvPr>
          <p:cNvSpPr/>
          <p:nvPr/>
        </p:nvSpPr>
        <p:spPr>
          <a:xfrm>
            <a:off x="250825" y="4292600"/>
            <a:ext cx="8642350" cy="2089150"/>
          </a:xfrm>
          <a:prstGeom prst="roundRect">
            <a:avLst>
              <a:gd name="adj" fmla="val 6525"/>
            </a:avLst>
          </a:prstGeom>
          <a:solidFill>
            <a:srgbClr val="9A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ts val="575"/>
              </a:spcBef>
              <a:defRPr/>
            </a:pP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Организаторы упаковывают и запечатывают бланки ответов и другие материалы и сдают их в штаб ППЭ руководителю ППЭ:</a:t>
            </a:r>
          </a:p>
          <a:p>
            <a:pPr algn="ctr" eaLnBrk="1" hangingPunct="1">
              <a:spcBef>
                <a:spcPts val="575"/>
              </a:spcBef>
              <a:defRPr/>
            </a:pPr>
            <a:endParaRPr lang="ru-RU" sz="8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	ВДП с комплектами бланков участников ЕГЭ;</a:t>
            </a:r>
            <a:b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</a:b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	ВДП с КИМ, включая контрольный лист;</a:t>
            </a:r>
          </a:p>
          <a:p>
            <a:pPr marL="285750" indent="-285750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	ВДП с испорченными/бракованными ЭМ;</a:t>
            </a:r>
          </a:p>
          <a:p>
            <a:pPr marL="285750" indent="-285750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	конверт с черновиками;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	формы ППЭ: </a:t>
            </a: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ППЭ-05-02, ППЭ-12-02 (при наличии), ППЭ-12-03, ППЭ-12-04 МАШ;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	служебные записки (при наличии)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олилиния: фигура 47">
            <a:extLst>
              <a:ext uri="{FF2B5EF4-FFF2-40B4-BE49-F238E27FC236}">
                <a16:creationId xmlns="" xmlns:a16="http://schemas.microsoft.com/office/drawing/2014/main" id="{4E56F726-3950-4E00-A8BA-92485C0CBBCC}"/>
              </a:ext>
            </a:extLst>
          </p:cNvPr>
          <p:cNvSpPr/>
          <p:nvPr/>
        </p:nvSpPr>
        <p:spPr>
          <a:xfrm>
            <a:off x="1985211" y="-27384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олилиния: фигура 48">
            <a:extLst>
              <a:ext uri="{FF2B5EF4-FFF2-40B4-BE49-F238E27FC236}">
                <a16:creationId xmlns="" xmlns:a16="http://schemas.microsoft.com/office/drawing/2014/main" id="{A1FFCEAC-88F5-40F8-B5F3-C1CAC99A2A2E}"/>
              </a:ext>
            </a:extLst>
          </p:cNvPr>
          <p:cNvSpPr/>
          <p:nvPr/>
        </p:nvSpPr>
        <p:spPr>
          <a:xfrm>
            <a:off x="7219365" y="0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олилиния: фигура 49">
            <a:extLst>
              <a:ext uri="{FF2B5EF4-FFF2-40B4-BE49-F238E27FC236}">
                <a16:creationId xmlns="" xmlns:a16="http://schemas.microsoft.com/office/drawing/2014/main" id="{3D2F2C9B-F279-4A6B-947A-AA364E3898EF}"/>
              </a:ext>
            </a:extLst>
          </p:cNvPr>
          <p:cNvSpPr/>
          <p:nvPr/>
        </p:nvSpPr>
        <p:spPr>
          <a:xfrm flipH="1">
            <a:off x="-11151" y="-5136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467" name="Заголовок 1">
            <a:extLst>
              <a:ext uri="{FF2B5EF4-FFF2-40B4-BE49-F238E27FC236}">
                <a16:creationId xmlns="" xmlns:a16="http://schemas.microsoft.com/office/drawing/2014/main" id="{90BC22E4-86CE-4578-AAF7-B27B1FD967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УПАКОВКА ЭМ В АУДИТОРИИ</a:t>
            </a:r>
          </a:p>
        </p:txBody>
      </p:sp>
      <p:sp>
        <p:nvSpPr>
          <p:cNvPr id="62468" name="AutoShape 4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99042D4D-0C79-4708-94A7-A312C5E0E7C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2469" name="AutoShape 6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9D519613-72C8-4EB3-9B19-162D96750F3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2470" name="AutoShape 8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9D0601F9-6D93-4BB3-9CF8-0BE261E435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2471" name="AutoShape 17" descr="https://www.pngkey.com/png/full/45-453882_open-laptop-icon.png">
            <a:extLst>
              <a:ext uri="{FF2B5EF4-FFF2-40B4-BE49-F238E27FC236}">
                <a16:creationId xmlns="" xmlns:a16="http://schemas.microsoft.com/office/drawing/2014/main" id="{6D3533B6-261E-4C7A-AB59-0386D931D17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2472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="" xmlns:a16="http://schemas.microsoft.com/office/drawing/2014/main" id="{6AC29259-E73B-470C-BD24-F2A4D362FAF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2473" name="AutoShape 2" descr="https://www.clipartmax.com/png/full/103-1038590_file-emoji-u1f4bb-svg-computer-emoji-black-and-white.png">
            <a:extLst>
              <a:ext uri="{FF2B5EF4-FFF2-40B4-BE49-F238E27FC236}">
                <a16:creationId xmlns="" xmlns:a16="http://schemas.microsoft.com/office/drawing/2014/main" id="{8169E416-C5A9-4D30-BBD5-BC530DD764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2474" name="object 4">
            <a:extLst>
              <a:ext uri="{FF2B5EF4-FFF2-40B4-BE49-F238E27FC236}">
                <a16:creationId xmlns="" xmlns:a16="http://schemas.microsoft.com/office/drawing/2014/main" id="{7792178D-02BD-4BA4-93C6-FFC2D484D8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913" y="1463675"/>
            <a:ext cx="2254250" cy="15335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80" name="Скругленный прямоугольник 79">
            <a:extLst>
              <a:ext uri="{FF2B5EF4-FFF2-40B4-BE49-F238E27FC236}">
                <a16:creationId xmlns="" xmlns:a16="http://schemas.microsoft.com/office/drawing/2014/main" id="{FA72A4E1-5799-4A37-8F4C-199FF2F210B8}"/>
              </a:ext>
            </a:extLst>
          </p:cNvPr>
          <p:cNvSpPr/>
          <p:nvPr/>
        </p:nvSpPr>
        <p:spPr>
          <a:xfrm>
            <a:off x="6781800" y="6092825"/>
            <a:ext cx="2235200" cy="417513"/>
          </a:xfrm>
          <a:prstGeom prst="roundRect">
            <a:avLst/>
          </a:prstGeom>
          <a:solidFill>
            <a:srgbClr val="9AE3E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ts val="100"/>
              </a:spcBef>
              <a:defRPr/>
            </a:pPr>
            <a:r>
              <a:rPr lang="ru-RU" altLang="ru-RU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Черновики</a:t>
            </a:r>
          </a:p>
        </p:txBody>
      </p:sp>
      <p:pic>
        <p:nvPicPr>
          <p:cNvPr id="62476" name="Picture 3">
            <a:extLst>
              <a:ext uri="{FF2B5EF4-FFF2-40B4-BE49-F238E27FC236}">
                <a16:creationId xmlns="" xmlns:a16="http://schemas.microsoft.com/office/drawing/2014/main" id="{CD8CFDC2-DA8F-4D75-A1F4-C2AD8A8CD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456113"/>
            <a:ext cx="2235200" cy="1533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1" name="Правая фигурная скобка 60">
            <a:extLst>
              <a:ext uri="{FF2B5EF4-FFF2-40B4-BE49-F238E27FC236}">
                <a16:creationId xmlns="" xmlns:a16="http://schemas.microsoft.com/office/drawing/2014/main" id="{61FFA1BF-FAD3-4C9A-B6B6-F66941AFEDD6}"/>
              </a:ext>
            </a:extLst>
          </p:cNvPr>
          <p:cNvSpPr/>
          <p:nvPr/>
        </p:nvSpPr>
        <p:spPr>
          <a:xfrm rot="19660116">
            <a:off x="3921125" y="4476750"/>
            <a:ext cx="403225" cy="2020888"/>
          </a:xfrm>
          <a:prstGeom prst="rightBrace">
            <a:avLst>
              <a:gd name="adj1" fmla="val 8333"/>
              <a:gd name="adj2" fmla="val 50343"/>
            </a:avLst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C00000"/>
              </a:solidFill>
            </a:endParaRPr>
          </a:p>
        </p:txBody>
      </p:sp>
      <p:pic>
        <p:nvPicPr>
          <p:cNvPr id="62478" name="Picture 2">
            <a:extLst>
              <a:ext uri="{FF2B5EF4-FFF2-40B4-BE49-F238E27FC236}">
                <a16:creationId xmlns="" xmlns:a16="http://schemas.microsoft.com/office/drawing/2014/main" id="{5061C542-86DB-4C07-AD01-9E161FD09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864100"/>
            <a:ext cx="676275" cy="982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2479" name="TextBox 93">
            <a:extLst>
              <a:ext uri="{FF2B5EF4-FFF2-40B4-BE49-F238E27FC236}">
                <a16:creationId xmlns="" xmlns:a16="http://schemas.microsoft.com/office/drawing/2014/main" id="{254C86C3-D44D-4883-B4D2-E676A4F120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0663" y="4854575"/>
            <a:ext cx="8080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900" b="1">
                <a:solidFill>
                  <a:srgbClr val="C00000"/>
                </a:solidFill>
                <a:latin typeface="Arial Black" panose="020B0A04020102020204" pitchFamily="34" charset="0"/>
              </a:rPr>
              <a:t>ДБО № 2</a:t>
            </a:r>
          </a:p>
        </p:txBody>
      </p:sp>
      <p:pic>
        <p:nvPicPr>
          <p:cNvPr id="62480" name="Рисунок 94">
            <a:extLst>
              <a:ext uri="{FF2B5EF4-FFF2-40B4-BE49-F238E27FC236}">
                <a16:creationId xmlns="" xmlns:a16="http://schemas.microsoft.com/office/drawing/2014/main" id="{0EDFC45B-E55F-49DA-997F-2798043821F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063" y="5087938"/>
            <a:ext cx="733425" cy="1036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81" name="Рисунок 95">
            <a:extLst>
              <a:ext uri="{FF2B5EF4-FFF2-40B4-BE49-F238E27FC236}">
                <a16:creationId xmlns="" xmlns:a16="http://schemas.microsoft.com/office/drawing/2014/main" id="{3CDBC841-AF58-4CE5-903C-64BA0962A00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75" y="5260975"/>
            <a:ext cx="690563" cy="976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82" name="TextBox 96">
            <a:extLst>
              <a:ext uri="{FF2B5EF4-FFF2-40B4-BE49-F238E27FC236}">
                <a16:creationId xmlns="" xmlns:a16="http://schemas.microsoft.com/office/drawing/2014/main" id="{AFC3C761-5423-4052-A350-979572F2D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8050" y="5243513"/>
            <a:ext cx="33178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900" b="1">
                <a:solidFill>
                  <a:srgbClr val="C00000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62483" name="TextBox 97">
            <a:extLst>
              <a:ext uri="{FF2B5EF4-FFF2-40B4-BE49-F238E27FC236}">
                <a16:creationId xmlns="" xmlns:a16="http://schemas.microsoft.com/office/drawing/2014/main" id="{665A8AF0-A0FE-413D-8C4F-4DB6CC5E8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8513" y="5080000"/>
            <a:ext cx="3302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900" b="1">
                <a:solidFill>
                  <a:srgbClr val="C00000"/>
                </a:solidFill>
                <a:latin typeface="Arial Black" panose="020B0A04020102020204" pitchFamily="34" charset="0"/>
              </a:rPr>
              <a:t>2</a:t>
            </a:r>
          </a:p>
        </p:txBody>
      </p:sp>
      <p:pic>
        <p:nvPicPr>
          <p:cNvPr id="62484" name="Рисунок 66">
            <a:extLst>
              <a:ext uri="{FF2B5EF4-FFF2-40B4-BE49-F238E27FC236}">
                <a16:creationId xmlns="" xmlns:a16="http://schemas.microsoft.com/office/drawing/2014/main" id="{3633A5A8-4F41-4E4A-8FD1-22B1E63430B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0" y="5387975"/>
            <a:ext cx="687388" cy="971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85" name="Рисунок 63">
            <a:extLst>
              <a:ext uri="{FF2B5EF4-FFF2-40B4-BE49-F238E27FC236}">
                <a16:creationId xmlns="" xmlns:a16="http://schemas.microsoft.com/office/drawing/2014/main" id="{DA6032A9-5B64-45BA-9D71-3BBB21E01AB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775" y="5595938"/>
            <a:ext cx="687388" cy="971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86" name="TextBox 68">
            <a:extLst>
              <a:ext uri="{FF2B5EF4-FFF2-40B4-BE49-F238E27FC236}">
                <a16:creationId xmlns="" xmlns:a16="http://schemas.microsoft.com/office/drawing/2014/main" id="{4A55F00D-0190-47EE-876E-F56CCB6DA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3188" y="6200775"/>
            <a:ext cx="839787" cy="3381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800" dirty="0">
                <a:solidFill>
                  <a:srgbClr val="000000"/>
                </a:solidFill>
                <a:latin typeface="Cambria" panose="02040503050406030204" pitchFamily="18" charset="0"/>
              </a:rPr>
              <a:t>Бланк ответов №1</a:t>
            </a:r>
          </a:p>
        </p:txBody>
      </p:sp>
      <p:sp>
        <p:nvSpPr>
          <p:cNvPr id="62487" name="TextBox 67">
            <a:extLst>
              <a:ext uri="{FF2B5EF4-FFF2-40B4-BE49-F238E27FC236}">
                <a16:creationId xmlns="" xmlns:a16="http://schemas.microsoft.com/office/drawing/2014/main" id="{C8F4F7E5-EC23-4481-B62B-29D00E6456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6397625"/>
            <a:ext cx="839787" cy="3381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800">
                <a:solidFill>
                  <a:srgbClr val="000000"/>
                </a:solidFill>
                <a:latin typeface="Cambria" panose="02040503050406030204" pitchFamily="18" charset="0"/>
              </a:rPr>
              <a:t>Бланк регистрации</a:t>
            </a:r>
          </a:p>
        </p:txBody>
      </p:sp>
      <p:sp>
        <p:nvSpPr>
          <p:cNvPr id="62488" name="TextBox 69">
            <a:extLst>
              <a:ext uri="{FF2B5EF4-FFF2-40B4-BE49-F238E27FC236}">
                <a16:creationId xmlns="" xmlns:a16="http://schemas.microsoft.com/office/drawing/2014/main" id="{A70B7A27-A20D-4789-A563-E3655A07D6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725" y="5778500"/>
            <a:ext cx="958850" cy="33855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800" dirty="0">
                <a:solidFill>
                  <a:srgbClr val="000000"/>
                </a:solidFill>
                <a:latin typeface="Cambria" panose="02040503050406030204" pitchFamily="18" charset="0"/>
              </a:rPr>
              <a:t>Бланки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800" dirty="0">
                <a:solidFill>
                  <a:srgbClr val="000000"/>
                </a:solidFill>
                <a:latin typeface="Cambria" panose="02040503050406030204" pitchFamily="18" charset="0"/>
              </a:rPr>
              <a:t>ответов №2</a:t>
            </a:r>
          </a:p>
        </p:txBody>
      </p:sp>
      <p:sp>
        <p:nvSpPr>
          <p:cNvPr id="62489" name="TextBox 70">
            <a:extLst>
              <a:ext uri="{FF2B5EF4-FFF2-40B4-BE49-F238E27FC236}">
                <a16:creationId xmlns="" xmlns:a16="http://schemas.microsoft.com/office/drawing/2014/main" id="{BBE965AD-D511-432D-A37F-4DDEBE0CC988}"/>
              </a:ext>
            </a:extLst>
          </p:cNvPr>
          <p:cNvSpPr txBox="1">
            <a:spLocks noChangeArrowheads="1"/>
          </p:cNvSpPr>
          <p:nvPr/>
        </p:nvSpPr>
        <p:spPr bwMode="auto">
          <a:xfrm rot="3402382">
            <a:off x="3142456" y="5225257"/>
            <a:ext cx="2498725" cy="2301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900">
                <a:solidFill>
                  <a:srgbClr val="000000"/>
                </a:solidFill>
                <a:latin typeface="Cambria" panose="02040503050406030204" pitchFamily="18" charset="0"/>
              </a:rPr>
              <a:t>Комплект 1 участника</a:t>
            </a:r>
          </a:p>
        </p:txBody>
      </p:sp>
      <p:sp>
        <p:nvSpPr>
          <p:cNvPr id="104" name="Правая фигурная скобка 103">
            <a:extLst>
              <a:ext uri="{FF2B5EF4-FFF2-40B4-BE49-F238E27FC236}">
                <a16:creationId xmlns="" xmlns:a16="http://schemas.microsoft.com/office/drawing/2014/main" id="{EE70A534-7FFD-4EF5-B155-8F45DC5EB833}"/>
              </a:ext>
            </a:extLst>
          </p:cNvPr>
          <p:cNvSpPr/>
          <p:nvPr/>
        </p:nvSpPr>
        <p:spPr>
          <a:xfrm rot="19660116">
            <a:off x="1800225" y="3427413"/>
            <a:ext cx="404813" cy="1458912"/>
          </a:xfrm>
          <a:prstGeom prst="rightBrace">
            <a:avLst>
              <a:gd name="adj1" fmla="val 8333"/>
              <a:gd name="adj2" fmla="val 50343"/>
            </a:avLst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C00000"/>
              </a:solidFill>
            </a:endParaRPr>
          </a:p>
        </p:txBody>
      </p:sp>
      <p:pic>
        <p:nvPicPr>
          <p:cNvPr id="62491" name="Picture 2">
            <a:extLst>
              <a:ext uri="{FF2B5EF4-FFF2-40B4-BE49-F238E27FC236}">
                <a16:creationId xmlns="" xmlns:a16="http://schemas.microsoft.com/office/drawing/2014/main" id="{97A6A6FA-A5B6-4BBA-90A8-07578BD8B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8" y="3771900"/>
            <a:ext cx="676275" cy="982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2492" name="TextBox 93">
            <a:extLst>
              <a:ext uri="{FF2B5EF4-FFF2-40B4-BE49-F238E27FC236}">
                <a16:creationId xmlns="" xmlns:a16="http://schemas.microsoft.com/office/drawing/2014/main" id="{2927A50C-113A-40EB-B3F3-D1CE99F7E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575" y="3762375"/>
            <a:ext cx="8080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900" b="1">
                <a:solidFill>
                  <a:srgbClr val="C00000"/>
                </a:solidFill>
                <a:latin typeface="Arial Black" panose="020B0A04020102020204" pitchFamily="34" charset="0"/>
              </a:rPr>
              <a:t>ДБО № 2</a:t>
            </a:r>
          </a:p>
        </p:txBody>
      </p:sp>
      <p:pic>
        <p:nvPicPr>
          <p:cNvPr id="62493" name="Рисунок 94">
            <a:extLst>
              <a:ext uri="{FF2B5EF4-FFF2-40B4-BE49-F238E27FC236}">
                <a16:creationId xmlns="" xmlns:a16="http://schemas.microsoft.com/office/drawing/2014/main" id="{262F0FAC-56E9-4FED-84B8-C49BA423D50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3995738"/>
            <a:ext cx="733425" cy="1036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94" name="Рисунок 95">
            <a:extLst>
              <a:ext uri="{FF2B5EF4-FFF2-40B4-BE49-F238E27FC236}">
                <a16:creationId xmlns="" xmlns:a16="http://schemas.microsoft.com/office/drawing/2014/main" id="{0BD8C493-6454-4E27-B8A9-9D7080BAB50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88" y="4168775"/>
            <a:ext cx="690562" cy="976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95" name="TextBox 96">
            <a:extLst>
              <a:ext uri="{FF2B5EF4-FFF2-40B4-BE49-F238E27FC236}">
                <a16:creationId xmlns="" xmlns:a16="http://schemas.microsoft.com/office/drawing/2014/main" id="{D3720D17-8B9D-4889-B669-8FDAE48DA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7963" y="4151313"/>
            <a:ext cx="33178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900" b="1">
                <a:solidFill>
                  <a:srgbClr val="C00000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62496" name="TextBox 97">
            <a:extLst>
              <a:ext uri="{FF2B5EF4-FFF2-40B4-BE49-F238E27FC236}">
                <a16:creationId xmlns="" xmlns:a16="http://schemas.microsoft.com/office/drawing/2014/main" id="{8A96593D-882C-4822-B9BD-AA8585C82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8425" y="3987800"/>
            <a:ext cx="3302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900" b="1">
                <a:solidFill>
                  <a:srgbClr val="C00000"/>
                </a:solidFill>
                <a:latin typeface="Arial Black" panose="020B0A04020102020204" pitchFamily="34" charset="0"/>
              </a:rPr>
              <a:t>2</a:t>
            </a:r>
          </a:p>
        </p:txBody>
      </p:sp>
      <p:pic>
        <p:nvPicPr>
          <p:cNvPr id="62497" name="Рисунок 66">
            <a:extLst>
              <a:ext uri="{FF2B5EF4-FFF2-40B4-BE49-F238E27FC236}">
                <a16:creationId xmlns="" xmlns:a16="http://schemas.microsoft.com/office/drawing/2014/main" id="{7EBB1431-6C1A-4C87-AB6F-E311FA100A5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63" y="4295775"/>
            <a:ext cx="687387" cy="971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98" name="Рисунок 63">
            <a:extLst>
              <a:ext uri="{FF2B5EF4-FFF2-40B4-BE49-F238E27FC236}">
                <a16:creationId xmlns="" xmlns:a16="http://schemas.microsoft.com/office/drawing/2014/main" id="{00713CA9-DB1D-45E9-AA0C-A00BE30242A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4503738"/>
            <a:ext cx="687388" cy="971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99" name="TextBox 68">
            <a:extLst>
              <a:ext uri="{FF2B5EF4-FFF2-40B4-BE49-F238E27FC236}">
                <a16:creationId xmlns="" xmlns:a16="http://schemas.microsoft.com/office/drawing/2014/main" id="{04D77EFC-8B0E-45C1-95B8-3BE8AA416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688" y="5108575"/>
            <a:ext cx="839787" cy="3381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800">
                <a:solidFill>
                  <a:srgbClr val="000000"/>
                </a:solidFill>
                <a:latin typeface="Cambria" panose="02040503050406030204" pitchFamily="18" charset="0"/>
              </a:rPr>
              <a:t>Бланк ответов №1</a:t>
            </a:r>
          </a:p>
        </p:txBody>
      </p:sp>
      <p:sp>
        <p:nvSpPr>
          <p:cNvPr id="62500" name="TextBox 67">
            <a:extLst>
              <a:ext uri="{FF2B5EF4-FFF2-40B4-BE49-F238E27FC236}">
                <a16:creationId xmlns="" xmlns:a16="http://schemas.microsoft.com/office/drawing/2014/main" id="{67CF1493-43F0-4800-AFE3-FC85EA6B5E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9600" y="5305425"/>
            <a:ext cx="839788" cy="3381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800">
                <a:solidFill>
                  <a:srgbClr val="000000"/>
                </a:solidFill>
                <a:latin typeface="Cambria" panose="02040503050406030204" pitchFamily="18" charset="0"/>
              </a:rPr>
              <a:t>Бланк регистрации</a:t>
            </a:r>
          </a:p>
        </p:txBody>
      </p:sp>
      <p:sp>
        <p:nvSpPr>
          <p:cNvPr id="62501" name="TextBox 114">
            <a:extLst>
              <a:ext uri="{FF2B5EF4-FFF2-40B4-BE49-F238E27FC236}">
                <a16:creationId xmlns="" xmlns:a16="http://schemas.microsoft.com/office/drawing/2014/main" id="{1B346D7D-8515-414A-A029-0A720DF6AF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8" y="4686300"/>
            <a:ext cx="958850" cy="33855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800" dirty="0">
                <a:solidFill>
                  <a:srgbClr val="000000"/>
                </a:solidFill>
                <a:latin typeface="Cambria" panose="02040503050406030204" pitchFamily="18" charset="0"/>
              </a:rPr>
              <a:t>Бланки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800" dirty="0">
                <a:solidFill>
                  <a:srgbClr val="000000"/>
                </a:solidFill>
                <a:latin typeface="Cambria" panose="02040503050406030204" pitchFamily="18" charset="0"/>
              </a:rPr>
              <a:t>ответов №2</a:t>
            </a:r>
          </a:p>
        </p:txBody>
      </p:sp>
      <p:sp>
        <p:nvSpPr>
          <p:cNvPr id="62502" name="TextBox 115">
            <a:extLst>
              <a:ext uri="{FF2B5EF4-FFF2-40B4-BE49-F238E27FC236}">
                <a16:creationId xmlns="" xmlns:a16="http://schemas.microsoft.com/office/drawing/2014/main" id="{53B3D1F8-E864-434E-B317-D340C36CE9CD}"/>
              </a:ext>
            </a:extLst>
          </p:cNvPr>
          <p:cNvSpPr txBox="1">
            <a:spLocks noChangeArrowheads="1"/>
          </p:cNvSpPr>
          <p:nvPr/>
        </p:nvSpPr>
        <p:spPr bwMode="auto">
          <a:xfrm rot="3402382">
            <a:off x="1100138" y="3933825"/>
            <a:ext cx="2498725" cy="2317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900" dirty="0">
                <a:solidFill>
                  <a:srgbClr val="000000"/>
                </a:solidFill>
                <a:latin typeface="Cambria" panose="02040503050406030204" pitchFamily="18" charset="0"/>
              </a:rPr>
              <a:t>Комплект 2 участника</a:t>
            </a:r>
          </a:p>
        </p:txBody>
      </p:sp>
      <p:sp>
        <p:nvSpPr>
          <p:cNvPr id="117" name="Прямоугольник 116">
            <a:extLst>
              <a:ext uri="{FF2B5EF4-FFF2-40B4-BE49-F238E27FC236}">
                <a16:creationId xmlns="" xmlns:a16="http://schemas.microsoft.com/office/drawing/2014/main" id="{2677BDED-6B10-4211-832F-4AE05EEEF0A0}"/>
              </a:ext>
            </a:extLst>
          </p:cNvPr>
          <p:cNvSpPr/>
          <p:nvPr/>
        </p:nvSpPr>
        <p:spPr>
          <a:xfrm>
            <a:off x="34925" y="1223963"/>
            <a:ext cx="719138" cy="5270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latin typeface="Century Gothic" panose="020B0502020202020204" pitchFamily="34" charset="0"/>
              </a:rPr>
              <a:t>1 </a:t>
            </a:r>
          </a:p>
          <a:p>
            <a:pPr algn="ctr">
              <a:defRPr/>
            </a:pPr>
            <a:r>
              <a:rPr lang="ru-RU" sz="1600" b="1" dirty="0">
                <a:latin typeface="Century Gothic" panose="020B0502020202020204" pitchFamily="34" charset="0"/>
              </a:rPr>
              <a:t>ВДП</a:t>
            </a:r>
          </a:p>
        </p:txBody>
      </p:sp>
      <p:sp>
        <p:nvSpPr>
          <p:cNvPr id="62504" name="object 4">
            <a:extLst>
              <a:ext uri="{FF2B5EF4-FFF2-40B4-BE49-F238E27FC236}">
                <a16:creationId xmlns="" xmlns:a16="http://schemas.microsoft.com/office/drawing/2014/main" id="{034A0EA5-3F9B-4F48-A9BC-84C999408A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3150" y="1463675"/>
            <a:ext cx="2254250" cy="15335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19" name="Прямоугольник 118">
            <a:extLst>
              <a:ext uri="{FF2B5EF4-FFF2-40B4-BE49-F238E27FC236}">
                <a16:creationId xmlns="" xmlns:a16="http://schemas.microsoft.com/office/drawing/2014/main" id="{E748BBE1-E170-4084-BF79-2BC5DA45F0F7}"/>
              </a:ext>
            </a:extLst>
          </p:cNvPr>
          <p:cNvSpPr/>
          <p:nvPr/>
        </p:nvSpPr>
        <p:spPr>
          <a:xfrm>
            <a:off x="3205163" y="1223963"/>
            <a:ext cx="719137" cy="5270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latin typeface="Century Gothic" panose="020B0502020202020204" pitchFamily="34" charset="0"/>
              </a:rPr>
              <a:t>2 </a:t>
            </a:r>
          </a:p>
          <a:p>
            <a:pPr algn="ctr">
              <a:defRPr/>
            </a:pPr>
            <a:r>
              <a:rPr lang="ru-RU" sz="1600" b="1" dirty="0">
                <a:latin typeface="Century Gothic" panose="020B0502020202020204" pitchFamily="34" charset="0"/>
              </a:rPr>
              <a:t>ВДП</a:t>
            </a:r>
          </a:p>
        </p:txBody>
      </p:sp>
      <p:sp>
        <p:nvSpPr>
          <p:cNvPr id="62506" name="object 4">
            <a:extLst>
              <a:ext uri="{FF2B5EF4-FFF2-40B4-BE49-F238E27FC236}">
                <a16:creationId xmlns="" xmlns:a16="http://schemas.microsoft.com/office/drawing/2014/main" id="{1338F55F-CC60-4503-845A-7B4D8FF1BF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1463675"/>
            <a:ext cx="2254250" cy="15335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21" name="Прямоугольник 120">
            <a:extLst>
              <a:ext uri="{FF2B5EF4-FFF2-40B4-BE49-F238E27FC236}">
                <a16:creationId xmlns="" xmlns:a16="http://schemas.microsoft.com/office/drawing/2014/main" id="{638CFC3D-723C-4133-BA20-D76952CC5F83}"/>
              </a:ext>
            </a:extLst>
          </p:cNvPr>
          <p:cNvSpPr/>
          <p:nvPr/>
        </p:nvSpPr>
        <p:spPr>
          <a:xfrm>
            <a:off x="6373813" y="1223963"/>
            <a:ext cx="719137" cy="5270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latin typeface="Century Gothic" panose="020B0502020202020204" pitchFamily="34" charset="0"/>
              </a:rPr>
              <a:t>3 </a:t>
            </a:r>
          </a:p>
          <a:p>
            <a:pPr algn="ctr">
              <a:defRPr/>
            </a:pPr>
            <a:r>
              <a:rPr lang="ru-RU" sz="1600" b="1" dirty="0">
                <a:latin typeface="Century Gothic" panose="020B0502020202020204" pitchFamily="34" charset="0"/>
              </a:rPr>
              <a:t>ВДП</a:t>
            </a:r>
          </a:p>
        </p:txBody>
      </p:sp>
      <p:sp>
        <p:nvSpPr>
          <p:cNvPr id="122" name="Скругленный прямоугольник 121">
            <a:extLst>
              <a:ext uri="{FF2B5EF4-FFF2-40B4-BE49-F238E27FC236}">
                <a16:creationId xmlns="" xmlns:a16="http://schemas.microsoft.com/office/drawing/2014/main" id="{0011662E-9A6A-4D82-B9A3-0A696048B9B2}"/>
              </a:ext>
            </a:extLst>
          </p:cNvPr>
          <p:cNvSpPr/>
          <p:nvPr/>
        </p:nvSpPr>
        <p:spPr>
          <a:xfrm>
            <a:off x="250825" y="3071813"/>
            <a:ext cx="2616200" cy="360362"/>
          </a:xfrm>
          <a:prstGeom prst="roundRect">
            <a:avLst/>
          </a:prstGeom>
          <a:solidFill>
            <a:srgbClr val="9AE3E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ts val="100"/>
              </a:spcBef>
              <a:defRPr/>
            </a:pPr>
            <a:r>
              <a:rPr lang="ru-RU" altLang="ru-RU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Комплекты бланков</a:t>
            </a:r>
          </a:p>
        </p:txBody>
      </p:sp>
      <p:sp>
        <p:nvSpPr>
          <p:cNvPr id="123" name="Скругленный прямоугольник 122">
            <a:extLst>
              <a:ext uri="{FF2B5EF4-FFF2-40B4-BE49-F238E27FC236}">
                <a16:creationId xmlns="" xmlns:a16="http://schemas.microsoft.com/office/drawing/2014/main" id="{D0DABF19-E037-4B9E-B638-A1F68E2AAB72}"/>
              </a:ext>
            </a:extLst>
          </p:cNvPr>
          <p:cNvSpPr/>
          <p:nvPr/>
        </p:nvSpPr>
        <p:spPr>
          <a:xfrm>
            <a:off x="3159125" y="3071813"/>
            <a:ext cx="3141663" cy="360362"/>
          </a:xfrm>
          <a:prstGeom prst="roundRect">
            <a:avLst/>
          </a:prstGeom>
          <a:solidFill>
            <a:srgbClr val="9AE3E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ts val="100"/>
              </a:spcBef>
              <a:defRPr/>
            </a:pPr>
            <a:r>
              <a:rPr lang="ru-RU" altLang="ru-RU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КИМ + контрольные листы</a:t>
            </a:r>
            <a:endParaRPr lang="ru-RU" altLang="ru-RU" sz="1400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24" name="Скругленный прямоугольник 123">
            <a:extLst>
              <a:ext uri="{FF2B5EF4-FFF2-40B4-BE49-F238E27FC236}">
                <a16:creationId xmlns="" xmlns:a16="http://schemas.microsoft.com/office/drawing/2014/main" id="{3F9C9A3E-3922-4807-B706-1365A1F235F8}"/>
              </a:ext>
            </a:extLst>
          </p:cNvPr>
          <p:cNvSpPr/>
          <p:nvPr/>
        </p:nvSpPr>
        <p:spPr>
          <a:xfrm>
            <a:off x="6516688" y="3071813"/>
            <a:ext cx="2519362" cy="573087"/>
          </a:xfrm>
          <a:prstGeom prst="roundRect">
            <a:avLst/>
          </a:prstGeom>
          <a:solidFill>
            <a:srgbClr val="9AE3E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ts val="100"/>
              </a:spcBef>
              <a:defRPr/>
            </a:pPr>
            <a:r>
              <a:rPr lang="ru-RU" altLang="ru-RU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Испорченные/</a:t>
            </a:r>
          </a:p>
          <a:p>
            <a:pPr algn="ctr">
              <a:spcBef>
                <a:spcPts val="100"/>
              </a:spcBef>
              <a:defRPr/>
            </a:pPr>
            <a:r>
              <a:rPr lang="ru-RU" altLang="ru-RU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бракованные ЭМ</a:t>
            </a:r>
          </a:p>
        </p:txBody>
      </p:sp>
      <p:sp>
        <p:nvSpPr>
          <p:cNvPr id="125" name="Прямоугольник: скругленные углы 124">
            <a:extLst>
              <a:ext uri="{FF2B5EF4-FFF2-40B4-BE49-F238E27FC236}">
                <a16:creationId xmlns="" xmlns:a16="http://schemas.microsoft.com/office/drawing/2014/main" id="{58C0ED7B-391B-4B09-B1FD-61CAF47166EF}"/>
              </a:ext>
            </a:extLst>
          </p:cNvPr>
          <p:cNvSpPr/>
          <p:nvPr/>
        </p:nvSpPr>
        <p:spPr>
          <a:xfrm>
            <a:off x="5076825" y="4005263"/>
            <a:ext cx="1989138" cy="68897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Century Gothic" panose="020B0502020202020204" pitchFamily="34" charset="0"/>
              </a:rPr>
              <a:t>Конверт, приготовленный руководителем ППЭ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олилиния: фигура 18">
            <a:extLst>
              <a:ext uri="{FF2B5EF4-FFF2-40B4-BE49-F238E27FC236}">
                <a16:creationId xmlns="" xmlns:a16="http://schemas.microsoft.com/office/drawing/2014/main" id="{021DA849-D387-4E40-86F2-7BD6A28B042C}"/>
              </a:ext>
            </a:extLst>
          </p:cNvPr>
          <p:cNvSpPr/>
          <p:nvPr/>
        </p:nvSpPr>
        <p:spPr>
          <a:xfrm flipH="1">
            <a:off x="0" y="6015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491" name="Заголовок 1">
            <a:extLst>
              <a:ext uri="{FF2B5EF4-FFF2-40B4-BE49-F238E27FC236}">
                <a16:creationId xmlns="" xmlns:a16="http://schemas.microsoft.com/office/drawing/2014/main" id="{A8B5DD4C-6D7B-4676-B214-E0D0CC9A0B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ЗАВЕРШЕНИЕ ЭКЗАМЕНА:</a:t>
            </a:r>
            <a:b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СКАНИРОВАНИЕ ФОРМ ППЭ В ШТАБЕ ППЭ</a:t>
            </a:r>
          </a:p>
        </p:txBody>
      </p:sp>
      <p:sp>
        <p:nvSpPr>
          <p:cNvPr id="63492" name="AutoShape 4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2997B3A1-C46C-4739-9FBC-45DEF66CC3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3493" name="AutoShape 6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AE93787B-ED40-46CB-9B00-172FDA3845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3494" name="AutoShape 8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E0504D9E-F75F-48C2-AFE5-A99BED663E0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3495" name="AutoShape 17" descr="https://www.pngkey.com/png/full/45-453882_open-laptop-icon.png">
            <a:extLst>
              <a:ext uri="{FF2B5EF4-FFF2-40B4-BE49-F238E27FC236}">
                <a16:creationId xmlns="" xmlns:a16="http://schemas.microsoft.com/office/drawing/2014/main" id="{A6244EC8-3CC1-4880-83B8-036B6DAA01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3496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="" xmlns:a16="http://schemas.microsoft.com/office/drawing/2014/main" id="{1681853F-3319-4E79-9B3F-2BD96D3765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3497" name="AutoShape 2" descr="https://www.clipartmax.com/png/full/103-1038590_file-emoji-u1f4bb-svg-computer-emoji-black-and-white.png">
            <a:extLst>
              <a:ext uri="{FF2B5EF4-FFF2-40B4-BE49-F238E27FC236}">
                <a16:creationId xmlns="" xmlns:a16="http://schemas.microsoft.com/office/drawing/2014/main" id="{EC11523C-9B1E-4A6E-AFF8-63ADA59967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3498" name="AutoShape 13" descr="https://www.pinclipart.com/picdir/middle/327-3277775_service-catalog-academic-technologies-transparent-background-e-waste.png">
            <a:extLst>
              <a:ext uri="{FF2B5EF4-FFF2-40B4-BE49-F238E27FC236}">
                <a16:creationId xmlns="" xmlns:a16="http://schemas.microsoft.com/office/drawing/2014/main" id="{A2B61CAD-B1C1-4153-A382-E76C01AF18F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F6EABA53-9BFE-4742-8FF9-F6805563D3D3}"/>
              </a:ext>
            </a:extLst>
          </p:cNvPr>
          <p:cNvSpPr/>
          <p:nvPr/>
        </p:nvSpPr>
        <p:spPr>
          <a:xfrm>
            <a:off x="222250" y="1196752"/>
            <a:ext cx="8659813" cy="72072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" algn="ctr">
              <a:spcBef>
                <a:spcPts val="0"/>
              </a:spcBef>
              <a:defRPr/>
            </a:pPr>
            <a:r>
              <a:rPr lang="ru-RU" sz="1600" spc="-15" dirty="0">
                <a:solidFill>
                  <a:prstClr val="white"/>
                </a:solidFill>
                <a:latin typeface="Century Gothic" panose="020B0502020202020204" pitchFamily="34" charset="0"/>
                <a:cs typeface="Arial"/>
              </a:rPr>
              <a:t>Руководитель </a:t>
            </a:r>
            <a:r>
              <a:rPr lang="ru-RU" sz="1600" dirty="0">
                <a:solidFill>
                  <a:prstClr val="white"/>
                </a:solidFill>
                <a:latin typeface="Century Gothic" panose="020B0502020202020204" pitchFamily="34" charset="0"/>
                <a:cs typeface="Arial"/>
              </a:rPr>
              <a:t>ППЭ </a:t>
            </a:r>
            <a:r>
              <a:rPr lang="ru-RU" sz="1600" spc="-10" dirty="0">
                <a:solidFill>
                  <a:prstClr val="white"/>
                </a:solidFill>
                <a:latin typeface="Century Gothic" panose="020B0502020202020204" pitchFamily="34" charset="0"/>
                <a:cs typeface="Arial"/>
              </a:rPr>
              <a:t>оформляет </a:t>
            </a:r>
            <a:r>
              <a:rPr lang="ru-RU" sz="1600" spc="-5" dirty="0">
                <a:solidFill>
                  <a:prstClr val="white"/>
                </a:solidFill>
                <a:latin typeface="Century Gothic" panose="020B0502020202020204" pitchFamily="34" charset="0"/>
                <a:cs typeface="Arial"/>
              </a:rPr>
              <a:t>все </a:t>
            </a:r>
            <a:r>
              <a:rPr lang="ru-RU" sz="1600" dirty="0">
                <a:solidFill>
                  <a:prstClr val="white"/>
                </a:solidFill>
                <a:latin typeface="Century Gothic" panose="020B0502020202020204" pitchFamily="34" charset="0"/>
                <a:cs typeface="Arial"/>
              </a:rPr>
              <a:t>формы</a:t>
            </a:r>
            <a:r>
              <a:rPr lang="ru-RU" sz="1600" spc="-35" dirty="0">
                <a:solidFill>
                  <a:prstClr val="white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lang="ru-RU" sz="1600" dirty="0">
                <a:solidFill>
                  <a:prstClr val="white"/>
                </a:solidFill>
                <a:latin typeface="Century Gothic" panose="020B0502020202020204" pitchFamily="34" charset="0"/>
                <a:cs typeface="Arial"/>
              </a:rPr>
              <a:t>ППЭ, </a:t>
            </a:r>
            <a:r>
              <a:rPr lang="ru-RU" sz="1600" spc="-10" dirty="0">
                <a:solidFill>
                  <a:prstClr val="white"/>
                </a:solidFill>
                <a:latin typeface="Century Gothic" panose="020B0502020202020204" pitchFamily="34" charset="0"/>
                <a:cs typeface="Arial"/>
              </a:rPr>
              <a:t>принимает </a:t>
            </a:r>
            <a:r>
              <a:rPr lang="ru-RU" sz="1600" spc="-5" dirty="0">
                <a:solidFill>
                  <a:prstClr val="white"/>
                </a:solidFill>
                <a:latin typeface="Century Gothic" panose="020B0502020202020204" pitchFamily="34" charset="0"/>
                <a:cs typeface="Arial"/>
              </a:rPr>
              <a:t>заполненные </a:t>
            </a:r>
            <a:r>
              <a:rPr lang="ru-RU" sz="1600" dirty="0">
                <a:solidFill>
                  <a:prstClr val="white"/>
                </a:solidFill>
                <a:latin typeface="Century Gothic" panose="020B0502020202020204" pitchFamily="34" charset="0"/>
                <a:cs typeface="Arial"/>
              </a:rPr>
              <a:t>формы ППЭ-18-МАШ у </a:t>
            </a:r>
            <a:r>
              <a:rPr lang="ru-RU" sz="1600" spc="-5" dirty="0">
                <a:solidFill>
                  <a:prstClr val="white"/>
                </a:solidFill>
                <a:latin typeface="Century Gothic" panose="020B0502020202020204" pitchFamily="34" charset="0"/>
                <a:cs typeface="Arial"/>
              </a:rPr>
              <a:t>общественных</a:t>
            </a:r>
            <a:r>
              <a:rPr lang="ru-RU" sz="1600" spc="-120" dirty="0">
                <a:solidFill>
                  <a:prstClr val="white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lang="ru-RU" sz="1600" spc="-20" dirty="0">
                <a:solidFill>
                  <a:prstClr val="white"/>
                </a:solidFill>
                <a:latin typeface="Century Gothic" panose="020B0502020202020204" pitchFamily="34" charset="0"/>
                <a:cs typeface="Arial"/>
              </a:rPr>
              <a:t>наблюдателей</a:t>
            </a:r>
            <a:endParaRPr lang="ru-RU" sz="1600" dirty="0">
              <a:solidFill>
                <a:prstClr val="white"/>
              </a:solidFill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="" xmlns:a16="http://schemas.microsoft.com/office/drawing/2014/main" id="{C384FE15-7463-4580-A0FE-A16E4B735860}"/>
              </a:ext>
            </a:extLst>
          </p:cNvPr>
          <p:cNvSpPr/>
          <p:nvPr/>
        </p:nvSpPr>
        <p:spPr>
          <a:xfrm>
            <a:off x="222250" y="2003125"/>
            <a:ext cx="8670925" cy="1116012"/>
          </a:xfrm>
          <a:prstGeom prst="roundRect">
            <a:avLst/>
          </a:prstGeom>
          <a:solidFill>
            <a:srgbClr val="9A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Руководитель ППЭ передаёт техническому специалисту для сканирования:  </a:t>
            </a:r>
            <a:b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</a:b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обязательные формы: ППЭ-07, ППЭ-14-01, ППЭ-13-02-МАШ, ППЭ-18-МАШ;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при наличии: ППЭ-19, ППЭ-21, ППЭ-22, ППЭ-02, ППЭ-03;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+ все остальные заполненные (кроме отсканированных в аудитории)</a:t>
            </a: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="" xmlns:a16="http://schemas.microsoft.com/office/drawing/2014/main" id="{91820346-CCA3-4DB7-B9C1-2D964E6192B9}"/>
              </a:ext>
            </a:extLst>
          </p:cNvPr>
          <p:cNvSpPr/>
          <p:nvPr/>
        </p:nvSpPr>
        <p:spPr>
          <a:xfrm>
            <a:off x="222250" y="3190575"/>
            <a:ext cx="8667750" cy="6477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" algn="ctr">
              <a:spcBef>
                <a:spcPts val="0"/>
              </a:spcBef>
              <a:defRPr/>
            </a:pPr>
            <a:r>
              <a:rPr lang="ru-RU" sz="1600" spc="-15" dirty="0">
                <a:solidFill>
                  <a:prstClr val="white"/>
                </a:solidFill>
                <a:latin typeface="Century Gothic" panose="020B0502020202020204" pitchFamily="34" charset="0"/>
                <a:cs typeface="Arial"/>
              </a:rPr>
              <a:t>Технический специалист выполняет сканирование форм ППЭ,  член ГЭК контролирует качество сканирования</a:t>
            </a:r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="" xmlns:a16="http://schemas.microsoft.com/office/drawing/2014/main" id="{D5E8AE0A-4131-45A6-914C-FF36913BE206}"/>
              </a:ext>
            </a:extLst>
          </p:cNvPr>
          <p:cNvSpPr/>
          <p:nvPr/>
        </p:nvSpPr>
        <p:spPr>
          <a:xfrm>
            <a:off x="222250" y="3933056"/>
            <a:ext cx="8670925" cy="1072034"/>
          </a:xfrm>
          <a:prstGeom prst="roundRect">
            <a:avLst/>
          </a:prstGeom>
          <a:solidFill>
            <a:srgbClr val="9A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" algn="ctr">
              <a:spcBef>
                <a:spcPts val="0"/>
              </a:spcBef>
              <a:defRPr/>
            </a:pPr>
            <a:r>
              <a:rPr lang="ru-RU" sz="1600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/>
              </a:rPr>
              <a:t>Технический специалист </a:t>
            </a:r>
            <a:r>
              <a:rPr lang="ru-RU" sz="1600" spc="-15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/>
              </a:rPr>
              <a:t>выполняет </a:t>
            </a:r>
            <a:r>
              <a:rPr lang="ru-RU" sz="1600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/>
              </a:rPr>
              <a:t>экспорт форм ППЭ и всех пакетов </a:t>
            </a:r>
            <a:r>
              <a:rPr lang="ru-RU" sz="1600" spc="-15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/>
              </a:rPr>
              <a:t/>
            </a:r>
            <a:br>
              <a:rPr lang="ru-RU" sz="1600" spc="-15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/>
              </a:rPr>
            </a:br>
            <a:r>
              <a:rPr lang="ru-RU" sz="1600" spc="-15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/>
              </a:rPr>
              <a:t>с </a:t>
            </a:r>
            <a:r>
              <a:rPr lang="ru-RU" sz="1600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/>
              </a:rPr>
              <a:t>бланками в ОРЦОКО.  </a:t>
            </a:r>
          </a:p>
          <a:p>
            <a:pPr marL="45720" algn="ctr">
              <a:spcBef>
                <a:spcPts val="0"/>
              </a:spcBef>
              <a:defRPr/>
            </a:pPr>
            <a:r>
              <a:rPr lang="ru-RU" sz="1600" spc="-15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/>
              </a:rPr>
              <a:t>Член ГЭК и руководитель ППЭ контролируют </a:t>
            </a:r>
            <a:r>
              <a:rPr lang="ru-RU" sz="1600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/>
              </a:rPr>
              <a:t>постановку статуса </a:t>
            </a:r>
            <a:br>
              <a:rPr lang="ru-RU" sz="1600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/>
              </a:rPr>
            </a:br>
            <a:r>
              <a:rPr lang="ru-RU" sz="1600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/>
              </a:rPr>
              <a:t>о завершении передачи ЭМ в ОРЦОКО</a:t>
            </a: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="" xmlns:a16="http://schemas.microsoft.com/office/drawing/2014/main" id="{987541CF-F48C-4B9A-BB4A-7BDD4C2DE32A}"/>
              </a:ext>
            </a:extLst>
          </p:cNvPr>
          <p:cNvSpPr/>
          <p:nvPr/>
        </p:nvSpPr>
        <p:spPr>
          <a:xfrm>
            <a:off x="222250" y="5085234"/>
            <a:ext cx="8670925" cy="100806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" algn="ctr">
              <a:spcBef>
                <a:spcPts val="0"/>
              </a:spcBef>
              <a:defRPr/>
            </a:pPr>
            <a:r>
              <a:rPr lang="ru-RU" sz="1600" spc="-15" dirty="0">
                <a:solidFill>
                  <a:prstClr val="white"/>
                </a:solidFill>
                <a:latin typeface="Century Gothic" panose="020B0502020202020204" pitchFamily="34" charset="0"/>
                <a:cs typeface="Arial"/>
              </a:rPr>
              <a:t>Член ГЭК, руководитель ППЭ и технический специалист ожидают в штабе ППЭ  подтверждения от ОРЦОКО факта успешного получения и расшифровки переданных </a:t>
            </a:r>
            <a:r>
              <a:rPr lang="ru-RU" sz="1600" spc="-15" dirty="0" smtClean="0">
                <a:solidFill>
                  <a:prstClr val="white"/>
                </a:solidFill>
                <a:latin typeface="Century Gothic" panose="020B0502020202020204" pitchFamily="34" charset="0"/>
                <a:cs typeface="Arial"/>
              </a:rPr>
              <a:t> пакетов  с  </a:t>
            </a:r>
            <a:r>
              <a:rPr lang="ru-RU" sz="1600" spc="-15" dirty="0">
                <a:solidFill>
                  <a:prstClr val="white"/>
                </a:solidFill>
                <a:latin typeface="Century Gothic" panose="020B0502020202020204" pitchFamily="34" charset="0"/>
                <a:cs typeface="Arial"/>
              </a:rPr>
              <a:t>электронными </a:t>
            </a:r>
            <a:r>
              <a:rPr lang="ru-RU" sz="1600" spc="-15" dirty="0" smtClean="0">
                <a:solidFill>
                  <a:prstClr val="white"/>
                </a:solidFill>
                <a:latin typeface="Century Gothic" panose="020B0502020202020204" pitchFamily="34" charset="0"/>
                <a:cs typeface="Arial"/>
              </a:rPr>
              <a:t> образами  бланков  </a:t>
            </a:r>
            <a:r>
              <a:rPr lang="ru-RU" sz="1600" spc="-15" dirty="0">
                <a:solidFill>
                  <a:prstClr val="white"/>
                </a:solidFill>
                <a:latin typeface="Century Gothic" panose="020B0502020202020204" pitchFamily="34" charset="0"/>
                <a:cs typeface="Arial"/>
              </a:rPr>
              <a:t>и форм ППЭ</a:t>
            </a: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="" xmlns:a16="http://schemas.microsoft.com/office/drawing/2014/main" id="{5BFC73D7-A6EE-441C-9132-B4C2AF4600BF}"/>
              </a:ext>
            </a:extLst>
          </p:cNvPr>
          <p:cNvSpPr/>
          <p:nvPr/>
        </p:nvSpPr>
        <p:spPr>
          <a:xfrm>
            <a:off x="222250" y="6165676"/>
            <a:ext cx="8670925" cy="647700"/>
          </a:xfrm>
          <a:prstGeom prst="roundRect">
            <a:avLst/>
          </a:prstGeom>
          <a:solidFill>
            <a:srgbClr val="9A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" algn="ctr">
              <a:spcBef>
                <a:spcPts val="0"/>
              </a:spcBef>
              <a:defRPr/>
            </a:pPr>
            <a:r>
              <a:rPr lang="ru-RU" sz="1600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/>
              </a:rPr>
              <a:t>Член ГЭК совместно с руководителем ППЭ упаковывают материалы экзамена</a:t>
            </a:r>
          </a:p>
        </p:txBody>
      </p:sp>
      <p:sp>
        <p:nvSpPr>
          <p:cNvPr id="17" name="Полилиния: фигура 16">
            <a:extLst>
              <a:ext uri="{FF2B5EF4-FFF2-40B4-BE49-F238E27FC236}">
                <a16:creationId xmlns="" xmlns:a16="http://schemas.microsoft.com/office/drawing/2014/main" id="{35479241-6D87-4E52-A99A-6408827E3802}"/>
              </a:ext>
            </a:extLst>
          </p:cNvPr>
          <p:cNvSpPr/>
          <p:nvPr/>
        </p:nvSpPr>
        <p:spPr>
          <a:xfrm>
            <a:off x="5238751" y="-27384"/>
            <a:ext cx="3931172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="" xmlns:a16="http://schemas.microsoft.com/office/drawing/2014/main" id="{802C33C8-677F-4B82-A83A-C141ABC1BC1B}"/>
              </a:ext>
            </a:extLst>
          </p:cNvPr>
          <p:cNvSpPr/>
          <p:nvPr/>
        </p:nvSpPr>
        <p:spPr>
          <a:xfrm>
            <a:off x="8103199" y="-27384"/>
            <a:ext cx="1078756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олилиния: фигура 21">
            <a:extLst>
              <a:ext uri="{FF2B5EF4-FFF2-40B4-BE49-F238E27FC236}">
                <a16:creationId xmlns="" xmlns:a16="http://schemas.microsoft.com/office/drawing/2014/main" id="{C2203043-125E-4F2F-9C49-46F4B3BF15E7}"/>
              </a:ext>
            </a:extLst>
          </p:cNvPr>
          <p:cNvSpPr/>
          <p:nvPr/>
        </p:nvSpPr>
        <p:spPr>
          <a:xfrm flipH="1">
            <a:off x="0" y="6015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: фигура 22">
            <a:extLst>
              <a:ext uri="{FF2B5EF4-FFF2-40B4-BE49-F238E27FC236}">
                <a16:creationId xmlns="" xmlns:a16="http://schemas.microsoft.com/office/drawing/2014/main" id="{02789242-42E6-4561-972E-0844B6468684}"/>
              </a:ext>
            </a:extLst>
          </p:cNvPr>
          <p:cNvSpPr/>
          <p:nvPr/>
        </p:nvSpPr>
        <p:spPr>
          <a:xfrm>
            <a:off x="5238751" y="-27384"/>
            <a:ext cx="3931172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="" xmlns:a16="http://schemas.microsoft.com/office/drawing/2014/main" id="{23778AC3-D901-4BA4-879C-3A211F328763}"/>
              </a:ext>
            </a:extLst>
          </p:cNvPr>
          <p:cNvSpPr/>
          <p:nvPr/>
        </p:nvSpPr>
        <p:spPr>
          <a:xfrm flipH="1" flipV="1">
            <a:off x="4574646" y="-12032"/>
            <a:ext cx="4604278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4515" name="Заголовок 1">
            <a:extLst>
              <a:ext uri="{FF2B5EF4-FFF2-40B4-BE49-F238E27FC236}">
                <a16:creationId xmlns="" xmlns:a16="http://schemas.microsoft.com/office/drawing/2014/main" id="{33E1DED9-7A73-42FB-8E5A-D8340852B5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Случай повторного сканирования ЭМ </a:t>
            </a:r>
            <a:b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в штабе ППЭ</a:t>
            </a:r>
          </a:p>
        </p:txBody>
      </p:sp>
      <p:sp>
        <p:nvSpPr>
          <p:cNvPr id="64516" name="AutoShape 4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9E0D399D-CCE4-43C6-A10D-AC65792A35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4517" name="AutoShape 6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E4FBC0AD-3C4D-400E-B4AC-D112FD6AD88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4518" name="AutoShape 8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C384E729-21BD-4391-BE62-BD276FCA71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4519" name="AutoShape 17" descr="https://www.pngkey.com/png/full/45-453882_open-laptop-icon.png">
            <a:extLst>
              <a:ext uri="{FF2B5EF4-FFF2-40B4-BE49-F238E27FC236}">
                <a16:creationId xmlns="" xmlns:a16="http://schemas.microsoft.com/office/drawing/2014/main" id="{1E6236F8-2BB3-48D8-A35B-22B435AD51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4520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="" xmlns:a16="http://schemas.microsoft.com/office/drawing/2014/main" id="{4424766B-EDD6-4066-866F-CF2E72B0153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4" name="Скругленный прямоугольник 23">
            <a:extLst>
              <a:ext uri="{FF2B5EF4-FFF2-40B4-BE49-F238E27FC236}">
                <a16:creationId xmlns="" xmlns:a16="http://schemas.microsoft.com/office/drawing/2014/main" id="{B43A0E37-8CC2-4CDA-82D8-67342C556CF9}"/>
              </a:ext>
            </a:extLst>
          </p:cNvPr>
          <p:cNvSpPr/>
          <p:nvPr/>
        </p:nvSpPr>
        <p:spPr>
          <a:xfrm>
            <a:off x="144464" y="1052737"/>
            <a:ext cx="8748016" cy="649732"/>
          </a:xfrm>
          <a:prstGeom prst="roundRect">
            <a:avLst>
              <a:gd name="adj" fmla="val 3501"/>
            </a:avLst>
          </a:prstGeom>
          <a:solidFill>
            <a:srgbClr val="9A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spcBef>
                <a:spcPts val="100"/>
              </a:spcBef>
              <a:defRPr/>
            </a:pPr>
            <a:r>
              <a:rPr lang="ru-RU" alt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В случае, если по запросу ОРЦОКО необходимо повторно отсканировать бланки, отсканированные на станции организатора, руководитель ППЭ:</a:t>
            </a:r>
          </a:p>
        </p:txBody>
      </p:sp>
      <p:sp>
        <p:nvSpPr>
          <p:cNvPr id="25" name="object 4"/>
          <p:cNvSpPr>
            <a:spLocks noChangeArrowheads="1"/>
          </p:cNvSpPr>
          <p:nvPr/>
        </p:nvSpPr>
        <p:spPr bwMode="auto">
          <a:xfrm>
            <a:off x="323850" y="2503488"/>
            <a:ext cx="2668588" cy="164623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" name="Выгнутая вверх стрелка 28"/>
          <p:cNvSpPr/>
          <p:nvPr/>
        </p:nvSpPr>
        <p:spPr>
          <a:xfrm>
            <a:off x="1908175" y="2116138"/>
            <a:ext cx="1655763" cy="38735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0" name="object 10"/>
          <p:cNvSpPr txBox="1">
            <a:spLocks noChangeArrowheads="1"/>
          </p:cNvSpPr>
          <p:nvPr/>
        </p:nvSpPr>
        <p:spPr bwMode="auto">
          <a:xfrm>
            <a:off x="3851920" y="1700808"/>
            <a:ext cx="4148138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 marL="285750" indent="-285750">
              <a:spcBef>
                <a:spcPct val="20000"/>
              </a:spcBef>
              <a:buFont typeface="Arial" charset="0"/>
              <a:buChar char="•"/>
              <a:tabLst>
                <a:tab pos="28575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tabLst>
                <a:tab pos="28575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28575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Char char="•"/>
            </a:pPr>
            <a:r>
              <a:rPr lang="ru-RU" altLang="ru-RU" sz="1800" dirty="0" smtClean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вскрывает ВДП с бланками;</a:t>
            </a: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ru-RU" altLang="ru-RU" sz="1800" dirty="0" smtClean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передает техническому специалисту для сканирования</a:t>
            </a:r>
          </a:p>
        </p:txBody>
      </p:sp>
      <p:sp>
        <p:nvSpPr>
          <p:cNvPr id="31" name="object 10"/>
          <p:cNvSpPr txBox="1">
            <a:spLocks noChangeArrowheads="1"/>
          </p:cNvSpPr>
          <p:nvPr/>
        </p:nvSpPr>
        <p:spPr bwMode="auto">
          <a:xfrm>
            <a:off x="144463" y="4292600"/>
            <a:ext cx="4225925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 marL="285750" indent="-285750">
              <a:spcBef>
                <a:spcPct val="20000"/>
              </a:spcBef>
              <a:buFont typeface="Arial" charset="0"/>
              <a:buChar char="•"/>
              <a:tabLst>
                <a:tab pos="28575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tabLst>
                <a:tab pos="28575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28575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Char char="•"/>
            </a:pPr>
            <a:r>
              <a:rPr lang="ru-RU" altLang="ru-RU" sz="1800" dirty="0" smtClean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отсканированные повторно бланки помещаются в </a:t>
            </a:r>
            <a:r>
              <a:rPr lang="ru-RU" altLang="ru-RU" sz="1800" b="1" dirty="0" smtClean="0">
                <a:solidFill>
                  <a:srgbClr val="C00000"/>
                </a:solidFill>
                <a:latin typeface="Cambria" pitchFamily="18" charset="0"/>
                <a:cs typeface="Arial" charset="0"/>
              </a:rPr>
              <a:t>НОВЫЙ ВДП</a:t>
            </a:r>
            <a:r>
              <a:rPr lang="ru-RU" altLang="ru-RU" sz="1800" dirty="0" smtClean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;</a:t>
            </a: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ru-RU" altLang="ru-RU" sz="1800" dirty="0" smtClean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информация с ВДП, в которых бланки ЕГЭ были доставлены из аудитории </a:t>
            </a:r>
            <a:br>
              <a:rPr lang="ru-RU" altLang="ru-RU" sz="1800" dirty="0" smtClean="0">
                <a:solidFill>
                  <a:srgbClr val="002060"/>
                </a:solidFill>
                <a:latin typeface="Cambria" pitchFamily="18" charset="0"/>
                <a:cs typeface="Arial" charset="0"/>
              </a:rPr>
            </a:br>
            <a:r>
              <a:rPr lang="ru-RU" altLang="ru-RU" sz="1800" dirty="0" smtClean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в штаб, переносится на новый ВДП;</a:t>
            </a: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ru-RU" altLang="ru-RU" sz="1800" dirty="0" smtClean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в новый ВДП вкладываются отсканированные бланки, калибровочные листы со станции организатора и старый ВДП</a:t>
            </a:r>
          </a:p>
        </p:txBody>
      </p:sp>
      <p:sp>
        <p:nvSpPr>
          <p:cNvPr id="32" name="object 4"/>
          <p:cNvSpPr>
            <a:spLocks noChangeArrowheads="1"/>
          </p:cNvSpPr>
          <p:nvPr/>
        </p:nvSpPr>
        <p:spPr bwMode="auto">
          <a:xfrm>
            <a:off x="5724525" y="5013325"/>
            <a:ext cx="2668588" cy="164623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3" name="object 4"/>
          <p:cNvSpPr>
            <a:spLocks noChangeArrowheads="1"/>
          </p:cNvSpPr>
          <p:nvPr/>
        </p:nvSpPr>
        <p:spPr bwMode="auto">
          <a:xfrm rot="2765555">
            <a:off x="6306087" y="3500972"/>
            <a:ext cx="1021109" cy="1366177"/>
          </a:xfrm>
          <a:prstGeom prst="rect">
            <a:avLst/>
          </a:prstGeom>
          <a:blipFill dpi="0" rotWithShape="1">
            <a:blip r:embed="rId3"/>
            <a:srcRect/>
            <a:stretch>
              <a:fillRect r="-112458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ru-RU" altLang="ru-RU" sz="1800" smtClean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34" name="object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44412">
            <a:off x="7846047" y="3538538"/>
            <a:ext cx="93821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object 10"/>
          <p:cNvSpPr txBox="1">
            <a:spLocks noChangeArrowheads="1"/>
          </p:cNvSpPr>
          <p:nvPr/>
        </p:nvSpPr>
        <p:spPr bwMode="auto">
          <a:xfrm>
            <a:off x="4438650" y="3068960"/>
            <a:ext cx="14287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tabLst>
                <a:tab pos="28575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tabLst>
                <a:tab pos="28575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28575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ru-RU" altLang="ru-RU" sz="1600" b="1" dirty="0" smtClean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БЛАНКИ</a:t>
            </a:r>
          </a:p>
        </p:txBody>
      </p:sp>
      <p:sp>
        <p:nvSpPr>
          <p:cNvPr id="36" name="object 10"/>
          <p:cNvSpPr txBox="1">
            <a:spLocks noChangeArrowheads="1"/>
          </p:cNvSpPr>
          <p:nvPr/>
        </p:nvSpPr>
        <p:spPr bwMode="auto">
          <a:xfrm>
            <a:off x="5951538" y="2852936"/>
            <a:ext cx="14287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tabLst>
                <a:tab pos="28575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tabLst>
                <a:tab pos="28575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28575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ru-RU" altLang="ru-RU" sz="1600" b="1" dirty="0" smtClean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ВДП из аудитории</a:t>
            </a:r>
          </a:p>
        </p:txBody>
      </p:sp>
      <p:sp>
        <p:nvSpPr>
          <p:cNvPr id="37" name="object 10"/>
          <p:cNvSpPr txBox="1">
            <a:spLocks noChangeArrowheads="1"/>
          </p:cNvSpPr>
          <p:nvPr/>
        </p:nvSpPr>
        <p:spPr bwMode="auto">
          <a:xfrm>
            <a:off x="7296150" y="2924944"/>
            <a:ext cx="1847850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tabLst>
                <a:tab pos="28575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tabLst>
                <a:tab pos="28575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28575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ru-RU" altLang="ru-RU" sz="1400" b="1" dirty="0" smtClean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КАЛИБРОВОЧНЫЕ ЛИСТЫ</a:t>
            </a:r>
          </a:p>
        </p:txBody>
      </p:sp>
      <p:sp>
        <p:nvSpPr>
          <p:cNvPr id="38" name="Прямоугольник 3"/>
          <p:cNvSpPr>
            <a:spLocks noChangeArrowheads="1"/>
          </p:cNvSpPr>
          <p:nvPr/>
        </p:nvSpPr>
        <p:spPr bwMode="auto">
          <a:xfrm>
            <a:off x="6272213" y="5299075"/>
            <a:ext cx="1571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smtClean="0">
                <a:solidFill>
                  <a:srgbClr val="C00000"/>
                </a:solidFill>
                <a:latin typeface="Cambria" pitchFamily="18" charset="0"/>
                <a:cs typeface="Arial" charset="0"/>
              </a:rPr>
              <a:t>НОВЫЙ ВДП</a:t>
            </a:r>
            <a:endParaRPr lang="ru-RU" altLang="ru-RU" sz="180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2" name="object 10"/>
          <p:cNvSpPr txBox="1">
            <a:spLocks noChangeArrowheads="1"/>
          </p:cNvSpPr>
          <p:nvPr/>
        </p:nvSpPr>
        <p:spPr bwMode="auto">
          <a:xfrm>
            <a:off x="-180528" y="2060848"/>
            <a:ext cx="14287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tabLst>
                <a:tab pos="28575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tabLst>
                <a:tab pos="28575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28575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ru-RU" altLang="ru-RU" sz="1600" b="1" dirty="0" smtClean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ВДП из аудитории</a:t>
            </a:r>
          </a:p>
        </p:txBody>
      </p:sp>
      <p:pic>
        <p:nvPicPr>
          <p:cNvPr id="44" name="Picture 2">
            <a:extLst>
              <a:ext uri="{FF2B5EF4-FFF2-40B4-BE49-F238E27FC236}">
                <a16:creationId xmlns="" xmlns:a16="http://schemas.microsoft.com/office/drawing/2014/main" id="{97A6A6FA-A5B6-4BBA-90A8-07578BD8B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7503">
            <a:off x="3407704" y="2380710"/>
            <a:ext cx="676275" cy="982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6" name="Рисунок 94">
            <a:extLst>
              <a:ext uri="{FF2B5EF4-FFF2-40B4-BE49-F238E27FC236}">
                <a16:creationId xmlns="" xmlns:a16="http://schemas.microsoft.com/office/drawing/2014/main" id="{262F0FAC-56E9-4FED-84B8-C49BA423D50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7503">
            <a:off x="3417491" y="2531936"/>
            <a:ext cx="733425" cy="1036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Рисунок 95">
            <a:extLst>
              <a:ext uri="{FF2B5EF4-FFF2-40B4-BE49-F238E27FC236}">
                <a16:creationId xmlns="" xmlns:a16="http://schemas.microsoft.com/office/drawing/2014/main" id="{0BD8C493-6454-4E27-B8A9-9D7080BAB50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7503">
            <a:off x="3464190" y="2711058"/>
            <a:ext cx="690562" cy="976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96">
            <a:extLst>
              <a:ext uri="{FF2B5EF4-FFF2-40B4-BE49-F238E27FC236}">
                <a16:creationId xmlns="" xmlns:a16="http://schemas.microsoft.com/office/drawing/2014/main" id="{D3720D17-8B9D-4889-B669-8FDAE48DA627}"/>
              </a:ext>
            </a:extLst>
          </p:cNvPr>
          <p:cNvSpPr txBox="1">
            <a:spLocks noChangeArrowheads="1"/>
          </p:cNvSpPr>
          <p:nvPr/>
        </p:nvSpPr>
        <p:spPr bwMode="auto">
          <a:xfrm rot="1847503">
            <a:off x="3663314" y="2789795"/>
            <a:ext cx="33178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900" b="1">
                <a:solidFill>
                  <a:srgbClr val="C00000"/>
                </a:solidFill>
                <a:latin typeface="Arial Black" panose="020B0A04020102020204" pitchFamily="34" charset="0"/>
              </a:rPr>
              <a:t>1</a:t>
            </a:r>
          </a:p>
        </p:txBody>
      </p:sp>
      <p:pic>
        <p:nvPicPr>
          <p:cNvPr id="50" name="Рисунок 66">
            <a:extLst>
              <a:ext uri="{FF2B5EF4-FFF2-40B4-BE49-F238E27FC236}">
                <a16:creationId xmlns="" xmlns:a16="http://schemas.microsoft.com/office/drawing/2014/main" id="{7EBB1431-6C1A-4C87-AB6F-E311FA100A5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7503">
            <a:off x="3468360" y="2854597"/>
            <a:ext cx="687387" cy="971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Рисунок 63">
            <a:extLst>
              <a:ext uri="{FF2B5EF4-FFF2-40B4-BE49-F238E27FC236}">
                <a16:creationId xmlns="" xmlns:a16="http://schemas.microsoft.com/office/drawing/2014/main" id="{00713CA9-DB1D-45E9-AA0C-A00BE30242A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7503">
            <a:off x="3476085" y="3070621"/>
            <a:ext cx="687388" cy="971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>
            <a:extLst>
              <a:ext uri="{FF2B5EF4-FFF2-40B4-BE49-F238E27FC236}">
                <a16:creationId xmlns="" xmlns:a16="http://schemas.microsoft.com/office/drawing/2014/main" id="{97A6A6FA-A5B6-4BBA-90A8-07578BD8B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7503">
            <a:off x="4839281" y="3460273"/>
            <a:ext cx="676275" cy="982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6" name="Рисунок 94">
            <a:extLst>
              <a:ext uri="{FF2B5EF4-FFF2-40B4-BE49-F238E27FC236}">
                <a16:creationId xmlns="" xmlns:a16="http://schemas.microsoft.com/office/drawing/2014/main" id="{262F0FAC-56E9-4FED-84B8-C49BA423D50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7503">
            <a:off x="4849068" y="3611499"/>
            <a:ext cx="733425" cy="1036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Рисунок 95">
            <a:extLst>
              <a:ext uri="{FF2B5EF4-FFF2-40B4-BE49-F238E27FC236}">
                <a16:creationId xmlns="" xmlns:a16="http://schemas.microsoft.com/office/drawing/2014/main" id="{0BD8C493-6454-4E27-B8A9-9D7080BAB50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7503">
            <a:off x="4895767" y="3790621"/>
            <a:ext cx="690562" cy="976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96">
            <a:extLst>
              <a:ext uri="{FF2B5EF4-FFF2-40B4-BE49-F238E27FC236}">
                <a16:creationId xmlns="" xmlns:a16="http://schemas.microsoft.com/office/drawing/2014/main" id="{D3720D17-8B9D-4889-B669-8FDAE48DA627}"/>
              </a:ext>
            </a:extLst>
          </p:cNvPr>
          <p:cNvSpPr txBox="1">
            <a:spLocks noChangeArrowheads="1"/>
          </p:cNvSpPr>
          <p:nvPr/>
        </p:nvSpPr>
        <p:spPr bwMode="auto">
          <a:xfrm rot="1847503">
            <a:off x="5094891" y="3869358"/>
            <a:ext cx="33178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900" b="1">
                <a:solidFill>
                  <a:srgbClr val="C00000"/>
                </a:solidFill>
                <a:latin typeface="Arial Black" panose="020B0A04020102020204" pitchFamily="34" charset="0"/>
              </a:rPr>
              <a:t>1</a:t>
            </a:r>
          </a:p>
        </p:txBody>
      </p:sp>
      <p:pic>
        <p:nvPicPr>
          <p:cNvPr id="59" name="Рисунок 66">
            <a:extLst>
              <a:ext uri="{FF2B5EF4-FFF2-40B4-BE49-F238E27FC236}">
                <a16:creationId xmlns="" xmlns:a16="http://schemas.microsoft.com/office/drawing/2014/main" id="{7EBB1431-6C1A-4C87-AB6F-E311FA100A5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7503">
            <a:off x="4899937" y="3934160"/>
            <a:ext cx="687387" cy="971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Рисунок 63">
            <a:extLst>
              <a:ext uri="{FF2B5EF4-FFF2-40B4-BE49-F238E27FC236}">
                <a16:creationId xmlns="" xmlns:a16="http://schemas.microsoft.com/office/drawing/2014/main" id="{00713CA9-DB1D-45E9-AA0C-A00BE30242A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7503">
            <a:off x="4907662" y="4150184"/>
            <a:ext cx="687388" cy="971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98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олилиния: фигура 21">
            <a:extLst>
              <a:ext uri="{FF2B5EF4-FFF2-40B4-BE49-F238E27FC236}">
                <a16:creationId xmlns="" xmlns:a16="http://schemas.microsoft.com/office/drawing/2014/main" id="{C2203043-125E-4F2F-9C49-46F4B3BF15E7}"/>
              </a:ext>
            </a:extLst>
          </p:cNvPr>
          <p:cNvSpPr/>
          <p:nvPr/>
        </p:nvSpPr>
        <p:spPr>
          <a:xfrm flipH="1">
            <a:off x="0" y="6015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: фигура 22">
            <a:extLst>
              <a:ext uri="{FF2B5EF4-FFF2-40B4-BE49-F238E27FC236}">
                <a16:creationId xmlns="" xmlns:a16="http://schemas.microsoft.com/office/drawing/2014/main" id="{02789242-42E6-4561-972E-0844B6468684}"/>
              </a:ext>
            </a:extLst>
          </p:cNvPr>
          <p:cNvSpPr/>
          <p:nvPr/>
        </p:nvSpPr>
        <p:spPr>
          <a:xfrm>
            <a:off x="5238751" y="-27384"/>
            <a:ext cx="3931172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="" xmlns:a16="http://schemas.microsoft.com/office/drawing/2014/main" id="{23778AC3-D901-4BA4-879C-3A211F328763}"/>
              </a:ext>
            </a:extLst>
          </p:cNvPr>
          <p:cNvSpPr/>
          <p:nvPr/>
        </p:nvSpPr>
        <p:spPr>
          <a:xfrm flipH="1" flipV="1">
            <a:off x="4574646" y="-12032"/>
            <a:ext cx="4604278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4515" name="Заголовок 1">
            <a:extLst>
              <a:ext uri="{FF2B5EF4-FFF2-40B4-BE49-F238E27FC236}">
                <a16:creationId xmlns="" xmlns:a16="http://schemas.microsoft.com/office/drawing/2014/main" id="{33E1DED9-7A73-42FB-8E5A-D8340852B5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ЗАВЕРШЕНИЕ ЭКЗАМЕНА. </a:t>
            </a: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РУКОВОДИТЕЛЬ </a:t>
            </a:r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ППЭ:</a:t>
            </a:r>
          </a:p>
        </p:txBody>
      </p:sp>
      <p:sp>
        <p:nvSpPr>
          <p:cNvPr id="64516" name="AutoShape 4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9E0D399D-CCE4-43C6-A10D-AC65792A35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4517" name="AutoShape 6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E4FBC0AD-3C4D-400E-B4AC-D112FD6AD88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4518" name="AutoShape 8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C384E729-21BD-4391-BE62-BD276FCA71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4519" name="AutoShape 17" descr="https://www.pngkey.com/png/full/45-453882_open-laptop-icon.png">
            <a:extLst>
              <a:ext uri="{FF2B5EF4-FFF2-40B4-BE49-F238E27FC236}">
                <a16:creationId xmlns="" xmlns:a16="http://schemas.microsoft.com/office/drawing/2014/main" id="{1E6236F8-2BB3-48D8-A35B-22B435AD51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4520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="" xmlns:a16="http://schemas.microsoft.com/office/drawing/2014/main" id="{4424766B-EDD6-4066-866F-CF2E72B0153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0" name="object 10">
            <a:extLst>
              <a:ext uri="{FF2B5EF4-FFF2-40B4-BE49-F238E27FC236}">
                <a16:creationId xmlns="" xmlns:a16="http://schemas.microsoft.com/office/drawing/2014/main" id="{01EA7E61-2BAE-4FB1-84F2-58B51477C28D}"/>
              </a:ext>
            </a:extLst>
          </p:cNvPr>
          <p:cNvSpPr txBox="1"/>
          <p:nvPr/>
        </p:nvSpPr>
        <p:spPr>
          <a:xfrm>
            <a:off x="144463" y="1196975"/>
            <a:ext cx="8891587" cy="504625"/>
          </a:xfrm>
          <a:prstGeom prst="rect">
            <a:avLst/>
          </a:prstGeom>
        </p:spPr>
        <p:txBody>
          <a:bodyPr lIns="0" tIns="12065" rIns="0" bIns="0">
            <a:spAutoFit/>
          </a:bodyPr>
          <a:lstStyle>
            <a:lvl1pPr marL="285750" indent="-285750">
              <a:tabLst>
                <a:tab pos="2857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2857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2857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2857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2857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>
              <a:spcBef>
                <a:spcPts val="0"/>
              </a:spcBef>
              <a:buFontTx/>
              <a:buChar char="•"/>
              <a:defRPr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Подписывает протокол печати ЭМ в каждой аудитории ППЭ </a:t>
            </a:r>
            <a:r>
              <a:rPr lang="ru-RU" sz="16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/>
              </a:rPr>
              <a:t>(форма</a:t>
            </a:r>
            <a:r>
              <a:rPr lang="ru-RU" sz="1600" spc="155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/>
              </a:rPr>
              <a:t> </a:t>
            </a:r>
            <a:br>
              <a:rPr lang="ru-RU" sz="1600" spc="155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/>
              </a:rPr>
            </a:b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/>
              </a:rPr>
              <a:t>ППЭ-23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 «Протокол печати полных комплектов ЭМ в аудитории ППЭ»);</a:t>
            </a:r>
          </a:p>
        </p:txBody>
      </p:sp>
      <p:sp>
        <p:nvSpPr>
          <p:cNvPr id="64522" name="object 10">
            <a:extLst>
              <a:ext uri="{FF2B5EF4-FFF2-40B4-BE49-F238E27FC236}">
                <a16:creationId xmlns="" xmlns:a16="http://schemas.microsoft.com/office/drawing/2014/main" id="{770109B2-E6FD-4AE3-A1FE-D6F269CE5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63" y="1916113"/>
            <a:ext cx="8891587" cy="50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8575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Char char="•"/>
            </a:pPr>
            <a:r>
              <a:rPr lang="ru-RU" altLang="ru-RU" sz="16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Подписывает протоколы печати ЭМ на резервных и неиспользованных  станциях организатора (форма ППЭ-23-01);</a:t>
            </a:r>
          </a:p>
        </p:txBody>
      </p:sp>
      <p:sp>
        <p:nvSpPr>
          <p:cNvPr id="64523" name="object 10">
            <a:extLst>
              <a:ext uri="{FF2B5EF4-FFF2-40B4-BE49-F238E27FC236}">
                <a16:creationId xmlns="" xmlns:a16="http://schemas.microsoft.com/office/drawing/2014/main" id="{89F973C4-2FCC-4BE8-829A-D71917C27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63" y="2565400"/>
            <a:ext cx="8891587" cy="75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8575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Char char="•"/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Контролирует передачу техническими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специалистами журналов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печати и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статуса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о завершении экзамена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в 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ППЭ в систему мониторинга готовности ППЭ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</a:b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с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помощью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Личного кабинета ППЭ;</a:t>
            </a:r>
            <a:endParaRPr lang="ru-RU" altLang="ru-RU" sz="16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4524" name="object 10">
            <a:extLst>
              <a:ext uri="{FF2B5EF4-FFF2-40B4-BE49-F238E27FC236}">
                <a16:creationId xmlns="" xmlns:a16="http://schemas.microsoft.com/office/drawing/2014/main" id="{D72E41EC-EAFB-4930-B56D-56A331E7F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63" y="3500438"/>
            <a:ext cx="8891587" cy="50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8575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Char char="•"/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Убирает неиспользованные ДБО № 2 в сейф: они должны быть использованы  </a:t>
            </a:r>
            <a:b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</a:b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на следующем экзамене (кроме экзамена по китайскому языку)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A7E54AD4-9706-4957-9430-19AD8BF0FC3B}"/>
              </a:ext>
            </a:extLst>
          </p:cNvPr>
          <p:cNvSpPr/>
          <p:nvPr/>
        </p:nvSpPr>
        <p:spPr>
          <a:xfrm>
            <a:off x="179388" y="4221164"/>
            <a:ext cx="3096468" cy="1728786"/>
          </a:xfrm>
          <a:prstGeom prst="roundRect">
            <a:avLst>
              <a:gd name="adj" fmla="val 5701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Член ГЭК в присутствии руководителя ППЭ пересчитывает все ВДП </a:t>
            </a:r>
            <a:b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с комплектами бланков</a:t>
            </a:r>
            <a:b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и формы ППЭ</a:t>
            </a:r>
          </a:p>
        </p:txBody>
      </p:sp>
      <p:sp>
        <p:nvSpPr>
          <p:cNvPr id="64526" name="object 3">
            <a:extLst>
              <a:ext uri="{FF2B5EF4-FFF2-40B4-BE49-F238E27FC236}">
                <a16:creationId xmlns="" xmlns:a16="http://schemas.microsoft.com/office/drawing/2014/main" id="{AE1D74E0-12A1-4F9C-BB1E-3695D943B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0173" y="4243735"/>
            <a:ext cx="1189534" cy="163353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64527" name="Picture 23" descr="C:\Users\tihonovskaya\Desktop\ПРЕЗЕНТАЦИИ\2020-2021\Обучающие мероприятия апрель, май\IMG_20210426_174417_1.jpg">
            <a:extLst>
              <a:ext uri="{FF2B5EF4-FFF2-40B4-BE49-F238E27FC236}">
                <a16:creationId xmlns="" xmlns:a16="http://schemas.microsoft.com/office/drawing/2014/main" id="{1C6631FC-327D-4565-9F4D-FA196E47C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563" y="4090988"/>
            <a:ext cx="1868487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Скругленный прямоугольник 18">
            <a:extLst>
              <a:ext uri="{FF2B5EF4-FFF2-40B4-BE49-F238E27FC236}">
                <a16:creationId xmlns="" xmlns:a16="http://schemas.microsoft.com/office/drawing/2014/main" id="{B43A0E37-8CC2-4CDA-82D8-67342C556CF9}"/>
              </a:ext>
            </a:extLst>
          </p:cNvPr>
          <p:cNvSpPr/>
          <p:nvPr/>
        </p:nvSpPr>
        <p:spPr>
          <a:xfrm>
            <a:off x="4599708" y="4221163"/>
            <a:ext cx="2492572" cy="1728787"/>
          </a:xfrm>
          <a:prstGeom prst="roundRect">
            <a:avLst>
              <a:gd name="adj" fmla="val 3501"/>
            </a:avLst>
          </a:prstGeom>
          <a:solidFill>
            <a:srgbClr val="9A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spcBef>
                <a:spcPts val="100"/>
              </a:spcBef>
              <a:defRPr/>
            </a:pPr>
            <a:r>
              <a:rPr lang="ru-RU" alt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В сейф-пакет, </a:t>
            </a: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</a:b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с описью возвратного </a:t>
            </a:r>
            <a:r>
              <a:rPr lang="ru-RU" alt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сейф-пакета, вкладываются</a:t>
            </a:r>
            <a:endParaRPr lang="ru-RU" altLang="ru-RU" sz="14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pPr algn="ctr">
              <a:spcBef>
                <a:spcPts val="100"/>
              </a:spcBef>
              <a:defRPr/>
            </a:pPr>
            <a:r>
              <a:rPr lang="ru-RU" alt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ТОЛЬКО ВДП</a:t>
            </a:r>
            <a:r>
              <a:rPr lang="ru-RU" alt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</a:b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с комплектами бланков </a:t>
            </a:r>
            <a:r>
              <a:rPr lang="ru-RU" alt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одного дня экзамена </a:t>
            </a:r>
            <a:endParaRPr lang="ru-RU" altLang="ru-RU" sz="14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4529" name="object 10">
            <a:extLst>
              <a:ext uri="{FF2B5EF4-FFF2-40B4-BE49-F238E27FC236}">
                <a16:creationId xmlns="" xmlns:a16="http://schemas.microsoft.com/office/drawing/2014/main" id="{F9D00811-B56B-4A5F-9868-F250820036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64" y="6102350"/>
            <a:ext cx="6838950" cy="50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2065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8575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Формы </a:t>
            </a:r>
            <a:r>
              <a:rPr lang="ru-RU" alt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ППЭ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по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учебным предметам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вкладываются в файл, </a:t>
            </a:r>
            <a:b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</a:b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по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которым проводился ЕГЭ в ППЭ, на каждую дату экзамена</a:t>
            </a:r>
          </a:p>
        </p:txBody>
      </p:sp>
      <p:pic>
        <p:nvPicPr>
          <p:cNvPr id="64530" name="Picture 20">
            <a:extLst>
              <a:ext uri="{FF2B5EF4-FFF2-40B4-BE49-F238E27FC236}">
                <a16:creationId xmlns="" xmlns:a16="http://schemas.microsoft.com/office/drawing/2014/main" id="{97E9E7DD-301E-4388-A9F1-2C3FBD575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791075"/>
            <a:ext cx="1501775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: фигура 4">
            <a:extLst>
              <a:ext uri="{FF2B5EF4-FFF2-40B4-BE49-F238E27FC236}">
                <a16:creationId xmlns="" xmlns:a16="http://schemas.microsoft.com/office/drawing/2014/main" id="{56B891C5-4EC3-4F22-9A05-D844A001647C}"/>
              </a:ext>
            </a:extLst>
          </p:cNvPr>
          <p:cNvSpPr/>
          <p:nvPr/>
        </p:nvSpPr>
        <p:spPr>
          <a:xfrm flipH="1">
            <a:off x="2575740" y="0"/>
            <a:ext cx="6581273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="" xmlns:a16="http://schemas.microsoft.com/office/drawing/2014/main" id="{D05435A8-41C5-4B61-B219-3997D82403D3}"/>
              </a:ext>
            </a:extLst>
          </p:cNvPr>
          <p:cNvSpPr/>
          <p:nvPr/>
        </p:nvSpPr>
        <p:spPr>
          <a:xfrm>
            <a:off x="2010256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63" name="Заголовок 1">
            <a:extLst>
              <a:ext uri="{FF2B5EF4-FFF2-40B4-BE49-F238E27FC236}">
                <a16:creationId xmlns="" xmlns:a16="http://schemas.microsoft.com/office/drawing/2014/main" id="{5498805C-F280-4386-8EF7-3FC3537728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892" y="89771"/>
            <a:ext cx="8964612" cy="458909"/>
          </a:xfrm>
        </p:spPr>
        <p:txBody>
          <a:bodyPr/>
          <a:lstStyle/>
          <a:p>
            <a:pPr lvl="0"/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Средства обучения и воспитания для выполнения заданий КИМ</a:t>
            </a:r>
            <a:endParaRPr lang="ru-RU" altLang="ru-RU" sz="2400" b="1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074" name="Picture 2" descr="C:\Users\gridunova\Downloads\Обучение работников\Разрешенные средства на экзаменах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4495"/>
            <a:ext cx="8136904" cy="6022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47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: фигура 9">
            <a:extLst>
              <a:ext uri="{FF2B5EF4-FFF2-40B4-BE49-F238E27FC236}">
                <a16:creationId xmlns="" xmlns:a16="http://schemas.microsoft.com/office/drawing/2014/main" id="{DB49108F-F4AA-4BC0-9089-1C9A614E6159}"/>
              </a:ext>
            </a:extLst>
          </p:cNvPr>
          <p:cNvSpPr/>
          <p:nvPr/>
        </p:nvSpPr>
        <p:spPr>
          <a:xfrm flipH="1" flipV="1">
            <a:off x="4574646" y="-12032"/>
            <a:ext cx="4604278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  <a:endParaRPr lang="ru-RU" dirty="0"/>
          </a:p>
        </p:txBody>
      </p:sp>
      <p:sp>
        <p:nvSpPr>
          <p:cNvPr id="11" name="Полилиния: фигура 10">
            <a:extLst>
              <a:ext uri="{FF2B5EF4-FFF2-40B4-BE49-F238E27FC236}">
                <a16:creationId xmlns="" xmlns:a16="http://schemas.microsoft.com/office/drawing/2014/main" id="{3E510EE6-BB7C-413C-9E5B-76714F744333}"/>
              </a:ext>
            </a:extLst>
          </p:cNvPr>
          <p:cNvSpPr/>
          <p:nvPr/>
        </p:nvSpPr>
        <p:spPr>
          <a:xfrm flipH="1">
            <a:off x="0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="" xmlns:a16="http://schemas.microsoft.com/office/drawing/2014/main" id="{266FE0E4-C326-422C-BD71-5136B84C86C3}"/>
              </a:ext>
            </a:extLst>
          </p:cNvPr>
          <p:cNvSpPr/>
          <p:nvPr/>
        </p:nvSpPr>
        <p:spPr>
          <a:xfrm flipH="1">
            <a:off x="0" y="6015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539" name="Заголовок 1">
            <a:extLst>
              <a:ext uri="{FF2B5EF4-FFF2-40B4-BE49-F238E27FC236}">
                <a16:creationId xmlns="" xmlns:a16="http://schemas.microsoft.com/office/drawing/2014/main" id="{96E3C4F3-EC99-4CBF-9287-E941905DC0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ПЕРЕЧЕНЬ ФОРМ ДЛЯ ПЕРЕДАЧИ В ОРЦОКО</a:t>
            </a:r>
          </a:p>
        </p:txBody>
      </p:sp>
      <p:sp>
        <p:nvSpPr>
          <p:cNvPr id="65540" name="AutoShape 4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47F9021D-4892-4B30-9199-890EC59555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5541" name="AutoShape 6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01CE939E-28DB-4AD6-93D3-273CE0F054C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5542" name="AutoShape 8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F56FEF81-DE96-48D5-A23E-631713FFEA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5543" name="AutoShape 17" descr="https://www.pngkey.com/png/full/45-453882_open-laptop-icon.png">
            <a:extLst>
              <a:ext uri="{FF2B5EF4-FFF2-40B4-BE49-F238E27FC236}">
                <a16:creationId xmlns="" xmlns:a16="http://schemas.microsoft.com/office/drawing/2014/main" id="{9A0B8779-6938-44DB-8827-919C27003B0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5544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="" xmlns:a16="http://schemas.microsoft.com/office/drawing/2014/main" id="{DA4F5ADB-2254-4DEE-9578-A4B0061B963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5545" name="object 10">
            <a:extLst>
              <a:ext uri="{FF2B5EF4-FFF2-40B4-BE49-F238E27FC236}">
                <a16:creationId xmlns="" xmlns:a16="http://schemas.microsoft.com/office/drawing/2014/main" id="{C1D2F9EC-A3FF-4C1D-8E43-264AD8926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63" y="980728"/>
            <a:ext cx="8891587" cy="5613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8575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ППЭ-02 «Апелляция о нарушении установленного порядка проведения ГИА» и ППЭ-03 «Протокол рассмотрения апелляции о нарушении установленного порядка проведения ГИА» </a:t>
            </a:r>
            <a:r>
              <a:rPr lang="ru-RU" altLang="ru-RU" sz="1400" b="1" i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(при наличии)</a:t>
            </a:r>
            <a:r>
              <a:rPr lang="ru-RU" alt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;</a:t>
            </a:r>
          </a:p>
          <a:p>
            <a:pPr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ППЭ-05-02 «Протокол проведения экзамена в аудитории»;</a:t>
            </a:r>
          </a:p>
          <a:p>
            <a:pPr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ППЭ-07 «Список работников ППЭ и общественных наблюдателей»;</a:t>
            </a:r>
          </a:p>
          <a:p>
            <a:pPr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ППЭ-10 «Отчет члена(</a:t>
            </a:r>
            <a:r>
              <a:rPr lang="ru-RU" altLang="ru-RU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ов</a:t>
            </a: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) ГЭК о проведении экзамена в ППЭ»;</a:t>
            </a:r>
          </a:p>
          <a:p>
            <a:pPr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ППЭ-12-02 «Ведомость коррекции персональных данных участников экзамена в аудитории». </a:t>
            </a:r>
            <a:b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</a:b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При наличии данной формы необходимо приложить копию подтверждающих документов </a:t>
            </a:r>
            <a:b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</a:br>
            <a:r>
              <a:rPr lang="ru-RU" altLang="ru-RU" sz="1400" b="1" i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(при наличии);</a:t>
            </a:r>
          </a:p>
          <a:p>
            <a:pPr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ППЭ-12-03 «Ведомость использования дополнительных бланков ответов № 2»; </a:t>
            </a:r>
          </a:p>
          <a:p>
            <a:pPr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ППЭ-12-04 МАШ «Ведомость учета времени отсутствия участников экзамена в аудитории»;</a:t>
            </a:r>
          </a:p>
          <a:p>
            <a:pPr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ППЭ-13-01 «Протокол проведения ЕГЭ в ППЭ»;</a:t>
            </a:r>
          </a:p>
          <a:p>
            <a:pPr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ППЭ 13-02 МАШ  «Сводная ведомость учёта участников экзамена и использования экзаменационных материалов в ППЭ»;</a:t>
            </a:r>
          </a:p>
          <a:p>
            <a:pPr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ППЭ-14-01 «Акт приема-передачи экзаменационных материалов в ППЭ»;</a:t>
            </a:r>
          </a:p>
          <a:p>
            <a:pPr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ППЭ-14-02 «Ведомость учета экзаменационных материалов»;</a:t>
            </a:r>
          </a:p>
          <a:p>
            <a:pPr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ППЭ-15 «Протокол проведения процедуры сканирования бланков ГИА в аудитории ППЭ»;</a:t>
            </a:r>
          </a:p>
          <a:p>
            <a:pPr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ППЭ-15-01 «Протокол использования станции сканирования в ППЭ»;</a:t>
            </a:r>
          </a:p>
          <a:p>
            <a:pPr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ППЭ-18 МАШ «Акт общественного наблюдения за проведением экзамена в ППЭ»;</a:t>
            </a:r>
          </a:p>
          <a:p>
            <a:pPr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ППЭ-19 «Контроль изменения состава работников в день экзамена». </a:t>
            </a:r>
            <a:r>
              <a:rPr lang="ru-RU" altLang="ru-RU" sz="1400" b="1" i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При наличии данной формы её необходимо складывать вместе с формой ППЭ 07</a:t>
            </a:r>
            <a:r>
              <a:rPr lang="ru-RU" alt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;</a:t>
            </a:r>
          </a:p>
          <a:p>
            <a:pPr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ППЭ-21 «Акт об удалении участника» </a:t>
            </a:r>
            <a:r>
              <a:rPr lang="ru-RU" altLang="ru-RU" sz="1400" b="1" i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(при наличии);</a:t>
            </a:r>
          </a:p>
          <a:p>
            <a:pPr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ППЭ-22 «Акт о досрочном завершении экзамена по объективным причинам» </a:t>
            </a:r>
            <a:r>
              <a:rPr lang="ru-RU" altLang="ru-RU" sz="1400" b="1" i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(при наличии);</a:t>
            </a:r>
          </a:p>
          <a:p>
            <a:pPr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ППЭ-23 «Протокол печати полных комплектов ЭМ в аудитории ППЭ»;</a:t>
            </a:r>
          </a:p>
          <a:p>
            <a:pPr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ППЭ-23-01 «Протокол использования станции печати в аудитории ППЭ»;</a:t>
            </a:r>
          </a:p>
          <a:p>
            <a:pPr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Журнал медицинского работника</a:t>
            </a:r>
            <a:endParaRPr lang="ru-RU" altLang="ru-RU" sz="14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: фигура 4">
            <a:extLst>
              <a:ext uri="{FF2B5EF4-FFF2-40B4-BE49-F238E27FC236}">
                <a16:creationId xmlns="" xmlns:a16="http://schemas.microsoft.com/office/drawing/2014/main" id="{56B891C5-4EC3-4F22-9A05-D844A001647C}"/>
              </a:ext>
            </a:extLst>
          </p:cNvPr>
          <p:cNvSpPr/>
          <p:nvPr/>
        </p:nvSpPr>
        <p:spPr>
          <a:xfrm flipH="1">
            <a:off x="2575740" y="0"/>
            <a:ext cx="6581273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="" xmlns:a16="http://schemas.microsoft.com/office/drawing/2014/main" id="{D05435A8-41C5-4B61-B219-3997D82403D3}"/>
              </a:ext>
            </a:extLst>
          </p:cNvPr>
          <p:cNvSpPr/>
          <p:nvPr/>
        </p:nvSpPr>
        <p:spPr>
          <a:xfrm>
            <a:off x="2010256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63" name="Заголовок 1">
            <a:extLst>
              <a:ext uri="{FF2B5EF4-FFF2-40B4-BE49-F238E27FC236}">
                <a16:creationId xmlns="" xmlns:a16="http://schemas.microsoft.com/office/drawing/2014/main" id="{5498805C-F280-4386-8EF7-3FC3537728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892" y="89771"/>
            <a:ext cx="8964612" cy="602925"/>
          </a:xfrm>
        </p:spPr>
        <p:txBody>
          <a:bodyPr/>
          <a:lstStyle/>
          <a:p>
            <a:pPr algn="l" eaLnBrk="1" hangingPunct="1"/>
            <a:r>
              <a:rPr lang="ru-RU" altLang="ru-RU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РЕГЛАМЕНТНЫЕ СРОКИ ПОДГОТОВКИ </a:t>
            </a:r>
            <a:r>
              <a:rPr lang="ru-RU" altLang="ru-RU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И </a:t>
            </a:r>
            <a:r>
              <a:rPr lang="ru-RU" altLang="ru-RU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ПРОВЕДЕНИЯ ЕГЭ В ППЭ</a:t>
            </a:r>
            <a:endParaRPr lang="ru-RU" altLang="ru-RU" sz="22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="" xmlns:a16="http://schemas.microsoft.com/office/drawing/2014/main" id="{990ACC0F-4086-47F3-A0C2-82E877692F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0431025"/>
              </p:ext>
            </p:extLst>
          </p:nvPr>
        </p:nvGraphicFramePr>
        <p:xfrm>
          <a:off x="107504" y="620693"/>
          <a:ext cx="8928100" cy="599875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4366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796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956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161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59083">
                <a:tc rowSpan="2"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Этап контроля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Регламентный срок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horzOverflow="overflow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5290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Не ранее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horzOverflow="overflow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Не позднее</a:t>
                      </a:r>
                      <a:endParaRPr kumimoji="0" lang="ru-RU" altLang="ru-RU" sz="1300" b="1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horzOverflow="overflow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5501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Доставка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Доставка ЭМ в ППЭ</a:t>
                      </a:r>
                      <a:endParaRPr kumimoji="0" lang="ru-RU" alt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8255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В течение суток </a:t>
                      </a:r>
                      <a:r>
                        <a:rPr kumimoji="0" lang="ru-RU" altLang="ru-RU" sz="13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 после </a:t>
                      </a:r>
                      <a:r>
                        <a:rPr kumimoji="0" lang="ru-RU" altLang="ru-RU" sz="13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размещения:</a:t>
                      </a:r>
                      <a:br>
                        <a:rPr kumimoji="0" lang="ru-RU" altLang="ru-RU" sz="13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kumimoji="0" lang="ru-RU" altLang="ru-RU" sz="13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за 5 рабочих дней </a:t>
                      </a:r>
                      <a:r>
                        <a:rPr kumimoji="0" lang="ru-RU" altLang="ru-RU" sz="13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– </a:t>
                      </a:r>
                      <a:br>
                        <a:rPr kumimoji="0" lang="ru-RU" altLang="ru-RU" sz="13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kumimoji="0" lang="ru-RU" altLang="ru-RU" sz="13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на </a:t>
                      </a:r>
                      <a:r>
                        <a:rPr kumimoji="0" lang="ru-RU" altLang="ru-RU" sz="13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основные даты; </a:t>
                      </a:r>
                      <a:br>
                        <a:rPr kumimoji="0" lang="ru-RU" altLang="ru-RU" sz="13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kumimoji="0" lang="ru-RU" altLang="ru-RU" sz="13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не ранее 3 </a:t>
                      </a:r>
                      <a:r>
                        <a:rPr kumimoji="0" lang="ru-RU" altLang="ru-RU" sz="13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рабочих дней –  </a:t>
                      </a:r>
                      <a:br>
                        <a:rPr kumimoji="0" lang="ru-RU" altLang="ru-RU" sz="13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kumimoji="0" lang="ru-RU" altLang="ru-RU" sz="13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на </a:t>
                      </a:r>
                      <a:r>
                        <a:rPr kumimoji="0" lang="ru-RU" altLang="ru-RU" sz="13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резервные даты</a:t>
                      </a:r>
                      <a:endParaRPr kumimoji="0" lang="ru-RU" alt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Доставка</a:t>
                      </a:r>
                      <a:endParaRPr kumimoji="0" lang="ru-RU" alt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7794">
                <a:tc row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Подготовка</a:t>
                      </a:r>
                      <a:endParaRPr kumimoji="0" lang="ru-RU" altLang="ru-RU" sz="1300" b="1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Техническая подготовка</a:t>
                      </a:r>
                      <a:endParaRPr kumimoji="0" lang="ru-RU" alt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175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17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5 календарных дней</a:t>
                      </a:r>
                      <a:endParaRPr kumimoji="0" lang="ru-RU" alt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15:00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7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за день до экзамена</a:t>
                      </a:r>
                      <a:endParaRPr kumimoji="0" lang="ru-RU" alt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431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Контроль технической готовности</a:t>
                      </a:r>
                      <a:endParaRPr kumimoji="0" lang="ru-RU" alt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8255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25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 рабочих дня  до даты экзамена</a:t>
                      </a:r>
                      <a:endParaRPr kumimoji="0" lang="ru-RU" alt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7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15:00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за день до экзамена</a:t>
                      </a:r>
                      <a:endParaRPr kumimoji="0" lang="ru-RU" alt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431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Авторизация членов ГЭК</a:t>
                      </a:r>
                      <a:endParaRPr kumimoji="0" lang="ru-RU" alt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8255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2550" marR="0" lvl="0" indent="0" algn="ctr" defTabSz="914400" rtl="0" eaLnBrk="1" fontAlgn="base" latinLnBrk="0" hangingPunct="1">
                        <a:lnSpc>
                          <a:spcPts val="17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 рабочих дня до даты экзамена</a:t>
                      </a:r>
                      <a:endParaRPr kumimoji="0" lang="ru-RU" alt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7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15:00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за день до экзамена</a:t>
                      </a:r>
                      <a:endParaRPr kumimoji="0" lang="ru-RU" alt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431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Передача актов готовности</a:t>
                      </a:r>
                      <a:endParaRPr kumimoji="0" lang="ru-RU" altLang="ru-RU" sz="13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8255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25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 рабочих дня  до даты экзамена</a:t>
                      </a:r>
                      <a:endParaRPr kumimoji="0" lang="ru-RU" alt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7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15:00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за день до экзамена</a:t>
                      </a:r>
                      <a:endParaRPr kumimoji="0" lang="ru-RU" alt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25290">
                <a:tc rowSpan="5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Проведение</a:t>
                      </a:r>
                      <a:endParaRPr kumimoji="0" lang="ru-RU" altLang="ru-RU" sz="1300" b="1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Скачивание ключа</a:t>
                      </a:r>
                      <a:endParaRPr kumimoji="0" lang="ru-RU" altLang="ru-RU" sz="13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8255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9:30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10:00</a:t>
                      </a:r>
                      <a:endParaRPr kumimoji="0" lang="ru-RU" altLang="ru-RU" sz="1300" b="1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590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Начало экзаменов</a:t>
                      </a:r>
                      <a:endParaRPr kumimoji="0" lang="ru-RU" altLang="ru-RU" sz="13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8255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25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10:05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10:45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181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Аудирование</a:t>
                      </a:r>
                      <a:r>
                        <a:rPr kumimoji="0" lang="ru-RU" altLang="ru-RU" sz="13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 успешно завершено</a:t>
                      </a:r>
                      <a:endParaRPr kumimoji="0" lang="ru-RU" alt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8255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25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10:40</a:t>
                      </a:r>
                      <a:endParaRPr kumimoji="0" lang="ru-RU" altLang="ru-RU" sz="1300" b="1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11:35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815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Ожидание участников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10.30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Смена статуса </a:t>
                      </a:r>
                      <a:r>
                        <a:rPr lang="ru-RU" sz="1300" dirty="0"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до 12.00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590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Завершение экзаменов</a:t>
                      </a:r>
                      <a:endParaRPr kumimoji="0" lang="ru-RU" alt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8255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25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10:30</a:t>
                      </a:r>
                      <a:endParaRPr kumimoji="0" lang="ru-RU" altLang="ru-RU" sz="1300" b="1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16:15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25290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Завершение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>
                    <a:lnL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Передача бланков</a:t>
                      </a:r>
                      <a:endParaRPr kumimoji="0" lang="ru-RU" alt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8255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11:00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18:00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590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Передача журналов</a:t>
                      </a:r>
                      <a:endParaRPr kumimoji="0" lang="ru-RU" altLang="ru-RU" sz="13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8255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25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10:30</a:t>
                      </a:r>
                      <a:endParaRPr kumimoji="0" lang="ru-RU" altLang="ru-RU" sz="1300" b="1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18:00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112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олилиния: фигура 36">
            <a:extLst>
              <a:ext uri="{FF2B5EF4-FFF2-40B4-BE49-F238E27FC236}">
                <a16:creationId xmlns="" xmlns:a16="http://schemas.microsoft.com/office/drawing/2014/main" id="{D444907C-4E35-45FD-B763-CABCE5B5EA65}"/>
              </a:ext>
            </a:extLst>
          </p:cNvPr>
          <p:cNvSpPr/>
          <p:nvPr/>
        </p:nvSpPr>
        <p:spPr>
          <a:xfrm flipV="1">
            <a:off x="1" y="-12032"/>
            <a:ext cx="5076056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011" name="Заголовок 1">
            <a:extLst>
              <a:ext uri="{FF2B5EF4-FFF2-40B4-BE49-F238E27FC236}">
                <a16:creationId xmlns="" xmlns:a16="http://schemas.microsoft.com/office/drawing/2014/main" id="{617F8552-C8F6-4C15-B9D9-5A028596BE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27488" y="132769"/>
            <a:ext cx="5225032" cy="1055688"/>
          </a:xfrm>
        </p:spPr>
        <p:txBody>
          <a:bodyPr/>
          <a:lstStyle/>
          <a:p>
            <a:pPr eaLnBrk="1" hangingPunct="1"/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ПРОВЕРКА ГОТОВНОСТИ ППЭ</a:t>
            </a:r>
            <a:b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ru-RU" altLang="ru-RU" sz="1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(до 8 мая 2024 года)</a:t>
            </a:r>
            <a:endParaRPr lang="ru-RU" altLang="ru-RU" sz="1800" i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3012" name="AutoShape 4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4B2765B9-7817-4A06-9BC4-54E1336C1C7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3013" name="AutoShape 6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1EBF4427-DC15-4A46-A362-85D686B5833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3014" name="AutoShape 8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4418D5E9-180B-41D6-9EDB-AE8DD592DAB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3015" name="AutoShape 17" descr="https://www.pngkey.com/png/full/45-453882_open-laptop-icon.png">
            <a:extLst>
              <a:ext uri="{FF2B5EF4-FFF2-40B4-BE49-F238E27FC236}">
                <a16:creationId xmlns="" xmlns:a16="http://schemas.microsoft.com/office/drawing/2014/main" id="{672AE2F1-77F9-4A1B-94AE-A4B1C8850F1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3016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="" xmlns:a16="http://schemas.microsoft.com/office/drawing/2014/main" id="{3DA91177-11A3-4A19-83EE-7B4705A1E19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3017" name="AutoShape 2" descr="https://www.clipartmax.com/png/full/103-1038590_file-emoji-u1f4bb-svg-computer-emoji-black-and-white.png">
            <a:extLst>
              <a:ext uri="{FF2B5EF4-FFF2-40B4-BE49-F238E27FC236}">
                <a16:creationId xmlns="" xmlns:a16="http://schemas.microsoft.com/office/drawing/2014/main" id="{24F59335-F4DC-4FC1-9456-DF0CCD2987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3018" name="AutoShape 13" descr="https://www.pinclipart.com/picdir/middle/327-3277775_service-catalog-academic-technologies-transparent-background-e-waste.png">
            <a:extLst>
              <a:ext uri="{FF2B5EF4-FFF2-40B4-BE49-F238E27FC236}">
                <a16:creationId xmlns="" xmlns:a16="http://schemas.microsoft.com/office/drawing/2014/main" id="{138F38CB-44AD-4D38-95C7-BDBD130BE7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52" name="Прямоугольник 51">
            <a:extLst>
              <a:ext uri="{FF2B5EF4-FFF2-40B4-BE49-F238E27FC236}">
                <a16:creationId xmlns="" xmlns:a16="http://schemas.microsoft.com/office/drawing/2014/main" id="{7A8D30C6-3367-4822-BA15-714C27C339C8}"/>
              </a:ext>
            </a:extLst>
          </p:cNvPr>
          <p:cNvSpPr/>
          <p:nvPr/>
        </p:nvSpPr>
        <p:spPr>
          <a:xfrm>
            <a:off x="1648424" y="4443766"/>
            <a:ext cx="1765300" cy="2093912"/>
          </a:xfrm>
          <a:prstGeom prst="rect">
            <a:avLst/>
          </a:prstGeom>
          <a:ln w="76200">
            <a:solidFill>
              <a:srgbClr val="40C9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029" tIns="26015" rIns="52029" bIns="26015" anchor="ctr"/>
          <a:lstStyle/>
          <a:p>
            <a:pPr algn="ctr">
              <a:defRPr/>
            </a:pPr>
            <a:endParaRPr lang="ru-RU" sz="10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="" xmlns:a16="http://schemas.microsoft.com/office/drawing/2014/main" id="{6395A16C-FE7A-45F5-B535-3FBA0A557629}"/>
              </a:ext>
            </a:extLst>
          </p:cNvPr>
          <p:cNvSpPr/>
          <p:nvPr/>
        </p:nvSpPr>
        <p:spPr>
          <a:xfrm>
            <a:off x="1619672" y="4506032"/>
            <a:ext cx="1825625" cy="729647"/>
          </a:xfrm>
          <a:prstGeom prst="rect">
            <a:avLst/>
          </a:prstGeom>
        </p:spPr>
        <p:txBody>
          <a:bodyPr lIns="52029" tIns="26015" rIns="52029" bIns="26015">
            <a:spAutoFit/>
          </a:bodyPr>
          <a:lstStyle/>
          <a:p>
            <a:pPr algn="ctr">
              <a:defRPr/>
            </a:pPr>
            <a:endParaRPr lang="ru-RU" sz="11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Помещение </a:t>
            </a:r>
            <a:b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</a:b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для сопровождающих </a:t>
            </a:r>
            <a:b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</a:b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участников ГИА</a:t>
            </a:r>
          </a:p>
        </p:txBody>
      </p:sp>
      <p:sp>
        <p:nvSpPr>
          <p:cNvPr id="55" name="Прямоугольник 54">
            <a:extLst>
              <a:ext uri="{FF2B5EF4-FFF2-40B4-BE49-F238E27FC236}">
                <a16:creationId xmlns="" xmlns:a16="http://schemas.microsoft.com/office/drawing/2014/main" id="{CCA971F8-1678-4163-B57D-7F206DBACB33}"/>
              </a:ext>
            </a:extLst>
          </p:cNvPr>
          <p:cNvSpPr/>
          <p:nvPr/>
        </p:nvSpPr>
        <p:spPr bwMode="auto">
          <a:xfrm>
            <a:off x="3876675" y="1390650"/>
            <a:ext cx="1704975" cy="2884488"/>
          </a:xfrm>
          <a:prstGeom prst="rect">
            <a:avLst/>
          </a:prstGeom>
          <a:ln w="76200">
            <a:solidFill>
              <a:srgbClr val="40C9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029" tIns="26015" rIns="52029" bIns="26015" anchor="ctr"/>
          <a:lstStyle/>
          <a:p>
            <a:pPr algn="ctr">
              <a:defRPr/>
            </a:pPr>
            <a:endParaRPr lang="ru-RU" sz="11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pic>
        <p:nvPicPr>
          <p:cNvPr id="43044" name="Рисунок 56">
            <a:extLst>
              <a:ext uri="{FF2B5EF4-FFF2-40B4-BE49-F238E27FC236}">
                <a16:creationId xmlns="" xmlns:a16="http://schemas.microsoft.com/office/drawing/2014/main" id="{B7D46A9E-B1A3-457D-8BD6-7DDA92221B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45438"/>
          <a:stretch>
            <a:fillRect/>
          </a:stretch>
        </p:blipFill>
        <p:spPr bwMode="auto">
          <a:xfrm>
            <a:off x="4058739" y="1916831"/>
            <a:ext cx="1521373" cy="1886889"/>
          </a:xfrm>
          <a:prstGeom prst="rect">
            <a:avLst/>
          </a:prstGeom>
          <a:noFill/>
          <a:ln w="698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Прямоугольник 57">
            <a:extLst>
              <a:ext uri="{FF2B5EF4-FFF2-40B4-BE49-F238E27FC236}">
                <a16:creationId xmlns="" xmlns:a16="http://schemas.microsoft.com/office/drawing/2014/main" id="{20F6E4F8-038F-4CE7-BE15-B4FD464DC17A}"/>
              </a:ext>
            </a:extLst>
          </p:cNvPr>
          <p:cNvSpPr/>
          <p:nvPr/>
        </p:nvSpPr>
        <p:spPr bwMode="auto">
          <a:xfrm>
            <a:off x="5710500" y="1390650"/>
            <a:ext cx="1581150" cy="2884488"/>
          </a:xfrm>
          <a:prstGeom prst="rect">
            <a:avLst/>
          </a:prstGeom>
          <a:ln w="76200">
            <a:solidFill>
              <a:srgbClr val="40C9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029" tIns="26015" rIns="52029" bIns="26015" anchor="ctr"/>
          <a:lstStyle/>
          <a:p>
            <a:pPr algn="ctr">
              <a:defRPr/>
            </a:pP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Штаб ППЭ </a:t>
            </a:r>
            <a:endParaRPr lang="ru-RU" sz="11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pic>
        <p:nvPicPr>
          <p:cNvPr id="43046" name="Рисунок 58">
            <a:extLst>
              <a:ext uri="{FF2B5EF4-FFF2-40B4-BE49-F238E27FC236}">
                <a16:creationId xmlns="" xmlns:a16="http://schemas.microsoft.com/office/drawing/2014/main" id="{57FE1815-B669-49AF-90BD-71E8B2B7FA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254" y="1571429"/>
            <a:ext cx="1304890" cy="1182685"/>
          </a:xfrm>
          <a:prstGeom prst="rect">
            <a:avLst/>
          </a:prstGeom>
          <a:noFill/>
          <a:ln w="698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Прямоугольник 59">
            <a:extLst>
              <a:ext uri="{FF2B5EF4-FFF2-40B4-BE49-F238E27FC236}">
                <a16:creationId xmlns="" xmlns:a16="http://schemas.microsoft.com/office/drawing/2014/main" id="{7BCC6947-EE0C-4EB7-AACE-6867A5951B38}"/>
              </a:ext>
            </a:extLst>
          </p:cNvPr>
          <p:cNvSpPr/>
          <p:nvPr/>
        </p:nvSpPr>
        <p:spPr>
          <a:xfrm>
            <a:off x="4139952" y="4443766"/>
            <a:ext cx="1498540" cy="2093912"/>
          </a:xfrm>
          <a:prstGeom prst="rect">
            <a:avLst/>
          </a:prstGeom>
          <a:ln w="76200">
            <a:solidFill>
              <a:srgbClr val="40C9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029" tIns="26015" rIns="52029" bIns="26015" anchor="ctr"/>
          <a:lstStyle/>
          <a:p>
            <a:pPr algn="ctr">
              <a:defRPr/>
            </a:pPr>
            <a:endParaRPr lang="ru-RU" sz="11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ru-RU" sz="11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ru-RU" sz="11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ru-RU" sz="11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ru-RU" sz="11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ru-RU" sz="11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ru-RU" sz="11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Помещения </a:t>
            </a:r>
            <a:b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</a:b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для медицинского </a:t>
            </a:r>
          </a:p>
          <a:p>
            <a:pPr algn="ctr">
              <a:defRPr/>
            </a:pP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работника </a:t>
            </a:r>
          </a:p>
        </p:txBody>
      </p:sp>
      <p:pic>
        <p:nvPicPr>
          <p:cNvPr id="43023" name="Рисунок 60">
            <a:extLst>
              <a:ext uri="{FF2B5EF4-FFF2-40B4-BE49-F238E27FC236}">
                <a16:creationId xmlns="" xmlns:a16="http://schemas.microsoft.com/office/drawing/2014/main" id="{E8409ABF-1819-4F62-920B-60201E2DBA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496" y="4550129"/>
            <a:ext cx="884238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Прямоугольник 61">
            <a:extLst>
              <a:ext uri="{FF2B5EF4-FFF2-40B4-BE49-F238E27FC236}">
                <a16:creationId xmlns="" xmlns:a16="http://schemas.microsoft.com/office/drawing/2014/main" id="{2F1311BA-D9E5-43CE-AC4C-C0142CBB7AE6}"/>
              </a:ext>
            </a:extLst>
          </p:cNvPr>
          <p:cNvSpPr/>
          <p:nvPr/>
        </p:nvSpPr>
        <p:spPr>
          <a:xfrm>
            <a:off x="7415013" y="1390650"/>
            <a:ext cx="1573212" cy="2884488"/>
          </a:xfrm>
          <a:prstGeom prst="rect">
            <a:avLst/>
          </a:prstGeom>
          <a:ln w="76200">
            <a:solidFill>
              <a:srgbClr val="40C9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029" tIns="26015" rIns="52029" bIns="26015" anchor="ctr"/>
          <a:lstStyle/>
          <a:p>
            <a:pPr algn="ctr">
              <a:defRPr/>
            </a:pP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Аудитории для участников ГИА, </a:t>
            </a:r>
            <a:b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</a:b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в том числе для участников с ОВЗ </a:t>
            </a:r>
            <a:b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</a:br>
            <a:endParaRPr lang="ru-RU" sz="11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pic>
        <p:nvPicPr>
          <p:cNvPr id="43025" name="Рисунок 62">
            <a:extLst>
              <a:ext uri="{FF2B5EF4-FFF2-40B4-BE49-F238E27FC236}">
                <a16:creationId xmlns="" xmlns:a16="http://schemas.microsoft.com/office/drawing/2014/main" id="{7DBBC51F-B91C-4415-8703-2BC6CD3055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76"/>
          <a:stretch>
            <a:fillRect/>
          </a:stretch>
        </p:blipFill>
        <p:spPr bwMode="auto">
          <a:xfrm>
            <a:off x="7603925" y="1485900"/>
            <a:ext cx="1255713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6" name="Рисунок 63">
            <a:extLst>
              <a:ext uri="{FF2B5EF4-FFF2-40B4-BE49-F238E27FC236}">
                <a16:creationId xmlns="" xmlns:a16="http://schemas.microsoft.com/office/drawing/2014/main" id="{2B9BAC84-733C-4056-A5D0-0486989E06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677"/>
          <a:stretch>
            <a:fillRect/>
          </a:stretch>
        </p:blipFill>
        <p:spPr bwMode="auto">
          <a:xfrm>
            <a:off x="7559475" y="3287713"/>
            <a:ext cx="12827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240CC264-2FAD-47E3-8400-0A2C68CC6548}"/>
              </a:ext>
            </a:extLst>
          </p:cNvPr>
          <p:cNvSpPr/>
          <p:nvPr/>
        </p:nvSpPr>
        <p:spPr>
          <a:xfrm>
            <a:off x="326281" y="1377074"/>
            <a:ext cx="3321794" cy="2907589"/>
          </a:xfrm>
          <a:prstGeom prst="rect">
            <a:avLst/>
          </a:prstGeom>
          <a:solidFill>
            <a:schemeClr val="bg1">
              <a:alpha val="86000"/>
            </a:schemeClr>
          </a:solidFill>
          <a:ln w="79375">
            <a:solidFill>
              <a:srgbClr val="40C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>
            <a:extLst>
              <a:ext uri="{FF2B5EF4-FFF2-40B4-BE49-F238E27FC236}">
                <a16:creationId xmlns="" xmlns:a16="http://schemas.microsoft.com/office/drawing/2014/main" id="{7EB4F94A-FC37-4080-8666-7D8507B835BD}"/>
              </a:ext>
            </a:extLst>
          </p:cNvPr>
          <p:cNvSpPr/>
          <p:nvPr/>
        </p:nvSpPr>
        <p:spPr>
          <a:xfrm>
            <a:off x="503238" y="3500438"/>
            <a:ext cx="2994025" cy="606536"/>
          </a:xfrm>
          <a:prstGeom prst="rect">
            <a:avLst/>
          </a:prstGeom>
        </p:spPr>
        <p:txBody>
          <a:bodyPr lIns="52029" tIns="26015" rIns="52029" bIns="26015">
            <a:spAutoFit/>
          </a:bodyPr>
          <a:lstStyle/>
          <a:p>
            <a:pPr algn="ctr">
              <a:defRPr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Специально выделенное место</a:t>
            </a:r>
          </a:p>
          <a:p>
            <a:pPr algn="ctr">
              <a:defRPr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 для личных вещей участников экзамена и работников ППЭ</a:t>
            </a:r>
          </a:p>
        </p:txBody>
      </p:sp>
      <p:pic>
        <p:nvPicPr>
          <p:cNvPr id="43031" name="Picture 2" descr="https://murmansk.komodus.ru/upload/iblock/5c1/5c1c494b2bb070ddaa7e024b9386b89e.jpg">
            <a:extLst>
              <a:ext uri="{FF2B5EF4-FFF2-40B4-BE49-F238E27FC236}">
                <a16:creationId xmlns="" xmlns:a16="http://schemas.microsoft.com/office/drawing/2014/main" id="{11F079E5-9275-4047-9EEA-99F8B0413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1535113"/>
            <a:ext cx="885825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32" name="Picture 4" descr="http://vetupr.org.ru/Content/img/555_.jpg">
            <a:extLst>
              <a:ext uri="{FF2B5EF4-FFF2-40B4-BE49-F238E27FC236}">
                <a16:creationId xmlns="" xmlns:a16="http://schemas.microsoft.com/office/drawing/2014/main" id="{41EB3372-CFAD-47B0-97DD-2F961379C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5" t="12218" r="5309" b="18196"/>
          <a:stretch>
            <a:fillRect/>
          </a:stretch>
        </p:blipFill>
        <p:spPr bwMode="auto">
          <a:xfrm>
            <a:off x="1759819" y="5362575"/>
            <a:ext cx="1541462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Прямоугольник 72">
            <a:extLst>
              <a:ext uri="{FF2B5EF4-FFF2-40B4-BE49-F238E27FC236}">
                <a16:creationId xmlns="" xmlns:a16="http://schemas.microsoft.com/office/drawing/2014/main" id="{E47B7794-69BD-43DF-95FB-F4DA1DC00C4B}"/>
              </a:ext>
            </a:extLst>
          </p:cNvPr>
          <p:cNvSpPr/>
          <p:nvPr/>
        </p:nvSpPr>
        <p:spPr>
          <a:xfrm>
            <a:off x="3516313" y="2996952"/>
            <a:ext cx="511175" cy="1925885"/>
          </a:xfrm>
          <a:prstGeom prst="rect">
            <a:avLst/>
          </a:prstGeom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029" tIns="26015" rIns="52029" bIns="26015" anchor="ctr"/>
          <a:lstStyle/>
          <a:p>
            <a:pPr algn="ctr">
              <a:defRPr/>
            </a:pPr>
            <a:r>
              <a:rPr lang="ru-RU" sz="10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В</a:t>
            </a:r>
            <a:br>
              <a:rPr lang="ru-RU" sz="10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</a:br>
            <a:r>
              <a:rPr lang="ru-RU" sz="10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Х</a:t>
            </a:r>
            <a:br>
              <a:rPr lang="ru-RU" sz="10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</a:br>
            <a:r>
              <a:rPr lang="ru-RU" sz="10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О</a:t>
            </a:r>
            <a:br>
              <a:rPr lang="ru-RU" sz="10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</a:br>
            <a:r>
              <a:rPr lang="ru-RU" sz="105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Д</a:t>
            </a:r>
          </a:p>
          <a:p>
            <a:pPr algn="ctr">
              <a:defRPr/>
            </a:pPr>
            <a:r>
              <a:rPr lang="ru-RU" sz="10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/>
            </a:r>
            <a:br>
              <a:rPr lang="ru-RU" sz="10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</a:br>
            <a:r>
              <a:rPr lang="ru-RU" sz="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/>
            </a:r>
            <a:br>
              <a:rPr lang="ru-RU" sz="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</a:br>
            <a:r>
              <a:rPr lang="ru-RU" sz="105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В</a:t>
            </a:r>
          </a:p>
          <a:p>
            <a:pPr algn="ctr">
              <a:defRPr/>
            </a:pPr>
            <a:r>
              <a:rPr lang="ru-RU" sz="10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/>
            </a:r>
            <a:br>
              <a:rPr lang="ru-RU" sz="10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</a:br>
            <a:r>
              <a:rPr lang="ru-RU" sz="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/>
            </a:r>
            <a:br>
              <a:rPr lang="ru-RU" sz="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</a:br>
            <a:r>
              <a:rPr lang="ru-RU" sz="10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П</a:t>
            </a:r>
            <a:br>
              <a:rPr lang="ru-RU" sz="10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</a:br>
            <a:r>
              <a:rPr lang="ru-RU" sz="105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П</a:t>
            </a:r>
            <a:r>
              <a:rPr lang="ru-RU" sz="10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/>
            </a:r>
            <a:br>
              <a:rPr lang="ru-RU" sz="10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</a:br>
            <a:r>
              <a:rPr lang="ru-RU" sz="10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Э</a:t>
            </a:r>
          </a:p>
        </p:txBody>
      </p:sp>
      <p:pic>
        <p:nvPicPr>
          <p:cNvPr id="43036" name="Picture 4" descr="https://im0-tub-ru.yandex.net/i?id=aaf2b82344e1f525e576aeeec359328b-l&amp;n=13">
            <a:extLst>
              <a:ext uri="{FF2B5EF4-FFF2-40B4-BE49-F238E27FC236}">
                <a16:creationId xmlns="" xmlns:a16="http://schemas.microsoft.com/office/drawing/2014/main" id="{90E57D95-2DF8-4B5E-85EC-76B3294CF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1733550"/>
            <a:ext cx="1911350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Прямоугольник 76">
            <a:extLst>
              <a:ext uri="{FF2B5EF4-FFF2-40B4-BE49-F238E27FC236}">
                <a16:creationId xmlns="" xmlns:a16="http://schemas.microsoft.com/office/drawing/2014/main" id="{FBFBE950-F2FC-47BB-8684-B849C6B856FE}"/>
              </a:ext>
            </a:extLst>
          </p:cNvPr>
          <p:cNvSpPr/>
          <p:nvPr/>
        </p:nvSpPr>
        <p:spPr>
          <a:xfrm>
            <a:off x="5797575" y="4425950"/>
            <a:ext cx="1582737" cy="2093913"/>
          </a:xfrm>
          <a:prstGeom prst="rect">
            <a:avLst/>
          </a:prstGeom>
          <a:ln w="76200">
            <a:solidFill>
              <a:srgbClr val="40C9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029" tIns="26015" rIns="52029" bIns="26015" anchor="ctr"/>
          <a:lstStyle/>
          <a:p>
            <a:pPr algn="ctr">
              <a:defRPr/>
            </a:pPr>
            <a:endParaRPr lang="ru-RU" sz="11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ru-RU" sz="11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ru-RU" sz="11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ru-RU" sz="11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ru-RU" sz="11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ru-RU" sz="11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ru-RU" sz="11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Рабочие места </a:t>
            </a:r>
            <a:b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</a:b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для организаторов вне аудитории</a:t>
            </a:r>
          </a:p>
          <a:p>
            <a:pPr algn="ctr">
              <a:defRPr/>
            </a:pP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</a:p>
        </p:txBody>
      </p:sp>
      <p:pic>
        <p:nvPicPr>
          <p:cNvPr id="43041" name="Picture 51">
            <a:extLst>
              <a:ext uri="{FF2B5EF4-FFF2-40B4-BE49-F238E27FC236}">
                <a16:creationId xmlns="" xmlns:a16="http://schemas.microsoft.com/office/drawing/2014/main" id="{25491055-D7C4-4CC1-AE17-CF61631E4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988" y="4596066"/>
            <a:ext cx="8858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Полилиния: фигура 38">
            <a:extLst>
              <a:ext uri="{FF2B5EF4-FFF2-40B4-BE49-F238E27FC236}">
                <a16:creationId xmlns="" xmlns:a16="http://schemas.microsoft.com/office/drawing/2014/main" id="{5588B57D-51F7-4AE8-9598-031C392F84B9}"/>
              </a:ext>
            </a:extLst>
          </p:cNvPr>
          <p:cNvSpPr/>
          <p:nvPr/>
        </p:nvSpPr>
        <p:spPr>
          <a:xfrm flipH="1">
            <a:off x="0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олилиния: фигура 39">
            <a:extLst>
              <a:ext uri="{FF2B5EF4-FFF2-40B4-BE49-F238E27FC236}">
                <a16:creationId xmlns="" xmlns:a16="http://schemas.microsoft.com/office/drawing/2014/main" id="{B9E42DA5-A696-44ED-A829-2E60DE848ECF}"/>
              </a:ext>
            </a:extLst>
          </p:cNvPr>
          <p:cNvSpPr/>
          <p:nvPr/>
        </p:nvSpPr>
        <p:spPr>
          <a:xfrm flipH="1">
            <a:off x="0" y="6015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027488" y="1412776"/>
            <a:ext cx="1510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Пункт </a:t>
            </a:r>
            <a:b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</a:b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охраны </a:t>
            </a:r>
            <a:b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правопорядка</a:t>
            </a:r>
          </a:p>
        </p:txBody>
      </p:sp>
      <p:pic>
        <p:nvPicPr>
          <p:cNvPr id="43043" name="Рисунок 55">
            <a:extLst>
              <a:ext uri="{FF2B5EF4-FFF2-40B4-BE49-F238E27FC236}">
                <a16:creationId xmlns="" xmlns:a16="http://schemas.microsoft.com/office/drawing/2014/main" id="{16835D72-BC3E-47F3-8BFE-3A7DCC9B39F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998" y="3484285"/>
            <a:ext cx="563711" cy="693913"/>
          </a:xfrm>
          <a:prstGeom prst="rect">
            <a:avLst/>
          </a:prstGeom>
          <a:noFill/>
          <a:ln w="698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единительная линия 3"/>
          <p:cNvCxnSpPr>
            <a:endCxn id="73" idx="0"/>
          </p:cNvCxnSpPr>
          <p:nvPr/>
        </p:nvCxnSpPr>
        <p:spPr>
          <a:xfrm>
            <a:off x="3771900" y="7938"/>
            <a:ext cx="1" cy="2989014"/>
          </a:xfrm>
          <a:prstGeom prst="line">
            <a:avLst/>
          </a:prstGeom>
          <a:ln w="317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3779911" y="4904482"/>
            <a:ext cx="1" cy="1953518"/>
          </a:xfrm>
          <a:prstGeom prst="line">
            <a:avLst/>
          </a:prstGeom>
          <a:ln w="317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44463" y="116632"/>
            <a:ext cx="35036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Приказ Департамента образования Орловской области </a:t>
            </a:r>
            <a:br>
              <a:rPr lang="ru-RU" sz="1600" dirty="0" smtClean="0"/>
            </a:br>
            <a:r>
              <a:rPr lang="ru-RU" sz="1600" dirty="0" smtClean="0"/>
              <a:t>от 10 апреля 2024 года № 579</a:t>
            </a:r>
            <a:endParaRPr lang="ru-RU" sz="1600" dirty="0"/>
          </a:p>
        </p:txBody>
      </p:sp>
      <p:sp>
        <p:nvSpPr>
          <p:cNvPr id="42" name="Прямоугольник 41">
            <a:extLst>
              <a:ext uri="{FF2B5EF4-FFF2-40B4-BE49-F238E27FC236}">
                <a16:creationId xmlns="" xmlns:a16="http://schemas.microsoft.com/office/drawing/2014/main" id="{FBFBE950-F2FC-47BB-8684-B849C6B856FE}"/>
              </a:ext>
            </a:extLst>
          </p:cNvPr>
          <p:cNvSpPr/>
          <p:nvPr/>
        </p:nvSpPr>
        <p:spPr>
          <a:xfrm>
            <a:off x="7524328" y="4437112"/>
            <a:ext cx="1477021" cy="2093913"/>
          </a:xfrm>
          <a:prstGeom prst="rect">
            <a:avLst/>
          </a:prstGeom>
          <a:ln w="76200">
            <a:solidFill>
              <a:srgbClr val="40C9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029" tIns="26015" rIns="52029" bIns="26015" anchor="ctr"/>
          <a:lstStyle/>
          <a:p>
            <a:pPr algn="ctr">
              <a:defRPr/>
            </a:pPr>
            <a:endParaRPr lang="ru-RU" sz="11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ПОМЕЩЕНИЕ 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ДЛЯ ОБЩЕСТВЕННЫХ НАБЛЮДАТЕЛЕЙ</a:t>
            </a:r>
            <a:endParaRPr lang="ru-RU" sz="12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7415013" y="4284663"/>
            <a:ext cx="1586336" cy="231268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V="1">
            <a:off x="7415013" y="4333285"/>
            <a:ext cx="1718905" cy="2264067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>
            <a:extLst>
              <a:ext uri="{FF2B5EF4-FFF2-40B4-BE49-F238E27FC236}">
                <a16:creationId xmlns="" xmlns:a16="http://schemas.microsoft.com/office/drawing/2014/main" id="{FBFBE950-F2FC-47BB-8684-B849C6B856FE}"/>
              </a:ext>
            </a:extLst>
          </p:cNvPr>
          <p:cNvSpPr/>
          <p:nvPr/>
        </p:nvSpPr>
        <p:spPr>
          <a:xfrm>
            <a:off x="72803" y="4445545"/>
            <a:ext cx="1477021" cy="2093913"/>
          </a:xfrm>
          <a:prstGeom prst="rect">
            <a:avLst/>
          </a:prstGeom>
          <a:ln w="76200">
            <a:solidFill>
              <a:srgbClr val="40C9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029" tIns="26015" rIns="52029" bIns="26015"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ПОМЕЩЕНИЕ 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ДЛЯ 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СМИ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-36512" y="4293096"/>
            <a:ext cx="1586336" cy="231268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V="1">
            <a:off x="-36512" y="4341718"/>
            <a:ext cx="1718905" cy="2264067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: фигура 4">
            <a:extLst>
              <a:ext uri="{FF2B5EF4-FFF2-40B4-BE49-F238E27FC236}">
                <a16:creationId xmlns="" xmlns:a16="http://schemas.microsoft.com/office/drawing/2014/main" id="{56B891C5-4EC3-4F22-9A05-D844A001647C}"/>
              </a:ext>
            </a:extLst>
          </p:cNvPr>
          <p:cNvSpPr/>
          <p:nvPr/>
        </p:nvSpPr>
        <p:spPr>
          <a:xfrm flipH="1">
            <a:off x="2575740" y="0"/>
            <a:ext cx="6581273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="" xmlns:a16="http://schemas.microsoft.com/office/drawing/2014/main" id="{D05435A8-41C5-4B61-B219-3997D82403D3}"/>
              </a:ext>
            </a:extLst>
          </p:cNvPr>
          <p:cNvSpPr/>
          <p:nvPr/>
        </p:nvSpPr>
        <p:spPr>
          <a:xfrm>
            <a:off x="2010256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63" name="Заголовок 1">
            <a:extLst>
              <a:ext uri="{FF2B5EF4-FFF2-40B4-BE49-F238E27FC236}">
                <a16:creationId xmlns="" xmlns:a16="http://schemas.microsoft.com/office/drawing/2014/main" id="{5498805C-F280-4386-8EF7-3FC3537728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892" y="89771"/>
            <a:ext cx="8964612" cy="458909"/>
          </a:xfrm>
        </p:spPr>
        <p:txBody>
          <a:bodyPr/>
          <a:lstStyle/>
          <a:p>
            <a:pPr lvl="0"/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Штаб ППЭ</a:t>
            </a:r>
            <a:endParaRPr lang="ru-RU" altLang="ru-RU" sz="2400" b="1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50" name="Picture 2" descr="C:\Users\gridunova\Downloads\Обучение работников\Подготовка штаба ППЭ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95" y="836712"/>
            <a:ext cx="8679858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ject 4">
            <a:extLst>
              <a:ext uri="{FF2B5EF4-FFF2-40B4-BE49-F238E27FC236}">
                <a16:creationId xmlns="" xmlns:a16="http://schemas.microsoft.com/office/drawing/2014/main" id="{DADCCA3F-A884-4EEE-850E-0571648CB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19" y="5671469"/>
            <a:ext cx="8595633" cy="102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3335" rIns="0" bIns="0" anchor="ctr">
            <a:spAutoFit/>
          </a:bodyPr>
          <a:lstStyle>
            <a:lvl1pPr marL="127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100"/>
              </a:spcBef>
              <a:buFontTx/>
              <a:buNone/>
              <a:defRPr/>
            </a:pPr>
            <a:r>
              <a:rPr lang="ru-RU" altLang="ru-RU" sz="1600" b="1" u="sng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Arial" charset="0"/>
              </a:rPr>
              <a:t>ИСПОЛЬЗОВАНИЕ МОБИЛЬНОГО ТЕЛЕФОНА В ШТАБЕ: </a:t>
            </a:r>
          </a:p>
          <a:p>
            <a:pPr algn="ctr">
              <a:spcBef>
                <a:spcPts val="100"/>
              </a:spcBef>
              <a:buFontTx/>
              <a:buNone/>
              <a:defRPr/>
            </a:pPr>
            <a:r>
              <a:rPr lang="ru-RU" altLang="ru-RU" sz="16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Arial" charset="0"/>
              </a:rPr>
              <a:t>Руководитель ОО, руководитель ППЭ, члены ГЭК, полиция, СМИ, общественные наблюдатели, должностные лица Рособрнадзора и Департамента,</a:t>
            </a:r>
          </a:p>
          <a:p>
            <a:pPr algn="ctr">
              <a:spcBef>
                <a:spcPts val="100"/>
              </a:spcBef>
              <a:buFontTx/>
              <a:buNone/>
              <a:defRPr/>
            </a:pPr>
            <a:r>
              <a:rPr lang="ru-RU" altLang="ru-RU" sz="1600" b="1" u="sng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Arial" charset="0"/>
              </a:rPr>
              <a:t>технические специалисты</a:t>
            </a:r>
            <a:endParaRPr lang="ru-RU" altLang="ru-RU" sz="1600" b="1" u="sng" dirty="0">
              <a:solidFill>
                <a:srgbClr val="00B050"/>
              </a:solidFill>
              <a:latin typeface="Century Gothic" panose="020B050202020202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03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олилиния: фигура 42">
            <a:extLst>
              <a:ext uri="{FF2B5EF4-FFF2-40B4-BE49-F238E27FC236}">
                <a16:creationId xmlns="" xmlns:a16="http://schemas.microsoft.com/office/drawing/2014/main" id="{73686D70-44FF-49E6-A6FE-3A57696269C0}"/>
              </a:ext>
            </a:extLst>
          </p:cNvPr>
          <p:cNvSpPr/>
          <p:nvPr/>
        </p:nvSpPr>
        <p:spPr>
          <a:xfrm flipH="1">
            <a:off x="2565129" y="-12032"/>
            <a:ext cx="6581273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олилиния: фигура 43">
            <a:extLst>
              <a:ext uri="{FF2B5EF4-FFF2-40B4-BE49-F238E27FC236}">
                <a16:creationId xmlns="" xmlns:a16="http://schemas.microsoft.com/office/drawing/2014/main" id="{111459D6-BFF4-4944-B523-A9DCE4D048D9}"/>
              </a:ext>
            </a:extLst>
          </p:cNvPr>
          <p:cNvSpPr/>
          <p:nvPr/>
        </p:nvSpPr>
        <p:spPr>
          <a:xfrm>
            <a:off x="1999645" y="-24064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035" name="Заголовок 1">
            <a:extLst>
              <a:ext uri="{FF2B5EF4-FFF2-40B4-BE49-F238E27FC236}">
                <a16:creationId xmlns="" xmlns:a16="http://schemas.microsoft.com/office/drawing/2014/main" id="{0986635C-8BFC-4EC2-A5BE-35500BEEBB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820257" y="53015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ПОДГОТОВКА АУДИТОРИЙ</a:t>
            </a:r>
          </a:p>
        </p:txBody>
      </p:sp>
      <p:sp>
        <p:nvSpPr>
          <p:cNvPr id="44036" name="AutoShape 4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6AAB6C10-06DF-4FCA-9199-AA226C2C95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37" name="AutoShape 6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E3AA8559-DF57-4D4A-953A-213D0D6323A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38" name="AutoShape 8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5FC351D4-593F-4B4B-82CF-2BEC1F33576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39" name="AutoShape 17" descr="https://www.pngkey.com/png/full/45-453882_open-laptop-icon.png">
            <a:extLst>
              <a:ext uri="{FF2B5EF4-FFF2-40B4-BE49-F238E27FC236}">
                <a16:creationId xmlns="" xmlns:a16="http://schemas.microsoft.com/office/drawing/2014/main" id="{D6FCE23A-3403-4A54-8904-EC92C12C3DB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40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="" xmlns:a16="http://schemas.microsoft.com/office/drawing/2014/main" id="{DE119E07-7857-4145-8226-1A99BF2F88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41" name="AutoShape 2" descr="https://www.clipartmax.com/png/full/103-1038590_file-emoji-u1f4bb-svg-computer-emoji-black-and-white.png">
            <a:extLst>
              <a:ext uri="{FF2B5EF4-FFF2-40B4-BE49-F238E27FC236}">
                <a16:creationId xmlns="" xmlns:a16="http://schemas.microsoft.com/office/drawing/2014/main" id="{0B7B263A-4071-43DF-B31D-E9CFFE2B34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42" name="AutoShape 13" descr="https://www.pinclipart.com/picdir/middle/327-3277775_service-catalog-academic-technologies-transparent-background-e-waste.png">
            <a:extLst>
              <a:ext uri="{FF2B5EF4-FFF2-40B4-BE49-F238E27FC236}">
                <a16:creationId xmlns="" xmlns:a16="http://schemas.microsoft.com/office/drawing/2014/main" id="{BDA035C6-3DBC-49CE-9F60-007CBC4824E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15371" name="object 3">
            <a:extLst>
              <a:ext uri="{FF2B5EF4-FFF2-40B4-BE49-F238E27FC236}">
                <a16:creationId xmlns="" xmlns:a16="http://schemas.microsoft.com/office/drawing/2014/main" id="{C3820BDB-260B-449C-AB13-C7639A729C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1292051"/>
            <a:ext cx="8906321" cy="5521325"/>
          </a:xfrm>
          <a:prstGeom prst="rect">
            <a:avLst/>
          </a:prstGeom>
          <a:noFill/>
          <a:ln w="76200">
            <a:solidFill>
              <a:srgbClr val="40C9C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ru-RU" altLang="ru-RU" dirty="0">
              <a:solidFill>
                <a:prstClr val="black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44046" name="object 6">
            <a:extLst>
              <a:ext uri="{FF2B5EF4-FFF2-40B4-BE49-F238E27FC236}">
                <a16:creationId xmlns="" xmlns:a16="http://schemas.microsoft.com/office/drawing/2014/main" id="{FBF25A71-3FC0-4D4C-B4E8-9BFA5C5113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2388" y="5275263"/>
            <a:ext cx="1003300" cy="110648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4047" name="object 7">
            <a:extLst>
              <a:ext uri="{FF2B5EF4-FFF2-40B4-BE49-F238E27FC236}">
                <a16:creationId xmlns="" xmlns:a16="http://schemas.microsoft.com/office/drawing/2014/main" id="{19F400B1-0775-4D79-884D-FE7E33BE8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488" y="2676525"/>
            <a:ext cx="283210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796925" indent="-7842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ts val="100"/>
              </a:spcBef>
              <a:buFontTx/>
              <a:buNone/>
            </a:pPr>
            <a:r>
              <a:rPr lang="ru-RU" altLang="ru-RU" sz="1600" b="1">
                <a:solidFill>
                  <a:srgbClr val="394454"/>
                </a:solidFill>
                <a:latin typeface="Cambria" panose="02040503050406030204" pitchFamily="18" charset="0"/>
              </a:rPr>
              <a:t>Справочно-познавательная  информация</a:t>
            </a:r>
            <a:endParaRPr lang="ru-RU" altLang="ru-RU" sz="16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4048" name="object 8">
            <a:extLst>
              <a:ext uri="{FF2B5EF4-FFF2-40B4-BE49-F238E27FC236}">
                <a16:creationId xmlns="" xmlns:a16="http://schemas.microsoft.com/office/drawing/2014/main" id="{04430E94-6CB5-4E42-87B5-67300E190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2554288"/>
            <a:ext cx="2686050" cy="1135062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4049" name="object 9">
            <a:extLst>
              <a:ext uri="{FF2B5EF4-FFF2-40B4-BE49-F238E27FC236}">
                <a16:creationId xmlns="" xmlns:a16="http://schemas.microsoft.com/office/drawing/2014/main" id="{169301B6-3624-4FFE-860B-F269CD9695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2575554"/>
            <a:ext cx="2686050" cy="1128712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4050" name="object 10">
            <a:extLst>
              <a:ext uri="{FF2B5EF4-FFF2-40B4-BE49-F238E27FC236}">
                <a16:creationId xmlns="" xmlns:a16="http://schemas.microsoft.com/office/drawing/2014/main" id="{3F90C558-156E-4F8F-A3F1-9D180D6578D0}"/>
              </a:ext>
            </a:extLst>
          </p:cNvPr>
          <p:cNvSpPr>
            <a:spLocks/>
          </p:cNvSpPr>
          <p:nvPr/>
        </p:nvSpPr>
        <p:spPr bwMode="auto">
          <a:xfrm>
            <a:off x="804863" y="2592388"/>
            <a:ext cx="2586037" cy="1006475"/>
          </a:xfrm>
          <a:custGeom>
            <a:avLst/>
            <a:gdLst>
              <a:gd name="T0" fmla="*/ 0 w 2586354"/>
              <a:gd name="T1" fmla="*/ 0 h 1006475"/>
              <a:gd name="T2" fmla="*/ 2573387 w 2586354"/>
              <a:gd name="T3" fmla="*/ 1006475 h 100647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586354" h="1006475">
                <a:moveTo>
                  <a:pt x="0" y="0"/>
                </a:moveTo>
                <a:lnTo>
                  <a:pt x="2586037" y="1006475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4051" name="object 14">
            <a:extLst>
              <a:ext uri="{FF2B5EF4-FFF2-40B4-BE49-F238E27FC236}">
                <a16:creationId xmlns="" xmlns:a16="http://schemas.microsoft.com/office/drawing/2014/main" id="{CB7D3172-74ED-4266-8A8A-4E03F3E73C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3013" y="1914525"/>
            <a:ext cx="1009650" cy="100965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4052" name="object 15">
            <a:extLst>
              <a:ext uri="{FF2B5EF4-FFF2-40B4-BE49-F238E27FC236}">
                <a16:creationId xmlns="" xmlns:a16="http://schemas.microsoft.com/office/drawing/2014/main" id="{7574E10F-8E8E-4406-8189-2752964E7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2500" y="4824413"/>
            <a:ext cx="742950" cy="741362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4053" name="object 16">
            <a:extLst>
              <a:ext uri="{FF2B5EF4-FFF2-40B4-BE49-F238E27FC236}">
                <a16:creationId xmlns="" xmlns:a16="http://schemas.microsoft.com/office/drawing/2014/main" id="{75830101-5119-4593-B117-EA6D5C42A8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1500" y="4618038"/>
            <a:ext cx="1309688" cy="1331912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4054" name="object 17">
            <a:extLst>
              <a:ext uri="{FF2B5EF4-FFF2-40B4-BE49-F238E27FC236}">
                <a16:creationId xmlns="" xmlns:a16="http://schemas.microsoft.com/office/drawing/2014/main" id="{BDBE9708-A1B0-49B8-B784-F26E6E3BBD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4749800"/>
            <a:ext cx="1935163" cy="982663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4055" name="object 19">
            <a:extLst>
              <a:ext uri="{FF2B5EF4-FFF2-40B4-BE49-F238E27FC236}">
                <a16:creationId xmlns="" xmlns:a16="http://schemas.microsoft.com/office/drawing/2014/main" id="{A9CFDDD7-762E-4909-B863-859BA7FC0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1175" y="4672013"/>
            <a:ext cx="762000" cy="638175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4056" name="object 24">
            <a:extLst>
              <a:ext uri="{FF2B5EF4-FFF2-40B4-BE49-F238E27FC236}">
                <a16:creationId xmlns="" xmlns:a16="http://schemas.microsoft.com/office/drawing/2014/main" id="{BFD29BC9-3DFC-4EBB-A433-65FEBE2B4E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2116766"/>
            <a:ext cx="1403350" cy="566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58750" indent="-1460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ts val="100"/>
              </a:spcBef>
              <a:buFontTx/>
              <a:buNone/>
            </a:pPr>
            <a: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В поле зрения  участников  экзамена</a:t>
            </a:r>
          </a:p>
        </p:txBody>
      </p:sp>
      <p:sp>
        <p:nvSpPr>
          <p:cNvPr id="44057" name="object 27">
            <a:extLst>
              <a:ext uri="{FF2B5EF4-FFF2-40B4-BE49-F238E27FC236}">
                <a16:creationId xmlns="" xmlns:a16="http://schemas.microsoft.com/office/drawing/2014/main" id="{08705579-0057-43AA-90EF-32A7A5B9F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6675" y="2627313"/>
            <a:ext cx="3638550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4058" name="object 28">
            <a:extLst>
              <a:ext uri="{FF2B5EF4-FFF2-40B4-BE49-F238E27FC236}">
                <a16:creationId xmlns="" xmlns:a16="http://schemas.microsoft.com/office/drawing/2014/main" id="{E2E0A0CD-BCA2-431E-9942-588552EB2740}"/>
              </a:ext>
            </a:extLst>
          </p:cNvPr>
          <p:cNvSpPr>
            <a:spLocks/>
          </p:cNvSpPr>
          <p:nvPr/>
        </p:nvSpPr>
        <p:spPr bwMode="auto">
          <a:xfrm>
            <a:off x="5189538" y="3414713"/>
            <a:ext cx="3270250" cy="1382712"/>
          </a:xfrm>
          <a:custGeom>
            <a:avLst/>
            <a:gdLst>
              <a:gd name="T0" fmla="*/ 119627 w 3638550"/>
              <a:gd name="T1" fmla="*/ 0 h 1492250"/>
              <a:gd name="T2" fmla="*/ 119627 w 3638550"/>
              <a:gd name="T3" fmla="*/ 100943 h 1492250"/>
              <a:gd name="T4" fmla="*/ 59814 w 3638550"/>
              <a:gd name="T5" fmla="*/ 130125 h 1492250"/>
              <a:gd name="T6" fmla="*/ 0 w 3638550"/>
              <a:gd name="T7" fmla="*/ 100943 h 1492250"/>
              <a:gd name="T8" fmla="*/ 0 w 3638550"/>
              <a:gd name="T9" fmla="*/ 0 h 1492250"/>
              <a:gd name="T10" fmla="*/ 119627 w 3638550"/>
              <a:gd name="T11" fmla="*/ 0 h 14922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638550" h="1492250">
                <a:moveTo>
                  <a:pt x="3638550" y="0"/>
                </a:moveTo>
                <a:lnTo>
                  <a:pt x="3638550" y="1157224"/>
                </a:lnTo>
                <a:lnTo>
                  <a:pt x="1819275" y="1491742"/>
                </a:lnTo>
                <a:lnTo>
                  <a:pt x="0" y="1157224"/>
                </a:lnTo>
                <a:lnTo>
                  <a:pt x="0" y="0"/>
                </a:lnTo>
                <a:lnTo>
                  <a:pt x="3638550" y="0"/>
                </a:lnTo>
                <a:close/>
              </a:path>
            </a:pathLst>
          </a:custGeom>
          <a:solidFill>
            <a:srgbClr val="40C9CC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4059" name="object 29">
            <a:extLst>
              <a:ext uri="{FF2B5EF4-FFF2-40B4-BE49-F238E27FC236}">
                <a16:creationId xmlns="" xmlns:a16="http://schemas.microsoft.com/office/drawing/2014/main" id="{06E06E5A-B481-436A-8F37-98AC2A377F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0975" y="3509004"/>
            <a:ext cx="2984500" cy="93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3335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СТАНЦИЯ ОРГАНИЗАТОРА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для осуществления  печати ЭМ </a:t>
            </a:r>
            <a:br>
              <a:rPr lang="ru-RU" altLang="ru-RU" sz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</a:br>
            <a:r>
              <a:rPr lang="ru-RU" altLang="ru-RU" sz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и их сканирования находится в зоне  видимости камер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видеонаблюдения</a:t>
            </a:r>
          </a:p>
        </p:txBody>
      </p:sp>
      <p:sp>
        <p:nvSpPr>
          <p:cNvPr id="44060" name="object 30">
            <a:extLst>
              <a:ext uri="{FF2B5EF4-FFF2-40B4-BE49-F238E27FC236}">
                <a16:creationId xmlns="" xmlns:a16="http://schemas.microsoft.com/office/drawing/2014/main" id="{AABD2855-B7E5-46D2-B94B-D4CF1DF3D7E6}"/>
              </a:ext>
            </a:extLst>
          </p:cNvPr>
          <p:cNvSpPr>
            <a:spLocks/>
          </p:cNvSpPr>
          <p:nvPr/>
        </p:nvSpPr>
        <p:spPr bwMode="auto">
          <a:xfrm>
            <a:off x="8805863" y="2578100"/>
            <a:ext cx="158750" cy="2032000"/>
          </a:xfrm>
          <a:custGeom>
            <a:avLst/>
            <a:gdLst>
              <a:gd name="T0" fmla="*/ 158750 w 158750"/>
              <a:gd name="T1" fmla="*/ 0 h 2032635"/>
              <a:gd name="T2" fmla="*/ 0 w 158750"/>
              <a:gd name="T3" fmla="*/ 0 h 2032635"/>
              <a:gd name="T4" fmla="*/ 0 w 158750"/>
              <a:gd name="T5" fmla="*/ 2007515 h 2032635"/>
              <a:gd name="T6" fmla="*/ 158750 w 158750"/>
              <a:gd name="T7" fmla="*/ 2007515 h 2032635"/>
              <a:gd name="T8" fmla="*/ 158750 w 158750"/>
              <a:gd name="T9" fmla="*/ 0 h 20326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50" h="2032635">
                <a:moveTo>
                  <a:pt x="158750" y="0"/>
                </a:moveTo>
                <a:lnTo>
                  <a:pt x="0" y="0"/>
                </a:lnTo>
                <a:lnTo>
                  <a:pt x="0" y="2032127"/>
                </a:lnTo>
                <a:lnTo>
                  <a:pt x="158750" y="2032127"/>
                </a:lnTo>
                <a:lnTo>
                  <a:pt x="15875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rgbClr val="005EA4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0" name="Блок-схема: ссылка на другую страницу 49">
            <a:extLst>
              <a:ext uri="{FF2B5EF4-FFF2-40B4-BE49-F238E27FC236}">
                <a16:creationId xmlns="" xmlns:a16="http://schemas.microsoft.com/office/drawing/2014/main" id="{F9BD9AC4-EA67-4F24-8D7A-618EDD9E639E}"/>
              </a:ext>
            </a:extLst>
          </p:cNvPr>
          <p:cNvSpPr/>
          <p:nvPr/>
        </p:nvSpPr>
        <p:spPr>
          <a:xfrm rot="16200000">
            <a:off x="7946232" y="2366169"/>
            <a:ext cx="747712" cy="857250"/>
          </a:xfrm>
          <a:prstGeom prst="flowChartOffpageConnector">
            <a:avLst/>
          </a:prstGeom>
          <a:solidFill>
            <a:srgbClr val="20C0C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4061" name="object 33">
            <a:extLst>
              <a:ext uri="{FF2B5EF4-FFF2-40B4-BE49-F238E27FC236}">
                <a16:creationId xmlns="" xmlns:a16="http://schemas.microsoft.com/office/drawing/2014/main" id="{B6671835-A162-4245-BED9-67007EA73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2875" y="2636838"/>
            <a:ext cx="985838" cy="795337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4062" name="object 36">
            <a:extLst>
              <a:ext uri="{FF2B5EF4-FFF2-40B4-BE49-F238E27FC236}">
                <a16:creationId xmlns="" xmlns:a16="http://schemas.microsoft.com/office/drawing/2014/main" id="{B1CFA396-A56F-4B2B-BFF8-668BC1625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3501" y="2497927"/>
            <a:ext cx="600075" cy="566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ts val="100"/>
              </a:spcBef>
              <a:buFontTx/>
              <a:buNone/>
            </a:pPr>
            <a: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Доска  или  стенд</a:t>
            </a:r>
          </a:p>
        </p:txBody>
      </p:sp>
      <p:sp>
        <p:nvSpPr>
          <p:cNvPr id="44063" name="object 40">
            <a:extLst>
              <a:ext uri="{FF2B5EF4-FFF2-40B4-BE49-F238E27FC236}">
                <a16:creationId xmlns="" xmlns:a16="http://schemas.microsoft.com/office/drawing/2014/main" id="{96240391-2F32-42CF-B46C-CE42C57A9EA2}"/>
              </a:ext>
            </a:extLst>
          </p:cNvPr>
          <p:cNvSpPr>
            <a:spLocks/>
          </p:cNvSpPr>
          <p:nvPr/>
        </p:nvSpPr>
        <p:spPr bwMode="auto">
          <a:xfrm>
            <a:off x="3856038" y="5805488"/>
            <a:ext cx="3073400" cy="803275"/>
          </a:xfrm>
          <a:custGeom>
            <a:avLst/>
            <a:gdLst>
              <a:gd name="T0" fmla="*/ 0 w 3074670"/>
              <a:gd name="T1" fmla="*/ 7912729 h 746125"/>
              <a:gd name="T2" fmla="*/ 0 w 3074670"/>
              <a:gd name="T3" fmla="*/ 1774490 h 746125"/>
              <a:gd name="T4" fmla="*/ 1515015 w 3074670"/>
              <a:gd name="T5" fmla="*/ 0 h 746125"/>
              <a:gd name="T6" fmla="*/ 3030029 w 3074670"/>
              <a:gd name="T7" fmla="*/ 1774490 h 746125"/>
              <a:gd name="T8" fmla="*/ 3030029 w 3074670"/>
              <a:gd name="T9" fmla="*/ 7912729 h 746125"/>
              <a:gd name="T10" fmla="*/ 0 w 3074670"/>
              <a:gd name="T11" fmla="*/ 7912729 h 74612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074670" h="746125">
                <a:moveTo>
                  <a:pt x="0" y="745832"/>
                </a:moveTo>
                <a:lnTo>
                  <a:pt x="0" y="167259"/>
                </a:lnTo>
                <a:lnTo>
                  <a:pt x="1537081" y="0"/>
                </a:lnTo>
                <a:lnTo>
                  <a:pt x="3074162" y="167259"/>
                </a:lnTo>
                <a:lnTo>
                  <a:pt x="3074162" y="745832"/>
                </a:lnTo>
                <a:lnTo>
                  <a:pt x="0" y="745832"/>
                </a:lnTo>
                <a:close/>
              </a:path>
            </a:pathLst>
          </a:custGeom>
          <a:solidFill>
            <a:srgbClr val="20C0C4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4064" name="object 41">
            <a:extLst>
              <a:ext uri="{FF2B5EF4-FFF2-40B4-BE49-F238E27FC236}">
                <a16:creationId xmlns="" xmlns:a16="http://schemas.microsoft.com/office/drawing/2014/main" id="{0D87C8A5-3E5D-4036-B322-68B0FFD3B1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6688" y="5971216"/>
            <a:ext cx="2935287" cy="566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ts val="100"/>
              </a:spcBef>
              <a:buFontTx/>
              <a:buNone/>
            </a:pPr>
            <a:r>
              <a:rPr lang="ru-RU" alt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СТОЛ ДЛЯ РАСКЛАДКИ ЭМ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находится в зоне видимости камер видеонаблюдения</a:t>
            </a:r>
          </a:p>
        </p:txBody>
      </p:sp>
      <p:sp>
        <p:nvSpPr>
          <p:cNvPr id="2" name="Блок-схема: ссылка на другую страницу 1">
            <a:extLst>
              <a:ext uri="{FF2B5EF4-FFF2-40B4-BE49-F238E27FC236}">
                <a16:creationId xmlns="" xmlns:a16="http://schemas.microsoft.com/office/drawing/2014/main" id="{99328FC0-7EB2-4AF6-8C69-91762BD556D3}"/>
              </a:ext>
            </a:extLst>
          </p:cNvPr>
          <p:cNvSpPr/>
          <p:nvPr/>
        </p:nvSpPr>
        <p:spPr>
          <a:xfrm rot="16200000">
            <a:off x="5053807" y="1654969"/>
            <a:ext cx="820737" cy="1571625"/>
          </a:xfrm>
          <a:prstGeom prst="flowChartOffpageConnector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4067" name="object 12">
            <a:extLst>
              <a:ext uri="{FF2B5EF4-FFF2-40B4-BE49-F238E27FC236}">
                <a16:creationId xmlns="" xmlns:a16="http://schemas.microsoft.com/office/drawing/2014/main" id="{3BA85ADD-0B5F-4F6E-970A-45D7013EA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1557338"/>
            <a:ext cx="696912" cy="835025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4068" name="object 13">
            <a:extLst>
              <a:ext uri="{FF2B5EF4-FFF2-40B4-BE49-F238E27FC236}">
                <a16:creationId xmlns="" xmlns:a16="http://schemas.microsoft.com/office/drawing/2014/main" id="{597F2C70-6C10-4D98-A529-0B25E35CC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1628775"/>
            <a:ext cx="909637" cy="682625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4069" name="object 5">
            <a:extLst>
              <a:ext uri="{FF2B5EF4-FFF2-40B4-BE49-F238E27FC236}">
                <a16:creationId xmlns="" xmlns:a16="http://schemas.microsoft.com/office/drawing/2014/main" id="{617F8A67-9764-4CC4-9C7E-3E0FBE14F65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22250" y="1354138"/>
            <a:ext cx="847725" cy="971550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4070" name="object 5">
            <a:extLst>
              <a:ext uri="{FF2B5EF4-FFF2-40B4-BE49-F238E27FC236}">
                <a16:creationId xmlns="" xmlns:a16="http://schemas.microsoft.com/office/drawing/2014/main" id="{28FB4F9A-5160-48B3-B499-3541A97E5F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8950" y="1354138"/>
            <a:ext cx="847725" cy="971550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="" xmlns:a16="http://schemas.microsoft.com/office/drawing/2014/main" id="{9F40CFCB-4552-43EC-BBD2-14421E0AC8D5}"/>
              </a:ext>
            </a:extLst>
          </p:cNvPr>
          <p:cNvCxnSpPr/>
          <p:nvPr/>
        </p:nvCxnSpPr>
        <p:spPr>
          <a:xfrm>
            <a:off x="6689725" y="5237163"/>
            <a:ext cx="347663" cy="793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>
              <a:ext uri="{FF2B5EF4-FFF2-40B4-BE49-F238E27FC236}">
                <a16:creationId xmlns="" xmlns:a16="http://schemas.microsoft.com/office/drawing/2014/main" id="{4A9122D0-896E-4F41-9106-70CFD7368AB5}"/>
              </a:ext>
            </a:extLst>
          </p:cNvPr>
          <p:cNvCxnSpPr/>
          <p:nvPr/>
        </p:nvCxnSpPr>
        <p:spPr>
          <a:xfrm flipV="1">
            <a:off x="8010525" y="5010150"/>
            <a:ext cx="250825" cy="1793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73" name="object 4">
            <a:extLst>
              <a:ext uri="{FF2B5EF4-FFF2-40B4-BE49-F238E27FC236}">
                <a16:creationId xmlns="" xmlns:a16="http://schemas.microsoft.com/office/drawing/2014/main" id="{F03E032E-A10E-4982-A953-127FA892C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563" y="4941888"/>
            <a:ext cx="2168525" cy="1165225"/>
          </a:xfrm>
          <a:prstGeom prst="rect">
            <a:avLst/>
          </a:prstGeom>
          <a:blipFill dpi="0" rotWithShape="1">
            <a:blip r:embed="rId1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Cambria" panose="02040503050406030204" pitchFamily="18" charset="0"/>
            </a:endParaRPr>
          </a:p>
        </p:txBody>
      </p:sp>
      <p:sp>
        <p:nvSpPr>
          <p:cNvPr id="44074" name="object 5">
            <a:extLst>
              <a:ext uri="{FF2B5EF4-FFF2-40B4-BE49-F238E27FC236}">
                <a16:creationId xmlns="" xmlns:a16="http://schemas.microsoft.com/office/drawing/2014/main" id="{2277D2D6-B80A-46F5-9065-7C81216A2F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9688" y="4956175"/>
            <a:ext cx="1082675" cy="1165225"/>
          </a:xfrm>
          <a:prstGeom prst="rect">
            <a:avLst/>
          </a:prstGeom>
          <a:blipFill dpi="0" rotWithShape="1">
            <a:blip r:embed="rId1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Cambria" panose="02040503050406030204" pitchFamily="18" charset="0"/>
            </a:endParaRPr>
          </a:p>
        </p:txBody>
      </p:sp>
      <p:sp>
        <p:nvSpPr>
          <p:cNvPr id="44075" name="object 45">
            <a:extLst>
              <a:ext uri="{FF2B5EF4-FFF2-40B4-BE49-F238E27FC236}">
                <a16:creationId xmlns="" xmlns:a16="http://schemas.microsoft.com/office/drawing/2014/main" id="{C1611C5D-9381-4337-8D98-B8BE1B1000BF}"/>
              </a:ext>
            </a:extLst>
          </p:cNvPr>
          <p:cNvSpPr>
            <a:spLocks/>
          </p:cNvSpPr>
          <p:nvPr/>
        </p:nvSpPr>
        <p:spPr bwMode="auto">
          <a:xfrm>
            <a:off x="384175" y="3789363"/>
            <a:ext cx="3638550" cy="841375"/>
          </a:xfrm>
          <a:custGeom>
            <a:avLst/>
            <a:gdLst>
              <a:gd name="T0" fmla="*/ 3629063 w 3639185"/>
              <a:gd name="T1" fmla="*/ 0 h 840739"/>
              <a:gd name="T2" fmla="*/ 3629063 w 3639185"/>
              <a:gd name="T3" fmla="*/ 659327 h 840739"/>
              <a:gd name="T4" fmla="*/ 1814545 w 3639185"/>
              <a:gd name="T5" fmla="*/ 849946 h 840739"/>
              <a:gd name="T6" fmla="*/ 0 w 3639185"/>
              <a:gd name="T7" fmla="*/ 659327 h 840739"/>
              <a:gd name="T8" fmla="*/ 0 w 3639185"/>
              <a:gd name="T9" fmla="*/ 0 h 840739"/>
              <a:gd name="T10" fmla="*/ 3629063 w 3639185"/>
              <a:gd name="T11" fmla="*/ 0 h 84073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639185" h="840739">
                <a:moveTo>
                  <a:pt x="3638575" y="0"/>
                </a:moveTo>
                <a:lnTo>
                  <a:pt x="3638575" y="651890"/>
                </a:lnTo>
                <a:lnTo>
                  <a:pt x="1819300" y="840358"/>
                </a:lnTo>
                <a:lnTo>
                  <a:pt x="0" y="651890"/>
                </a:lnTo>
                <a:lnTo>
                  <a:pt x="0" y="0"/>
                </a:lnTo>
                <a:lnTo>
                  <a:pt x="3638575" y="0"/>
                </a:lnTo>
                <a:close/>
              </a:path>
            </a:pathLst>
          </a:custGeom>
          <a:noFill/>
          <a:ln w="19050">
            <a:solidFill>
              <a:schemeClr val="accent5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3" name="object 46">
            <a:extLst>
              <a:ext uri="{FF2B5EF4-FFF2-40B4-BE49-F238E27FC236}">
                <a16:creationId xmlns="" xmlns:a16="http://schemas.microsoft.com/office/drawing/2014/main" id="{015F2325-BD09-41C5-A870-5FD782B44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038" y="3861429"/>
            <a:ext cx="3568700" cy="56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3335" rIns="0" bIns="0">
            <a:spAutoFit/>
          </a:bodyPr>
          <a:lstStyle>
            <a:lvl1pPr marL="857250" indent="-8445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indent="0" algn="ctr">
              <a:spcBef>
                <a:spcPts val="0"/>
              </a:spcBef>
              <a:defRPr/>
            </a:pPr>
            <a: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Рабочие места участников </a:t>
            </a:r>
            <a:r>
              <a:rPr lang="ru-RU" alt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экзамена </a:t>
            </a:r>
            <a:br>
              <a:rPr lang="ru-RU" alt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</a:br>
            <a:r>
              <a:rPr lang="ru-RU" alt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и номер места </a:t>
            </a:r>
            <a: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находятся в зоне видимости камер видеонаблюдения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: скругленные углы 20">
            <a:extLst>
              <a:ext uri="{FF2B5EF4-FFF2-40B4-BE49-F238E27FC236}">
                <a16:creationId xmlns="" xmlns:a16="http://schemas.microsoft.com/office/drawing/2014/main" id="{EABC0273-4E6C-4376-B295-A4A3FCFA561D}"/>
              </a:ext>
            </a:extLst>
          </p:cNvPr>
          <p:cNvSpPr/>
          <p:nvPr/>
        </p:nvSpPr>
        <p:spPr>
          <a:xfrm rot="5400000" flipV="1">
            <a:off x="420620" y="3851602"/>
            <a:ext cx="5918819" cy="45719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Полилиния: фигура 35">
            <a:extLst>
              <a:ext uri="{FF2B5EF4-FFF2-40B4-BE49-F238E27FC236}">
                <a16:creationId xmlns="" xmlns:a16="http://schemas.microsoft.com/office/drawing/2014/main" id="{CA35E904-FCF0-4D10-B160-650B6516D14A}"/>
              </a:ext>
            </a:extLst>
          </p:cNvPr>
          <p:cNvSpPr/>
          <p:nvPr/>
        </p:nvSpPr>
        <p:spPr>
          <a:xfrm flipH="1" flipV="1">
            <a:off x="0" y="5530012"/>
            <a:ext cx="7652084" cy="1347538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олилиния: фигура 38">
            <a:extLst>
              <a:ext uri="{FF2B5EF4-FFF2-40B4-BE49-F238E27FC236}">
                <a16:creationId xmlns="" xmlns:a16="http://schemas.microsoft.com/office/drawing/2014/main" id="{5A00DB76-4FDF-49BE-A3D0-AD8A7B0B7A17}"/>
              </a:ext>
            </a:extLst>
          </p:cNvPr>
          <p:cNvSpPr/>
          <p:nvPr/>
        </p:nvSpPr>
        <p:spPr>
          <a:xfrm flipH="1" flipV="1">
            <a:off x="-12032" y="4274772"/>
            <a:ext cx="2099814" cy="2602778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олилиния: фигура 33">
            <a:extLst>
              <a:ext uri="{FF2B5EF4-FFF2-40B4-BE49-F238E27FC236}">
                <a16:creationId xmlns="" xmlns:a16="http://schemas.microsoft.com/office/drawing/2014/main" id="{E0913D64-DBEF-4520-81B9-4DFD90D40C3E}"/>
              </a:ext>
            </a:extLst>
          </p:cNvPr>
          <p:cNvSpPr/>
          <p:nvPr/>
        </p:nvSpPr>
        <p:spPr>
          <a:xfrm>
            <a:off x="1985211" y="-27384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олилиния: фигура 34">
            <a:extLst>
              <a:ext uri="{FF2B5EF4-FFF2-40B4-BE49-F238E27FC236}">
                <a16:creationId xmlns="" xmlns:a16="http://schemas.microsoft.com/office/drawing/2014/main" id="{EA555FB2-4A54-4EE6-98F1-8EF82FB46DA2}"/>
              </a:ext>
            </a:extLst>
          </p:cNvPr>
          <p:cNvSpPr/>
          <p:nvPr/>
        </p:nvSpPr>
        <p:spPr>
          <a:xfrm>
            <a:off x="7219365" y="0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083" name="AutoShape 4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9AD36EB1-04F1-46F1-86DA-3907C3F2161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4" name="AutoShape 6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D7CE3014-2440-4838-8253-CC27694E5E4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5" name="AutoShape 8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116F56C1-BF49-49DE-B026-5EBD6190B5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6" name="AutoShape 17" descr="https://www.pngkey.com/png/full/45-453882_open-laptop-icon.png">
            <a:extLst>
              <a:ext uri="{FF2B5EF4-FFF2-40B4-BE49-F238E27FC236}">
                <a16:creationId xmlns="" xmlns:a16="http://schemas.microsoft.com/office/drawing/2014/main" id="{3D5572DC-5B06-4C14-A55A-817706E126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7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="" xmlns:a16="http://schemas.microsoft.com/office/drawing/2014/main" id="{4E917B88-8D46-4EA9-8A8B-8494E4ABAF9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8" name="AutoShape 2" descr="https://www.clipartmax.com/png/full/103-1038590_file-emoji-u1f4bb-svg-computer-emoji-black-and-white.png">
            <a:extLst>
              <a:ext uri="{FF2B5EF4-FFF2-40B4-BE49-F238E27FC236}">
                <a16:creationId xmlns="" xmlns:a16="http://schemas.microsoft.com/office/drawing/2014/main" id="{23E30865-1C57-4E6E-AB3B-361814ADEF8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9" name="Заголовок 1">
            <a:extLst>
              <a:ext uri="{FF2B5EF4-FFF2-40B4-BE49-F238E27FC236}">
                <a16:creationId xmlns="" xmlns:a16="http://schemas.microsoft.com/office/drawing/2014/main" id="{5D53024D-DBDD-4104-860C-F27BC72A4434}"/>
              </a:ext>
            </a:extLst>
          </p:cNvPr>
          <p:cNvSpPr txBox="1">
            <a:spLocks/>
          </p:cNvSpPr>
          <p:nvPr/>
        </p:nvSpPr>
        <p:spPr bwMode="auto">
          <a:xfrm>
            <a:off x="-545363" y="11151"/>
            <a:ext cx="8529637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ОРГАНИЗАЦИЯ ВХОДА </a:t>
            </a:r>
            <a:r>
              <a:rPr lang="ru-RU" alt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РАБОТНИКОВ </a:t>
            </a:r>
            <a:r>
              <a:rPr lang="ru-RU" alt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ППЭ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7218F275-2D16-4FFB-92F8-E4E599888040}"/>
              </a:ext>
            </a:extLst>
          </p:cNvPr>
          <p:cNvSpPr/>
          <p:nvPr/>
        </p:nvSpPr>
        <p:spPr>
          <a:xfrm>
            <a:off x="161092" y="2938562"/>
            <a:ext cx="2627313" cy="1138510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prstClr val="white"/>
                </a:solidFill>
                <a:latin typeface="Century Gothic" panose="020B0502020202020204" pitchFamily="34" charset="0"/>
              </a:rPr>
              <a:t>С </a:t>
            </a:r>
            <a:r>
              <a:rPr lang="ru-RU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8:00 часов</a:t>
            </a:r>
          </a:p>
          <a:p>
            <a:pPr algn="ctr">
              <a:defRPr/>
            </a:pPr>
            <a:r>
              <a:rPr lang="ru-RU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Организаторы ППЭ</a:t>
            </a:r>
            <a:endParaRPr lang="ru-RU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7E87D33A-EF66-4493-BC78-6024D0501F6D}"/>
              </a:ext>
            </a:extLst>
          </p:cNvPr>
          <p:cNvSpPr/>
          <p:nvPr/>
        </p:nvSpPr>
        <p:spPr>
          <a:xfrm>
            <a:off x="5558589" y="836712"/>
            <a:ext cx="3334586" cy="1224136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Член ГЭК осуществляет контроль </a:t>
            </a:r>
            <a:br>
              <a:rPr lang="ru-RU" sz="1400" b="1" dirty="0">
                <a:solidFill>
                  <a:prstClr val="white"/>
                </a:solidFill>
                <a:latin typeface="Century Gothic" panose="020B0502020202020204" pitchFamily="34" charset="0"/>
              </a:rPr>
            </a:br>
            <a:r>
              <a:rPr lang="ru-RU" sz="1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за организацией входа </a:t>
            </a:r>
            <a:r>
              <a:rPr lang="ru-RU" sz="1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работников ППЭ </a:t>
            </a:r>
            <a:br>
              <a:rPr lang="ru-RU" sz="1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</a:br>
            <a:r>
              <a:rPr lang="ru-RU" sz="1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и медицинского работника</a:t>
            </a:r>
            <a:endParaRPr lang="ru-RU" sz="14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A8D10A25-CD31-4060-B177-07FAA46DCF6D}"/>
              </a:ext>
            </a:extLst>
          </p:cNvPr>
          <p:cNvSpPr/>
          <p:nvPr/>
        </p:nvSpPr>
        <p:spPr>
          <a:xfrm>
            <a:off x="3878883" y="3533775"/>
            <a:ext cx="2701721" cy="1441450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1600" b="1" dirty="0">
                <a:solidFill>
                  <a:srgbClr val="394454"/>
                </a:solidFill>
                <a:latin typeface="Century Gothic" panose="020B0502020202020204" pitchFamily="34" charset="0"/>
                <a:cs typeface="Arial" charset="0"/>
              </a:rPr>
              <a:t>Дежурный на </a:t>
            </a:r>
            <a:r>
              <a:rPr lang="ru-RU" altLang="ru-RU" sz="1600" b="1" dirty="0" smtClean="0">
                <a:solidFill>
                  <a:srgbClr val="394454"/>
                </a:solidFill>
                <a:latin typeface="Century Gothic" panose="020B0502020202020204" pitchFamily="34" charset="0"/>
                <a:cs typeface="Arial" charset="0"/>
              </a:rPr>
              <a:t>входе </a:t>
            </a:r>
            <a:endParaRPr lang="ru-RU" altLang="ru-RU" sz="1600" b="1" dirty="0">
              <a:solidFill>
                <a:srgbClr val="394454"/>
              </a:solidFill>
              <a:latin typeface="Century Gothic" panose="020B0502020202020204" pitchFamily="34" charset="0"/>
              <a:cs typeface="Arial" charset="0"/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Наличие </a:t>
            </a:r>
            <a:r>
              <a:rPr lang="ru-RU" sz="1600" b="1" dirty="0">
                <a:solidFill>
                  <a:prstClr val="white"/>
                </a:solidFill>
                <a:latin typeface="Century Gothic" panose="020B0502020202020204" pitchFamily="34" charset="0"/>
              </a:rPr>
              <a:t/>
            </a:r>
            <a:br>
              <a:rPr lang="ru-RU" sz="1600" b="1" dirty="0">
                <a:solidFill>
                  <a:prstClr val="white"/>
                </a:solidFill>
                <a:latin typeface="Century Gothic" panose="020B0502020202020204" pitchFamily="34" charset="0"/>
              </a:rPr>
            </a:br>
            <a:r>
              <a:rPr lang="ru-RU" sz="1600" b="1" dirty="0">
                <a:solidFill>
                  <a:prstClr val="white"/>
                </a:solidFill>
                <a:latin typeface="Century Gothic" panose="020B0502020202020204" pitchFamily="34" charset="0"/>
              </a:rPr>
              <a:t>в </a:t>
            </a:r>
            <a:r>
              <a:rPr lang="ru-RU" sz="16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форме ППЭ-07.</a:t>
            </a:r>
            <a:endParaRPr lang="ru-RU" sz="16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algn="ctr">
              <a:defRPr/>
            </a:pPr>
            <a:r>
              <a:rPr lang="ru-RU" sz="1600" b="1" dirty="0">
                <a:solidFill>
                  <a:prstClr val="white"/>
                </a:solidFill>
                <a:latin typeface="Century Gothic" panose="020B0502020202020204" pitchFamily="34" charset="0"/>
              </a:rPr>
              <a:t>Паспортный контроль </a:t>
            </a:r>
          </a:p>
        </p:txBody>
      </p:sp>
      <p:sp>
        <p:nvSpPr>
          <p:cNvPr id="45" name="Прямоугольник: скругленные углы 44">
            <a:extLst>
              <a:ext uri="{FF2B5EF4-FFF2-40B4-BE49-F238E27FC236}">
                <a16:creationId xmlns="" xmlns:a16="http://schemas.microsoft.com/office/drawing/2014/main" id="{BD1A2CBA-D624-4E41-A820-F77F06125014}"/>
              </a:ext>
            </a:extLst>
          </p:cNvPr>
          <p:cNvSpPr/>
          <p:nvPr/>
        </p:nvSpPr>
        <p:spPr>
          <a:xfrm>
            <a:off x="161092" y="4893877"/>
            <a:ext cx="2682716" cy="1415443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prstClr val="white"/>
                </a:solidFill>
                <a:latin typeface="Century Gothic" panose="020B0502020202020204" pitchFamily="34" charset="0"/>
              </a:rPr>
              <a:t>Место для личных вещей </a:t>
            </a:r>
            <a:r>
              <a:rPr lang="ru-RU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РАБОТНИКОВ ППЭ и медицинского работника</a:t>
            </a:r>
            <a:endParaRPr lang="ru-RU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="" xmlns:a16="http://schemas.microsoft.com/office/drawing/2014/main" id="{391E730D-3181-486C-AB19-38BABA7FDE58}"/>
              </a:ext>
            </a:extLst>
          </p:cNvPr>
          <p:cNvSpPr/>
          <p:nvPr/>
        </p:nvSpPr>
        <p:spPr>
          <a:xfrm>
            <a:off x="2987824" y="980728"/>
            <a:ext cx="838218" cy="216093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prstClr val="white"/>
                </a:solidFill>
                <a:latin typeface="Century Gothic" panose="020B0502020202020204" pitchFamily="34" charset="0"/>
              </a:rPr>
              <a:t>В</a:t>
            </a:r>
          </a:p>
          <a:p>
            <a:pPr algn="ctr">
              <a:defRPr/>
            </a:pPr>
            <a:r>
              <a:rPr lang="ru-RU" sz="1200" b="1" dirty="0">
                <a:solidFill>
                  <a:prstClr val="white"/>
                </a:solidFill>
                <a:latin typeface="Century Gothic" panose="020B0502020202020204" pitchFamily="34" charset="0"/>
              </a:rPr>
              <a:t>Х</a:t>
            </a:r>
          </a:p>
          <a:p>
            <a:pPr algn="ctr">
              <a:defRPr/>
            </a:pPr>
            <a:r>
              <a:rPr lang="ru-RU" sz="1200" b="1" dirty="0">
                <a:solidFill>
                  <a:prstClr val="white"/>
                </a:solidFill>
                <a:latin typeface="Century Gothic" panose="020B0502020202020204" pitchFamily="34" charset="0"/>
              </a:rPr>
              <a:t>О</a:t>
            </a:r>
          </a:p>
          <a:p>
            <a:pPr algn="ctr">
              <a:defRPr/>
            </a:pPr>
            <a:r>
              <a:rPr lang="ru-RU" sz="1200" b="1" dirty="0">
                <a:solidFill>
                  <a:prstClr val="white"/>
                </a:solidFill>
                <a:latin typeface="Century Gothic" panose="020B0502020202020204" pitchFamily="34" charset="0"/>
              </a:rPr>
              <a:t>Д</a:t>
            </a:r>
          </a:p>
          <a:p>
            <a:pPr algn="ctr">
              <a:defRPr/>
            </a:pPr>
            <a:endParaRPr lang="ru-RU" sz="12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algn="ctr">
              <a:defRPr/>
            </a:pPr>
            <a:r>
              <a:rPr lang="ru-RU" sz="1200" b="1" dirty="0">
                <a:solidFill>
                  <a:prstClr val="white"/>
                </a:solidFill>
                <a:latin typeface="Century Gothic" panose="020B0502020202020204" pitchFamily="34" charset="0"/>
              </a:rPr>
              <a:t>В</a:t>
            </a:r>
          </a:p>
          <a:p>
            <a:pPr algn="ctr">
              <a:defRPr/>
            </a:pPr>
            <a:endParaRPr lang="ru-RU" sz="12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algn="ctr">
              <a:defRPr/>
            </a:pPr>
            <a:r>
              <a:rPr lang="ru-RU" sz="1200" b="1" dirty="0">
                <a:solidFill>
                  <a:prstClr val="white"/>
                </a:solidFill>
                <a:latin typeface="Century Gothic" panose="020B0502020202020204" pitchFamily="34" charset="0"/>
              </a:rPr>
              <a:t>П</a:t>
            </a:r>
          </a:p>
          <a:p>
            <a:pPr algn="ctr">
              <a:defRPr/>
            </a:pPr>
            <a:r>
              <a:rPr lang="ru-RU" sz="1200" b="1" dirty="0">
                <a:solidFill>
                  <a:prstClr val="white"/>
                </a:solidFill>
                <a:latin typeface="Century Gothic" panose="020B0502020202020204" pitchFamily="34" charset="0"/>
              </a:rPr>
              <a:t>П</a:t>
            </a:r>
          </a:p>
          <a:p>
            <a:pPr algn="ctr">
              <a:defRPr/>
            </a:pPr>
            <a:r>
              <a:rPr lang="ru-RU" sz="1200" b="1" dirty="0">
                <a:solidFill>
                  <a:prstClr val="white"/>
                </a:solidFill>
                <a:latin typeface="Century Gothic" panose="020B0502020202020204" pitchFamily="34" charset="0"/>
              </a:rPr>
              <a:t>Э</a:t>
            </a:r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="" xmlns:a16="http://schemas.microsoft.com/office/drawing/2014/main" id="{DE19BE98-417E-487A-8808-0D04F190C4ED}"/>
              </a:ext>
            </a:extLst>
          </p:cNvPr>
          <p:cNvSpPr/>
          <p:nvPr/>
        </p:nvSpPr>
        <p:spPr>
          <a:xfrm rot="16200000">
            <a:off x="2547227" y="3682160"/>
            <a:ext cx="1711325" cy="846304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prstClr val="white"/>
                </a:solidFill>
                <a:latin typeface="Century Gothic" panose="020B0502020202020204" pitchFamily="34" charset="0"/>
              </a:rPr>
              <a:t>Место регистрации</a:t>
            </a:r>
          </a:p>
        </p:txBody>
      </p:sp>
      <p:sp>
        <p:nvSpPr>
          <p:cNvPr id="46112" name="object 11">
            <a:extLst>
              <a:ext uri="{FF2B5EF4-FFF2-40B4-BE49-F238E27FC236}">
                <a16:creationId xmlns="" xmlns:a16="http://schemas.microsoft.com/office/drawing/2014/main" id="{6B849DF9-C939-42B7-8168-F629FB117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7660" y="1412776"/>
            <a:ext cx="2076508" cy="2120999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0" name="Прямоугольник: скругленные углы 1">
            <a:extLst>
              <a:ext uri="{FF2B5EF4-FFF2-40B4-BE49-F238E27FC236}">
                <a16:creationId xmlns="" xmlns:a16="http://schemas.microsoft.com/office/drawing/2014/main" id="{7218F275-2D16-4FFB-92F8-E4E599888040}"/>
              </a:ext>
            </a:extLst>
          </p:cNvPr>
          <p:cNvSpPr/>
          <p:nvPr/>
        </p:nvSpPr>
        <p:spPr>
          <a:xfrm>
            <a:off x="196712" y="980728"/>
            <a:ext cx="2627313" cy="1138510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prstClr val="white"/>
                </a:solidFill>
                <a:latin typeface="Century Gothic" panose="020B0502020202020204" pitchFamily="34" charset="0"/>
              </a:rPr>
              <a:t>В</a:t>
            </a:r>
            <a:r>
              <a:rPr lang="ru-RU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 7:45 часов</a:t>
            </a:r>
          </a:p>
          <a:p>
            <a:pPr algn="ctr">
              <a:defRPr/>
            </a:pPr>
            <a:r>
              <a:rPr lang="ru-RU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Дежурные </a:t>
            </a:r>
            <a:br>
              <a:rPr lang="ru-RU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</a:br>
            <a:r>
              <a:rPr lang="ru-RU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на входе</a:t>
            </a:r>
            <a:endParaRPr lang="ru-RU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41" name="Прямоугольник: скругленные углы 6">
            <a:extLst>
              <a:ext uri="{FF2B5EF4-FFF2-40B4-BE49-F238E27FC236}">
                <a16:creationId xmlns="" xmlns:a16="http://schemas.microsoft.com/office/drawing/2014/main" id="{A8D10A25-CD31-4060-B177-07FAA46DCF6D}"/>
              </a:ext>
            </a:extLst>
          </p:cNvPr>
          <p:cNvSpPr/>
          <p:nvPr/>
        </p:nvSpPr>
        <p:spPr>
          <a:xfrm>
            <a:off x="3511223" y="5321412"/>
            <a:ext cx="3069381" cy="1441450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charset="0"/>
              </a:rPr>
              <a:t>ПОМЕЩЕНИЕ ДЛЯ ПРОВЕДЕНИЯ ИНСТРУКТАЖА</a:t>
            </a:r>
            <a:endParaRPr lang="ru-R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object 4">
            <a:extLst>
              <a:ext uri="{FF2B5EF4-FFF2-40B4-BE49-F238E27FC236}">
                <a16:creationId xmlns="" xmlns:a16="http://schemas.microsoft.com/office/drawing/2014/main" id="{DADCCA3F-A884-4EEE-850E-0571648CB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248" y="2385207"/>
            <a:ext cx="2304256" cy="2267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3335" rIns="0" bIns="0" anchor="ctr">
            <a:spAutoFit/>
          </a:bodyPr>
          <a:lstStyle>
            <a:lvl1pPr marL="127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100"/>
              </a:spcBef>
              <a:buFontTx/>
              <a:buNone/>
              <a:defRPr/>
            </a:pPr>
            <a:r>
              <a:rPr lang="ru-RU" altLang="ru-RU" sz="1600" b="1" u="sng" dirty="0" smtClean="0">
                <a:solidFill>
                  <a:srgbClr val="00B050"/>
                </a:solidFill>
                <a:latin typeface="Century Gothic" panose="020B0502020202020204" pitchFamily="34" charset="0"/>
                <a:cs typeface="Arial" charset="0"/>
              </a:rPr>
              <a:t>Медицинские работники </a:t>
            </a:r>
          </a:p>
          <a:p>
            <a:pPr algn="ctr">
              <a:spcBef>
                <a:spcPts val="100"/>
              </a:spcBef>
              <a:buFontTx/>
              <a:buNone/>
              <a:defRPr/>
            </a:pPr>
            <a:r>
              <a:rPr lang="ru-RU" altLang="ru-RU" sz="1600" b="1" dirty="0" smtClean="0">
                <a:solidFill>
                  <a:srgbClr val="00B050"/>
                </a:solidFill>
                <a:latin typeface="Century Gothic" panose="020B0502020202020204" pitchFamily="34" charset="0"/>
                <a:cs typeface="Arial" charset="0"/>
              </a:rPr>
              <a:t>входят </a:t>
            </a:r>
            <a:br>
              <a:rPr lang="ru-RU" altLang="ru-RU" sz="1600" b="1" dirty="0" smtClean="0">
                <a:solidFill>
                  <a:srgbClr val="00B050"/>
                </a:solidFill>
                <a:latin typeface="Century Gothic" panose="020B0502020202020204" pitchFamily="34" charset="0"/>
                <a:cs typeface="Arial" charset="0"/>
              </a:rPr>
            </a:br>
            <a:r>
              <a:rPr lang="ru-RU" altLang="ru-RU" sz="1600" b="1" dirty="0" smtClean="0">
                <a:solidFill>
                  <a:srgbClr val="00B050"/>
                </a:solidFill>
                <a:latin typeface="Century Gothic" panose="020B0502020202020204" pitchFamily="34" charset="0"/>
                <a:cs typeface="Arial" charset="0"/>
              </a:rPr>
              <a:t>в ППЭ только </a:t>
            </a:r>
          </a:p>
          <a:p>
            <a:pPr algn="ctr">
              <a:spcBef>
                <a:spcPts val="100"/>
              </a:spcBef>
              <a:buFontTx/>
              <a:buNone/>
              <a:defRPr/>
            </a:pPr>
            <a:r>
              <a:rPr lang="ru-RU" altLang="ru-RU" sz="1600" b="1" dirty="0" smtClean="0">
                <a:solidFill>
                  <a:srgbClr val="00B050"/>
                </a:solidFill>
                <a:latin typeface="Century Gothic" panose="020B0502020202020204" pitchFamily="34" charset="0"/>
                <a:cs typeface="Arial" charset="0"/>
              </a:rPr>
              <a:t>по документам, удостоверяющим </a:t>
            </a:r>
            <a:br>
              <a:rPr lang="ru-RU" altLang="ru-RU" sz="1600" b="1" dirty="0" smtClean="0">
                <a:solidFill>
                  <a:srgbClr val="00B050"/>
                </a:solidFill>
                <a:latin typeface="Century Gothic" panose="020B0502020202020204" pitchFamily="34" charset="0"/>
                <a:cs typeface="Arial" charset="0"/>
              </a:rPr>
            </a:br>
            <a:r>
              <a:rPr lang="ru-RU" altLang="ru-RU" sz="1600" b="1" dirty="0" smtClean="0">
                <a:solidFill>
                  <a:srgbClr val="00B050"/>
                </a:solidFill>
                <a:latin typeface="Century Gothic" panose="020B0502020202020204" pitchFamily="34" charset="0"/>
                <a:cs typeface="Arial" charset="0"/>
              </a:rPr>
              <a:t>их личность и подтверждающим </a:t>
            </a:r>
            <a:br>
              <a:rPr lang="ru-RU" altLang="ru-RU" sz="1600" b="1" dirty="0" smtClean="0">
                <a:solidFill>
                  <a:srgbClr val="00B050"/>
                </a:solidFill>
                <a:latin typeface="Century Gothic" panose="020B0502020202020204" pitchFamily="34" charset="0"/>
                <a:cs typeface="Arial" charset="0"/>
              </a:rPr>
            </a:br>
            <a:r>
              <a:rPr lang="ru-RU" altLang="ru-RU" sz="1600" b="1" dirty="0" smtClean="0">
                <a:solidFill>
                  <a:srgbClr val="00B050"/>
                </a:solidFill>
                <a:latin typeface="Century Gothic" panose="020B0502020202020204" pitchFamily="34" charset="0"/>
                <a:cs typeface="Arial" charset="0"/>
              </a:rPr>
              <a:t>их полномочия </a:t>
            </a:r>
            <a:endParaRPr lang="ru-RU" altLang="ru-RU" sz="1600" dirty="0">
              <a:solidFill>
                <a:srgbClr val="00B050"/>
              </a:solidFill>
              <a:latin typeface="Century Gothic" panose="020B0502020202020204" pitchFamily="34" charset="0"/>
              <a:cs typeface="Arial" charset="0"/>
            </a:endParaRPr>
          </a:p>
        </p:txBody>
      </p:sp>
      <p:sp>
        <p:nvSpPr>
          <p:cNvPr id="6" name="Выгнутая вправо стрелка 5"/>
          <p:cNvSpPr/>
          <p:nvPr/>
        </p:nvSpPr>
        <p:spPr>
          <a:xfrm>
            <a:off x="6084168" y="3141663"/>
            <a:ext cx="792088" cy="2663601"/>
          </a:xfrm>
          <a:prstGeom prst="curved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0" name="object 4">
            <a:extLst>
              <a:ext uri="{FF2B5EF4-FFF2-40B4-BE49-F238E27FC236}">
                <a16:creationId xmlns="" xmlns:a16="http://schemas.microsoft.com/office/drawing/2014/main" id="{DADCCA3F-A884-4EEE-850E-0571648CB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248" y="5013452"/>
            <a:ext cx="2304256" cy="1295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3335" rIns="0" bIns="0" anchor="ctr">
            <a:spAutoFit/>
          </a:bodyPr>
          <a:lstStyle>
            <a:lvl1pPr marL="127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100"/>
              </a:spcBef>
              <a:buFontTx/>
              <a:buNone/>
              <a:defRPr/>
            </a:pPr>
            <a:r>
              <a:rPr lang="ru-RU" altLang="ru-RU" sz="1600" b="1" u="sng" dirty="0" smtClean="0">
                <a:solidFill>
                  <a:srgbClr val="00B050"/>
                </a:solidFill>
                <a:latin typeface="Century Gothic" panose="020B0502020202020204" pitchFamily="34" charset="0"/>
                <a:cs typeface="Arial" charset="0"/>
              </a:rPr>
              <a:t>СМИ </a:t>
            </a:r>
          </a:p>
          <a:p>
            <a:pPr algn="ctr">
              <a:spcBef>
                <a:spcPts val="100"/>
              </a:spcBef>
              <a:buFontTx/>
              <a:buNone/>
              <a:defRPr/>
            </a:pPr>
            <a:r>
              <a:rPr lang="ru-RU" altLang="ru-RU" sz="1600" b="1" u="sng" dirty="0" smtClean="0">
                <a:solidFill>
                  <a:srgbClr val="00B050"/>
                </a:solidFill>
                <a:latin typeface="Century Gothic" panose="020B0502020202020204" pitchFamily="34" charset="0"/>
                <a:cs typeface="Arial" charset="0"/>
              </a:rPr>
              <a:t>присутствуют </a:t>
            </a:r>
          </a:p>
          <a:p>
            <a:pPr algn="ctr">
              <a:spcBef>
                <a:spcPts val="100"/>
              </a:spcBef>
              <a:buFontTx/>
              <a:buNone/>
              <a:defRPr/>
            </a:pPr>
            <a:r>
              <a:rPr lang="ru-RU" altLang="ru-RU" sz="1600" b="1" u="sng" dirty="0" smtClean="0">
                <a:solidFill>
                  <a:srgbClr val="C00000"/>
                </a:solidFill>
                <a:latin typeface="Century Gothic" panose="020B0502020202020204" pitchFamily="34" charset="0"/>
                <a:cs typeface="Arial" charset="0"/>
              </a:rPr>
              <a:t>в ППЭ </a:t>
            </a:r>
          </a:p>
          <a:p>
            <a:pPr algn="ctr">
              <a:spcBef>
                <a:spcPts val="100"/>
              </a:spcBef>
              <a:buFontTx/>
              <a:buNone/>
              <a:defRPr/>
            </a:pPr>
            <a:r>
              <a:rPr lang="ru-RU" altLang="ru-RU" sz="1600" b="1" dirty="0" smtClean="0">
                <a:solidFill>
                  <a:srgbClr val="00B050"/>
                </a:solidFill>
                <a:latin typeface="Century Gothic" panose="020B0502020202020204" pitchFamily="34" charset="0"/>
                <a:cs typeface="Arial" charset="0"/>
              </a:rPr>
              <a:t>до начала </a:t>
            </a:r>
          </a:p>
          <a:p>
            <a:pPr algn="ctr">
              <a:spcBef>
                <a:spcPts val="100"/>
              </a:spcBef>
              <a:buFontTx/>
              <a:buNone/>
              <a:defRPr/>
            </a:pPr>
            <a:r>
              <a:rPr lang="ru-RU" altLang="ru-RU" sz="1600" b="1" dirty="0" smtClean="0">
                <a:solidFill>
                  <a:srgbClr val="00B050"/>
                </a:solidFill>
                <a:latin typeface="Century Gothic" panose="020B0502020202020204" pitchFamily="34" charset="0"/>
                <a:cs typeface="Arial" charset="0"/>
              </a:rPr>
              <a:t>печати ЭМ</a:t>
            </a:r>
            <a:endParaRPr lang="ru-RU" altLang="ru-RU" sz="1600" dirty="0">
              <a:solidFill>
                <a:srgbClr val="00B050"/>
              </a:solidFill>
              <a:latin typeface="Century Gothic" panose="020B0502020202020204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олилиния: фигура 35">
            <a:extLst>
              <a:ext uri="{FF2B5EF4-FFF2-40B4-BE49-F238E27FC236}">
                <a16:creationId xmlns="" xmlns:a16="http://schemas.microsoft.com/office/drawing/2014/main" id="{CA35E904-FCF0-4D10-B160-650B6516D14A}"/>
              </a:ext>
            </a:extLst>
          </p:cNvPr>
          <p:cNvSpPr/>
          <p:nvPr/>
        </p:nvSpPr>
        <p:spPr>
          <a:xfrm flipH="1" flipV="1">
            <a:off x="0" y="5530012"/>
            <a:ext cx="7652084" cy="1347538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олилиния: фигура 38">
            <a:extLst>
              <a:ext uri="{FF2B5EF4-FFF2-40B4-BE49-F238E27FC236}">
                <a16:creationId xmlns="" xmlns:a16="http://schemas.microsoft.com/office/drawing/2014/main" id="{5A00DB76-4FDF-49BE-A3D0-AD8A7B0B7A17}"/>
              </a:ext>
            </a:extLst>
          </p:cNvPr>
          <p:cNvSpPr/>
          <p:nvPr/>
        </p:nvSpPr>
        <p:spPr>
          <a:xfrm flipH="1" flipV="1">
            <a:off x="-12032" y="4274772"/>
            <a:ext cx="2099814" cy="2602778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олилиния: фигура 33">
            <a:extLst>
              <a:ext uri="{FF2B5EF4-FFF2-40B4-BE49-F238E27FC236}">
                <a16:creationId xmlns="" xmlns:a16="http://schemas.microsoft.com/office/drawing/2014/main" id="{E0913D64-DBEF-4520-81B9-4DFD90D40C3E}"/>
              </a:ext>
            </a:extLst>
          </p:cNvPr>
          <p:cNvSpPr/>
          <p:nvPr/>
        </p:nvSpPr>
        <p:spPr>
          <a:xfrm>
            <a:off x="1985211" y="-27384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олилиния: фигура 34">
            <a:extLst>
              <a:ext uri="{FF2B5EF4-FFF2-40B4-BE49-F238E27FC236}">
                <a16:creationId xmlns="" xmlns:a16="http://schemas.microsoft.com/office/drawing/2014/main" id="{EA555FB2-4A54-4EE6-98F1-8EF82FB46DA2}"/>
              </a:ext>
            </a:extLst>
          </p:cNvPr>
          <p:cNvSpPr/>
          <p:nvPr/>
        </p:nvSpPr>
        <p:spPr>
          <a:xfrm>
            <a:off x="7219365" y="0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098" name="object 3">
            <a:extLst>
              <a:ext uri="{FF2B5EF4-FFF2-40B4-BE49-F238E27FC236}">
                <a16:creationId xmlns="" xmlns:a16="http://schemas.microsoft.com/office/drawing/2014/main" id="{66304851-09EC-4EBA-A4C1-332B411A00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0088" y="4154488"/>
            <a:ext cx="922337" cy="122078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3" name="AutoShape 4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9AD36EB1-04F1-46F1-86DA-3907C3F2161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4" name="AutoShape 6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D7CE3014-2440-4838-8253-CC27694E5E4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5" name="AutoShape 8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116F56C1-BF49-49DE-B026-5EBD6190B5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6" name="AutoShape 17" descr="https://www.pngkey.com/png/full/45-453882_open-laptop-icon.png">
            <a:extLst>
              <a:ext uri="{FF2B5EF4-FFF2-40B4-BE49-F238E27FC236}">
                <a16:creationId xmlns="" xmlns:a16="http://schemas.microsoft.com/office/drawing/2014/main" id="{3D5572DC-5B06-4C14-A55A-817706E126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7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="" xmlns:a16="http://schemas.microsoft.com/office/drawing/2014/main" id="{4E917B88-8D46-4EA9-8A8B-8494E4ABAF9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8" name="AutoShape 2" descr="https://www.clipartmax.com/png/full/103-1038590_file-emoji-u1f4bb-svg-computer-emoji-black-and-white.png">
            <a:extLst>
              <a:ext uri="{FF2B5EF4-FFF2-40B4-BE49-F238E27FC236}">
                <a16:creationId xmlns="" xmlns:a16="http://schemas.microsoft.com/office/drawing/2014/main" id="{23E30865-1C57-4E6E-AB3B-361814ADEF8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9" name="Заголовок 1">
            <a:extLst>
              <a:ext uri="{FF2B5EF4-FFF2-40B4-BE49-F238E27FC236}">
                <a16:creationId xmlns="" xmlns:a16="http://schemas.microsoft.com/office/drawing/2014/main" id="{5D53024D-DBDD-4104-860C-F27BC72A4434}"/>
              </a:ext>
            </a:extLst>
          </p:cNvPr>
          <p:cNvSpPr txBox="1">
            <a:spLocks/>
          </p:cNvSpPr>
          <p:nvPr/>
        </p:nvSpPr>
        <p:spPr bwMode="auto">
          <a:xfrm>
            <a:off x="-545363" y="11151"/>
            <a:ext cx="8529637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ОРГАНИЗАЦИЯ ВХОДА УЧАСТНИКОВ ЭКЗАМЕНА В ППЭ</a:t>
            </a:r>
          </a:p>
        </p:txBody>
      </p:sp>
      <p:sp>
        <p:nvSpPr>
          <p:cNvPr id="46090" name="TextBox 1">
            <a:extLst>
              <a:ext uri="{FF2B5EF4-FFF2-40B4-BE49-F238E27FC236}">
                <a16:creationId xmlns="" xmlns:a16="http://schemas.microsoft.com/office/drawing/2014/main" id="{E94397B0-23EB-48AD-BA31-ECEA1A1B0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6237288"/>
            <a:ext cx="1727200" cy="276999"/>
          </a:xfrm>
          <a:prstGeom prst="rect">
            <a:avLst/>
          </a:prstGeom>
          <a:noFill/>
          <a:ln w="38100">
            <a:solidFill>
              <a:srgbClr val="40C9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Аудитория 2</a:t>
            </a:r>
          </a:p>
        </p:txBody>
      </p:sp>
      <p:cxnSp>
        <p:nvCxnSpPr>
          <p:cNvPr id="4" name="Прямая со стрелкой 3">
            <a:extLst>
              <a:ext uri="{FF2B5EF4-FFF2-40B4-BE49-F238E27FC236}">
                <a16:creationId xmlns="" xmlns:a16="http://schemas.microsoft.com/office/drawing/2014/main" id="{069B9509-EB6F-460F-AF32-D71A6A43558F}"/>
              </a:ext>
            </a:extLst>
          </p:cNvPr>
          <p:cNvCxnSpPr/>
          <p:nvPr/>
        </p:nvCxnSpPr>
        <p:spPr>
          <a:xfrm>
            <a:off x="6011639" y="2708920"/>
            <a:ext cx="936625" cy="0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92" name="TextBox 35">
            <a:extLst>
              <a:ext uri="{FF2B5EF4-FFF2-40B4-BE49-F238E27FC236}">
                <a16:creationId xmlns="" xmlns:a16="http://schemas.microsoft.com/office/drawing/2014/main" id="{7921056D-2E74-470C-BF28-7C76F4B267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4388" y="6237288"/>
            <a:ext cx="1730375" cy="276999"/>
          </a:xfrm>
          <a:prstGeom prst="rect">
            <a:avLst/>
          </a:prstGeom>
          <a:noFill/>
          <a:ln w="38100">
            <a:solidFill>
              <a:srgbClr val="40C9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Аудитория 3</a:t>
            </a:r>
          </a:p>
        </p:txBody>
      </p:sp>
      <p:cxnSp>
        <p:nvCxnSpPr>
          <p:cNvPr id="37" name="Прямая со стрелкой 36">
            <a:extLst>
              <a:ext uri="{FF2B5EF4-FFF2-40B4-BE49-F238E27FC236}">
                <a16:creationId xmlns="" xmlns:a16="http://schemas.microsoft.com/office/drawing/2014/main" id="{B28AE2B6-B16B-437D-981E-CAF9926185EE}"/>
              </a:ext>
            </a:extLst>
          </p:cNvPr>
          <p:cNvCxnSpPr/>
          <p:nvPr/>
        </p:nvCxnSpPr>
        <p:spPr>
          <a:xfrm>
            <a:off x="7566025" y="3141663"/>
            <a:ext cx="0" cy="1079500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>
            <a:extLst>
              <a:ext uri="{FF2B5EF4-FFF2-40B4-BE49-F238E27FC236}">
                <a16:creationId xmlns="" xmlns:a16="http://schemas.microsoft.com/office/drawing/2014/main" id="{D9E1ECDC-2FD6-41DB-9412-FD6256495259}"/>
              </a:ext>
            </a:extLst>
          </p:cNvPr>
          <p:cNvCxnSpPr/>
          <p:nvPr/>
        </p:nvCxnSpPr>
        <p:spPr>
          <a:xfrm flipH="1">
            <a:off x="5580063" y="5373216"/>
            <a:ext cx="1077912" cy="406400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60C82CBF-8543-456D-8294-D098F2424E96}"/>
              </a:ext>
            </a:extLst>
          </p:cNvPr>
          <p:cNvCxnSpPr/>
          <p:nvPr/>
        </p:nvCxnSpPr>
        <p:spPr>
          <a:xfrm flipV="1">
            <a:off x="7092950" y="4857712"/>
            <a:ext cx="0" cy="227012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96" name="TextBox 45">
            <a:extLst>
              <a:ext uri="{FF2B5EF4-FFF2-40B4-BE49-F238E27FC236}">
                <a16:creationId xmlns="" xmlns:a16="http://schemas.microsoft.com/office/drawing/2014/main" id="{6920C308-4D63-4D72-AE39-BC5CA3281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6237288"/>
            <a:ext cx="1728787" cy="276999"/>
          </a:xfrm>
          <a:prstGeom prst="rect">
            <a:avLst/>
          </a:prstGeom>
          <a:noFill/>
          <a:ln w="38100">
            <a:solidFill>
              <a:srgbClr val="40C9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Аудитория 1</a:t>
            </a:r>
          </a:p>
        </p:txBody>
      </p:sp>
      <p:cxnSp>
        <p:nvCxnSpPr>
          <p:cNvPr id="49" name="Прямая со стрелкой 48">
            <a:extLst>
              <a:ext uri="{FF2B5EF4-FFF2-40B4-BE49-F238E27FC236}">
                <a16:creationId xmlns="" xmlns:a16="http://schemas.microsoft.com/office/drawing/2014/main" id="{B5CBD8A5-E861-43B6-9E24-489D60DD2716}"/>
              </a:ext>
            </a:extLst>
          </p:cNvPr>
          <p:cNvCxnSpPr/>
          <p:nvPr/>
        </p:nvCxnSpPr>
        <p:spPr>
          <a:xfrm flipH="1">
            <a:off x="2411413" y="5805264"/>
            <a:ext cx="1271587" cy="0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7218F275-2D16-4FFB-92F8-E4E599888040}"/>
              </a:ext>
            </a:extLst>
          </p:cNvPr>
          <p:cNvSpPr/>
          <p:nvPr/>
        </p:nvSpPr>
        <p:spPr>
          <a:xfrm>
            <a:off x="215900" y="980728"/>
            <a:ext cx="2627313" cy="558800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prstClr val="white"/>
                </a:solidFill>
                <a:latin typeface="Century Gothic" panose="020B0502020202020204" pitchFamily="34" charset="0"/>
              </a:rPr>
              <a:t>С 9:00 часов по графику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7E87D33A-EF66-4493-BC78-6024D0501F6D}"/>
              </a:ext>
            </a:extLst>
          </p:cNvPr>
          <p:cNvSpPr/>
          <p:nvPr/>
        </p:nvSpPr>
        <p:spPr>
          <a:xfrm>
            <a:off x="4554538" y="980728"/>
            <a:ext cx="4338637" cy="558800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prstClr val="white"/>
                </a:solidFill>
                <a:latin typeface="Century Gothic" panose="020B0502020202020204" pitchFamily="34" charset="0"/>
              </a:rPr>
              <a:t>Член ГЭК осуществляет контроль </a:t>
            </a:r>
            <a:br>
              <a:rPr lang="ru-RU" sz="1200" b="1" dirty="0">
                <a:solidFill>
                  <a:prstClr val="white"/>
                </a:solidFill>
                <a:latin typeface="Century Gothic" panose="020B0502020202020204" pitchFamily="34" charset="0"/>
              </a:rPr>
            </a:br>
            <a:r>
              <a:rPr lang="ru-RU" sz="1200" b="1" dirty="0">
                <a:solidFill>
                  <a:prstClr val="white"/>
                </a:solidFill>
                <a:latin typeface="Century Gothic" panose="020B0502020202020204" pitchFamily="34" charset="0"/>
              </a:rPr>
              <a:t>за организацией входа участников в ППЭ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="" xmlns:a16="http://schemas.microsoft.com/office/drawing/2014/main" id="{2C0E1955-8469-4818-B442-13BCB353AC96}"/>
              </a:ext>
            </a:extLst>
          </p:cNvPr>
          <p:cNvSpPr/>
          <p:nvPr/>
        </p:nvSpPr>
        <p:spPr>
          <a:xfrm>
            <a:off x="5362460" y="3522663"/>
            <a:ext cx="1646237" cy="1460500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prstClr val="white"/>
                </a:solidFill>
                <a:latin typeface="Century Gothic" panose="020B0502020202020204" pitchFamily="34" charset="0"/>
              </a:rPr>
              <a:t>Распределение участников </a:t>
            </a:r>
            <a:br>
              <a:rPr lang="ru-RU" sz="1200" b="1" dirty="0">
                <a:solidFill>
                  <a:prstClr val="white"/>
                </a:solidFill>
                <a:latin typeface="Century Gothic" panose="020B0502020202020204" pitchFamily="34" charset="0"/>
              </a:rPr>
            </a:br>
            <a:r>
              <a:rPr lang="ru-RU" sz="1200" b="1" dirty="0">
                <a:solidFill>
                  <a:prstClr val="white"/>
                </a:solidFill>
                <a:latin typeface="Century Gothic" panose="020B0502020202020204" pitchFamily="34" charset="0"/>
              </a:rPr>
              <a:t>по аудиториям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A8D10A25-CD31-4060-B177-07FAA46DCF6D}"/>
              </a:ext>
            </a:extLst>
          </p:cNvPr>
          <p:cNvSpPr/>
          <p:nvPr/>
        </p:nvSpPr>
        <p:spPr>
          <a:xfrm>
            <a:off x="3519488" y="3533775"/>
            <a:ext cx="1773237" cy="1441450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prstClr val="white"/>
                </a:solidFill>
                <a:latin typeface="Century Gothic" panose="020B0502020202020204" pitchFamily="34" charset="0"/>
              </a:rPr>
              <a:t>Наличие </a:t>
            </a:r>
            <a:br>
              <a:rPr lang="ru-RU" sz="1200" b="1" dirty="0">
                <a:solidFill>
                  <a:prstClr val="white"/>
                </a:solidFill>
                <a:latin typeface="Century Gothic" panose="020B0502020202020204" pitchFamily="34" charset="0"/>
              </a:rPr>
            </a:br>
            <a:r>
              <a:rPr lang="ru-RU" sz="1200" b="1" dirty="0">
                <a:solidFill>
                  <a:prstClr val="white"/>
                </a:solidFill>
                <a:latin typeface="Century Gothic" panose="020B0502020202020204" pitchFamily="34" charset="0"/>
              </a:rPr>
              <a:t>в списках распределения </a:t>
            </a:r>
            <a:br>
              <a:rPr lang="ru-RU" sz="1200" b="1" dirty="0">
                <a:solidFill>
                  <a:prstClr val="white"/>
                </a:solidFill>
                <a:latin typeface="Century Gothic" panose="020B0502020202020204" pitchFamily="34" charset="0"/>
              </a:rPr>
            </a:br>
            <a:r>
              <a:rPr lang="ru-RU" sz="1200" b="1" dirty="0">
                <a:solidFill>
                  <a:prstClr val="white"/>
                </a:solidFill>
                <a:latin typeface="Century Gothic" panose="020B0502020202020204" pitchFamily="34" charset="0"/>
              </a:rPr>
              <a:t>в ППЭ.</a:t>
            </a:r>
          </a:p>
          <a:p>
            <a:pPr algn="ctr">
              <a:defRPr/>
            </a:pPr>
            <a:r>
              <a:rPr lang="ru-RU" sz="1200" b="1" dirty="0">
                <a:solidFill>
                  <a:prstClr val="white"/>
                </a:solidFill>
                <a:latin typeface="Century Gothic" panose="020B0502020202020204" pitchFamily="34" charset="0"/>
              </a:rPr>
              <a:t>Паспортный контроль </a:t>
            </a:r>
          </a:p>
        </p:txBody>
      </p:sp>
      <p:sp>
        <p:nvSpPr>
          <p:cNvPr id="46103" name="object 3">
            <a:extLst>
              <a:ext uri="{FF2B5EF4-FFF2-40B4-BE49-F238E27FC236}">
                <a16:creationId xmlns="" xmlns:a16="http://schemas.microsoft.com/office/drawing/2014/main" id="{B2F9D2A5-DFE3-4180-BD77-229587891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2600" y="4975225"/>
            <a:ext cx="922338" cy="122078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104" name="object 3">
            <a:extLst>
              <a:ext uri="{FF2B5EF4-FFF2-40B4-BE49-F238E27FC236}">
                <a16:creationId xmlns="" xmlns:a16="http://schemas.microsoft.com/office/drawing/2014/main" id="{7FCA16B5-074E-4008-B932-F63FD1E0E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5650" y="1776413"/>
            <a:ext cx="922338" cy="122078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="" xmlns:a16="http://schemas.microsoft.com/office/drawing/2014/main" id="{396874E1-CC32-4C24-95FC-012B72578031}"/>
              </a:ext>
            </a:extLst>
          </p:cNvPr>
          <p:cNvSpPr/>
          <p:nvPr/>
        </p:nvSpPr>
        <p:spPr>
          <a:xfrm rot="16200000">
            <a:off x="6599238" y="3729038"/>
            <a:ext cx="3940175" cy="650875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730"/>
              </a:spcBef>
              <a:defRPr/>
            </a:pPr>
            <a:r>
              <a:rPr lang="ru-RU" sz="1200" b="1" spc="-10" dirty="0">
                <a:solidFill>
                  <a:prstClr val="white"/>
                </a:solidFill>
                <a:latin typeface="Century Gothic" panose="020B0502020202020204" pitchFamily="34" charset="0"/>
                <a:cs typeface="Arial"/>
              </a:rPr>
              <a:t>Организаторы   направляют  участников </a:t>
            </a:r>
            <a:br>
              <a:rPr lang="ru-RU" sz="1200" b="1" spc="-10" dirty="0">
                <a:solidFill>
                  <a:prstClr val="white"/>
                </a:solidFill>
                <a:latin typeface="Century Gothic" panose="020B0502020202020204" pitchFamily="34" charset="0"/>
                <a:cs typeface="Arial"/>
              </a:rPr>
            </a:br>
            <a:r>
              <a:rPr lang="ru-RU" sz="1200" b="1" spc="-10" dirty="0">
                <a:solidFill>
                  <a:prstClr val="white"/>
                </a:solidFill>
                <a:latin typeface="Century Gothic" panose="020B0502020202020204" pitchFamily="34" charset="0"/>
                <a:cs typeface="Arial"/>
              </a:rPr>
              <a:t>в аудитории</a:t>
            </a:r>
          </a:p>
        </p:txBody>
      </p:sp>
      <p:sp>
        <p:nvSpPr>
          <p:cNvPr id="46106" name="object 3">
            <a:extLst>
              <a:ext uri="{FF2B5EF4-FFF2-40B4-BE49-F238E27FC236}">
                <a16:creationId xmlns="" xmlns:a16="http://schemas.microsoft.com/office/drawing/2014/main" id="{8BD7E03D-2603-4AF0-9429-8C4506BAE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4984750"/>
            <a:ext cx="922337" cy="11811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3" name="Прямая со стрелкой 42">
            <a:extLst>
              <a:ext uri="{FF2B5EF4-FFF2-40B4-BE49-F238E27FC236}">
                <a16:creationId xmlns="" xmlns:a16="http://schemas.microsoft.com/office/drawing/2014/main" id="{067EF2E3-AB43-41EB-ABF8-3F7299034A30}"/>
              </a:ext>
            </a:extLst>
          </p:cNvPr>
          <p:cNvCxnSpPr/>
          <p:nvPr/>
        </p:nvCxnSpPr>
        <p:spPr>
          <a:xfrm>
            <a:off x="7567613" y="5466233"/>
            <a:ext cx="215900" cy="627063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: скругленные углы 44">
            <a:extLst>
              <a:ext uri="{FF2B5EF4-FFF2-40B4-BE49-F238E27FC236}">
                <a16:creationId xmlns="" xmlns:a16="http://schemas.microsoft.com/office/drawing/2014/main" id="{BD1A2CBA-D624-4E41-A820-F77F06125014}"/>
              </a:ext>
            </a:extLst>
          </p:cNvPr>
          <p:cNvSpPr/>
          <p:nvPr/>
        </p:nvSpPr>
        <p:spPr>
          <a:xfrm>
            <a:off x="325278" y="4160231"/>
            <a:ext cx="2573338" cy="788987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prstClr val="white"/>
                </a:solidFill>
                <a:latin typeface="Century Gothic" panose="020B0502020202020204" pitchFamily="34" charset="0"/>
              </a:rPr>
              <a:t>Место для личных вещей участников ЕГЭ </a:t>
            </a:r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="" xmlns:a16="http://schemas.microsoft.com/office/drawing/2014/main" id="{391E730D-3181-486C-AB19-38BABA7FDE58}"/>
              </a:ext>
            </a:extLst>
          </p:cNvPr>
          <p:cNvSpPr/>
          <p:nvPr/>
        </p:nvSpPr>
        <p:spPr>
          <a:xfrm>
            <a:off x="2987824" y="1196975"/>
            <a:ext cx="485775" cy="194468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prstClr val="white"/>
                </a:solidFill>
                <a:latin typeface="Century Gothic" panose="020B0502020202020204" pitchFamily="34" charset="0"/>
              </a:rPr>
              <a:t>В</a:t>
            </a:r>
          </a:p>
          <a:p>
            <a:pPr algn="ctr">
              <a:defRPr/>
            </a:pPr>
            <a:r>
              <a:rPr lang="ru-RU" sz="1200" b="1" dirty="0">
                <a:solidFill>
                  <a:prstClr val="white"/>
                </a:solidFill>
                <a:latin typeface="Century Gothic" panose="020B0502020202020204" pitchFamily="34" charset="0"/>
              </a:rPr>
              <a:t>Х</a:t>
            </a:r>
          </a:p>
          <a:p>
            <a:pPr algn="ctr">
              <a:defRPr/>
            </a:pPr>
            <a:r>
              <a:rPr lang="ru-RU" sz="1200" b="1" dirty="0">
                <a:solidFill>
                  <a:prstClr val="white"/>
                </a:solidFill>
                <a:latin typeface="Century Gothic" panose="020B0502020202020204" pitchFamily="34" charset="0"/>
              </a:rPr>
              <a:t>О</a:t>
            </a:r>
          </a:p>
          <a:p>
            <a:pPr algn="ctr">
              <a:defRPr/>
            </a:pPr>
            <a:r>
              <a:rPr lang="ru-RU" sz="1200" b="1" dirty="0">
                <a:solidFill>
                  <a:prstClr val="white"/>
                </a:solidFill>
                <a:latin typeface="Century Gothic" panose="020B0502020202020204" pitchFamily="34" charset="0"/>
              </a:rPr>
              <a:t>Д</a:t>
            </a:r>
          </a:p>
          <a:p>
            <a:pPr algn="ctr">
              <a:defRPr/>
            </a:pPr>
            <a:endParaRPr lang="ru-RU" sz="7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algn="ctr">
              <a:defRPr/>
            </a:pPr>
            <a:r>
              <a:rPr lang="ru-RU" sz="1200" b="1" dirty="0">
                <a:solidFill>
                  <a:prstClr val="white"/>
                </a:solidFill>
                <a:latin typeface="Century Gothic" panose="020B0502020202020204" pitchFamily="34" charset="0"/>
              </a:rPr>
              <a:t>В</a:t>
            </a:r>
          </a:p>
          <a:p>
            <a:pPr algn="ctr">
              <a:defRPr/>
            </a:pPr>
            <a:endParaRPr lang="ru-RU" sz="7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algn="ctr">
              <a:defRPr/>
            </a:pPr>
            <a:r>
              <a:rPr lang="ru-RU" sz="1200" b="1" dirty="0">
                <a:solidFill>
                  <a:prstClr val="white"/>
                </a:solidFill>
                <a:latin typeface="Century Gothic" panose="020B0502020202020204" pitchFamily="34" charset="0"/>
              </a:rPr>
              <a:t>П</a:t>
            </a:r>
          </a:p>
          <a:p>
            <a:pPr algn="ctr">
              <a:defRPr/>
            </a:pPr>
            <a:r>
              <a:rPr lang="ru-RU" sz="1200" b="1" dirty="0">
                <a:solidFill>
                  <a:prstClr val="white"/>
                </a:solidFill>
                <a:latin typeface="Century Gothic" panose="020B0502020202020204" pitchFamily="34" charset="0"/>
              </a:rPr>
              <a:t>П</a:t>
            </a:r>
          </a:p>
          <a:p>
            <a:pPr algn="ctr">
              <a:defRPr/>
            </a:pPr>
            <a:r>
              <a:rPr lang="ru-RU" sz="1200" b="1" dirty="0">
                <a:solidFill>
                  <a:prstClr val="white"/>
                </a:solidFill>
                <a:latin typeface="Century Gothic" panose="020B0502020202020204" pitchFamily="34" charset="0"/>
              </a:rPr>
              <a:t>Э</a:t>
            </a:r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="" xmlns:a16="http://schemas.microsoft.com/office/drawing/2014/main" id="{DE19BE98-417E-487A-8808-0D04F190C4ED}"/>
              </a:ext>
            </a:extLst>
          </p:cNvPr>
          <p:cNvSpPr/>
          <p:nvPr/>
        </p:nvSpPr>
        <p:spPr>
          <a:xfrm rot="16200000">
            <a:off x="2362994" y="3866395"/>
            <a:ext cx="1711325" cy="477837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prstClr val="white"/>
                </a:solidFill>
                <a:latin typeface="Century Gothic" panose="020B0502020202020204" pitchFamily="34" charset="0"/>
              </a:rPr>
              <a:t>Место регистрации</a:t>
            </a:r>
          </a:p>
        </p:txBody>
      </p:sp>
      <p:sp>
        <p:nvSpPr>
          <p:cNvPr id="48" name="Прямоугольник: скругленные углы 20">
            <a:extLst>
              <a:ext uri="{FF2B5EF4-FFF2-40B4-BE49-F238E27FC236}">
                <a16:creationId xmlns="" xmlns:a16="http://schemas.microsoft.com/office/drawing/2014/main" id="{EABC0273-4E6C-4376-B295-A4A3FCFA561D}"/>
              </a:ext>
            </a:extLst>
          </p:cNvPr>
          <p:cNvSpPr/>
          <p:nvPr/>
        </p:nvSpPr>
        <p:spPr>
          <a:xfrm>
            <a:off x="165100" y="5049838"/>
            <a:ext cx="6940550" cy="46037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46112" name="object 11">
            <a:extLst>
              <a:ext uri="{FF2B5EF4-FFF2-40B4-BE49-F238E27FC236}">
                <a16:creationId xmlns="" xmlns:a16="http://schemas.microsoft.com/office/drawing/2014/main" id="{6B849DF9-C939-42B7-8168-F629FB117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455" y="1412776"/>
            <a:ext cx="2076508" cy="2120999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3" name="object 4">
            <a:extLst>
              <a:ext uri="{FF2B5EF4-FFF2-40B4-BE49-F238E27FC236}">
                <a16:creationId xmlns="" xmlns:a16="http://schemas.microsoft.com/office/drawing/2014/main" id="{DADCCA3F-A884-4EEE-850E-0571648CB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705" y="1878277"/>
            <a:ext cx="2805111" cy="208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3335" rIns="0" bIns="0" anchor="ctr">
            <a:spAutoFit/>
          </a:bodyPr>
          <a:lstStyle>
            <a:lvl1pPr marL="127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100"/>
              </a:spcBef>
              <a:buFontTx/>
              <a:buNone/>
              <a:defRPr/>
            </a:pPr>
            <a:r>
              <a:rPr lang="ru-RU" altLang="ru-RU" sz="1200" b="1" dirty="0">
                <a:solidFill>
                  <a:srgbClr val="394454"/>
                </a:solidFill>
                <a:latin typeface="Century Gothic" panose="020B0502020202020204" pitchFamily="34" charset="0"/>
                <a:cs typeface="Arial" charset="0"/>
              </a:rPr>
              <a:t>Дежурный на входе:</a:t>
            </a:r>
          </a:p>
          <a:p>
            <a:pPr marL="298450" indent="-285750">
              <a:spcBef>
                <a:spcPts val="100"/>
              </a:spcBef>
              <a:defRPr/>
            </a:pPr>
            <a:r>
              <a:rPr lang="ru-RU" altLang="ru-RU" sz="1200" dirty="0">
                <a:solidFill>
                  <a:srgbClr val="394454"/>
                </a:solidFill>
                <a:latin typeface="Century Gothic" panose="020B0502020202020204" pitchFamily="34" charset="0"/>
                <a:cs typeface="Arial" charset="0"/>
              </a:rPr>
              <a:t>собирает информацию о явке участников ЕГЭ;</a:t>
            </a:r>
          </a:p>
          <a:p>
            <a:pPr marL="298450" indent="-285750">
              <a:spcBef>
                <a:spcPts val="100"/>
              </a:spcBef>
              <a:defRPr/>
            </a:pPr>
            <a:r>
              <a:rPr lang="ru-RU" altLang="ru-RU" sz="1200" dirty="0">
                <a:solidFill>
                  <a:srgbClr val="394454"/>
                </a:solidFill>
                <a:latin typeface="Century Gothic" panose="020B0502020202020204" pitchFamily="34" charset="0"/>
                <a:cs typeface="Arial" charset="0"/>
              </a:rPr>
              <a:t>собирает копии приказов ОО </a:t>
            </a:r>
            <a:br>
              <a:rPr lang="ru-RU" altLang="ru-RU" sz="1200" dirty="0">
                <a:solidFill>
                  <a:srgbClr val="394454"/>
                </a:solidFill>
                <a:latin typeface="Century Gothic" panose="020B0502020202020204" pitchFamily="34" charset="0"/>
                <a:cs typeface="Arial" charset="0"/>
              </a:rPr>
            </a:br>
            <a:r>
              <a:rPr lang="ru-RU" altLang="ru-RU" sz="1200" dirty="0">
                <a:solidFill>
                  <a:srgbClr val="394454"/>
                </a:solidFill>
                <a:latin typeface="Century Gothic" panose="020B0502020202020204" pitchFamily="34" charset="0"/>
                <a:cs typeface="Arial" charset="0"/>
              </a:rPr>
              <a:t>о назначении сопровождающих </a:t>
            </a:r>
            <a:br>
              <a:rPr lang="ru-RU" altLang="ru-RU" sz="1200" dirty="0">
                <a:solidFill>
                  <a:srgbClr val="394454"/>
                </a:solidFill>
                <a:latin typeface="Century Gothic" panose="020B0502020202020204" pitchFamily="34" charset="0"/>
                <a:cs typeface="Arial" charset="0"/>
              </a:rPr>
            </a:br>
            <a:r>
              <a:rPr lang="ru-RU" altLang="ru-RU" sz="1200" dirty="0">
                <a:solidFill>
                  <a:srgbClr val="394454"/>
                </a:solidFill>
                <a:latin typeface="Century Gothic" panose="020B0502020202020204" pitchFamily="34" charset="0"/>
                <a:cs typeface="Arial" charset="0"/>
              </a:rPr>
              <a:t>и передает до 10:00 часов руководителю ППЭ;</a:t>
            </a:r>
          </a:p>
          <a:p>
            <a:pPr marL="298450" indent="-285750">
              <a:spcBef>
                <a:spcPts val="100"/>
              </a:spcBef>
              <a:defRPr/>
            </a:pPr>
            <a:r>
              <a:rPr lang="ru-RU" altLang="ru-RU" sz="1200" dirty="0">
                <a:solidFill>
                  <a:srgbClr val="394454"/>
                </a:solidFill>
                <a:latin typeface="Century Gothic" panose="020B0502020202020204" pitchFamily="34" charset="0"/>
                <a:cs typeface="Arial" charset="0"/>
              </a:rPr>
              <a:t>осуществляет проверку соблюдения Порядка </a:t>
            </a:r>
            <a:br>
              <a:rPr lang="ru-RU" altLang="ru-RU" sz="1200" dirty="0">
                <a:solidFill>
                  <a:srgbClr val="394454"/>
                </a:solidFill>
                <a:latin typeface="Century Gothic" panose="020B0502020202020204" pitchFamily="34" charset="0"/>
                <a:cs typeface="Arial" charset="0"/>
              </a:rPr>
            </a:br>
            <a:r>
              <a:rPr lang="ru-RU" altLang="ru-RU" sz="1200" dirty="0">
                <a:solidFill>
                  <a:srgbClr val="394454"/>
                </a:solidFill>
                <a:latin typeface="Century Gothic" panose="020B0502020202020204" pitchFamily="34" charset="0"/>
                <a:cs typeface="Arial" charset="0"/>
              </a:rPr>
              <a:t>проведения ГИА</a:t>
            </a:r>
          </a:p>
        </p:txBody>
      </p:sp>
    </p:spTree>
    <p:extLst>
      <p:ext uri="{BB962C8B-B14F-4D97-AF65-F5344CB8AC3E}">
        <p14:creationId xmlns:p14="http://schemas.microsoft.com/office/powerpoint/2010/main" val="309512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22018</TotalTime>
  <Words>1769</Words>
  <Application>Microsoft Office PowerPoint</Application>
  <PresentationFormat>Экран (4:3)</PresentationFormat>
  <Paragraphs>493</Paragraphs>
  <Slides>30</Slides>
  <Notes>29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30</vt:i4>
      </vt:variant>
    </vt:vector>
  </HeadingPairs>
  <TitlesOfParts>
    <vt:vector size="33" baseType="lpstr">
      <vt:lpstr>1_Тема Office</vt:lpstr>
      <vt:lpstr>2_Тема Office</vt:lpstr>
      <vt:lpstr>3_Тема Office</vt:lpstr>
      <vt:lpstr>Презентация PowerPoint</vt:lpstr>
      <vt:lpstr>ГРАФИК РАБОТЫ ППЭ В ОСНОВНОЙ ПЕРИОД ГИА-11</vt:lpstr>
      <vt:lpstr>Средства обучения и воспитания для выполнения заданий КИМ</vt:lpstr>
      <vt:lpstr>РЕГЛАМЕНТНЫЕ СРОКИ ПОДГОТОВКИ И ПРОВЕДЕНИЯ ЕГЭ В ППЭ</vt:lpstr>
      <vt:lpstr>ПРОВЕРКА ГОТОВНОСТИ ППЭ (до 8 мая 2024 года)</vt:lpstr>
      <vt:lpstr>Штаб ППЭ</vt:lpstr>
      <vt:lpstr>ПОДГОТОВКА АУДИТОРИЙ</vt:lpstr>
      <vt:lpstr>Презентация PowerPoint</vt:lpstr>
      <vt:lpstr>Презентация PowerPoint</vt:lpstr>
      <vt:lpstr>Презентация PowerPoint</vt:lpstr>
      <vt:lpstr>КЛЮЧЕВЫЕ ОСОБЕННОСТИ  2024 ГОДА</vt:lpstr>
      <vt:lpstr>Презентация PowerPoint</vt:lpstr>
      <vt:lpstr>ФОРМЫ ППЭ, ИСПОЛЬЗУЕМЫЕ ПРИ ВХОДЕ УЧАСТНИКОВ  В АУДИТОРИЮ</vt:lpstr>
      <vt:lpstr>ФУНКЦИИ ОРГАНИЗАТОРА В АУДИТОРИИ</vt:lpstr>
      <vt:lpstr>Презентация PowerPoint</vt:lpstr>
      <vt:lpstr>ЗАПУСК ПЕЧАТИ ЭМ</vt:lpstr>
      <vt:lpstr>ПЕЧАТЬ ЭМ</vt:lpstr>
      <vt:lpstr>ЭКСПРЕСС-ПРОВЕРКА КАЧЕСТВА ПЕЧАТИ ЭМ</vt:lpstr>
      <vt:lpstr>ДОПОЛНИТЕЛЬНАЯ ПЕЧАТЬ ЭМ</vt:lpstr>
      <vt:lpstr>ЗАВЕРШЕНИЕ ПЕЧАТИ ЭМ</vt:lpstr>
      <vt:lpstr>Презентация PowerPoint</vt:lpstr>
      <vt:lpstr>ДОПОЛНИТЕЛЬНЫЙ БЛАНК  ОТВЕТОВ № 2</vt:lpstr>
      <vt:lpstr>РАБОТА С ФОРМОЙ ППЭ 12-04-МАШ</vt:lpstr>
      <vt:lpstr>СКАНИРОВАНИЕ БЛАНКОВ ОТВЕТОВ   И ФОРМ В АУДИТОРИИ</vt:lpstr>
      <vt:lpstr>ЗАВЕРШЕНИЕ ЭКЗАМЕНА, УПАКОВКА ЭМ</vt:lpstr>
      <vt:lpstr>УПАКОВКА ЭМ В АУДИТОРИИ</vt:lpstr>
      <vt:lpstr>ЗАВЕРШЕНИЕ ЭКЗАМЕНА: СКАНИРОВАНИЕ ФОРМ ППЭ В ШТАБЕ ППЭ</vt:lpstr>
      <vt:lpstr>Случай повторного сканирования ЭМ  в штабе ППЭ</vt:lpstr>
      <vt:lpstr>ЗАВЕРШЕНИЕ ЭКЗАМЕНА.  РУКОВОДИТЕЛЬ ППЭ:</vt:lpstr>
      <vt:lpstr>ПЕРЕЧЕНЬ ФОРМ ДЛЯ ПЕРЕДАЧИ В ОРЦОКО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</dc:creator>
  <cp:lastModifiedBy>Мария Гридунова</cp:lastModifiedBy>
  <cp:revision>1289</cp:revision>
  <cp:lastPrinted>2024-04-24T15:21:10Z</cp:lastPrinted>
  <dcterms:created xsi:type="dcterms:W3CDTF">2011-08-25T06:09:31Z</dcterms:created>
  <dcterms:modified xsi:type="dcterms:W3CDTF">2024-04-25T10:05:36Z</dcterms:modified>
</cp:coreProperties>
</file>