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608" r:id="rId2"/>
    <p:sldId id="761" r:id="rId3"/>
    <p:sldId id="763" r:id="rId4"/>
    <p:sldId id="746" r:id="rId5"/>
    <p:sldId id="755" r:id="rId6"/>
    <p:sldId id="762" r:id="rId7"/>
    <p:sldId id="760" r:id="rId8"/>
    <p:sldId id="758" r:id="rId9"/>
    <p:sldId id="756" r:id="rId10"/>
    <p:sldId id="748" r:id="rId11"/>
  </p:sldIdLst>
  <p:sldSz cx="9144000" cy="6858000" type="screen4x3"/>
  <p:notesSz cx="6797675" cy="987425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AE3E4"/>
    <a:srgbClr val="40C9CC"/>
    <a:srgbClr val="B9D08C"/>
    <a:srgbClr val="D0D8E8"/>
    <a:srgbClr val="005EA4"/>
    <a:srgbClr val="E9EDF4"/>
    <a:srgbClr val="394454"/>
    <a:srgbClr val="003B68"/>
    <a:srgbClr val="004F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3" autoAdjust="0"/>
    <p:restoredTop sz="97266" autoAdjust="0"/>
  </p:normalViewPr>
  <p:slideViewPr>
    <p:cSldViewPr>
      <p:cViewPr>
        <p:scale>
          <a:sx n="89" d="100"/>
          <a:sy n="89" d="100"/>
        </p:scale>
        <p:origin x="-624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4BFBBC30-C82E-4504-BE2E-49EA2056AB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EDA2D93-0033-4160-BC92-F0937BBFB00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29DF8B9-925F-442C-B44B-8DD53D015381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="" xmlns:a16="http://schemas.microsoft.com/office/drawing/2014/main" id="{D69A1D6C-325C-489B-B9B0-6C42151DB0B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3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="" xmlns:a16="http://schemas.microsoft.com/office/drawing/2014/main" id="{C70C0BEF-3F33-460F-B605-3F439ABC4C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E519142-EB72-437F-B0F8-98B1567CD70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1FF3AFD-C412-47F3-A6A9-83C065DCDC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1560686-61AE-4E1F-A5A0-F7C0EBE8D1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1679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="" xmlns:a16="http://schemas.microsoft.com/office/drawing/2014/main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="" xmlns:a16="http://schemas.microsoft.com/office/drawing/2014/main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="" xmlns:a16="http://schemas.microsoft.com/office/drawing/2014/main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>
            <a:extLst>
              <a:ext uri="{FF2B5EF4-FFF2-40B4-BE49-F238E27FC236}">
                <a16:creationId xmlns="" xmlns:a16="http://schemas.microsoft.com/office/drawing/2014/main" id="{5352AA44-8617-4C92-BE31-7523BC06E7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Заметки 2">
            <a:extLst>
              <a:ext uri="{FF2B5EF4-FFF2-40B4-BE49-F238E27FC236}">
                <a16:creationId xmlns="" xmlns:a16="http://schemas.microsoft.com/office/drawing/2014/main" id="{6515D21C-C0A2-469C-856E-E436258AC5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9636" name="Номер слайда 3">
            <a:extLst>
              <a:ext uri="{FF2B5EF4-FFF2-40B4-BE49-F238E27FC236}">
                <a16:creationId xmlns="" xmlns:a16="http://schemas.microsoft.com/office/drawing/2014/main" id="{486B9BB6-A85D-4391-9F72-7C73E2EF0D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73E406B-1D6F-44E2-8A15-CB3AA0952AFF}" type="slidenum">
              <a:rPr lang="ru-RU" altLang="ru-RU">
                <a:solidFill>
                  <a:srgbClr val="000000"/>
                </a:solidFill>
              </a:rPr>
              <a:pPr/>
              <a:t>3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="" xmlns:a16="http://schemas.microsoft.com/office/drawing/2014/main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="" xmlns:a16="http://schemas.microsoft.com/office/drawing/2014/main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="" xmlns:a16="http://schemas.microsoft.com/office/drawing/2014/main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4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="" xmlns:a16="http://schemas.microsoft.com/office/drawing/2014/main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="" xmlns:a16="http://schemas.microsoft.com/office/drawing/2014/main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="" xmlns:a16="http://schemas.microsoft.com/office/drawing/2014/main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5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>
            <a:extLst>
              <a:ext uri="{FF2B5EF4-FFF2-40B4-BE49-F238E27FC236}">
                <a16:creationId xmlns="" xmlns:a16="http://schemas.microsoft.com/office/drawing/2014/main" id="{56F8C364-BB87-4C23-92C1-291D8C9272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Заметки 2">
            <a:extLst>
              <a:ext uri="{FF2B5EF4-FFF2-40B4-BE49-F238E27FC236}">
                <a16:creationId xmlns="" xmlns:a16="http://schemas.microsoft.com/office/drawing/2014/main" id="{94F44242-4F08-4ECB-8472-744549BB52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0660" name="Номер слайда 3">
            <a:extLst>
              <a:ext uri="{FF2B5EF4-FFF2-40B4-BE49-F238E27FC236}">
                <a16:creationId xmlns="" xmlns:a16="http://schemas.microsoft.com/office/drawing/2014/main" id="{4DF607D9-74F4-4DD6-9F09-C7E630FCF2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13B0EC4-0606-4DB2-8480-7B2F7E4C9298}" type="slidenum">
              <a:rPr lang="ru-RU" altLang="ru-RU">
                <a:solidFill>
                  <a:srgbClr val="000000"/>
                </a:solidFill>
              </a:rPr>
              <a:pPr/>
              <a:t>6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="" xmlns:a16="http://schemas.microsoft.com/office/drawing/2014/main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="" xmlns:a16="http://schemas.microsoft.com/office/drawing/2014/main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="" xmlns:a16="http://schemas.microsoft.com/office/drawing/2014/main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7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="" xmlns:a16="http://schemas.microsoft.com/office/drawing/2014/main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="" xmlns:a16="http://schemas.microsoft.com/office/drawing/2014/main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="" xmlns:a16="http://schemas.microsoft.com/office/drawing/2014/main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8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="" xmlns:a16="http://schemas.microsoft.com/office/drawing/2014/main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="" xmlns:a16="http://schemas.microsoft.com/office/drawing/2014/main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="" xmlns:a16="http://schemas.microsoft.com/office/drawing/2014/main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9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>
            <a:extLst>
              <a:ext uri="{FF2B5EF4-FFF2-40B4-BE49-F238E27FC236}">
                <a16:creationId xmlns="" xmlns:a16="http://schemas.microsoft.com/office/drawing/2014/main" id="{D46C45A2-A4B8-4C49-A545-817029A61D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Заметки 2">
            <a:extLst>
              <a:ext uri="{FF2B5EF4-FFF2-40B4-BE49-F238E27FC236}">
                <a16:creationId xmlns="" xmlns:a16="http://schemas.microsoft.com/office/drawing/2014/main" id="{9B263928-A050-4FD9-A622-15FE95325A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71684" name="Номер слайда 3">
            <a:extLst>
              <a:ext uri="{FF2B5EF4-FFF2-40B4-BE49-F238E27FC236}">
                <a16:creationId xmlns="" xmlns:a16="http://schemas.microsoft.com/office/drawing/2014/main" id="{156108BA-B253-4AB2-93F8-AA0D4D99D5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2956CDC-E092-4E85-B215-8CC99FA710E3}" type="slidenum">
              <a:rPr lang="ru-RU" altLang="ru-RU">
                <a:solidFill>
                  <a:srgbClr val="000000"/>
                </a:solidFill>
              </a:rPr>
              <a:pPr/>
              <a:t>10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218F5FE-4B9A-4F75-9CD2-2196042C8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5A1C4DE-AF9F-4989-B492-FE05C1B669A6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BCA3C9D-BCCE-4DB3-A647-95A9AC717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D257B79-BDBA-437B-ADD3-863C3BF75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DD1A897-9AA1-4B46-9A2C-418CA564B2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4148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A17198F-99CA-4E96-B599-F76B6D777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84095EC-76B5-4D03-8E9B-8F23EAE57376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0714C8E-A74F-4AE4-B5E6-C16658A0B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4C153E7-5054-4D1D-9BE3-793A1E9E7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F6856171-BCB0-4AC3-88EE-101FD2A02F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2586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9E83CF0-42E7-4170-968B-EDBC888F8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5DCD98C-6115-49E5-B9F7-2E8B7138C28B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47CE995-C285-430B-8C1D-3D27ED14C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F632DC9-6448-47E6-9499-61C1EFDBF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89E2D56-B1F5-4708-AC1B-76C8E25D93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8449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7ADCBD6-9205-45DF-AB52-9EBAAD7E5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5D34353-3550-46EA-86C6-7DB7F42DC02E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140ABCD-7DD2-46CC-9BFE-A5CA9FBBA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6C3A5F8-38AA-419F-AA2C-B81292A2E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077B1FD-5964-49B8-B22E-394E4740B8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2888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1FCB6AE-DDED-4B86-B449-63ED1F38A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3153832-A13D-429F-9071-2869B53C78D7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E0D5C13-0C99-4364-835A-A89879829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DB87A23-8D92-4756-8B0D-68EE9D833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123A74C3-AAC1-471F-B9A8-DE91077C05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2819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2BEF148C-FAC5-4AA6-B64D-F9E13DDD4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F47DE92-CE70-4E04-BF4E-2D91659DE816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F000C604-5DF0-444C-B0F6-DF64260F9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19D6DC14-B852-4176-87EA-8C35EB181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2A25AFA-4035-489D-8E28-27D96141EC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2666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="" xmlns:a16="http://schemas.microsoft.com/office/drawing/2014/main" id="{76DC924E-C585-4E7C-A59F-1B90403BC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D44E805-55B2-4EE1-B50F-EAF0F5CDB1DA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="" xmlns:a16="http://schemas.microsoft.com/office/drawing/2014/main" id="{A806D683-F6C4-49A5-8111-CFB8ED684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="" xmlns:a16="http://schemas.microsoft.com/office/drawing/2014/main" id="{4F6B0805-6CD7-4394-83BB-BCE9EA37D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3CA99B6-4891-4D4F-86D1-808BB5B53B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288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="" xmlns:a16="http://schemas.microsoft.com/office/drawing/2014/main" id="{72C71C4B-E3D8-4B38-9DDB-0829C461E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4B91B97-AD43-46EE-B404-7DB69282480A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="" xmlns:a16="http://schemas.microsoft.com/office/drawing/2014/main" id="{F8E69FF7-A918-4004-A589-81754FE6B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00E8EDD0-D9D1-492D-BB20-13D0C38A9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56C999EF-F675-46D4-AB04-85049C3B39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8035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="" xmlns:a16="http://schemas.microsoft.com/office/drawing/2014/main" id="{7ECED770-88C2-4E99-97BD-B2B56414A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44F5FF4-1A31-4700-AE26-6A85DF0E3AA3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="" xmlns:a16="http://schemas.microsoft.com/office/drawing/2014/main" id="{913B66F8-578A-468B-8D05-BB3C6E031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="" xmlns:a16="http://schemas.microsoft.com/office/drawing/2014/main" id="{787AB760-641B-4705-9ED0-5856470E5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5A43C9A-16DE-4167-8CB4-FDDD4E2A16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5812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915CA571-0148-4284-A1DF-7A37BED31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6C62AC4-EFB9-4244-8DFC-0C7BC0F45485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9BAF3F24-5555-427A-807F-EAD8699B2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83254E0A-5226-4707-96B3-06DD076B1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2A48AF4-0AB0-4E77-8A9F-A6332490D2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8132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E126389B-8954-486D-A52D-FA94330AA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E57B890-83AF-488C-84C2-3BD3719AFD9D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EBE4503A-6DC7-4C03-A8E5-8DC0DC4E4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8E517AE7-FB6C-4A56-A3E2-E5D652B53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857214D-9375-42F3-AAEE-30592BFD56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491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="" xmlns:a16="http://schemas.microsoft.com/office/drawing/2014/main" id="{0557B6F4-2FAD-4578-80AF-32F2F6B05FE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="" xmlns:a16="http://schemas.microsoft.com/office/drawing/2014/main" id="{4C7B11B7-2F69-409C-B45A-F833AF4A1B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070659B-205B-4181-9079-209E65C4E2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369FE6-62F0-4DE6-91B2-E97B54C111F7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A305549-3E41-48CA-A93F-08017ED69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18B64FD-9A83-4EB1-AFA5-D95F5E0288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D503469B-4BAF-4362-9B5B-B0EC4503AD9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76" r:id="rId1"/>
    <p:sldLayoutId id="2147485977" r:id="rId2"/>
    <p:sldLayoutId id="2147485978" r:id="rId3"/>
    <p:sldLayoutId id="2147485979" r:id="rId4"/>
    <p:sldLayoutId id="2147485980" r:id="rId5"/>
    <p:sldLayoutId id="2147485981" r:id="rId6"/>
    <p:sldLayoutId id="2147485982" r:id="rId7"/>
    <p:sldLayoutId id="2147485983" r:id="rId8"/>
    <p:sldLayoutId id="2147485984" r:id="rId9"/>
    <p:sldLayoutId id="2147485985" r:id="rId10"/>
    <p:sldLayoutId id="21474859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: фигура 11">
            <a:extLst>
              <a:ext uri="{FF2B5EF4-FFF2-40B4-BE49-F238E27FC236}">
                <a16:creationId xmlns="" xmlns:a16="http://schemas.microsoft.com/office/drawing/2014/main" id="{94F0BB56-9ADC-47B5-B32B-74FC2D4232A7}"/>
              </a:ext>
            </a:extLst>
          </p:cNvPr>
          <p:cNvSpPr/>
          <p:nvPr/>
        </p:nvSpPr>
        <p:spPr>
          <a:xfrm>
            <a:off x="1" y="0"/>
            <a:ext cx="4572000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48537" h="6870032">
                <a:moveTo>
                  <a:pt x="0" y="0"/>
                </a:moveTo>
                <a:lnTo>
                  <a:pt x="4896853" y="0"/>
                </a:lnTo>
                <a:lnTo>
                  <a:pt x="9348537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890" name="Прямоугольник 2">
            <a:extLst>
              <a:ext uri="{FF2B5EF4-FFF2-40B4-BE49-F238E27FC236}">
                <a16:creationId xmlns="" xmlns:a16="http://schemas.microsoft.com/office/drawing/2014/main" id="{48FFC609-2C6F-4407-9C49-23FF4A49F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4618" y="5337969"/>
            <a:ext cx="61198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ru-RU" altLang="ru-RU" sz="1800" i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87439DF-D6D6-4271-996C-092A3C7845A8}"/>
              </a:ext>
            </a:extLst>
          </p:cNvPr>
          <p:cNvSpPr/>
          <p:nvPr/>
        </p:nvSpPr>
        <p:spPr>
          <a:xfrm>
            <a:off x="3906838" y="0"/>
            <a:ext cx="5237162" cy="105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7895" name="Прямоугольник 4">
            <a:extLst>
              <a:ext uri="{FF2B5EF4-FFF2-40B4-BE49-F238E27FC236}">
                <a16:creationId xmlns="" xmlns:a16="http://schemas.microsoft.com/office/drawing/2014/main" id="{0541E7F0-75E3-4280-822D-524B7C68B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13" y="2333625"/>
            <a:ext cx="8301037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и проведение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единого государственного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 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компьютерной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форме (КЕГЭ)</a:t>
            </a:r>
            <a:endParaRPr lang="ru-RU" altLang="ru-RU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7896" name="Picture 2">
            <a:extLst>
              <a:ext uri="{FF2B5EF4-FFF2-40B4-BE49-F238E27FC236}">
                <a16:creationId xmlns="" xmlns:a16="http://schemas.microsoft.com/office/drawing/2014/main" id="{BB90FFCC-5356-4D01-A916-AC24A939F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3" b="5464"/>
          <a:stretch>
            <a:fillRect/>
          </a:stretch>
        </p:blipFill>
        <p:spPr bwMode="auto">
          <a:xfrm>
            <a:off x="7459664" y="685134"/>
            <a:ext cx="1006910" cy="922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7" name="Picture 3">
            <a:extLst>
              <a:ext uri="{FF2B5EF4-FFF2-40B4-BE49-F238E27FC236}">
                <a16:creationId xmlns="" xmlns:a16="http://schemas.microsoft.com/office/drawing/2014/main" id="{940362C8-E7F9-421F-884C-D1C3721B1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5" b="4839"/>
          <a:stretch>
            <a:fillRect/>
          </a:stretch>
        </p:blipFill>
        <p:spPr bwMode="auto">
          <a:xfrm>
            <a:off x="5707063" y="621895"/>
            <a:ext cx="1185499" cy="109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4">
            <a:extLst>
              <a:ext uri="{FF2B5EF4-FFF2-40B4-BE49-F238E27FC236}">
                <a16:creationId xmlns="" xmlns:a16="http://schemas.microsoft.com/office/drawing/2014/main" id="{62BAF295-3BAF-4135-99E4-6DD75D504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32656"/>
            <a:ext cx="983411" cy="1274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9" name="Picture 12">
            <a:extLst>
              <a:ext uri="{FF2B5EF4-FFF2-40B4-BE49-F238E27FC236}">
                <a16:creationId xmlns="" xmlns:a16="http://schemas.microsoft.com/office/drawing/2014/main" id="{BEB0C20B-12CA-49FF-A5CC-5EB671064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698" y="615634"/>
            <a:ext cx="990461" cy="91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900" name="Picture 2" descr="C:\Users\user\Desktop\logo.png">
            <a:extLst>
              <a:ext uri="{FF2B5EF4-FFF2-40B4-BE49-F238E27FC236}">
                <a16:creationId xmlns="" xmlns:a16="http://schemas.microsoft.com/office/drawing/2014/main" id="{F5F7E4A2-E58B-4781-9C89-84E71083B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80975"/>
            <a:ext cx="1606550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1" name="Прямоугольник 11">
            <a:extLst>
              <a:ext uri="{FF2B5EF4-FFF2-40B4-BE49-F238E27FC236}">
                <a16:creationId xmlns="" xmlns:a16="http://schemas.microsoft.com/office/drawing/2014/main" id="{4EE15F08-DD51-4EB9-8A8D-078647982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163" y="6330950"/>
            <a:ext cx="20764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2024 </a:t>
            </a:r>
            <a:r>
              <a:rPr lang="ru-RU" alt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год</a:t>
            </a:r>
            <a:endParaRPr lang="ru-RU" alt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Полилиния: фигура 12">
            <a:extLst>
              <a:ext uri="{FF2B5EF4-FFF2-40B4-BE49-F238E27FC236}">
                <a16:creationId xmlns="" xmlns:a16="http://schemas.microsoft.com/office/drawing/2014/main" id="{1CE305D1-4836-456E-9E70-46E3594CE4D2}"/>
              </a:ext>
            </a:extLst>
          </p:cNvPr>
          <p:cNvSpPr/>
          <p:nvPr/>
        </p:nvSpPr>
        <p:spPr>
          <a:xfrm>
            <a:off x="5238751" y="-27384"/>
            <a:ext cx="3931172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="" xmlns:a16="http://schemas.microsoft.com/office/drawing/2014/main" id="{F2ECE7DB-6AE9-4DF3-B997-E2E21CC7F871}"/>
              </a:ext>
            </a:extLst>
          </p:cNvPr>
          <p:cNvSpPr/>
          <p:nvPr/>
        </p:nvSpPr>
        <p:spPr>
          <a:xfrm>
            <a:off x="8103199" y="-27384"/>
            <a:ext cx="1078756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779912" y="5283422"/>
            <a:ext cx="50402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Чмелёва Елена Николаевна,</a:t>
            </a:r>
          </a:p>
          <a:p>
            <a:pPr algn="r">
              <a:defRPr/>
            </a:pPr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главный эксперт отдела обеспечения ГИА Регионального центра оценки качества образования Орловской области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олилиния: фигура 42">
            <a:extLst>
              <a:ext uri="{FF2B5EF4-FFF2-40B4-BE49-F238E27FC236}">
                <a16:creationId xmlns="" xmlns:a16="http://schemas.microsoft.com/office/drawing/2014/main" id="{73686D70-44FF-49E6-A6FE-3A57696269C0}"/>
              </a:ext>
            </a:extLst>
          </p:cNvPr>
          <p:cNvSpPr/>
          <p:nvPr/>
        </p:nvSpPr>
        <p:spPr>
          <a:xfrm flipH="1">
            <a:off x="2565129" y="-12032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олилиния: фигура 43">
            <a:extLst>
              <a:ext uri="{FF2B5EF4-FFF2-40B4-BE49-F238E27FC236}">
                <a16:creationId xmlns="" xmlns:a16="http://schemas.microsoft.com/office/drawing/2014/main" id="{111459D6-BFF4-4944-B523-A9DCE4D048D9}"/>
              </a:ext>
            </a:extLst>
          </p:cNvPr>
          <p:cNvSpPr/>
          <p:nvPr/>
        </p:nvSpPr>
        <p:spPr>
          <a:xfrm>
            <a:off x="1999645" y="-2406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035" name="Заголовок 1">
            <a:extLst>
              <a:ext uri="{FF2B5EF4-FFF2-40B4-BE49-F238E27FC236}">
                <a16:creationId xmlns="" xmlns:a16="http://schemas.microsoft.com/office/drawing/2014/main" id="{0986635C-8BFC-4EC2-A5BE-35500BEEB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12" y="-74960"/>
            <a:ext cx="4364423" cy="1055688"/>
          </a:xfrm>
        </p:spPr>
        <p:txBody>
          <a:bodyPr/>
          <a:lstStyle/>
          <a:p>
            <a:pPr algn="l" eaLnBrk="1" hangingPunct="1"/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Замена станции КЕГЭ</a:t>
            </a:r>
          </a:p>
        </p:txBody>
      </p:sp>
      <p:sp>
        <p:nvSpPr>
          <p:cNvPr id="44036" name="AutoShape 4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6AAB6C10-06DF-4FCA-9199-AA226C2C95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7" name="AutoShape 6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E3AA8559-DF57-4D4A-953A-213D0D6323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8" name="AutoShape 8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5FC351D4-593F-4B4B-82CF-2BEC1F3357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9" name="AutoShape 17" descr="https://www.pngkey.com/png/full/45-453882_open-laptop-icon.png">
            <a:extLst>
              <a:ext uri="{FF2B5EF4-FFF2-40B4-BE49-F238E27FC236}">
                <a16:creationId xmlns="" xmlns:a16="http://schemas.microsoft.com/office/drawing/2014/main" id="{D6FCE23A-3403-4A54-8904-EC92C12C3D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0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="" xmlns:a16="http://schemas.microsoft.com/office/drawing/2014/main" id="{DE119E07-7857-4145-8226-1A99BF2F88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1" name="AutoShape 2" descr="https://www.clipartmax.com/png/full/103-1038590_file-emoji-u1f4bb-svg-computer-emoji-black-and-white.png">
            <a:extLst>
              <a:ext uri="{FF2B5EF4-FFF2-40B4-BE49-F238E27FC236}">
                <a16:creationId xmlns="" xmlns:a16="http://schemas.microsoft.com/office/drawing/2014/main" id="{0B7B263A-4071-43DF-B31D-E9CFFE2B34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46" name="object 7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94150" y="700804"/>
            <a:ext cx="1325722" cy="1216028"/>
          </a:xfrm>
          <a:prstGeom prst="rect">
            <a:avLst/>
          </a:prstGeom>
        </p:spPr>
      </p:pic>
      <p:pic>
        <p:nvPicPr>
          <p:cNvPr id="47" name="object 7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10574" y="692696"/>
            <a:ext cx="1325722" cy="1216028"/>
          </a:xfrm>
          <a:prstGeom prst="rect">
            <a:avLst/>
          </a:prstGeom>
        </p:spPr>
      </p:pic>
      <p:pic>
        <p:nvPicPr>
          <p:cNvPr id="5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373216"/>
            <a:ext cx="1640136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" name="Прямоугольник 60"/>
          <p:cNvSpPr/>
          <p:nvPr/>
        </p:nvSpPr>
        <p:spPr>
          <a:xfrm>
            <a:off x="449263" y="2499861"/>
            <a:ext cx="837120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475A8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</a:t>
            </a:r>
            <a:r>
              <a:rPr lang="ru-RU" sz="2000" b="1" dirty="0">
                <a:solidFill>
                  <a:srgbClr val="475A8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выхода из строя основной станции КЕГЭ </a:t>
            </a:r>
            <a:r>
              <a:rPr lang="ru-RU" sz="2000" dirty="0">
                <a:solidFill>
                  <a:srgbClr val="475A8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продолжения выполнения экзаменационной работы </a:t>
            </a:r>
            <a:r>
              <a:rPr lang="ru-RU" sz="2000" dirty="0" smtClean="0">
                <a:solidFill>
                  <a:srgbClr val="475A8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участником </a:t>
            </a:r>
            <a:r>
              <a:rPr lang="ru-RU" sz="2000" dirty="0">
                <a:solidFill>
                  <a:srgbClr val="475A8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КЕГЭ </a:t>
            </a:r>
            <a:r>
              <a:rPr lang="ru-RU" sz="2000" b="1" dirty="0">
                <a:solidFill>
                  <a:srgbClr val="475A8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резервной станции</a:t>
            </a:r>
            <a:r>
              <a:rPr lang="ru-RU" sz="2000" dirty="0">
                <a:solidFill>
                  <a:srgbClr val="475A8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необходимо </a:t>
            </a:r>
            <a:r>
              <a:rPr lang="ru-RU" sz="2000" b="1" dirty="0" smtClean="0">
                <a:solidFill>
                  <a:srgbClr val="475A8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НАПРАВИТЬ</a:t>
            </a:r>
            <a:r>
              <a:rPr lang="ru-RU" sz="2000" dirty="0" smtClean="0">
                <a:solidFill>
                  <a:srgbClr val="475A8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>
                <a:solidFill>
                  <a:srgbClr val="475A8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ОРЦОКО (57_</a:t>
            </a:r>
            <a:r>
              <a:rPr lang="en-US" sz="2000" dirty="0">
                <a:solidFill>
                  <a:srgbClr val="475A8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monitoring</a:t>
            </a:r>
            <a:r>
              <a:rPr lang="ru-RU" sz="2000" dirty="0">
                <a:solidFill>
                  <a:srgbClr val="475A8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sz="2000" dirty="0" err="1">
                <a:solidFill>
                  <a:srgbClr val="475A8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orcoko</a:t>
            </a:r>
            <a:r>
              <a:rPr lang="ru-RU" sz="2000" dirty="0">
                <a:solidFill>
                  <a:srgbClr val="475A8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 err="1">
                <a:solidFill>
                  <a:srgbClr val="475A8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sz="2000" dirty="0">
                <a:solidFill>
                  <a:srgbClr val="475A8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1" dirty="0">
                <a:solidFill>
                  <a:srgbClr val="475A8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служебную записку</a:t>
            </a:r>
            <a:r>
              <a:rPr lang="ru-RU" sz="2000" dirty="0">
                <a:solidFill>
                  <a:srgbClr val="475A8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solidFill>
                <a:srgbClr val="475A8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560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rgbClr val="475A8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Служебную </a:t>
            </a:r>
            <a:r>
              <a:rPr lang="ru-RU" sz="2000" dirty="0">
                <a:solidFill>
                  <a:srgbClr val="475A8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записку пишет технический специалист, который производил замену </a:t>
            </a:r>
            <a:r>
              <a:rPr lang="ru-RU" sz="2000" dirty="0" smtClean="0">
                <a:solidFill>
                  <a:srgbClr val="475A8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станции КЕГЭ. </a:t>
            </a:r>
          </a:p>
          <a:p>
            <a:pPr indent="35560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служебной записке необходимо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указать:</a:t>
            </a:r>
          </a:p>
          <a:p>
            <a:pPr indent="35560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rgbClr val="475A8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аудиторию</a:t>
            </a:r>
            <a:r>
              <a:rPr lang="ru-RU" sz="2000" dirty="0">
                <a:solidFill>
                  <a:srgbClr val="475A8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которой произошел технический </a:t>
            </a:r>
            <a:r>
              <a:rPr lang="ru-RU" sz="2000" dirty="0" smtClean="0">
                <a:solidFill>
                  <a:srgbClr val="475A8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сбой; </a:t>
            </a:r>
          </a:p>
          <a:p>
            <a:pPr indent="35560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rgbClr val="475A8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место в аудитории, на котором сидел участник</a:t>
            </a:r>
            <a:endParaRPr lang="ru-RU" sz="2000" dirty="0">
              <a:solidFill>
                <a:srgbClr val="475A8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475656" y="1916832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475A8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станция КЕГЭ</a:t>
            </a:r>
            <a:endParaRPr lang="ru-RU" sz="1600" b="1" dirty="0">
              <a:solidFill>
                <a:srgbClr val="475A8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580112" y="1916832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Резервная станция КЕГЭ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2973035" y="5661248"/>
            <a:ext cx="60634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475A8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Обязательный контроль загрузки ответов участника с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РЕЗЕРВНОЙ </a:t>
            </a:r>
            <a:r>
              <a:rPr lang="ru-RU" sz="2000" b="1" dirty="0" smtClean="0">
                <a:solidFill>
                  <a:srgbClr val="475A8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станции КЕГЭ</a:t>
            </a:r>
            <a:endParaRPr lang="ru-RU" sz="2000" b="1" dirty="0">
              <a:solidFill>
                <a:srgbClr val="475A8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Стрелка вправо 65"/>
          <p:cNvSpPr/>
          <p:nvPr/>
        </p:nvSpPr>
        <p:spPr>
          <a:xfrm>
            <a:off x="3809490" y="1052736"/>
            <a:ext cx="1626606" cy="360040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475A8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: фигура 4">
            <a:extLst>
              <a:ext uri="{FF2B5EF4-FFF2-40B4-BE49-F238E27FC236}">
                <a16:creationId xmlns="" xmlns:a16="http://schemas.microsoft.com/office/drawing/2014/main" id="{56B891C5-4EC3-4F22-9A05-D844A001647C}"/>
              </a:ext>
            </a:extLst>
          </p:cNvPr>
          <p:cNvSpPr/>
          <p:nvPr/>
        </p:nvSpPr>
        <p:spPr>
          <a:xfrm flipH="1">
            <a:off x="2575740" y="0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="" xmlns:a16="http://schemas.microsoft.com/office/drawing/2014/main" id="{D05435A8-41C5-4B61-B219-3997D82403D3}"/>
              </a:ext>
            </a:extLst>
          </p:cNvPr>
          <p:cNvSpPr/>
          <p:nvPr/>
        </p:nvSpPr>
        <p:spPr>
          <a:xfrm>
            <a:off x="2010256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63" name="Заголовок 1">
            <a:extLst>
              <a:ext uri="{FF2B5EF4-FFF2-40B4-BE49-F238E27FC236}">
                <a16:creationId xmlns="" xmlns:a16="http://schemas.microsoft.com/office/drawing/2014/main" id="{5498805C-F280-4386-8EF7-3FC353772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892" y="89771"/>
            <a:ext cx="8964612" cy="1057275"/>
          </a:xfrm>
        </p:spPr>
        <p:txBody>
          <a:bodyPr/>
          <a:lstStyle/>
          <a:p>
            <a:pPr algn="l" eaLnBrk="1" hangingPunct="1"/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Ключевые особенности использования технологии  доставки ЭМ по сети «Интернет»</a:t>
            </a:r>
          </a:p>
        </p:txBody>
      </p:sp>
      <p:grpSp>
        <p:nvGrpSpPr>
          <p:cNvPr id="7" name="object 53"/>
          <p:cNvGrpSpPr/>
          <p:nvPr/>
        </p:nvGrpSpPr>
        <p:grpSpPr>
          <a:xfrm>
            <a:off x="1073058" y="4091518"/>
            <a:ext cx="2874454" cy="2289810"/>
            <a:chOff x="8741409" y="3751338"/>
            <a:chExt cx="2874454" cy="2289810"/>
          </a:xfrm>
        </p:grpSpPr>
        <p:pic>
          <p:nvPicPr>
            <p:cNvPr id="8" name="object 5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86748" y="4007650"/>
              <a:ext cx="729653" cy="678776"/>
            </a:xfrm>
            <a:prstGeom prst="rect">
              <a:avLst/>
            </a:prstGeom>
          </p:spPr>
        </p:pic>
        <p:pic>
          <p:nvPicPr>
            <p:cNvPr id="9" name="object 5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41409" y="4329646"/>
              <a:ext cx="410375" cy="410375"/>
            </a:xfrm>
            <a:prstGeom prst="rect">
              <a:avLst/>
            </a:prstGeom>
          </p:spPr>
        </p:pic>
        <p:pic>
          <p:nvPicPr>
            <p:cNvPr id="10" name="object 5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00997" y="4150525"/>
              <a:ext cx="729653" cy="678776"/>
            </a:xfrm>
            <a:prstGeom prst="rect">
              <a:avLst/>
            </a:prstGeom>
          </p:spPr>
        </p:pic>
        <p:pic>
          <p:nvPicPr>
            <p:cNvPr id="11" name="object 5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55785" y="4472521"/>
              <a:ext cx="410375" cy="410375"/>
            </a:xfrm>
            <a:prstGeom prst="rect">
              <a:avLst/>
            </a:prstGeom>
          </p:spPr>
        </p:pic>
        <p:pic>
          <p:nvPicPr>
            <p:cNvPr id="12" name="object 5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62202" y="5308726"/>
              <a:ext cx="729653" cy="678776"/>
            </a:xfrm>
            <a:prstGeom prst="rect">
              <a:avLst/>
            </a:prstGeom>
          </p:spPr>
        </p:pic>
        <p:pic>
          <p:nvPicPr>
            <p:cNvPr id="13" name="object 5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16863" y="5630773"/>
              <a:ext cx="410375" cy="410375"/>
            </a:xfrm>
            <a:prstGeom prst="rect">
              <a:avLst/>
            </a:prstGeom>
          </p:spPr>
        </p:pic>
        <p:pic>
          <p:nvPicPr>
            <p:cNvPr id="14" name="object 6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57316" y="5323027"/>
              <a:ext cx="771715" cy="717918"/>
            </a:xfrm>
            <a:prstGeom prst="rect">
              <a:avLst/>
            </a:prstGeom>
          </p:spPr>
        </p:pic>
        <p:pic>
          <p:nvPicPr>
            <p:cNvPr id="15" name="object 6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54258" y="3751338"/>
              <a:ext cx="771715" cy="717918"/>
            </a:xfrm>
            <a:prstGeom prst="rect">
              <a:avLst/>
            </a:prstGeom>
          </p:spPr>
        </p:pic>
        <p:pic>
          <p:nvPicPr>
            <p:cNvPr id="16" name="object 6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844148" y="3822839"/>
              <a:ext cx="771715" cy="717918"/>
            </a:xfrm>
            <a:prstGeom prst="rect">
              <a:avLst/>
            </a:prstGeom>
          </p:spPr>
        </p:pic>
        <p:pic>
          <p:nvPicPr>
            <p:cNvPr id="17" name="object 6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54258" y="4037088"/>
              <a:ext cx="771715" cy="717918"/>
            </a:xfrm>
            <a:prstGeom prst="rect">
              <a:avLst/>
            </a:prstGeom>
          </p:spPr>
        </p:pic>
        <p:pic>
          <p:nvPicPr>
            <p:cNvPr id="18" name="object 6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68507" y="4251464"/>
              <a:ext cx="771715" cy="717918"/>
            </a:xfrm>
            <a:prstGeom prst="rect">
              <a:avLst/>
            </a:prstGeom>
          </p:spPr>
        </p:pic>
      </p:grpSp>
      <p:sp>
        <p:nvSpPr>
          <p:cNvPr id="19" name="object 65"/>
          <p:cNvSpPr txBox="1"/>
          <p:nvPr/>
        </p:nvSpPr>
        <p:spPr>
          <a:xfrm>
            <a:off x="3000640" y="5351161"/>
            <a:ext cx="946872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000" b="1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000" b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анц</a:t>
            </a:r>
            <a:r>
              <a:rPr sz="1000" b="1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b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b="1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b="1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000" b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00" b="1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1000" b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endParaRPr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bject 66"/>
          <p:cNvSpPr txBox="1"/>
          <p:nvPr/>
        </p:nvSpPr>
        <p:spPr>
          <a:xfrm>
            <a:off x="1697472" y="6431281"/>
            <a:ext cx="1645774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3345" marR="5080" indent="-81280">
              <a:lnSpc>
                <a:spcPct val="100000"/>
              </a:lnSpc>
              <a:spcBef>
                <a:spcPts val="95"/>
              </a:spcBef>
            </a:pPr>
            <a:r>
              <a:rPr sz="1000" b="1" spc="-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00" b="1" spc="-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</a:t>
            </a:r>
            <a:r>
              <a:rPr sz="1000" b="1" spc="-1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000" b="1" spc="-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ные</a:t>
            </a:r>
            <a:r>
              <a:rPr sz="1000" b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1000" b="1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станции</a:t>
            </a:r>
            <a:r>
              <a:rPr lang="ru-RU" sz="1000" b="1" spc="-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КЕГЭ</a:t>
            </a:r>
            <a:endParaRPr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bject 67"/>
          <p:cNvSpPr txBox="1"/>
          <p:nvPr/>
        </p:nvSpPr>
        <p:spPr>
          <a:xfrm>
            <a:off x="1056424" y="1682130"/>
            <a:ext cx="285877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spc="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</a:t>
            </a:r>
            <a:r>
              <a:rPr sz="1400" b="1" spc="-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400" b="1" spc="-9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2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информатике</a:t>
            </a:r>
            <a:r>
              <a:rPr sz="1400" b="1" spc="-10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spc="-10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spc="-10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spc="-10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400" b="1" spc="-10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</a:t>
            </a:r>
            <a:r>
              <a:rPr sz="1400" b="1" spc="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400" b="1" spc="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400" b="1" spc="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ьют</a:t>
            </a:r>
            <a:r>
              <a:rPr sz="1400" b="1" spc="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400" b="1" spc="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рной</a:t>
            </a:r>
            <a:r>
              <a:rPr sz="1400" b="1" spc="-1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</a:t>
            </a:r>
            <a:r>
              <a:rPr sz="1400" b="1" spc="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рм</a:t>
            </a:r>
            <a:r>
              <a:rPr sz="1400" b="1" spc="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275" algn="ctr">
              <a:lnSpc>
                <a:spcPct val="100000"/>
              </a:lnSpc>
            </a:pPr>
            <a:r>
              <a:rPr sz="1400" b="1" spc="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(КЕГЭ)</a:t>
            </a:r>
            <a:endParaRPr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object 68"/>
          <p:cNvGrpSpPr/>
          <p:nvPr/>
        </p:nvGrpSpPr>
        <p:grpSpPr>
          <a:xfrm>
            <a:off x="840400" y="1593805"/>
            <a:ext cx="3243580" cy="5075555"/>
            <a:chOff x="8613457" y="1327975"/>
            <a:chExt cx="3243580" cy="5075555"/>
          </a:xfrm>
        </p:grpSpPr>
        <p:sp>
          <p:nvSpPr>
            <p:cNvPr id="23" name="object 69"/>
            <p:cNvSpPr/>
            <p:nvPr/>
          </p:nvSpPr>
          <p:spPr>
            <a:xfrm>
              <a:off x="9371075" y="3084448"/>
              <a:ext cx="483234" cy="716280"/>
            </a:xfrm>
            <a:custGeom>
              <a:avLst/>
              <a:gdLst/>
              <a:ahLst/>
              <a:cxnLst/>
              <a:rect l="l" t="t" r="r" b="b"/>
              <a:pathLst>
                <a:path w="483234" h="716279">
                  <a:moveTo>
                    <a:pt x="271399" y="0"/>
                  </a:moveTo>
                  <a:lnTo>
                    <a:pt x="105791" y="466978"/>
                  </a:lnTo>
                  <a:lnTo>
                    <a:pt x="0" y="429513"/>
                  </a:lnTo>
                  <a:lnTo>
                    <a:pt x="136525" y="716152"/>
                  </a:lnTo>
                  <a:lnTo>
                    <a:pt x="423164" y="579627"/>
                  </a:lnTo>
                  <a:lnTo>
                    <a:pt x="317373" y="542036"/>
                  </a:lnTo>
                  <a:lnTo>
                    <a:pt x="482980" y="75056"/>
                  </a:lnTo>
                  <a:lnTo>
                    <a:pt x="2713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70"/>
            <p:cNvSpPr/>
            <p:nvPr/>
          </p:nvSpPr>
          <p:spPr>
            <a:xfrm>
              <a:off x="9371075" y="3084448"/>
              <a:ext cx="483234" cy="716280"/>
            </a:xfrm>
            <a:custGeom>
              <a:avLst/>
              <a:gdLst/>
              <a:ahLst/>
              <a:cxnLst/>
              <a:rect l="l" t="t" r="r" b="b"/>
              <a:pathLst>
                <a:path w="483234" h="716279">
                  <a:moveTo>
                    <a:pt x="0" y="429513"/>
                  </a:moveTo>
                  <a:lnTo>
                    <a:pt x="105791" y="466978"/>
                  </a:lnTo>
                  <a:lnTo>
                    <a:pt x="271399" y="0"/>
                  </a:lnTo>
                  <a:lnTo>
                    <a:pt x="482980" y="75056"/>
                  </a:lnTo>
                  <a:lnTo>
                    <a:pt x="317373" y="542036"/>
                  </a:lnTo>
                  <a:lnTo>
                    <a:pt x="423164" y="579627"/>
                  </a:lnTo>
                  <a:lnTo>
                    <a:pt x="136525" y="716152"/>
                  </a:lnTo>
                  <a:lnTo>
                    <a:pt x="0" y="429513"/>
                  </a:lnTo>
                  <a:close/>
                </a:path>
              </a:pathLst>
            </a:custGeom>
            <a:ln w="25400">
              <a:solidFill>
                <a:srgbClr val="9543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71"/>
            <p:cNvSpPr/>
            <p:nvPr/>
          </p:nvSpPr>
          <p:spPr>
            <a:xfrm>
              <a:off x="9972801" y="3106420"/>
              <a:ext cx="448945" cy="720090"/>
            </a:xfrm>
            <a:custGeom>
              <a:avLst/>
              <a:gdLst/>
              <a:ahLst/>
              <a:cxnLst/>
              <a:rect l="l" t="t" r="r" b="b"/>
              <a:pathLst>
                <a:path w="448945" h="720089">
                  <a:moveTo>
                    <a:pt x="336676" y="0"/>
                  </a:moveTo>
                  <a:lnTo>
                    <a:pt x="112268" y="0"/>
                  </a:lnTo>
                  <a:lnTo>
                    <a:pt x="112268" y="495426"/>
                  </a:lnTo>
                  <a:lnTo>
                    <a:pt x="0" y="495426"/>
                  </a:lnTo>
                  <a:lnTo>
                    <a:pt x="224536" y="719962"/>
                  </a:lnTo>
                  <a:lnTo>
                    <a:pt x="448945" y="495426"/>
                  </a:lnTo>
                  <a:lnTo>
                    <a:pt x="336676" y="495426"/>
                  </a:lnTo>
                  <a:lnTo>
                    <a:pt x="3366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72"/>
            <p:cNvSpPr/>
            <p:nvPr/>
          </p:nvSpPr>
          <p:spPr>
            <a:xfrm>
              <a:off x="9972801" y="3106420"/>
              <a:ext cx="448945" cy="720090"/>
            </a:xfrm>
            <a:custGeom>
              <a:avLst/>
              <a:gdLst/>
              <a:ahLst/>
              <a:cxnLst/>
              <a:rect l="l" t="t" r="r" b="b"/>
              <a:pathLst>
                <a:path w="448945" h="720089">
                  <a:moveTo>
                    <a:pt x="0" y="495426"/>
                  </a:moveTo>
                  <a:lnTo>
                    <a:pt x="112268" y="495426"/>
                  </a:lnTo>
                  <a:lnTo>
                    <a:pt x="112268" y="0"/>
                  </a:lnTo>
                  <a:lnTo>
                    <a:pt x="336676" y="0"/>
                  </a:lnTo>
                  <a:lnTo>
                    <a:pt x="336676" y="495426"/>
                  </a:lnTo>
                  <a:lnTo>
                    <a:pt x="448945" y="495426"/>
                  </a:lnTo>
                  <a:lnTo>
                    <a:pt x="224536" y="719962"/>
                  </a:lnTo>
                  <a:lnTo>
                    <a:pt x="0" y="495426"/>
                  </a:lnTo>
                  <a:close/>
                </a:path>
              </a:pathLst>
            </a:custGeom>
            <a:ln w="25400">
              <a:solidFill>
                <a:srgbClr val="9543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73"/>
            <p:cNvSpPr/>
            <p:nvPr/>
          </p:nvSpPr>
          <p:spPr>
            <a:xfrm>
              <a:off x="10502645" y="3095244"/>
              <a:ext cx="528320" cy="690245"/>
            </a:xfrm>
            <a:custGeom>
              <a:avLst/>
              <a:gdLst/>
              <a:ahLst/>
              <a:cxnLst/>
              <a:rect l="l" t="t" r="r" b="b"/>
              <a:pathLst>
                <a:path w="528320" h="690245">
                  <a:moveTo>
                    <a:pt x="199008" y="0"/>
                  </a:moveTo>
                  <a:lnTo>
                    <a:pt x="0" y="104012"/>
                  </a:lnTo>
                  <a:lnTo>
                    <a:pt x="229361" y="543178"/>
                  </a:lnTo>
                  <a:lnTo>
                    <a:pt x="129921" y="595121"/>
                  </a:lnTo>
                  <a:lnTo>
                    <a:pt x="432815" y="690244"/>
                  </a:lnTo>
                  <a:lnTo>
                    <a:pt x="527811" y="387350"/>
                  </a:lnTo>
                  <a:lnTo>
                    <a:pt x="428371" y="439292"/>
                  </a:lnTo>
                  <a:lnTo>
                    <a:pt x="1990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74"/>
            <p:cNvSpPr/>
            <p:nvPr/>
          </p:nvSpPr>
          <p:spPr>
            <a:xfrm>
              <a:off x="10502645" y="3095244"/>
              <a:ext cx="528320" cy="690245"/>
            </a:xfrm>
            <a:custGeom>
              <a:avLst/>
              <a:gdLst/>
              <a:ahLst/>
              <a:cxnLst/>
              <a:rect l="l" t="t" r="r" b="b"/>
              <a:pathLst>
                <a:path w="528320" h="690245">
                  <a:moveTo>
                    <a:pt x="129921" y="595121"/>
                  </a:moveTo>
                  <a:lnTo>
                    <a:pt x="229361" y="543178"/>
                  </a:lnTo>
                  <a:lnTo>
                    <a:pt x="0" y="104012"/>
                  </a:lnTo>
                  <a:lnTo>
                    <a:pt x="199008" y="0"/>
                  </a:lnTo>
                  <a:lnTo>
                    <a:pt x="428371" y="439292"/>
                  </a:lnTo>
                  <a:lnTo>
                    <a:pt x="527811" y="387350"/>
                  </a:lnTo>
                  <a:lnTo>
                    <a:pt x="432815" y="690244"/>
                  </a:lnTo>
                  <a:lnTo>
                    <a:pt x="129921" y="595121"/>
                  </a:lnTo>
                  <a:close/>
                </a:path>
              </a:pathLst>
            </a:custGeom>
            <a:ln w="25400">
              <a:solidFill>
                <a:srgbClr val="9543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75"/>
            <p:cNvSpPr/>
            <p:nvPr/>
          </p:nvSpPr>
          <p:spPr>
            <a:xfrm>
              <a:off x="8615044" y="1329563"/>
              <a:ext cx="3240405" cy="5072380"/>
            </a:xfrm>
            <a:custGeom>
              <a:avLst/>
              <a:gdLst/>
              <a:ahLst/>
              <a:cxnLst/>
              <a:rect l="l" t="t" r="r" b="b"/>
              <a:pathLst>
                <a:path w="3240404" h="5072380">
                  <a:moveTo>
                    <a:pt x="0" y="312547"/>
                  </a:moveTo>
                  <a:lnTo>
                    <a:pt x="3389" y="266366"/>
                  </a:lnTo>
                  <a:lnTo>
                    <a:pt x="13234" y="222287"/>
                  </a:lnTo>
                  <a:lnTo>
                    <a:pt x="29052" y="180794"/>
                  </a:lnTo>
                  <a:lnTo>
                    <a:pt x="50358" y="142371"/>
                  </a:lnTo>
                  <a:lnTo>
                    <a:pt x="76669" y="107502"/>
                  </a:lnTo>
                  <a:lnTo>
                    <a:pt x="107502" y="76669"/>
                  </a:lnTo>
                  <a:lnTo>
                    <a:pt x="142371" y="50358"/>
                  </a:lnTo>
                  <a:lnTo>
                    <a:pt x="180794" y="29052"/>
                  </a:lnTo>
                  <a:lnTo>
                    <a:pt x="222287" y="13234"/>
                  </a:lnTo>
                  <a:lnTo>
                    <a:pt x="266366" y="3389"/>
                  </a:lnTo>
                  <a:lnTo>
                    <a:pt x="312547" y="0"/>
                  </a:lnTo>
                  <a:lnTo>
                    <a:pt x="2927477" y="0"/>
                  </a:lnTo>
                  <a:lnTo>
                    <a:pt x="2973657" y="3389"/>
                  </a:lnTo>
                  <a:lnTo>
                    <a:pt x="3017736" y="13234"/>
                  </a:lnTo>
                  <a:lnTo>
                    <a:pt x="3059229" y="29052"/>
                  </a:lnTo>
                  <a:lnTo>
                    <a:pt x="3097652" y="50358"/>
                  </a:lnTo>
                  <a:lnTo>
                    <a:pt x="3132521" y="76669"/>
                  </a:lnTo>
                  <a:lnTo>
                    <a:pt x="3163354" y="107502"/>
                  </a:lnTo>
                  <a:lnTo>
                    <a:pt x="3189665" y="142371"/>
                  </a:lnTo>
                  <a:lnTo>
                    <a:pt x="3210971" y="180794"/>
                  </a:lnTo>
                  <a:lnTo>
                    <a:pt x="3226789" y="222287"/>
                  </a:lnTo>
                  <a:lnTo>
                    <a:pt x="3236634" y="266366"/>
                  </a:lnTo>
                  <a:lnTo>
                    <a:pt x="3240024" y="312547"/>
                  </a:lnTo>
                  <a:lnTo>
                    <a:pt x="3240024" y="4759553"/>
                  </a:lnTo>
                  <a:lnTo>
                    <a:pt x="3236634" y="4805740"/>
                  </a:lnTo>
                  <a:lnTo>
                    <a:pt x="3226789" y="4849823"/>
                  </a:lnTo>
                  <a:lnTo>
                    <a:pt x="3210971" y="4891319"/>
                  </a:lnTo>
                  <a:lnTo>
                    <a:pt x="3189665" y="4929744"/>
                  </a:lnTo>
                  <a:lnTo>
                    <a:pt x="3163354" y="4964614"/>
                  </a:lnTo>
                  <a:lnTo>
                    <a:pt x="3132521" y="4995446"/>
                  </a:lnTo>
                  <a:lnTo>
                    <a:pt x="3097652" y="5021757"/>
                  </a:lnTo>
                  <a:lnTo>
                    <a:pt x="3059229" y="5043062"/>
                  </a:lnTo>
                  <a:lnTo>
                    <a:pt x="3017736" y="5058879"/>
                  </a:lnTo>
                  <a:lnTo>
                    <a:pt x="2973657" y="5068724"/>
                  </a:lnTo>
                  <a:lnTo>
                    <a:pt x="2927477" y="5072113"/>
                  </a:lnTo>
                  <a:lnTo>
                    <a:pt x="312547" y="5072113"/>
                  </a:lnTo>
                  <a:lnTo>
                    <a:pt x="266366" y="5068724"/>
                  </a:lnTo>
                  <a:lnTo>
                    <a:pt x="222287" y="5058879"/>
                  </a:lnTo>
                  <a:lnTo>
                    <a:pt x="180794" y="5043062"/>
                  </a:lnTo>
                  <a:lnTo>
                    <a:pt x="142371" y="5021757"/>
                  </a:lnTo>
                  <a:lnTo>
                    <a:pt x="107502" y="4995446"/>
                  </a:lnTo>
                  <a:lnTo>
                    <a:pt x="76669" y="4964614"/>
                  </a:lnTo>
                  <a:lnTo>
                    <a:pt x="50358" y="4929744"/>
                  </a:lnTo>
                  <a:lnTo>
                    <a:pt x="29052" y="4891319"/>
                  </a:lnTo>
                  <a:lnTo>
                    <a:pt x="13234" y="4849823"/>
                  </a:lnTo>
                  <a:lnTo>
                    <a:pt x="3389" y="4805740"/>
                  </a:lnTo>
                  <a:lnTo>
                    <a:pt x="0" y="4759553"/>
                  </a:lnTo>
                  <a:lnTo>
                    <a:pt x="0" y="312547"/>
                  </a:lnTo>
                  <a:close/>
                </a:path>
              </a:pathLst>
            </a:custGeom>
            <a:ln w="3175">
              <a:solidFill>
                <a:srgbClr val="7E7E7E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7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40137" y="2020023"/>
              <a:ext cx="990003" cy="990003"/>
            </a:xfrm>
            <a:prstGeom prst="rect">
              <a:avLst/>
            </a:prstGeom>
          </p:spPr>
        </p:pic>
        <p:pic>
          <p:nvPicPr>
            <p:cNvPr id="31" name="object 7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11637" y="2591498"/>
              <a:ext cx="357187" cy="357187"/>
            </a:xfrm>
            <a:prstGeom prst="rect">
              <a:avLst/>
            </a:prstGeom>
          </p:spPr>
        </p:pic>
      </p:grpSp>
      <p:sp>
        <p:nvSpPr>
          <p:cNvPr id="32" name="object 78"/>
          <p:cNvSpPr txBox="1"/>
          <p:nvPr/>
        </p:nvSpPr>
        <p:spPr>
          <a:xfrm>
            <a:off x="1107856" y="5269281"/>
            <a:ext cx="893444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95"/>
              </a:spcBef>
            </a:pPr>
            <a:r>
              <a:rPr lang="ru-RU" sz="1000" b="1" spc="-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Станции организатора</a:t>
            </a:r>
            <a:endParaRPr sz="1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8392" y="1023119"/>
            <a:ext cx="7836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</a:t>
            </a:r>
            <a:r>
              <a:rPr lang="ru-RU" sz="24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интернет-пакет с ЭМ на дату – предмет экзамена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46460" y="1988840"/>
            <a:ext cx="39180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интернет-пакет с ЭМ добавляются КИМ для станции КЕГЭ</a:t>
            </a:r>
          </a:p>
          <a:p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интернет-пакет загружается и на станции организатора для печати ЭМ, 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 станции КЕГЭ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 состоит только из бланка регистрации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Сканирование бланков регистрации выполняется 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аудиториях ППЭ</a:t>
            </a:r>
          </a:p>
        </p:txBody>
      </p:sp>
      <p:pic>
        <p:nvPicPr>
          <p:cNvPr id="35" name="object 7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90199" y="4763628"/>
            <a:ext cx="432048" cy="493390"/>
          </a:xfrm>
          <a:prstGeom prst="rect">
            <a:avLst/>
          </a:prstGeom>
        </p:spPr>
      </p:pic>
      <p:pic>
        <p:nvPicPr>
          <p:cNvPr id="36" name="object 7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08192" y="5834292"/>
            <a:ext cx="432048" cy="49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31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: фигура 7">
            <a:extLst>
              <a:ext uri="{FF2B5EF4-FFF2-40B4-BE49-F238E27FC236}">
                <a16:creationId xmlns="" xmlns:a16="http://schemas.microsoft.com/office/drawing/2014/main" id="{BB2FEF84-5083-41B0-8F01-3B1CF9B98870}"/>
              </a:ext>
            </a:extLst>
          </p:cNvPr>
          <p:cNvSpPr/>
          <p:nvPr/>
        </p:nvSpPr>
        <p:spPr>
          <a:xfrm>
            <a:off x="1985211" y="-2738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="" xmlns:a16="http://schemas.microsoft.com/office/drawing/2014/main" id="{17AA43AA-5A22-4B00-82CB-8407813F0FC0}"/>
              </a:ext>
            </a:extLst>
          </p:cNvPr>
          <p:cNvSpPr/>
          <p:nvPr/>
        </p:nvSpPr>
        <p:spPr>
          <a:xfrm>
            <a:off x="7219365" y="0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987" name="Заголовок 1">
            <a:extLst>
              <a:ext uri="{FF2B5EF4-FFF2-40B4-BE49-F238E27FC236}">
                <a16:creationId xmlns="" xmlns:a16="http://schemas.microsoft.com/office/drawing/2014/main" id="{2E8539B6-3E98-41FE-B8BF-EE71DD4C4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900" y="-27384"/>
            <a:ext cx="8964612" cy="1057275"/>
          </a:xfrm>
        </p:spPr>
        <p:txBody>
          <a:bodyPr/>
          <a:lstStyle/>
          <a:p>
            <a:pPr algn="l" eaLnBrk="1" hangingPunct="1"/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Ключевые особенности </a:t>
            </a: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</a:b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проведения экзамена по </a:t>
            </a: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информатике </a:t>
            </a: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(</a:t>
            </a: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КЕГЭ)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="" xmlns:a16="http://schemas.microsoft.com/office/drawing/2014/main" id="{AE09F583-DAB1-4BD1-8241-143B8FEE7ADE}"/>
              </a:ext>
            </a:extLst>
          </p:cNvPr>
          <p:cNvSpPr/>
          <p:nvPr/>
        </p:nvSpPr>
        <p:spPr>
          <a:xfrm flipH="1" flipV="1">
            <a:off x="0" y="5530012"/>
            <a:ext cx="7652084" cy="1347538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="" xmlns:a16="http://schemas.microsoft.com/office/drawing/2014/main" id="{2A13B37E-6A9D-4027-AE93-0248DEB5BF33}"/>
              </a:ext>
            </a:extLst>
          </p:cNvPr>
          <p:cNvSpPr/>
          <p:nvPr/>
        </p:nvSpPr>
        <p:spPr>
          <a:xfrm flipH="1" flipV="1">
            <a:off x="-12032" y="4274772"/>
            <a:ext cx="2099814" cy="2602778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5536" y="1052736"/>
            <a:ext cx="7560840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каждого участника КЕГЭ автоматизированное рабочее место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выхода </a:t>
            </a:r>
            <a:b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сеть «Интернет»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47864" y="1844824"/>
            <a:ext cx="5616624" cy="8640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станции КЕГЭ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 перечень стандартного ПО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утвержденный приказом Департамента </a:t>
            </a:r>
            <a:b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 29 февраля 2024 года № 276)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08104" y="2852936"/>
            <a:ext cx="3456384" cy="7920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активации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 участники КЕГЭ вводят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499992" y="3789040"/>
            <a:ext cx="4464496" cy="7920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вносятся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участником экзамена </a:t>
            </a:r>
            <a:b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станцию КЕГЭ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 дальнейшем экспортируются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627784" y="4725144"/>
            <a:ext cx="6336704" cy="7920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окончания экзамена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отображаемое на станции КЕГЭ, является ориентировочным, время начала и окончания экзамена объявляется организатором и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записывается на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доске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43608" y="5661248"/>
            <a:ext cx="7920880" cy="10801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окончании выполнения экзаменационной работы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экзамена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перенести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бланк регистрации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контрольную сумму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отобразится на станции КЕГЭ, а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должен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убедиться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правильности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переноса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91347"/>
            <a:ext cx="2811855" cy="29337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5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: фигура 4">
            <a:extLst>
              <a:ext uri="{FF2B5EF4-FFF2-40B4-BE49-F238E27FC236}">
                <a16:creationId xmlns="" xmlns:a16="http://schemas.microsoft.com/office/drawing/2014/main" id="{56B891C5-4EC3-4F22-9A05-D844A001647C}"/>
              </a:ext>
            </a:extLst>
          </p:cNvPr>
          <p:cNvSpPr/>
          <p:nvPr/>
        </p:nvSpPr>
        <p:spPr>
          <a:xfrm flipH="1">
            <a:off x="2575740" y="0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="" xmlns:a16="http://schemas.microsoft.com/office/drawing/2014/main" id="{D05435A8-41C5-4B61-B219-3997D82403D3}"/>
              </a:ext>
            </a:extLst>
          </p:cNvPr>
          <p:cNvSpPr/>
          <p:nvPr/>
        </p:nvSpPr>
        <p:spPr>
          <a:xfrm>
            <a:off x="2010256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201414"/>
            <a:ext cx="7560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cs typeface="Times New Roman" pitchFamily="18" charset="0"/>
              </a:rPr>
              <a:t>Наиболее предпочтительная расстановка рабочих мест участников </a:t>
            </a: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cs typeface="Times New Roman" pitchFamily="18" charset="0"/>
              </a:rPr>
              <a:t>КЕГЭ – </a:t>
            </a: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cs typeface="Times New Roman" pitchFamily="18" charset="0"/>
              </a:rPr>
              <a:t>по периметру аудитории спиной в центр </a:t>
            </a:r>
            <a:endParaRPr lang="ru-RU" sz="2000" dirty="0">
              <a:latin typeface="Century Gothic" pitchFamily="34" charset="0"/>
              <a:cs typeface="Times New Roman" pitchFamily="18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168" y="1412776"/>
            <a:ext cx="8287671" cy="4876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: фигура 4">
            <a:extLst>
              <a:ext uri="{FF2B5EF4-FFF2-40B4-BE49-F238E27FC236}">
                <a16:creationId xmlns="" xmlns:a16="http://schemas.microsoft.com/office/drawing/2014/main" id="{56B891C5-4EC3-4F22-9A05-D844A001647C}"/>
              </a:ext>
            </a:extLst>
          </p:cNvPr>
          <p:cNvSpPr/>
          <p:nvPr/>
        </p:nvSpPr>
        <p:spPr>
          <a:xfrm flipH="1">
            <a:off x="2575740" y="0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="" xmlns:a16="http://schemas.microsoft.com/office/drawing/2014/main" id="{D05435A8-41C5-4B61-B219-3997D82403D3}"/>
              </a:ext>
            </a:extLst>
          </p:cNvPr>
          <p:cNvSpPr/>
          <p:nvPr/>
        </p:nvSpPr>
        <p:spPr>
          <a:xfrm>
            <a:off x="2010256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063438"/>
              </p:ext>
            </p:extLst>
          </p:nvPr>
        </p:nvGraphicFramePr>
        <p:xfrm>
          <a:off x="899592" y="980728"/>
          <a:ext cx="7776864" cy="5177536"/>
        </p:xfrm>
        <a:graphic>
          <a:graphicData uri="http://schemas.openxmlformats.org/drawingml/2006/table">
            <a:tbl>
              <a:tblPr firstRow="1" firstCol="1" bandRow="1"/>
              <a:tblGrid>
                <a:gridCol w="3024336"/>
                <a:gridCol w="2448272"/>
                <a:gridCol w="2304256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Aharoni" pitchFamily="2" charset="-79"/>
                        </a:rPr>
                        <a:t>Аудитории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AF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Aharoni" pitchFamily="2" charset="-79"/>
                        </a:rPr>
                        <a:t>Штаб ППЭ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AF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Aharoni" pitchFamily="2" charset="-79"/>
                        </a:rPr>
                        <a:t>Резервное оборудование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AFC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Станции КЕГЭ (без выхода </a:t>
                      </a:r>
                      <a:b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Интернет), на каждого участника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(на станции должны быть установлены: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 «Станция КЕГЭ»;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текстовые редакторы;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редакторы электронных таблиц; среды программирования)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Станция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организатора </a:t>
                      </a:r>
                      <a:b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(без выхода в Интернет)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Принтер   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Сканер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Черновик КЕГЭ, инструкция по использованию ПО, приложение к паспорту станции КЕГЭ – на каждого участника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Aharoni" pitchFamily="2" charset="-79"/>
                        </a:rPr>
                        <a:t>ЛК ППЭ (с выходом </a:t>
                      </a:r>
                      <a:br>
                        <a:rPr lang="ru-RU" sz="1600" dirty="0">
                          <a:effectLst/>
                          <a:latin typeface="Times New Roman"/>
                          <a:ea typeface="Calibri"/>
                          <a:cs typeface="Aharoni" pitchFamily="2" charset="-79"/>
                        </a:rPr>
                      </a:b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Aharoni" pitchFamily="2" charset="-79"/>
                        </a:rPr>
                        <a:t>в Интернет)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Aharoni" pitchFamily="2" charset="-79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Aharoni" pitchFamily="2" charset="-79"/>
                        </a:rPr>
                        <a:t>Станция штаба ППЭ </a:t>
                      </a:r>
                      <a:br>
                        <a:rPr lang="ru-RU" sz="1600" dirty="0">
                          <a:effectLst/>
                          <a:latin typeface="Times New Roman"/>
                          <a:ea typeface="Calibri"/>
                          <a:cs typeface="Aharoni" pitchFamily="2" charset="-79"/>
                        </a:rPr>
                      </a:b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Aharoni" pitchFamily="2" charset="-79"/>
                        </a:rPr>
                        <a:t>(без выхода в Интернет)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Aharoni" pitchFamily="2" charset="-79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Aharoni" pitchFamily="2" charset="-79"/>
                        </a:rPr>
                        <a:t>Принтер  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Aharoni" pitchFamily="2" charset="-79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Aharoni" pitchFamily="2" charset="-79"/>
                        </a:rPr>
                        <a:t>Сканер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Aharoni" pitchFamily="2" charset="-79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Aharoni" pitchFamily="2" charset="-79"/>
                        </a:rPr>
                        <a:t>Флеш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Aharoni" pitchFamily="2" charset="-79"/>
                        </a:rPr>
                        <a:t>-накопители </a:t>
                      </a:r>
                      <a:br>
                        <a:rPr lang="ru-RU" sz="1600" dirty="0">
                          <a:effectLst/>
                          <a:latin typeface="Times New Roman"/>
                          <a:ea typeface="Calibri"/>
                          <a:cs typeface="Aharoni" pitchFamily="2" charset="-79"/>
                        </a:rPr>
                      </a:b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Aharoni" pitchFamily="2" charset="-79"/>
                        </a:rPr>
                        <a:t>для переноса данных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Aharoni" pitchFamily="2" charset="-79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Aharoni" pitchFamily="2" charset="-79"/>
                        </a:rPr>
                        <a:t>Флеш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Aharoni" pitchFamily="2" charset="-79"/>
                        </a:rPr>
                        <a:t>-накопители </a:t>
                      </a:r>
                      <a:br>
                        <a:rPr lang="ru-RU" sz="1600" dirty="0">
                          <a:effectLst/>
                          <a:latin typeface="Times New Roman"/>
                          <a:ea typeface="Calibri"/>
                          <a:cs typeface="Aharoni" pitchFamily="2" charset="-79"/>
                        </a:rPr>
                      </a:b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Aharoni" pitchFamily="2" charset="-79"/>
                        </a:rPr>
                        <a:t>для сохранения ответов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Aharoni" pitchFamily="2" charset="-79"/>
                        </a:rPr>
                        <a:t>Резервные станции 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Aharoni" pitchFamily="2" charset="-79"/>
                        </a:rPr>
                        <a:t/>
                      </a:r>
                      <a:b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Aharoni" pitchFamily="2" charset="-79"/>
                        </a:rPr>
                      </a:b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Aharoni" pitchFamily="2" charset="-79"/>
                        </a:rPr>
                        <a:t>(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Aharoni" pitchFamily="2" charset="-79"/>
                        </a:rPr>
                        <a:t>без выхода в Интернет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Aharoni" pitchFamily="2" charset="-79"/>
                        </a:rPr>
                        <a:t>)</a:t>
                      </a:r>
                      <a:r>
                        <a:rPr lang="ru-RU" sz="1600" baseline="0" dirty="0" smtClean="0">
                          <a:effectLst/>
                          <a:latin typeface="Times New Roman"/>
                          <a:ea typeface="Calibri"/>
                          <a:cs typeface="Aharoni" pitchFamily="2" charset="-79"/>
                        </a:rPr>
                        <a:t> – </a:t>
                      </a:r>
                      <a:r>
                        <a:rPr lang="ru-RU" sz="1600" b="1" baseline="0" dirty="0" smtClean="0">
                          <a:effectLst/>
                          <a:latin typeface="Times New Roman"/>
                          <a:ea typeface="Calibri"/>
                          <a:cs typeface="Aharoni" pitchFamily="2" charset="-79"/>
                        </a:rPr>
                        <a:t>1</a:t>
                      </a:r>
                      <a:r>
                        <a:rPr lang="ru-RU" sz="1600" baseline="0" dirty="0" smtClean="0">
                          <a:effectLst/>
                          <a:latin typeface="Times New Roman"/>
                          <a:ea typeface="Calibri"/>
                          <a:cs typeface="Aharoni" pitchFamily="2" charset="-79"/>
                        </a:rPr>
                        <a:t> резервная на каждые 5 основных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Aharoni" pitchFamily="2" charset="-79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Aharoni" pitchFamily="2" charset="-79"/>
                        </a:rPr>
                        <a:t>USB-модем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Aharoni" pitchFamily="2" charset="-79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Aharoni" pitchFamily="2" charset="-79"/>
                        </a:rPr>
                        <a:t>Флеш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Aharoni" pitchFamily="2" charset="-79"/>
                        </a:rPr>
                        <a:t>-накопители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191" y="242455"/>
            <a:ext cx="5147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Century Gothic" pitchFamily="34" charset="0"/>
                <a:cs typeface="Times New Roman" pitchFamily="18" charset="0"/>
              </a:rPr>
              <a:t>Подготовка к проведению КЕГЭ</a:t>
            </a:r>
            <a:endParaRPr lang="ru-RU" sz="2400" b="1" dirty="0">
              <a:latin typeface="Century Gothic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89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олилиния: фигура 36">
            <a:extLst>
              <a:ext uri="{FF2B5EF4-FFF2-40B4-BE49-F238E27FC236}">
                <a16:creationId xmlns="" xmlns:a16="http://schemas.microsoft.com/office/drawing/2014/main" id="{D444907C-4E35-45FD-B763-CABCE5B5EA65}"/>
              </a:ext>
            </a:extLst>
          </p:cNvPr>
          <p:cNvSpPr/>
          <p:nvPr/>
        </p:nvSpPr>
        <p:spPr>
          <a:xfrm flipV="1">
            <a:off x="1" y="-12032"/>
            <a:ext cx="5076056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011" name="Заголовок 1">
            <a:extLst>
              <a:ext uri="{FF2B5EF4-FFF2-40B4-BE49-F238E27FC236}">
                <a16:creationId xmlns="" xmlns:a16="http://schemas.microsoft.com/office/drawing/2014/main" id="{617F8552-C8F6-4C15-B9D9-5A028596BE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9912" y="-99392"/>
            <a:ext cx="5364088" cy="1055688"/>
          </a:xfrm>
        </p:spPr>
        <p:txBody>
          <a:bodyPr/>
          <a:lstStyle/>
          <a:p>
            <a:pPr algn="r" eaLnBrk="1" hangingPunct="1"/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Формирование </a:t>
            </a:r>
            <a:b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кода </a:t>
            </a: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активации экзамена</a:t>
            </a:r>
          </a:p>
        </p:txBody>
      </p:sp>
      <p:sp>
        <p:nvSpPr>
          <p:cNvPr id="43012" name="AutoShape 4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4B2765B9-7817-4A06-9BC4-54E1336C1C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3013" name="AutoShape 6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1EBF4427-DC15-4A46-A362-85D686B583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3014" name="AutoShape 8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4418D5E9-180B-41D6-9EDB-AE8DD592DA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3015" name="AutoShape 17" descr="https://www.pngkey.com/png/full/45-453882_open-laptop-icon.png">
            <a:extLst>
              <a:ext uri="{FF2B5EF4-FFF2-40B4-BE49-F238E27FC236}">
                <a16:creationId xmlns="" xmlns:a16="http://schemas.microsoft.com/office/drawing/2014/main" id="{672AE2F1-77F9-4A1B-94AE-A4B1C8850F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3016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="" xmlns:a16="http://schemas.microsoft.com/office/drawing/2014/main" id="{3DA91177-11A3-4A19-83EE-7B4705A1E1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3017" name="AutoShape 2" descr="https://www.clipartmax.com/png/full/103-1038590_file-emoji-u1f4bb-svg-computer-emoji-black-and-white.png">
            <a:extLst>
              <a:ext uri="{FF2B5EF4-FFF2-40B4-BE49-F238E27FC236}">
                <a16:creationId xmlns="" xmlns:a16="http://schemas.microsoft.com/office/drawing/2014/main" id="{24F59335-F4DC-4FC1-9456-DF0CCD2987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3018" name="AutoShape 13" descr="https://www.pinclipart.com/picdir/middle/327-3277775_service-catalog-academic-technologies-transparent-background-e-waste.png">
            <a:extLst>
              <a:ext uri="{FF2B5EF4-FFF2-40B4-BE49-F238E27FC236}">
                <a16:creationId xmlns="" xmlns:a16="http://schemas.microsoft.com/office/drawing/2014/main" id="{138F38CB-44AD-4D38-95C7-BDBD130BE7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39" name="Полилиния: фигура 38">
            <a:extLst>
              <a:ext uri="{FF2B5EF4-FFF2-40B4-BE49-F238E27FC236}">
                <a16:creationId xmlns="" xmlns:a16="http://schemas.microsoft.com/office/drawing/2014/main" id="{5588B57D-51F7-4AE8-9598-031C392F84B9}"/>
              </a:ext>
            </a:extLst>
          </p:cNvPr>
          <p:cNvSpPr/>
          <p:nvPr/>
        </p:nvSpPr>
        <p:spPr>
          <a:xfrm flipH="1">
            <a:off x="0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лилиния: фигура 39">
            <a:extLst>
              <a:ext uri="{FF2B5EF4-FFF2-40B4-BE49-F238E27FC236}">
                <a16:creationId xmlns="" xmlns:a16="http://schemas.microsoft.com/office/drawing/2014/main" id="{B9E42DA5-A696-44ED-A829-2E60DE848ECF}"/>
              </a:ext>
            </a:extLst>
          </p:cNvPr>
          <p:cNvSpPr/>
          <p:nvPr/>
        </p:nvSpPr>
        <p:spPr>
          <a:xfrm flipH="1">
            <a:off x="0" y="6015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251520" y="872808"/>
            <a:ext cx="8820504" cy="9720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активации необходим для инициализации начала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</a:t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экзаменационной работы</a:t>
            </a:r>
            <a:r>
              <a:rPr lang="ru-RU" i="1" dirty="0" smtClean="0">
                <a:solidFill>
                  <a:srgbClr val="002060"/>
                </a:solidFill>
                <a:latin typeface="Times New Roman"/>
              </a:rPr>
              <a:t>: </a:t>
            </a:r>
            <a:r>
              <a:rPr lang="ru-RU" dirty="0" smtClean="0">
                <a:solidFill>
                  <a:srgbClr val="002060"/>
                </a:solidFill>
                <a:latin typeface="Times New Roman"/>
              </a:rPr>
              <a:t>вводится </a:t>
            </a:r>
            <a:r>
              <a:rPr lang="ru-RU" dirty="0">
                <a:solidFill>
                  <a:srgbClr val="002060"/>
                </a:solidFill>
                <a:latin typeface="Times New Roman"/>
              </a:rPr>
              <a:t>на станции КЕГЭ участником экзамена.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Сформируйте отчет с кодом активации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251520" y="2709024"/>
            <a:ext cx="8820504" cy="936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Нажмите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кнопку «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 выберите папку для сохранения файла отчета. 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будет сформирован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png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-файл с отчетом, в котором приведен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активации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 для соответствующей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аудитории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07505" y="5805368"/>
            <a:ext cx="8964519" cy="936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Сформированный файл отчета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технический специалист переносит на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принтером</a:t>
            </a:r>
            <a:r>
              <a:rPr 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распечатывает и передает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руководителю ППЭ для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2031504"/>
            <a:ext cx="76581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gridunova\Downloads\Обучение работников\КЕГЭ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615" y="3789040"/>
            <a:ext cx="6123753" cy="176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60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: фигура 4">
            <a:extLst>
              <a:ext uri="{FF2B5EF4-FFF2-40B4-BE49-F238E27FC236}">
                <a16:creationId xmlns="" xmlns:a16="http://schemas.microsoft.com/office/drawing/2014/main" id="{56B891C5-4EC3-4F22-9A05-D844A001647C}"/>
              </a:ext>
            </a:extLst>
          </p:cNvPr>
          <p:cNvSpPr/>
          <p:nvPr/>
        </p:nvSpPr>
        <p:spPr>
          <a:xfrm flipH="1">
            <a:off x="2575740" y="0"/>
            <a:ext cx="6460756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="" xmlns:a16="http://schemas.microsoft.com/office/drawing/2014/main" id="{D05435A8-41C5-4B61-B219-3997D82403D3}"/>
              </a:ext>
            </a:extLst>
          </p:cNvPr>
          <p:cNvSpPr/>
          <p:nvPr/>
        </p:nvSpPr>
        <p:spPr>
          <a:xfrm>
            <a:off x="2010256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gridunova\Downloads\Обучение работников\КЕГЭ - 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33397"/>
            <a:ext cx="8568952" cy="512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5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: фигура 4">
            <a:extLst>
              <a:ext uri="{FF2B5EF4-FFF2-40B4-BE49-F238E27FC236}">
                <a16:creationId xmlns="" xmlns:a16="http://schemas.microsoft.com/office/drawing/2014/main" id="{56B891C5-4EC3-4F22-9A05-D844A001647C}"/>
              </a:ext>
            </a:extLst>
          </p:cNvPr>
          <p:cNvSpPr/>
          <p:nvPr/>
        </p:nvSpPr>
        <p:spPr>
          <a:xfrm flipH="1">
            <a:off x="2575740" y="0"/>
            <a:ext cx="6460756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="" xmlns:a16="http://schemas.microsoft.com/office/drawing/2014/main" id="{D05435A8-41C5-4B61-B219-3997D82403D3}"/>
              </a:ext>
            </a:extLst>
          </p:cNvPr>
          <p:cNvSpPr/>
          <p:nvPr/>
        </p:nvSpPr>
        <p:spPr>
          <a:xfrm>
            <a:off x="2010256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 descr="C:\Users\gridunova\Downloads\Обучение работников\КЕГЭ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7919"/>
            <a:ext cx="8712968" cy="534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87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: фигура 4">
            <a:extLst>
              <a:ext uri="{FF2B5EF4-FFF2-40B4-BE49-F238E27FC236}">
                <a16:creationId xmlns="" xmlns:a16="http://schemas.microsoft.com/office/drawing/2014/main" id="{56B891C5-4EC3-4F22-9A05-D844A001647C}"/>
              </a:ext>
            </a:extLst>
          </p:cNvPr>
          <p:cNvSpPr/>
          <p:nvPr/>
        </p:nvSpPr>
        <p:spPr>
          <a:xfrm flipH="1">
            <a:off x="2575740" y="0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="" xmlns:a16="http://schemas.microsoft.com/office/drawing/2014/main" id="{D05435A8-41C5-4B61-B219-3997D82403D3}"/>
              </a:ext>
            </a:extLst>
          </p:cNvPr>
          <p:cNvSpPr/>
          <p:nvPr/>
        </p:nvSpPr>
        <p:spPr>
          <a:xfrm>
            <a:off x="2010256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 descr="C:\Users\gridunova\Downloads\Обучение работников\КЕГЭ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54" y="116632"/>
            <a:ext cx="8901076" cy="664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00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21894</TotalTime>
  <Words>328</Words>
  <Application>Microsoft Office PowerPoint</Application>
  <PresentationFormat>Экран (4:3)</PresentationFormat>
  <Paragraphs>68</Paragraphs>
  <Slides>10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1_Тема Office</vt:lpstr>
      <vt:lpstr>Презентация PowerPoint</vt:lpstr>
      <vt:lpstr>Ключевые особенности использования технологии  доставки ЭМ по сети «Интернет»</vt:lpstr>
      <vt:lpstr>Ключевые особенности  проведения экзамена по информатике (КЕГЭ)</vt:lpstr>
      <vt:lpstr>Презентация PowerPoint</vt:lpstr>
      <vt:lpstr>Презентация PowerPoint</vt:lpstr>
      <vt:lpstr>Формирование  кода активации экзамена</vt:lpstr>
      <vt:lpstr>Презентация PowerPoint</vt:lpstr>
      <vt:lpstr>Презентация PowerPoint</vt:lpstr>
      <vt:lpstr>Презентация PowerPoint</vt:lpstr>
      <vt:lpstr>Замена станции КЕГЭ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Мария Гридунова</cp:lastModifiedBy>
  <cp:revision>1266</cp:revision>
  <cp:lastPrinted>2023-04-18T04:33:19Z</cp:lastPrinted>
  <dcterms:created xsi:type="dcterms:W3CDTF">2011-08-25T06:09:31Z</dcterms:created>
  <dcterms:modified xsi:type="dcterms:W3CDTF">2024-04-25T07:33:33Z</dcterms:modified>
</cp:coreProperties>
</file>