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19"/>
  </p:notesMasterIdLst>
  <p:sldIdLst>
    <p:sldId id="608" r:id="rId4"/>
    <p:sldId id="757" r:id="rId5"/>
    <p:sldId id="764" r:id="rId6"/>
    <p:sldId id="765" r:id="rId7"/>
    <p:sldId id="746" r:id="rId8"/>
    <p:sldId id="766" r:id="rId9"/>
    <p:sldId id="771" r:id="rId10"/>
    <p:sldId id="714" r:id="rId11"/>
    <p:sldId id="748" r:id="rId12"/>
    <p:sldId id="711" r:id="rId13"/>
    <p:sldId id="758" r:id="rId14"/>
    <p:sldId id="769" r:id="rId15"/>
    <p:sldId id="770" r:id="rId16"/>
    <p:sldId id="755" r:id="rId17"/>
    <p:sldId id="762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80" d="100"/>
          <a:sy n="80" d="100"/>
        </p:scale>
        <p:origin x="-86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426AE054-AF40-4A60-95F4-0A59B91BF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511E7172-04A1-4294-8B2E-5B5F020D4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BEDDCD45-B4D7-48A7-8912-B211AECCC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0F3398-5185-4C4C-B538-B3B46FDDDB1C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xmlns="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xmlns="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xmlns="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xmlns="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890" name="Прямоугольник 2">
            <a:extLst>
              <a:ext uri="{FF2B5EF4-FFF2-40B4-BE49-F238E27FC236}">
                <a16:creationId xmlns:a16="http://schemas.microsoft.com/office/drawing/2014/main" xmlns="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18" y="5337969"/>
            <a:ext cx="6119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Чмелёва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Елена Николаевна,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лавный эксперт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отдела ГИА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Регионального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центра оценки качества образования Орловской области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xmlns="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Особенности 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организации и проведения ЕГЭ 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иностранным языкам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(устная часть)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работники ППЭ ЕГЭ)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xmlns="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83344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организатора в аудитории проведения.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Подготовка к проведению экзамена</a:t>
            </a:r>
          </a:p>
        </p:txBody>
      </p:sp>
      <p:sp>
        <p:nvSpPr>
          <p:cNvPr id="25" name="object 5"/>
          <p:cNvSpPr txBox="1">
            <a:spLocks noChangeArrowheads="1"/>
          </p:cNvSpPr>
          <p:nvPr/>
        </p:nvSpPr>
        <p:spPr bwMode="auto">
          <a:xfrm>
            <a:off x="144463" y="1268413"/>
            <a:ext cx="31321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Cambria" pitchFamily="18" charset="0"/>
              </a:rPr>
              <a:t>ПОСЛЕ ИНСТРУКТАЖА </a:t>
            </a:r>
          </a:p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  <a:t>НЕОБХОДИМО ПОЛУЧИТЬ </a:t>
            </a:r>
            <a:b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  <a:t>У РУКОВОДИТЕЛЯ ППЭ:</a:t>
            </a:r>
          </a:p>
        </p:txBody>
      </p:sp>
      <p:sp>
        <p:nvSpPr>
          <p:cNvPr id="26" name="object 13"/>
          <p:cNvSpPr>
            <a:spLocks/>
          </p:cNvSpPr>
          <p:nvPr/>
        </p:nvSpPr>
        <p:spPr bwMode="auto">
          <a:xfrm>
            <a:off x="3419475" y="1196975"/>
            <a:ext cx="5602288" cy="1801813"/>
          </a:xfrm>
          <a:custGeom>
            <a:avLst/>
            <a:gdLst>
              <a:gd name="T0" fmla="*/ 0 w 4825365"/>
              <a:gd name="T1" fmla="*/ 23879 h 4876165"/>
              <a:gd name="T2" fmla="*/ 11800791 w 4825365"/>
              <a:gd name="T3" fmla="*/ 23879 h 4876165"/>
              <a:gd name="T4" fmla="*/ 11800791 w 4825365"/>
              <a:gd name="T5" fmla="*/ 0 h 4876165"/>
              <a:gd name="T6" fmla="*/ 0 w 4825365"/>
              <a:gd name="T7" fmla="*/ 0 h 4876165"/>
              <a:gd name="T8" fmla="*/ 0 w 4825365"/>
              <a:gd name="T9" fmla="*/ 23879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7" name="object 14"/>
          <p:cNvSpPr txBox="1"/>
          <p:nvPr/>
        </p:nvSpPr>
        <p:spPr>
          <a:xfrm>
            <a:off x="3924300" y="1196975"/>
            <a:ext cx="4667250" cy="32543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algn="ctr">
              <a:spcBef>
                <a:spcPts val="385"/>
              </a:spcBef>
              <a:defRPr/>
            </a:pPr>
            <a:r>
              <a:rPr sz="1600" b="1" spc="-5" dirty="0">
                <a:solidFill>
                  <a:srgbClr val="C00000"/>
                </a:solidFill>
                <a:latin typeface="Cambria" pitchFamily="18" charset="0"/>
                <a:cs typeface="Arial"/>
              </a:rPr>
              <a:t>НЕ </a:t>
            </a:r>
            <a:r>
              <a:rPr sz="1600" b="1" spc="-35" dirty="0">
                <a:solidFill>
                  <a:srgbClr val="C00000"/>
                </a:solidFill>
                <a:latin typeface="Cambria" pitchFamily="18" charset="0"/>
                <a:cs typeface="Arial"/>
              </a:rPr>
              <a:t>РАНЕЕ</a:t>
            </a:r>
            <a:r>
              <a:rPr sz="1600" b="1" spc="15" dirty="0">
                <a:solidFill>
                  <a:srgbClr val="C00000"/>
                </a:solidFill>
                <a:latin typeface="Cambria" pitchFamily="18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10.00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 ЧАСОВ</a:t>
            </a:r>
            <a:r>
              <a:rPr lang="ru-RU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3276600" y="1517650"/>
            <a:ext cx="5670550" cy="5048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84400" indent="284400" algn="just">
              <a:spcBef>
                <a:spcPts val="0"/>
              </a:spcBef>
              <a:buFont typeface="Wingdings" pitchFamily="2" charset="2"/>
              <a:buChar char="ü"/>
              <a:tabLst>
                <a:tab pos="191135" algn="l"/>
              </a:tabLst>
              <a:defRPr/>
            </a:pPr>
            <a:r>
              <a:rPr sz="16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запустить </a:t>
            </a:r>
            <a:r>
              <a:rPr sz="1600" spc="-1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процедуру </a:t>
            </a:r>
            <a:r>
              <a:rPr sz="16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расшифровки КИМ </a:t>
            </a:r>
            <a:r>
              <a:rPr lang="ru-RU" sz="16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каждой станции </a:t>
            </a:r>
            <a:r>
              <a:rPr 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r>
              <a:rPr lang="ru-RU" sz="1600" spc="-2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ответов (кнопка «Прочитать КИМ» )</a:t>
            </a:r>
            <a:r>
              <a:rPr lang="ru-RU" sz="16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16"/>
          <p:cNvSpPr txBox="1">
            <a:spLocks noChangeArrowheads="1"/>
          </p:cNvSpPr>
          <p:nvPr/>
        </p:nvSpPr>
        <p:spPr bwMode="auto">
          <a:xfrm>
            <a:off x="3309938" y="1989138"/>
            <a:ext cx="56340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убедиться, что станция записи ответов перешла </a:t>
            </a:r>
            <a:br>
              <a:rPr lang="ru-RU" altLang="ru-RU" sz="16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на страницу ввода номера бланка регистрации;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463" y="1196975"/>
            <a:ext cx="3132137" cy="1801813"/>
          </a:xfrm>
          <a:prstGeom prst="rect">
            <a:avLst/>
          </a:prstGeom>
          <a:noFill/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144463" y="2060575"/>
            <a:ext cx="30591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коды активации </a:t>
            </a:r>
            <a:r>
              <a:rPr lang="ru-RU" alt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altLang="ru-RU" sz="1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16"/>
          <p:cNvSpPr txBox="1">
            <a:spLocks noChangeArrowheads="1"/>
          </p:cNvSpPr>
          <p:nvPr/>
        </p:nvSpPr>
        <p:spPr bwMode="auto">
          <a:xfrm>
            <a:off x="3309938" y="2492375"/>
            <a:ext cx="56340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сообщить организатору вне аудитории о возможности начала экзамена в аудитории</a:t>
            </a:r>
          </a:p>
        </p:txBody>
      </p:sp>
      <p:sp>
        <p:nvSpPr>
          <p:cNvPr id="33" name="object 13"/>
          <p:cNvSpPr>
            <a:spLocks/>
          </p:cNvSpPr>
          <p:nvPr/>
        </p:nvSpPr>
        <p:spPr bwMode="auto">
          <a:xfrm>
            <a:off x="2411413" y="3068638"/>
            <a:ext cx="4464050" cy="3600450"/>
          </a:xfrm>
          <a:custGeom>
            <a:avLst/>
            <a:gdLst>
              <a:gd name="T0" fmla="*/ 0 w 4825365"/>
              <a:gd name="T1" fmla="*/ 47696 h 4876165"/>
              <a:gd name="T2" fmla="*/ 9404119 w 4825365"/>
              <a:gd name="T3" fmla="*/ 47696 h 4876165"/>
              <a:gd name="T4" fmla="*/ 9404119 w 4825365"/>
              <a:gd name="T5" fmla="*/ 0 h 4876165"/>
              <a:gd name="T6" fmla="*/ 0 w 4825365"/>
              <a:gd name="T7" fmla="*/ 0 h 4876165"/>
              <a:gd name="T8" fmla="*/ 0 w 4825365"/>
              <a:gd name="T9" fmla="*/ 47696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3602038" y="3068638"/>
            <a:ext cx="294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</a:rPr>
              <a:t>ПРОВЕДЕНИЕ ЭКЗАМЕНА</a:t>
            </a:r>
          </a:p>
        </p:txBody>
      </p:sp>
      <p:sp>
        <p:nvSpPr>
          <p:cNvPr id="38" name="object 15"/>
          <p:cNvSpPr txBox="1">
            <a:spLocks noChangeArrowheads="1"/>
          </p:cNvSpPr>
          <p:nvPr/>
        </p:nvSpPr>
        <p:spPr bwMode="auto">
          <a:xfrm>
            <a:off x="2484438" y="3357563"/>
            <a:ext cx="42481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" indent="252413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 заполнение участниками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бланке регистрации номера аудитории;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Сверить номер бланка регистрации, введенный участником экзамена в ПО, </a:t>
            </a: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бумажном бланке регистрации;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Ввести код активации экзамена;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Если участник сообщил о плохом качестве записи, пригласить в аудиторию технического специалиста;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Завершить на станции записи ответов сдачу экзамена участниками и предложить им прослушать свои ответы</a:t>
            </a:r>
          </a:p>
        </p:txBody>
      </p:sp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5"/>
          <a:stretch>
            <a:fillRect/>
          </a:stretch>
        </p:blipFill>
        <p:spPr bwMode="auto">
          <a:xfrm>
            <a:off x="6926263" y="3716338"/>
            <a:ext cx="218281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151563"/>
            <a:ext cx="43434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875463" y="5832475"/>
            <a:ext cx="504825" cy="319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10088"/>
            <a:ext cx="2343151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7420"/>
          <a:stretch>
            <a:fillRect/>
          </a:stretch>
        </p:blipFill>
        <p:spPr bwMode="auto">
          <a:xfrm>
            <a:off x="0" y="5832475"/>
            <a:ext cx="2411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7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4015" r="11899" b="86101"/>
          <a:stretch>
            <a:fillRect/>
          </a:stretch>
        </p:blipFill>
        <p:spPr bwMode="auto">
          <a:xfrm>
            <a:off x="0" y="3206750"/>
            <a:ext cx="2336800" cy="46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835150" y="3357563"/>
            <a:ext cx="561975" cy="317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280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организатора в аудитории проведения.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Завершение экзамена</a:t>
            </a:r>
          </a:p>
        </p:txBody>
      </p:sp>
      <p:sp>
        <p:nvSpPr>
          <p:cNvPr id="40" name="object 3"/>
          <p:cNvSpPr txBox="1">
            <a:spLocks noChangeArrowheads="1"/>
          </p:cNvSpPr>
          <p:nvPr/>
        </p:nvSpPr>
        <p:spPr bwMode="auto">
          <a:xfrm>
            <a:off x="134938" y="1381125"/>
            <a:ext cx="1989137" cy="242093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Отметить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окончания  экзамена.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Вызвать технического  специалиста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завершения  экзамена </a:t>
            </a:r>
          </a:p>
        </p:txBody>
      </p:sp>
      <p:sp>
        <p:nvSpPr>
          <p:cNvPr id="41" name="object 4"/>
          <p:cNvSpPr txBox="1">
            <a:spLocks noChangeArrowheads="1"/>
          </p:cNvSpPr>
          <p:nvPr/>
        </p:nvSpPr>
        <p:spPr bwMode="auto">
          <a:xfrm>
            <a:off x="2520950" y="1381125"/>
            <a:ext cx="2232025" cy="24193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 контроль  действий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технического  специалиста по экспорту  аудиозаписей ответов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 электронных  журналов работы  станции записи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600" dirty="0" err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5"/>
          <p:cNvSpPr txBox="1">
            <a:spLocks noChangeArrowheads="1"/>
          </p:cNvSpPr>
          <p:nvPr/>
        </p:nvSpPr>
        <p:spPr bwMode="auto">
          <a:xfrm>
            <a:off x="5151438" y="1381125"/>
            <a:ext cx="1589087" cy="181610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Запечатать бланки  регистрации  устного экзамена  участников  экзамена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ВДП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8"/>
          <p:cNvSpPr txBox="1">
            <a:spLocks noChangeArrowheads="1"/>
          </p:cNvSpPr>
          <p:nvPr/>
        </p:nvSpPr>
        <p:spPr bwMode="auto">
          <a:xfrm>
            <a:off x="7138988" y="1381125"/>
            <a:ext cx="1825625" cy="19240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27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3"/>
              </a:spcBef>
              <a:buFontTx/>
              <a:buNone/>
            </a:pPr>
            <a:endParaRPr lang="ru-RU" altLang="ru-RU" sz="6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Передать  руководителю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 собранные  материалы,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том  числе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запечатанные  бланки регистрации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7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bject 13"/>
          <p:cNvSpPr txBox="1">
            <a:spLocks noChangeArrowheads="1"/>
          </p:cNvSpPr>
          <p:nvPr/>
        </p:nvSpPr>
        <p:spPr bwMode="auto">
          <a:xfrm>
            <a:off x="5003800" y="3467100"/>
            <a:ext cx="3960813" cy="825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064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Сканирование бланков регистрации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устного экзамена проводится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штабе ППЭ!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508500"/>
            <a:ext cx="1644650" cy="22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object 6"/>
          <p:cNvSpPr>
            <a:spLocks noChangeArrowheads="1"/>
          </p:cNvSpPr>
          <p:nvPr/>
        </p:nvSpPr>
        <p:spPr bwMode="auto">
          <a:xfrm>
            <a:off x="6080125" y="4941888"/>
            <a:ext cx="2668588" cy="169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35700" y="5732463"/>
            <a:ext cx="1177925" cy="144462"/>
          </a:xfrm>
          <a:prstGeom prst="rect">
            <a:avLst/>
          </a:prstGeom>
          <a:noFill/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365625"/>
            <a:ext cx="36449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914400" y="5626100"/>
            <a:ext cx="2073275" cy="51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30238" y="6308725"/>
            <a:ext cx="2501900" cy="331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951413"/>
            <a:ext cx="291623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xmlns="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283493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1680418"/>
            <a:ext cx="8604002" cy="41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8128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Претензии участника к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записи его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ответов (после прослушивания).</a:t>
            </a:r>
          </a:p>
          <a:p>
            <a:pPr indent="0" algn="just"/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действия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РАЗРЕШЕНИЯ СИТУАЦИИ НЕЛЬЗЯ ЗАКРЫВАТЬ СТРАНИЦУ ПРОСЛУШИВАНИЯ ОТВЕТОВ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Пригласить технического специалиста и члена ГЭК;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Попробовать устранить проблемы воспроизведения;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участник настаивает на некачественной записи,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оформить «Акт о досрочном завершении экзамена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объективным причинам»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согласованию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ОРЦОКО)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268413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xmlns="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-99392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836712"/>
            <a:ext cx="8604002" cy="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Технический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сбой во время записи устных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109947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3"/>
          <p:cNvSpPr txBox="1">
            <a:spLocks noChangeArrowheads="1"/>
          </p:cNvSpPr>
          <p:nvPr/>
        </p:nvSpPr>
        <p:spPr bwMode="auto">
          <a:xfrm>
            <a:off x="5667648" y="1340768"/>
            <a:ext cx="293680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ПЕРЕШЕЛ </a:t>
            </a:r>
            <a:b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  <a:endParaRPr lang="ru-RU" altLang="ru-RU" sz="20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4"/>
          <p:cNvSpPr txBox="1">
            <a:spLocks noChangeArrowheads="1"/>
          </p:cNvSpPr>
          <p:nvPr/>
        </p:nvSpPr>
        <p:spPr bwMode="auto">
          <a:xfrm>
            <a:off x="107504" y="2447441"/>
            <a:ext cx="1584176" cy="143500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эта же  станция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(если исправность устранена)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4"/>
          <p:cNvSpPr txBox="1">
            <a:spLocks noChangeArrowheads="1"/>
          </p:cNvSpPr>
          <p:nvPr/>
        </p:nvSpPr>
        <p:spPr bwMode="auto">
          <a:xfrm>
            <a:off x="3332336" y="2454412"/>
            <a:ext cx="1383680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4"/>
          <p:cNvSpPr txBox="1">
            <a:spLocks noChangeArrowheads="1"/>
          </p:cNvSpPr>
          <p:nvPr/>
        </p:nvSpPr>
        <p:spPr bwMode="auto">
          <a:xfrm>
            <a:off x="3203848" y="3751629"/>
            <a:ext cx="1656184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возвращается в аудиторию подготовки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4"/>
          <p:cNvSpPr txBox="1">
            <a:spLocks noChangeArrowheads="1"/>
          </p:cNvSpPr>
          <p:nvPr/>
        </p:nvSpPr>
        <p:spPr bwMode="auto">
          <a:xfrm>
            <a:off x="5107112" y="2447441"/>
            <a:ext cx="1841152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4"/>
          <p:cNvSpPr txBox="1">
            <a:spLocks noChangeArrowheads="1"/>
          </p:cNvSpPr>
          <p:nvPr/>
        </p:nvSpPr>
        <p:spPr bwMode="auto">
          <a:xfrm>
            <a:off x="5107112" y="3725511"/>
            <a:ext cx="1841152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остается в аудитории, а следующая группа участников приходит 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4"/>
          <p:cNvSpPr txBox="1">
            <a:spLocks noChangeArrowheads="1"/>
          </p:cNvSpPr>
          <p:nvPr/>
        </p:nvSpPr>
        <p:spPr bwMode="auto">
          <a:xfrm>
            <a:off x="7195344" y="2447441"/>
            <a:ext cx="1841152" cy="696344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4"/>
          <p:cNvSpPr txBox="1">
            <a:spLocks noChangeArrowheads="1"/>
          </p:cNvSpPr>
          <p:nvPr/>
        </p:nvSpPr>
        <p:spPr bwMode="auto">
          <a:xfrm>
            <a:off x="7195344" y="3479289"/>
            <a:ext cx="1841152" cy="1927451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Участника сопровождают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штаб ППЭ для ожидания следующей группы 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"/>
          <p:cNvSpPr txBox="1">
            <a:spLocks noChangeArrowheads="1"/>
          </p:cNvSpPr>
          <p:nvPr/>
        </p:nvSpPr>
        <p:spPr bwMode="auto">
          <a:xfrm>
            <a:off x="755576" y="1374292"/>
            <a:ext cx="288032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 ПЕРЕШЕЛ </a:t>
            </a:r>
            <a:b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  <a:endParaRPr lang="ru-RU" altLang="ru-RU" sz="20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4"/>
          <p:cNvSpPr txBox="1">
            <a:spLocks noChangeArrowheads="1"/>
          </p:cNvSpPr>
          <p:nvPr/>
        </p:nvSpPr>
        <p:spPr bwMode="auto">
          <a:xfrm>
            <a:off x="1763688" y="2454412"/>
            <a:ext cx="1368152" cy="1188787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238388"/>
            <a:ext cx="3132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5" idx="2"/>
          </p:cNvCxnSpPr>
          <p:nvPr/>
        </p:nvCxnSpPr>
        <p:spPr>
          <a:xfrm>
            <a:off x="2195736" y="2055888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0"/>
          </p:cNvCxnSpPr>
          <p:nvPr/>
        </p:nvCxnSpPr>
        <p:spPr>
          <a:xfrm flipH="1">
            <a:off x="899592" y="2238388"/>
            <a:ext cx="6871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6" idx="0"/>
          </p:cNvCxnSpPr>
          <p:nvPr/>
        </p:nvCxnSpPr>
        <p:spPr>
          <a:xfrm>
            <a:off x="2447764" y="2238388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0"/>
          </p:cNvCxnSpPr>
          <p:nvPr/>
        </p:nvCxnSpPr>
        <p:spPr>
          <a:xfrm flipH="1">
            <a:off x="4024176" y="2238388"/>
            <a:ext cx="776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  <a:endCxn id="20" idx="0"/>
          </p:cNvCxnSpPr>
          <p:nvPr/>
        </p:nvCxnSpPr>
        <p:spPr>
          <a:xfrm>
            <a:off x="4024176" y="3396978"/>
            <a:ext cx="7764" cy="3546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27688" y="2238388"/>
            <a:ext cx="2172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1" idx="0"/>
          </p:cNvCxnSpPr>
          <p:nvPr/>
        </p:nvCxnSpPr>
        <p:spPr>
          <a:xfrm>
            <a:off x="602768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9993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1" idx="2"/>
            <a:endCxn id="22" idx="0"/>
          </p:cNvCxnSpPr>
          <p:nvPr/>
        </p:nvCxnSpPr>
        <p:spPr>
          <a:xfrm>
            <a:off x="6027688" y="3390007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3" idx="2"/>
            <a:endCxn id="24" idx="0"/>
          </p:cNvCxnSpPr>
          <p:nvPr/>
        </p:nvCxnSpPr>
        <p:spPr>
          <a:xfrm>
            <a:off x="8115920" y="3143785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092280" y="2022364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 noChangeArrowheads="1"/>
          </p:cNvSpPr>
          <p:nvPr/>
        </p:nvSpPr>
        <p:spPr bwMode="auto">
          <a:xfrm>
            <a:off x="-23906" y="5406740"/>
            <a:ext cx="9060402" cy="1419619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7800"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факту повторной сдачи экзамена в тот же день член ГЭК, руководитель ППЭ </a:t>
            </a:r>
            <a:b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технический специалист составляют акт в произвольной форме, указав: номер аудитории, номер компьютера, где произошел технический сбой, и номер компьютера, 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котором повторно сдавался экзамен, краткое описание ситуации, вызвавшей технический сбой, 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направляют в ОРЦОКО (</a:t>
            </a:r>
            <a:r>
              <a:rPr lang="en-US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57_monitoring@orcoko.ru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1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3929412"/>
            <a:ext cx="291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желанию участники может быть оформлен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 о досрочном завершении экзамена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объективным причинам»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xmlns="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организатора вне аудитории</a:t>
            </a:r>
          </a:p>
        </p:txBody>
      </p:sp>
      <p:sp>
        <p:nvSpPr>
          <p:cNvPr id="33" name="object 2"/>
          <p:cNvSpPr>
            <a:spLocks/>
          </p:cNvSpPr>
          <p:nvPr/>
        </p:nvSpPr>
        <p:spPr bwMode="auto">
          <a:xfrm>
            <a:off x="614363" y="1341438"/>
            <a:ext cx="8278812" cy="93503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34" name="object 4"/>
          <p:cNvSpPr txBox="1">
            <a:spLocks noChangeArrowheads="1"/>
          </p:cNvSpPr>
          <p:nvPr/>
        </p:nvSpPr>
        <p:spPr bwMode="auto">
          <a:xfrm>
            <a:off x="687388" y="1392238"/>
            <a:ext cx="81327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r>
              <a:rPr lang="ru-RU" altLang="ru-RU" sz="18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, прикреплённый к аудитории проведения, </a:t>
            </a: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обеспечивает переход</a:t>
            </a:r>
            <a:r>
              <a:rPr lang="ru-RU" altLang="ru-RU" sz="18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участников ЕГЭ из аудиторий </a:t>
            </a: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altLang="ru-RU" sz="18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аудитории </a:t>
            </a: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pic>
        <p:nvPicPr>
          <p:cNvPr id="35" name="Picture 26" descr="https://ciur.ru/izh_dou/izh_ds37/pages/%D0%A1%D0%BD%D0%B8%D0%BC%D0%BE%D0%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67211"/>
            <a:ext cx="1944216" cy="23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5"/>
          <p:cNvSpPr>
            <a:spLocks/>
          </p:cNvSpPr>
          <p:nvPr/>
        </p:nvSpPr>
        <p:spPr bwMode="auto">
          <a:xfrm>
            <a:off x="2124075" y="37369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6"/>
          <p:cNvSpPr txBox="1">
            <a:spLocks noChangeArrowheads="1"/>
          </p:cNvSpPr>
          <p:nvPr/>
        </p:nvSpPr>
        <p:spPr bwMode="auto">
          <a:xfrm>
            <a:off x="2195513" y="3716338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пройти по всем аудиториям подготовки и набрать группу  участников ЕГЭ</a:t>
            </a:r>
          </a:p>
        </p:txBody>
      </p:sp>
      <p:sp>
        <p:nvSpPr>
          <p:cNvPr id="39" name="object 5"/>
          <p:cNvSpPr>
            <a:spLocks/>
          </p:cNvSpPr>
          <p:nvPr/>
        </p:nvSpPr>
        <p:spPr bwMode="auto">
          <a:xfrm>
            <a:off x="2124075" y="4516438"/>
            <a:ext cx="6911975" cy="63023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9"/>
          <p:cNvSpPr txBox="1">
            <a:spLocks noChangeArrowheads="1"/>
          </p:cNvSpPr>
          <p:nvPr/>
        </p:nvSpPr>
        <p:spPr bwMode="auto">
          <a:xfrm>
            <a:off x="2195513" y="4457700"/>
            <a:ext cx="6769100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сопроводить  очередную группу участников ЕГЭ в аудиторию  проведения</a:t>
            </a:r>
          </a:p>
        </p:txBody>
      </p:sp>
      <p:sp>
        <p:nvSpPr>
          <p:cNvPr id="41" name="object 5"/>
          <p:cNvSpPr>
            <a:spLocks/>
          </p:cNvSpPr>
          <p:nvPr/>
        </p:nvSpPr>
        <p:spPr bwMode="auto">
          <a:xfrm>
            <a:off x="2106613" y="5308600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9"/>
          <p:cNvSpPr txBox="1">
            <a:spLocks noChangeArrowheads="1"/>
          </p:cNvSpPr>
          <p:nvPr/>
        </p:nvSpPr>
        <p:spPr bwMode="auto">
          <a:xfrm>
            <a:off x="2178050" y="5240338"/>
            <a:ext cx="6715125" cy="6492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перевода участников ЕГЭ в аудиторию ожидать </a:t>
            </a:r>
            <a:b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 аудитории проведения</a:t>
            </a:r>
          </a:p>
        </p:txBody>
      </p:sp>
      <p:sp>
        <p:nvSpPr>
          <p:cNvPr id="44" name="object 5"/>
          <p:cNvSpPr>
            <a:spLocks/>
          </p:cNvSpPr>
          <p:nvPr/>
        </p:nvSpPr>
        <p:spPr bwMode="auto">
          <a:xfrm>
            <a:off x="2124075" y="61118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9"/>
          <p:cNvSpPr txBox="1">
            <a:spLocks noChangeArrowheads="1"/>
          </p:cNvSpPr>
          <p:nvPr/>
        </p:nvSpPr>
        <p:spPr bwMode="auto">
          <a:xfrm>
            <a:off x="2195513" y="6042025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сигналу  организатора  в аудитории  привести следующую группу</a:t>
            </a:r>
          </a:p>
        </p:txBody>
      </p:sp>
      <p:sp>
        <p:nvSpPr>
          <p:cNvPr id="49" name="object 20"/>
          <p:cNvSpPr>
            <a:spLocks noChangeArrowheads="1"/>
          </p:cNvSpPr>
          <p:nvPr/>
        </p:nvSpPr>
        <p:spPr bwMode="auto">
          <a:xfrm>
            <a:off x="449263" y="2803525"/>
            <a:ext cx="1216025" cy="1563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334963" y="243363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ППЭ-05-04-У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580063" y="2530475"/>
            <a:ext cx="3384550" cy="881063"/>
          </a:xfrm>
          <a:prstGeom prst="wedgeRectCallout">
            <a:avLst>
              <a:gd name="adj1" fmla="val -33479"/>
              <a:gd name="adj2" fmla="val 88766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object 19"/>
          <p:cNvSpPr txBox="1">
            <a:spLocks noChangeArrowheads="1"/>
          </p:cNvSpPr>
          <p:nvPr/>
        </p:nvSpPr>
        <p:spPr bwMode="auto">
          <a:xfrm>
            <a:off x="5589588" y="2600325"/>
            <a:ext cx="3375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Первая группа: ожидать окончания заполнения бланков регистрации </a:t>
            </a:r>
            <a:b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аудитории подготовки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 rot="5400000">
            <a:off x="3124994" y="1512094"/>
            <a:ext cx="609600" cy="2646362"/>
          </a:xfrm>
          <a:prstGeom prst="wedgeRectCallout">
            <a:avLst>
              <a:gd name="adj1" fmla="val 4500"/>
              <a:gd name="adj2" fmla="val 68093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2"/>
          <p:cNvSpPr>
            <a:spLocks noChangeArrowheads="1"/>
          </p:cNvSpPr>
          <p:nvPr/>
        </p:nvSpPr>
        <p:spPr bwMode="auto">
          <a:xfrm>
            <a:off x="2120900" y="2586038"/>
            <a:ext cx="2632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руководителя  ППЭ</a:t>
            </a: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xmlns="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-36512" y="134938"/>
            <a:ext cx="649900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Этап завершения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288925" y="1989138"/>
            <a:ext cx="8459788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488"/>
              </a:spcBef>
              <a:buFont typeface="Wingdings" pitchFamily="2" charset="2"/>
              <a:buChar char="Ø"/>
              <a:defRPr/>
            </a:pPr>
            <a:r>
              <a:rPr lang="ru-RU" altLang="ru-RU" sz="2000" u="sng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флэш-накопитель с аудиозаписями ответов участников экзамена;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флэш-накопитель с электронными журналами работы станции записи ответов.</a:t>
            </a:r>
          </a:p>
          <a:p>
            <a:pPr algn="just">
              <a:buFont typeface="Arial" pitchFamily="34" charset="0"/>
              <a:buNone/>
              <a:defRPr/>
            </a:pPr>
            <a:endParaRPr lang="ru-RU" altLang="ru-RU" sz="1400" dirty="0" smtClean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000" u="sng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подготовки: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испорченные/бракованные бланки регистрации, запечатанные в ВДП </a:t>
            </a:r>
            <a:b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(при наличии); 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ППЭ.</a:t>
            </a:r>
          </a:p>
          <a:p>
            <a:pPr marL="36000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altLang="ru-RU" sz="1400" dirty="0" smtClean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000" u="sng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проведения: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бланки регистрации, запечатанные в ВДП;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268413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Передача материалов экзамена руководителю ППЭ</a:t>
            </a:r>
          </a:p>
        </p:txBody>
      </p:sp>
      <p:pic>
        <p:nvPicPr>
          <p:cNvPr id="37" name="Picture 20" descr="https://estamurman.ru/wp-content/uploads/img_452471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4825"/>
          <a:stretch>
            <a:fillRect/>
          </a:stretch>
        </p:blipFill>
        <p:spPr bwMode="auto">
          <a:xfrm>
            <a:off x="6411913" y="4508500"/>
            <a:ext cx="2228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44CEB099-2AAD-4AB4-8C6E-7ED3398765A2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E287EC7-4C32-4292-A7A4-114EA84AD91D}"/>
              </a:ext>
            </a:extLst>
          </p:cNvPr>
          <p:cNvSpPr/>
          <p:nvPr/>
        </p:nvSpPr>
        <p:spPr>
          <a:xfrm flipH="1">
            <a:off x="-36512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915" name="Прямоугольник 2">
            <a:extLst>
              <a:ext uri="{FF2B5EF4-FFF2-40B4-BE49-F238E27FC236}">
                <a16:creationId xmlns:a16="http://schemas.microsoft.com/office/drawing/2014/main" xmlns="" id="{21119A08-1938-44D3-933C-FBC2523C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4624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Особенности использования технологии  доставки ЭМ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сети «Интернет» на ЕГЭ по иностранным языкам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(устная часть)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олилиния: фигура 5">
            <a:extLst>
              <a:ext uri="{FF2B5EF4-FFF2-40B4-BE49-F238E27FC236}">
                <a16:creationId xmlns:a16="http://schemas.microsoft.com/office/drawing/2014/main" xmlns="" id="{DE287EC7-4C32-4292-A7A4-114EA84AD91D}"/>
              </a:ext>
            </a:extLst>
          </p:cNvPr>
          <p:cNvSpPr/>
          <p:nvPr/>
        </p:nvSpPr>
        <p:spPr>
          <a:xfrm rot="10800000" flipH="1">
            <a:off x="7308304" y="5174579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4">
            <a:extLst>
              <a:ext uri="{FF2B5EF4-FFF2-40B4-BE49-F238E27FC236}">
                <a16:creationId xmlns:a16="http://schemas.microsoft.com/office/drawing/2014/main" xmlns="" id="{44CEB099-2AAD-4AB4-8C6E-7ED3398765A2}"/>
              </a:ext>
            </a:extLst>
          </p:cNvPr>
          <p:cNvSpPr/>
          <p:nvPr/>
        </p:nvSpPr>
        <p:spPr>
          <a:xfrm rot="10800000" flipH="1">
            <a:off x="2031085" y="6027233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Users\gridunova\Downloads\Обучение работников\а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340768"/>
            <a:ext cx="8784976" cy="4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25730"/>
            <a:ext cx="6771944" cy="10572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 подготовки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-900608" y="587727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gridunova\Downloads\Обучение работников\Иностранный (устно) - подгот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484"/>
            <a:ext cx="8524362" cy="47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25730"/>
            <a:ext cx="6771944" cy="10572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 проведения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-900608" y="587727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gridunova\Downloads\Обучение работников\Иностранный (устно) - проведен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0490"/>
            <a:ext cx="8291997" cy="46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Особенности проведения ЕГЭ по иностранным языкам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(устная часть)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3055"/>
            <a:ext cx="90900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58" y="326901"/>
            <a:ext cx="8964612" cy="674933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ДЕЙСТВИЯ </a:t>
            </a:r>
            <a:r>
              <a:rPr lang="ru-RU" sz="2400" b="1" dirty="0"/>
              <a:t>РУКОВОДИТЕЛЯ ППЭ В ДЕНЬ 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9260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менее чем за час до экзамена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организаторам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аудиториях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подготовки: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Calibri"/>
              </a:rPr>
              <a:t>Инструкции </a:t>
            </a:r>
            <a:r>
              <a:rPr lang="ru-RU" sz="2200" dirty="0">
                <a:latin typeface="Times New Roman"/>
                <a:ea typeface="Calibri"/>
              </a:rPr>
              <a:t>для участников экзамена по использованию ПО сдачи устного экзамена по иностранным языкам: одна инструкция на участника экзамена по языку сдаваемого </a:t>
            </a:r>
            <a:r>
              <a:rPr lang="ru-RU" sz="2200" dirty="0" smtClean="0">
                <a:latin typeface="Times New Roman"/>
                <a:ea typeface="Calibri"/>
              </a:rPr>
              <a:t>экзамена;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200" dirty="0" smtClean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Calibri"/>
              </a:rPr>
              <a:t>Материалы</a:t>
            </a:r>
            <a:r>
              <a:rPr lang="ru-RU" sz="2200" dirty="0">
                <a:latin typeface="Times New Roman"/>
                <a:ea typeface="Calibri"/>
              </a:rPr>
              <a:t>, которые могут использовать участники экзамена </a:t>
            </a:r>
            <a:r>
              <a:rPr lang="ru-RU" sz="2200" dirty="0" smtClean="0">
                <a:latin typeface="Times New Roman"/>
                <a:ea typeface="Calibri"/>
              </a:rPr>
              <a:t/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2200" dirty="0" smtClean="0">
                <a:latin typeface="Times New Roman"/>
                <a:ea typeface="Calibri"/>
              </a:rPr>
              <a:t>в </a:t>
            </a:r>
            <a:r>
              <a:rPr lang="ru-RU" sz="2200" dirty="0">
                <a:latin typeface="Times New Roman"/>
                <a:ea typeface="Calibri"/>
              </a:rPr>
              <a:t>период ожидания своей </a:t>
            </a:r>
            <a:r>
              <a:rPr lang="ru-RU" sz="2200" dirty="0" smtClean="0">
                <a:latin typeface="Times New Roman"/>
                <a:ea typeface="Calibri"/>
              </a:rPr>
              <a:t>очереди: научно-популярные журналы, любые книги, журналы, газеты </a:t>
            </a:r>
            <a:r>
              <a:rPr lang="ru-RU" sz="2200" dirty="0">
                <a:latin typeface="Times New Roman"/>
                <a:ea typeface="Calibri"/>
              </a:rPr>
              <a:t>и т.п. </a:t>
            </a:r>
            <a:r>
              <a:rPr lang="ru-RU" sz="2200" dirty="0" smtClean="0">
                <a:latin typeface="Times New Roman"/>
                <a:ea typeface="Calibri"/>
              </a:rPr>
              <a:t>(</a:t>
            </a:r>
            <a:r>
              <a:rPr lang="ru-RU" sz="2200" i="1" dirty="0" smtClean="0">
                <a:latin typeface="Times New Roman"/>
                <a:ea typeface="Calibri"/>
              </a:rPr>
              <a:t>материалы </a:t>
            </a:r>
            <a:r>
              <a:rPr lang="ru-RU" sz="2200" i="1" dirty="0">
                <a:latin typeface="Times New Roman"/>
                <a:ea typeface="Calibri"/>
              </a:rPr>
              <a:t>должны быть на языке проводимого экзамена и взяты </a:t>
            </a:r>
            <a:r>
              <a:rPr lang="ru-RU" sz="2200" i="1" dirty="0" smtClean="0">
                <a:latin typeface="Times New Roman"/>
                <a:ea typeface="Calibri"/>
              </a:rPr>
              <a:t/>
            </a:r>
            <a:br>
              <a:rPr lang="ru-RU" sz="2200" i="1" dirty="0" smtClean="0">
                <a:latin typeface="Times New Roman"/>
                <a:ea typeface="Calibri"/>
              </a:rPr>
            </a:br>
            <a:r>
              <a:rPr lang="ru-RU" sz="2200" i="1" dirty="0" smtClean="0">
                <a:latin typeface="Times New Roman"/>
                <a:ea typeface="Calibri"/>
              </a:rPr>
              <a:t>из </a:t>
            </a:r>
            <a:r>
              <a:rPr lang="ru-RU" sz="2200" i="1" dirty="0">
                <a:latin typeface="Times New Roman"/>
                <a:ea typeface="Calibri"/>
              </a:rPr>
              <a:t>школьной </a:t>
            </a:r>
            <a:r>
              <a:rPr lang="ru-RU" sz="2200" i="1" dirty="0" smtClean="0">
                <a:latin typeface="Times New Roman"/>
                <a:ea typeface="Calibri"/>
              </a:rPr>
              <a:t>библиотеки</a:t>
            </a:r>
            <a:r>
              <a:rPr lang="ru-RU" sz="2200" dirty="0" smtClean="0">
                <a:latin typeface="Times New Roman"/>
                <a:ea typeface="Calibri"/>
              </a:rPr>
              <a:t>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Calibri"/>
              </a:rPr>
              <a:t>ВДП </a:t>
            </a:r>
            <a:r>
              <a:rPr lang="ru-RU" sz="2200" dirty="0">
                <a:latin typeface="Times New Roman"/>
                <a:ea typeface="Calibri"/>
              </a:rPr>
              <a:t>для упаковки бракованных и испорченных бланков </a:t>
            </a:r>
            <a:r>
              <a:rPr lang="ru-RU" sz="2200" dirty="0" smtClean="0">
                <a:latin typeface="Times New Roman"/>
                <a:ea typeface="Calibri"/>
              </a:rPr>
              <a:t>регистрации</a:t>
            </a:r>
            <a:endParaRPr lang="ru-RU" sz="2200" dirty="0">
              <a:latin typeface="Times New Roman"/>
              <a:ea typeface="Times New Roman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58" y="326901"/>
            <a:ext cx="8964612" cy="674933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ДЕЙСТВИЯ </a:t>
            </a:r>
            <a:r>
              <a:rPr lang="ru-RU" sz="2400" b="1" dirty="0"/>
              <a:t>РУКОВОДИТЕЛЯ ППЭ В ДЕНЬ 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9260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менее чем за час до экзамена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организаторам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аудиториях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проведения: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активации экзамена (один код на каждый предмет для каждой аудитории проведения, код состоит из четырех цифр и генерируется на станции записи ответов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Tx/>
              <a:buChar char="-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 участников экзамена по использованию программного обеспечения сдачи устного экзамена по иностранным языкам: одна инструкция на каждого участника экзамена по языку сдаваемого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экзамена;</a:t>
            </a:r>
          </a:p>
          <a:p>
            <a:pPr marL="342900" lvl="0" indent="-342900" algn="just">
              <a:buFontTx/>
              <a:buChar char="-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ВДП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 упаковки бланков регистрации устного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D444907C-4E35-45FD-B763-CABCE5B5EA65}"/>
              </a:ext>
            </a:extLst>
          </p:cNvPr>
          <p:cNvSpPr/>
          <p:nvPr/>
        </p:nvSpPr>
        <p:spPr>
          <a:xfrm rot="307739" flipV="1">
            <a:off x="-237161" y="28001"/>
            <a:ext cx="1837011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xmlns="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4624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Действия организатора в аудитории подготовки. Переход участников экзамена из аудитории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подготовки в аудиторию проведения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B9E42DA5-A696-44ED-A829-2E60DE848ECF}"/>
              </a:ext>
            </a:extLst>
          </p:cNvPr>
          <p:cNvSpPr/>
          <p:nvPr/>
        </p:nvSpPr>
        <p:spPr>
          <a:xfrm flipH="1">
            <a:off x="-1" y="6015"/>
            <a:ext cx="2843808" cy="2346660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object 3"/>
          <p:cNvSpPr>
            <a:spLocks/>
          </p:cNvSpPr>
          <p:nvPr/>
        </p:nvSpPr>
        <p:spPr bwMode="auto">
          <a:xfrm>
            <a:off x="457200" y="1268413"/>
            <a:ext cx="3354388" cy="1512887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468411 h 1749425"/>
              <a:gd name="T6" fmla="*/ 3350343 w 3354704"/>
              <a:gd name="T7" fmla="*/ 468411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3" name="object 4"/>
          <p:cNvSpPr>
            <a:spLocks/>
          </p:cNvSpPr>
          <p:nvPr/>
        </p:nvSpPr>
        <p:spPr bwMode="auto">
          <a:xfrm>
            <a:off x="457200" y="1268413"/>
            <a:ext cx="3354388" cy="1712912"/>
          </a:xfrm>
          <a:custGeom>
            <a:avLst/>
            <a:gdLst>
              <a:gd name="T0" fmla="*/ 0 w 3354704"/>
              <a:gd name="T1" fmla="*/ 986974 h 1749425"/>
              <a:gd name="T2" fmla="*/ 3350343 w 3354704"/>
              <a:gd name="T3" fmla="*/ 986974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98697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object 5"/>
          <p:cNvSpPr txBox="1">
            <a:spLocks noChangeArrowheads="1"/>
          </p:cNvSpPr>
          <p:nvPr/>
        </p:nvSpPr>
        <p:spPr bwMode="auto">
          <a:xfrm>
            <a:off x="671513" y="1628775"/>
            <a:ext cx="30368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форме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ППЭ-05-02-У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в аудитории подготовки*</a:t>
            </a:r>
          </a:p>
        </p:txBody>
      </p:sp>
      <p:sp>
        <p:nvSpPr>
          <p:cNvPr id="45" name="object 6"/>
          <p:cNvSpPr>
            <a:spLocks/>
          </p:cNvSpPr>
          <p:nvPr/>
        </p:nvSpPr>
        <p:spPr bwMode="auto">
          <a:xfrm>
            <a:off x="5332413" y="1231900"/>
            <a:ext cx="3354387" cy="1749425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203 w 3354704"/>
              <a:gd name="T7" fmla="*/ 1749425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7"/>
          <p:cNvSpPr>
            <a:spLocks/>
          </p:cNvSpPr>
          <p:nvPr/>
        </p:nvSpPr>
        <p:spPr bwMode="auto">
          <a:xfrm>
            <a:off x="5332413" y="1268413"/>
            <a:ext cx="3354387" cy="1654175"/>
          </a:xfrm>
          <a:custGeom>
            <a:avLst/>
            <a:gdLst>
              <a:gd name="T0" fmla="*/ 0 w 3354704"/>
              <a:gd name="T1" fmla="*/ 1250294 h 1749425"/>
              <a:gd name="T2" fmla="*/ 3350203 w 3354704"/>
              <a:gd name="T3" fmla="*/ 1250294 h 1749425"/>
              <a:gd name="T4" fmla="*/ 3350203 w 3354704"/>
              <a:gd name="T5" fmla="*/ 0 h 1749425"/>
              <a:gd name="T6" fmla="*/ 0 w 3354704"/>
              <a:gd name="T7" fmla="*/ 0 h 1749425"/>
              <a:gd name="T8" fmla="*/ 0 w 3354704"/>
              <a:gd name="T9" fmla="*/ 1250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324" y="1749425"/>
                </a:lnTo>
                <a:lnTo>
                  <a:pt x="3354324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8"/>
          <p:cNvSpPr>
            <a:spLocks/>
          </p:cNvSpPr>
          <p:nvPr/>
        </p:nvSpPr>
        <p:spPr bwMode="auto">
          <a:xfrm>
            <a:off x="457200" y="38163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8" name="object 9"/>
          <p:cNvSpPr>
            <a:spLocks/>
          </p:cNvSpPr>
          <p:nvPr/>
        </p:nvSpPr>
        <p:spPr bwMode="auto">
          <a:xfrm>
            <a:off x="457200" y="3816350"/>
            <a:ext cx="3354388" cy="1889125"/>
          </a:xfrm>
          <a:custGeom>
            <a:avLst/>
            <a:gdLst>
              <a:gd name="T0" fmla="*/ 0 w 3354704"/>
              <a:gd name="T1" fmla="*/ 2773556 h 1749425"/>
              <a:gd name="T2" fmla="*/ 3350343 w 3354704"/>
              <a:gd name="T3" fmla="*/ 2773556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2773556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10"/>
          <p:cNvSpPr txBox="1">
            <a:spLocks noChangeArrowheads="1"/>
          </p:cNvSpPr>
          <p:nvPr/>
        </p:nvSpPr>
        <p:spPr bwMode="auto">
          <a:xfrm>
            <a:off x="479425" y="4200525"/>
            <a:ext cx="32289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наличие документа, удостоверяющего личность, бланка регистрации и ручки у участников экзамена, покидающих аудиторию</a:t>
            </a:r>
          </a:p>
        </p:txBody>
      </p:sp>
      <p:sp>
        <p:nvSpPr>
          <p:cNvPr id="50" name="object 12"/>
          <p:cNvSpPr>
            <a:spLocks noChangeArrowheads="1"/>
          </p:cNvSpPr>
          <p:nvPr/>
        </p:nvSpPr>
        <p:spPr bwMode="auto">
          <a:xfrm>
            <a:off x="4267200" y="1928813"/>
            <a:ext cx="609600" cy="423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" name="object 13"/>
          <p:cNvSpPr>
            <a:spLocks noChangeArrowheads="1"/>
          </p:cNvSpPr>
          <p:nvPr/>
        </p:nvSpPr>
        <p:spPr bwMode="auto">
          <a:xfrm>
            <a:off x="6797675" y="3086100"/>
            <a:ext cx="423863" cy="6080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4" name="object 14"/>
          <p:cNvSpPr>
            <a:spLocks noChangeArrowheads="1"/>
          </p:cNvSpPr>
          <p:nvPr/>
        </p:nvSpPr>
        <p:spPr bwMode="auto">
          <a:xfrm>
            <a:off x="4267200" y="4479925"/>
            <a:ext cx="609600" cy="423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6" name="object 18"/>
          <p:cNvSpPr>
            <a:spLocks noChangeArrowheads="1"/>
          </p:cNvSpPr>
          <p:nvPr/>
        </p:nvSpPr>
        <p:spPr bwMode="auto">
          <a:xfrm>
            <a:off x="169863" y="1095375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7986713" y="1316038"/>
            <a:ext cx="688975" cy="688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9" name="object 23"/>
          <p:cNvSpPr txBox="1">
            <a:spLocks noChangeArrowheads="1"/>
          </p:cNvSpPr>
          <p:nvPr/>
        </p:nvSpPr>
        <p:spPr bwMode="auto">
          <a:xfrm>
            <a:off x="144463" y="5876925"/>
            <a:ext cx="8770937" cy="8588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4290" rIns="0" bIns="0">
            <a:spAutoFit/>
          </a:bodyPr>
          <a:lstStyle>
            <a:lvl1pPr marL="273050" indent="31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*Начало экзамена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 – время завершения инструктажа, заполнения бланков и проверка корректности их заполнения. </a:t>
            </a:r>
          </a:p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Окончание экзамена –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время, когда аудиторию покинул последний участник</a:t>
            </a:r>
          </a:p>
        </p:txBody>
      </p:sp>
      <p:sp>
        <p:nvSpPr>
          <p:cNvPr id="61" name="object 24"/>
          <p:cNvSpPr>
            <a:spLocks/>
          </p:cNvSpPr>
          <p:nvPr/>
        </p:nvSpPr>
        <p:spPr bwMode="auto">
          <a:xfrm>
            <a:off x="6804025" y="2528888"/>
            <a:ext cx="2246313" cy="1046162"/>
          </a:xfrm>
          <a:custGeom>
            <a:avLst/>
            <a:gdLst>
              <a:gd name="T0" fmla="*/ 0 w 2246629"/>
              <a:gd name="T1" fmla="*/ 0 h 1045845"/>
              <a:gd name="T2" fmla="*/ 503267 w 2246629"/>
              <a:gd name="T3" fmla="*/ 477235 h 1045845"/>
              <a:gd name="T4" fmla="*/ 503267 w 2246629"/>
              <a:gd name="T5" fmla="*/ 1049845 h 1045845"/>
              <a:gd name="T6" fmla="*/ 2242522 w 2246629"/>
              <a:gd name="T7" fmla="*/ 1049845 h 1045845"/>
              <a:gd name="T8" fmla="*/ 2242522 w 2246629"/>
              <a:gd name="T9" fmla="*/ 68217 h 1045845"/>
              <a:gd name="T10" fmla="*/ 503267 w 2246629"/>
              <a:gd name="T11" fmla="*/ 68217 h 1045845"/>
              <a:gd name="T12" fmla="*/ 503267 w 2246629"/>
              <a:gd name="T13" fmla="*/ 231795 h 1045845"/>
              <a:gd name="T14" fmla="*/ 0 w 2246629"/>
              <a:gd name="T15" fmla="*/ 0 h 10458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46629" h="1045845">
                <a:moveTo>
                  <a:pt x="0" y="0"/>
                </a:moveTo>
                <a:lnTo>
                  <a:pt x="504190" y="475360"/>
                </a:lnTo>
                <a:lnTo>
                  <a:pt x="504190" y="1045717"/>
                </a:lnTo>
                <a:lnTo>
                  <a:pt x="2246629" y="1045717"/>
                </a:lnTo>
                <a:lnTo>
                  <a:pt x="2246629" y="67944"/>
                </a:lnTo>
                <a:lnTo>
                  <a:pt x="504190" y="67944"/>
                </a:lnTo>
                <a:lnTo>
                  <a:pt x="504190" y="2308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3" name="object 26"/>
          <p:cNvSpPr txBox="1">
            <a:spLocks noChangeArrowheads="1"/>
          </p:cNvSpPr>
          <p:nvPr/>
        </p:nvSpPr>
        <p:spPr bwMode="auto">
          <a:xfrm>
            <a:off x="5435600" y="1749425"/>
            <a:ext cx="2520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Сообщить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организатору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вне аудитории об окончании инструктажа</a:t>
            </a: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7337425" y="2636838"/>
            <a:ext cx="1698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412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Организатор </a:t>
            </a:r>
            <a:b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</a:b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вне аудитории сообщает данную  информацию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руководителю ППЭ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7" name="Прямоугольник 1"/>
          <p:cNvSpPr>
            <a:spLocks noChangeArrowheads="1"/>
          </p:cNvSpPr>
          <p:nvPr/>
        </p:nvSpPr>
        <p:spPr bwMode="auto">
          <a:xfrm>
            <a:off x="5364163" y="3860800"/>
            <a:ext cx="33226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5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переходе участников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ППЭ-05-02-У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сделать отметку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«Бланк  регистрации получен» и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получить подпись участника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экзамена, покидающего аудиторию подготовки</a:t>
            </a:r>
          </a:p>
        </p:txBody>
      </p:sp>
      <p:sp>
        <p:nvSpPr>
          <p:cNvPr id="68" name="object 8"/>
          <p:cNvSpPr>
            <a:spLocks/>
          </p:cNvSpPr>
          <p:nvPr/>
        </p:nvSpPr>
        <p:spPr bwMode="auto">
          <a:xfrm>
            <a:off x="609600" y="39687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70" name="object 9"/>
          <p:cNvSpPr>
            <a:spLocks/>
          </p:cNvSpPr>
          <p:nvPr/>
        </p:nvSpPr>
        <p:spPr bwMode="auto">
          <a:xfrm>
            <a:off x="5332413" y="3843338"/>
            <a:ext cx="3354387" cy="1862137"/>
          </a:xfrm>
          <a:custGeom>
            <a:avLst/>
            <a:gdLst>
              <a:gd name="T0" fmla="*/ 0 w 3354704"/>
              <a:gd name="T1" fmla="*/ 2543502 h 1749425"/>
              <a:gd name="T2" fmla="*/ 3350338 w 3354704"/>
              <a:gd name="T3" fmla="*/ 2543502 h 1749425"/>
              <a:gd name="T4" fmla="*/ 3350338 w 3354704"/>
              <a:gd name="T5" fmla="*/ 0 h 1749425"/>
              <a:gd name="T6" fmla="*/ 0 w 3354704"/>
              <a:gd name="T7" fmla="*/ 0 h 1749425"/>
              <a:gd name="T8" fmla="*/ 0 w 3354704"/>
              <a:gd name="T9" fmla="*/ 2543502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7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052763"/>
            <a:ext cx="827087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17"/>
          <p:cNvSpPr>
            <a:spLocks noChangeArrowheads="1"/>
          </p:cNvSpPr>
          <p:nvPr/>
        </p:nvSpPr>
        <p:spPr bwMode="auto">
          <a:xfrm>
            <a:off x="852488" y="3087688"/>
            <a:ext cx="1271587" cy="12604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5" name="object 8"/>
          <p:cNvSpPr txBox="1">
            <a:spLocks noChangeArrowheads="1"/>
          </p:cNvSpPr>
          <p:nvPr/>
        </p:nvSpPr>
        <p:spPr bwMode="auto">
          <a:xfrm>
            <a:off x="3140174" y="3028950"/>
            <a:ext cx="3448050" cy="615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не заполняют в бланке регистрации номер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Действия организатора в аудитории проведения. Проведение экзамена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" name="object 3"/>
          <p:cNvSpPr>
            <a:spLocks/>
          </p:cNvSpPr>
          <p:nvPr/>
        </p:nvSpPr>
        <p:spPr bwMode="auto">
          <a:xfrm>
            <a:off x="457200" y="1660327"/>
            <a:ext cx="3810000" cy="1533525"/>
          </a:xfrm>
          <a:custGeom>
            <a:avLst/>
            <a:gdLst>
              <a:gd name="T0" fmla="*/ 6275062 w 3448050"/>
              <a:gd name="T1" fmla="*/ 0 h 1749425"/>
              <a:gd name="T2" fmla="*/ 0 w 3448050"/>
              <a:gd name="T3" fmla="*/ 0 h 1749425"/>
              <a:gd name="T4" fmla="*/ 0 w 3448050"/>
              <a:gd name="T5" fmla="*/ 315673 h 1749425"/>
              <a:gd name="T6" fmla="*/ 6275062 w 3448050"/>
              <a:gd name="T7" fmla="*/ 315673 h 1749425"/>
              <a:gd name="T8" fmla="*/ 6275062 w 3448050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3447541" y="0"/>
                </a:moveTo>
                <a:lnTo>
                  <a:pt x="0" y="0"/>
                </a:lnTo>
                <a:lnTo>
                  <a:pt x="0" y="1749425"/>
                </a:lnTo>
                <a:lnTo>
                  <a:pt x="3447541" y="1749425"/>
                </a:lnTo>
                <a:lnTo>
                  <a:pt x="344754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4"/>
          <p:cNvSpPr>
            <a:spLocks/>
          </p:cNvSpPr>
          <p:nvPr/>
        </p:nvSpPr>
        <p:spPr bwMode="auto">
          <a:xfrm>
            <a:off x="457200" y="1753989"/>
            <a:ext cx="3448050" cy="1439863"/>
          </a:xfrm>
          <a:custGeom>
            <a:avLst/>
            <a:gdLst>
              <a:gd name="T0" fmla="*/ 0 w 3448050"/>
              <a:gd name="T1" fmla="*/ 216294 h 1749425"/>
              <a:gd name="T2" fmla="*/ 3447541 w 3448050"/>
              <a:gd name="T3" fmla="*/ 216294 h 1749425"/>
              <a:gd name="T4" fmla="*/ 3447541 w 3448050"/>
              <a:gd name="T5" fmla="*/ 0 h 1749425"/>
              <a:gd name="T6" fmla="*/ 0 w 3448050"/>
              <a:gd name="T7" fmla="*/ 0 h 1749425"/>
              <a:gd name="T8" fmla="*/ 0 w 3448050"/>
              <a:gd name="T9" fmla="*/ 216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0" y="1749425"/>
                </a:moveTo>
                <a:lnTo>
                  <a:pt x="3447541" y="1749425"/>
                </a:lnTo>
                <a:lnTo>
                  <a:pt x="344754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5"/>
          <p:cNvSpPr txBox="1">
            <a:spLocks noChangeArrowheads="1"/>
          </p:cNvSpPr>
          <p:nvPr/>
        </p:nvSpPr>
        <p:spPr bwMode="auto">
          <a:xfrm>
            <a:off x="619125" y="1784152"/>
            <a:ext cx="32321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входе участников экзамена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проверить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их персональные данные согласно ведомости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</a:t>
            </a:r>
          </a:p>
        </p:txBody>
      </p:sp>
      <p:sp>
        <p:nvSpPr>
          <p:cNvPr id="48" name="object 6"/>
          <p:cNvSpPr>
            <a:spLocks/>
          </p:cNvSpPr>
          <p:nvPr/>
        </p:nvSpPr>
        <p:spPr bwMode="auto">
          <a:xfrm>
            <a:off x="5332413" y="1753989"/>
            <a:ext cx="3354387" cy="1439863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49034 h 1749425"/>
              <a:gd name="T6" fmla="*/ 3350203 w 3354704"/>
              <a:gd name="T7" fmla="*/ 14903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003B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8"/>
          <p:cNvSpPr txBox="1">
            <a:spLocks noChangeArrowheads="1"/>
          </p:cNvSpPr>
          <p:nvPr/>
        </p:nvSpPr>
        <p:spPr bwMode="auto">
          <a:xfrm>
            <a:off x="457200" y="4352727"/>
            <a:ext cx="3448050" cy="1077912"/>
          </a:xfrm>
          <a:prstGeom prst="rect">
            <a:avLst/>
          </a:pr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 в форме ППЭ-05-03-У  время начала экзамена в аудитории  проведения*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ject 9"/>
          <p:cNvSpPr>
            <a:spLocks/>
          </p:cNvSpPr>
          <p:nvPr/>
        </p:nvSpPr>
        <p:spPr bwMode="auto">
          <a:xfrm>
            <a:off x="5332413" y="4071739"/>
            <a:ext cx="3354387" cy="1358900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376614 h 1749425"/>
              <a:gd name="T6" fmla="*/ 3350203 w 3354704"/>
              <a:gd name="T7" fmla="*/ 37661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4704"/>
              <a:gd name="T16" fmla="*/ 0 h 1749425"/>
              <a:gd name="T17" fmla="*/ 3354704 w 3354704"/>
              <a:gd name="T18" fmla="*/ 1749425 h 1749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каждой новой группы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участников экзамена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краткий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11"/>
          <p:cNvSpPr>
            <a:spLocks noChangeArrowheads="1"/>
          </p:cNvSpPr>
          <p:nvPr/>
        </p:nvSpPr>
        <p:spPr bwMode="auto">
          <a:xfrm>
            <a:off x="4267200" y="2141339"/>
            <a:ext cx="609600" cy="42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5" name="object 12"/>
          <p:cNvSpPr>
            <a:spLocks noChangeArrowheads="1"/>
          </p:cNvSpPr>
          <p:nvPr/>
        </p:nvSpPr>
        <p:spPr bwMode="auto">
          <a:xfrm>
            <a:off x="6797675" y="3306564"/>
            <a:ext cx="423863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object 13"/>
          <p:cNvSpPr>
            <a:spLocks noChangeArrowheads="1"/>
          </p:cNvSpPr>
          <p:nvPr/>
        </p:nvSpPr>
        <p:spPr bwMode="auto">
          <a:xfrm>
            <a:off x="4341813" y="4678164"/>
            <a:ext cx="609600" cy="4270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7" name="object 15"/>
          <p:cNvSpPr>
            <a:spLocks noChangeArrowheads="1"/>
          </p:cNvSpPr>
          <p:nvPr/>
        </p:nvSpPr>
        <p:spPr bwMode="auto">
          <a:xfrm>
            <a:off x="1976438" y="3387527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8" name="object 17"/>
          <p:cNvSpPr>
            <a:spLocks noChangeArrowheads="1"/>
          </p:cNvSpPr>
          <p:nvPr/>
        </p:nvSpPr>
        <p:spPr bwMode="auto">
          <a:xfrm>
            <a:off x="265113" y="2852539"/>
            <a:ext cx="635000" cy="803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9" name="object 22"/>
          <p:cNvSpPr txBox="1">
            <a:spLocks noChangeArrowheads="1"/>
          </p:cNvSpPr>
          <p:nvPr/>
        </p:nvSpPr>
        <p:spPr bwMode="auto">
          <a:xfrm>
            <a:off x="144463" y="5661248"/>
            <a:ext cx="8891587" cy="9855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35" rIns="0" bIns="0">
            <a:spAutoFit/>
          </a:bodyPr>
          <a:lstStyle>
            <a:lvl1pPr marL="2492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2075"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1B4955"/>
                </a:solidFill>
                <a:latin typeface="Cambria" pitchFamily="18" charset="0"/>
              </a:rPr>
              <a:t>*Начало экзамена –</a:t>
            </a: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 время завершения краткого  инструктажа первой группы </a:t>
            </a:r>
            <a:b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участников экзамена.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1B4955"/>
                </a:solidFill>
                <a:latin typeface="Cambria" pitchFamily="18" charset="0"/>
              </a:rPr>
              <a:t>Окончание экзамена  – </a:t>
            </a: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время,  когда аудиторию покинул последний участник последней группы участников экзамена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84438" y="1052736"/>
            <a:ext cx="4154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Указать на доске номер</a:t>
            </a:r>
            <a:r>
              <a:rPr lang="ru-RU" sz="2000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5332413" y="1750814"/>
            <a:ext cx="33480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входа в аудиторию группы  участников экзамена каждой очереди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распределить участников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по рабочим местам в аудитории</a:t>
            </a:r>
          </a:p>
        </p:txBody>
      </p:sp>
      <p:pic>
        <p:nvPicPr>
          <p:cNvPr id="62" name="Picture 42" descr="https://static.tildacdn.com/tild3533-3131-4832-b064-326561353863/pngwingcom_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25" y="3617240"/>
            <a:ext cx="870059" cy="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21587</TotalTime>
  <Words>540</Words>
  <Application>Microsoft Office PowerPoint</Application>
  <PresentationFormat>Экран (4:3)</PresentationFormat>
  <Paragraphs>144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Аудитория подготовки</vt:lpstr>
      <vt:lpstr>Аудитория проведения</vt:lpstr>
      <vt:lpstr>Особенности проведения ЕГЭ по иностранным языкам (устная часть)</vt:lpstr>
      <vt:lpstr>ДЕЙСТВИЯ РУКОВОДИТЕЛЯ ППЭ В ДЕНЬ ЭКЗАМЕНА </vt:lpstr>
      <vt:lpstr>ДЕЙСТВИЯ РУКОВОДИТЕЛЯ ППЭ В ДЕНЬ ЭКЗАМЕНА </vt:lpstr>
      <vt:lpstr>Действия организатора в аудитории подготовки. Переход участников экзамена из аудитории подготовки в аудиторию проведения</vt:lpstr>
      <vt:lpstr>Действия организатора в аудитории проведения. Проведение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1273</cp:revision>
  <cp:lastPrinted>2024-04-25T05:44:01Z</cp:lastPrinted>
  <dcterms:created xsi:type="dcterms:W3CDTF">2011-08-25T06:09:31Z</dcterms:created>
  <dcterms:modified xsi:type="dcterms:W3CDTF">2024-04-25T06:52:09Z</dcterms:modified>
</cp:coreProperties>
</file>