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353" r:id="rId1"/>
  </p:sldMasterIdLst>
  <p:notesMasterIdLst>
    <p:notesMasterId r:id="rId19"/>
  </p:notesMasterIdLst>
  <p:sldIdLst>
    <p:sldId id="671" r:id="rId2"/>
    <p:sldId id="716" r:id="rId3"/>
    <p:sldId id="717" r:id="rId4"/>
    <p:sldId id="705" r:id="rId5"/>
    <p:sldId id="706" r:id="rId6"/>
    <p:sldId id="718" r:id="rId7"/>
    <p:sldId id="707" r:id="rId8"/>
    <p:sldId id="709" r:id="rId9"/>
    <p:sldId id="710" r:id="rId10"/>
    <p:sldId id="719" r:id="rId11"/>
    <p:sldId id="715" r:id="rId12"/>
    <p:sldId id="676" r:id="rId13"/>
    <p:sldId id="711" r:id="rId14"/>
    <p:sldId id="689" r:id="rId15"/>
    <p:sldId id="690" r:id="rId16"/>
    <p:sldId id="691" r:id="rId17"/>
    <p:sldId id="692" r:id="rId1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3CD"/>
    <a:srgbClr val="003399"/>
    <a:srgbClr val="CC0066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>
        <p:scale>
          <a:sx n="90" d="100"/>
          <a:sy n="90" d="100"/>
        </p:scale>
        <p:origin x="-570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792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792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16.05.2024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599"/>
            <a:ext cx="5438775" cy="3910010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2"/>
            <a:ext cx="2946400" cy="49792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2"/>
            <a:ext cx="2946400" cy="49792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CA0B0-FD0E-408E-83CF-640C5135B9DC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AA722-7C8A-4B26-89E2-E890D073C59B}" type="datetime1">
              <a:rPr lang="ru-RU" smtClean="0"/>
              <a:pPr>
                <a:defRPr/>
              </a:pPr>
              <a:t>16.05.2024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3284F-DA3C-4AC3-AAB0-4D61EBE103A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F77D0-403C-4FB5-B461-32DB50506BC2}" type="datetime1">
              <a:rPr lang="ru-RU" smtClean="0"/>
              <a:pPr>
                <a:defRPr/>
              </a:pPr>
              <a:t>16.05.2024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66B64-B541-4CFC-BC28-2BE347D8EE0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64099-373A-49C5-8ABC-51C07C628B75}" type="datetime1">
              <a:rPr lang="ru-RU" smtClean="0"/>
              <a:pPr>
                <a:defRPr/>
              </a:pPr>
              <a:t>16.05.2024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30BB3-8168-42F7-9254-C6C7EC931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7BB63-88EA-4F9A-99E8-83BB0F183901}" type="datetime1">
              <a:rPr lang="ru-RU" smtClean="0"/>
              <a:pPr>
                <a:defRPr/>
              </a:pPr>
              <a:t>16.05.2024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BF248-D526-4AE5-B864-C94D725EF3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1A47A-771E-4772-B78D-BF32667BB214}" type="datetime1">
              <a:rPr lang="ru-RU" smtClean="0"/>
              <a:pPr>
                <a:defRPr/>
              </a:pPr>
              <a:t>16.05.2024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4B7EA-7996-4B66-99EA-756E770BD2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A6FA9-7255-4177-8AAE-E5C1A8E7783B}" type="datetime1">
              <a:rPr lang="ru-RU" smtClean="0"/>
              <a:pPr>
                <a:defRPr/>
              </a:pPr>
              <a:t>16.05.2024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0DCB1-ECF2-47CE-BE64-D8A762900C9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963CB-0169-44F5-9934-2D90ABD6A26E}" type="datetime1">
              <a:rPr lang="ru-RU" smtClean="0"/>
              <a:pPr>
                <a:defRPr/>
              </a:pPr>
              <a:t>16.05.2024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D10C8-D241-4BF9-98C2-1B9FA7FDE9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6A98AF-8538-4350-9F02-3665A5558EBC}" type="datetime1">
              <a:rPr lang="ru-RU" smtClean="0"/>
              <a:pPr>
                <a:defRPr/>
              </a:pPr>
              <a:t>16.05.2024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43DE2-5DEE-4B40-B198-56B3F1184D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2D8EC-FCFD-414D-ACA1-E98C41C2786A}" type="datetime1">
              <a:rPr lang="ru-RU" smtClean="0"/>
              <a:pPr>
                <a:defRPr/>
              </a:pPr>
              <a:t>16.05.2024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432DD-7154-4BD5-A0CB-AD8F472E5C2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F1D78-FC40-44F1-8A37-615680C5F78F}" type="datetime1">
              <a:rPr lang="ru-RU" smtClean="0"/>
              <a:pPr>
                <a:defRPr/>
              </a:pPr>
              <a:t>16.05.2024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34F54-EDB3-4432-A34F-8ED70E7891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6CC768-F0F3-43CE-927C-B9B507757089}" type="datetime1">
              <a:rPr lang="ru-RU" smtClean="0"/>
              <a:pPr>
                <a:defRPr/>
              </a:pPr>
              <a:t>16.05.2024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D72C0-B9B8-4B52-8E87-E242C78B7D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F10A86-56F2-49A7-8CC7-6F536C61F3D8}" type="datetime1">
              <a:rPr lang="ru-RU" smtClean="0"/>
              <a:pPr>
                <a:defRPr/>
              </a:pPr>
              <a:t>16.05.2024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2FD32B-75F8-4484-9B40-1CB52DA7B8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54" r:id="rId1"/>
    <p:sldLayoutId id="2147491355" r:id="rId2"/>
    <p:sldLayoutId id="2147491356" r:id="rId3"/>
    <p:sldLayoutId id="2147491357" r:id="rId4"/>
    <p:sldLayoutId id="2147491358" r:id="rId5"/>
    <p:sldLayoutId id="2147491359" r:id="rId6"/>
    <p:sldLayoutId id="2147491360" r:id="rId7"/>
    <p:sldLayoutId id="2147491361" r:id="rId8"/>
    <p:sldLayoutId id="2147491362" r:id="rId9"/>
    <p:sldLayoutId id="2147491363" r:id="rId10"/>
    <p:sldLayoutId id="214749136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hyperlink" Target="https://ppe-mon.obr57.ru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2887009" y="5582195"/>
            <a:ext cx="6119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i="1" dirty="0" err="1" smtClean="0">
                <a:solidFill>
                  <a:srgbClr val="002060"/>
                </a:solidFill>
                <a:latin typeface="Cambria" pitchFamily="18" charset="0"/>
              </a:rPr>
              <a:t>Чмелёва</a:t>
            </a:r>
            <a:r>
              <a:rPr lang="ru-RU" altLang="ru-RU" b="1" i="1" dirty="0" smtClean="0">
                <a:solidFill>
                  <a:srgbClr val="002060"/>
                </a:solidFill>
                <a:latin typeface="Cambria" pitchFamily="18" charset="0"/>
              </a:rPr>
              <a:t> Елена Николаевна,</a:t>
            </a:r>
          </a:p>
          <a:p>
            <a:pPr algn="r"/>
            <a:r>
              <a:rPr lang="ru-RU" altLang="ru-RU" b="1" i="1" dirty="0" smtClean="0">
                <a:solidFill>
                  <a:srgbClr val="002060"/>
                </a:solidFill>
                <a:latin typeface="Cambria" pitchFamily="18" charset="0"/>
              </a:rPr>
              <a:t>главный эксперт отдела обеспечения ГИА </a:t>
            </a:r>
          </a:p>
          <a:p>
            <a:pPr algn="r"/>
            <a:r>
              <a:rPr lang="ru-RU" altLang="ru-RU" b="1" i="1" dirty="0" smtClean="0">
                <a:solidFill>
                  <a:srgbClr val="002060"/>
                </a:solidFill>
                <a:latin typeface="Cambria" pitchFamily="18" charset="0"/>
              </a:rPr>
              <a:t>Регионального центра оценки качества образования Орловской области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1086667" y="2333625"/>
            <a:ext cx="73636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Особенности организации 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и проведения единого государственного экзамена на дому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 cstate="print"/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print"/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 dirty="0" smtClean="0">
                <a:solidFill>
                  <a:srgbClr val="002060"/>
                </a:solidFill>
                <a:latin typeface="Cambria" pitchFamily="18" charset="0"/>
              </a:rPr>
              <a:t>2024 </a:t>
            </a:r>
            <a:r>
              <a:rPr lang="ru-RU" altLang="ru-RU" sz="1400" b="1" i="1" dirty="0">
                <a:solidFill>
                  <a:srgbClr val="002060"/>
                </a:solidFill>
                <a:latin typeface="Cambria" pitchFamily="18" charset="0"/>
              </a:rPr>
              <a:t>год</a:t>
            </a:r>
            <a:endParaRPr lang="ru-RU" altLang="ru-RU" sz="12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9517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506" y="94330"/>
            <a:ext cx="8458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Заполнение мониторинга </a:t>
            </a:r>
            <a:r>
              <a:rPr lang="ru-RU" altLang="ru-RU" sz="24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проведения </a:t>
            </a:r>
            <a:r>
              <a:rPr lang="ru-RU" altLang="ru-RU" sz="24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ГИА в ППЭ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506" y="867847"/>
            <a:ext cx="8293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Адрес сайта: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ppe-mon.obr57.ru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3" y="1749425"/>
            <a:ext cx="7924427" cy="402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11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Проведение экзамена: </a:t>
            </a:r>
            <a:b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действия организаторов в аудитории</a:t>
            </a:r>
            <a:endParaRPr lang="ru-RU" sz="28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35737" y="2477867"/>
            <a:ext cx="8689187" cy="1428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99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000" algn="just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. За </a:t>
            </a:r>
            <a:r>
              <a:rPr lang="ru-RU" sz="2000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30 минут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за </a:t>
            </a:r>
            <a:r>
              <a:rPr lang="ru-RU" sz="2000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5 минут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до окончания выполнения экзаменационной работы организатор(ы)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сообщает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участникам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экзамена о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скором завершении экзамена и напоминают о необходимости перенести ответы из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черновиков и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КИМ в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бланки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737" y="3997647"/>
            <a:ext cx="6231737" cy="15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3. По истечении установленного времени 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организатор </a:t>
            </a:r>
            <a:r>
              <a:rPr lang="ru-RU" sz="20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в зоне видимости камер видеонаблюдения 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объявляет </a:t>
            </a:r>
            <a:r>
              <a:rPr lang="ru-RU" sz="20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об окончании выполнения экзаменационной 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работы</a:t>
            </a:r>
            <a:endParaRPr lang="ru-RU" sz="20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37" y="1260669"/>
            <a:ext cx="8689188" cy="1095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>
              <a:spcAft>
                <a:spcPts val="0"/>
              </a:spcAft>
              <a:defRPr/>
            </a:pP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1. Обеспечивают порядок проведения экзамена в аудитории и осуществляют контроль за порядком проведения экзамена в 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аудитории</a:t>
            </a:r>
            <a:endParaRPr 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6" name="Picture 17" descr="C:\Users\user\Desktop\355-3551151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52" y="4232162"/>
            <a:ext cx="1225948" cy="245900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35736" y="5661848"/>
            <a:ext cx="6231738" cy="1095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>
              <a:spcAft>
                <a:spcPts val="0"/>
              </a:spcAft>
              <a:defRPr/>
            </a:pP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. Осуществляют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КОНТРОЛЬ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за работой средств видеонаблюдения</a:t>
            </a:r>
            <a:endParaRPr 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r>
              <a:rPr lang="ru-RU" sz="28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Дополнительный бланк ответов № 2</a:t>
            </a:r>
            <a:endParaRPr lang="ru-RU" altLang="ru-RU" sz="28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2" name="Picture 2" descr="C:\Users\gridunova\Desktop\Рисунок111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7" y="1192671"/>
            <a:ext cx="4212733" cy="565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41785" y="1577189"/>
            <a:ext cx="438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5 7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916" y="1573708"/>
            <a:ext cx="438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9128" y="1573708"/>
            <a:ext cx="537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Р У С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Picture 3" descr="C:\Users\gridunova\Desktop\Рисунок11112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34" y="1203862"/>
            <a:ext cx="4207006" cy="56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42139" y="2163777"/>
            <a:ext cx="1338028" cy="1543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cxnSp>
        <p:nvCxnSpPr>
          <p:cNvPr id="18" name="Прямая со стрелкой 17"/>
          <p:cNvCxnSpPr>
            <a:endCxn id="20" idx="3"/>
          </p:cNvCxnSpPr>
          <p:nvPr/>
        </p:nvCxnSpPr>
        <p:spPr>
          <a:xfrm flipH="1" flipV="1">
            <a:off x="3348843" y="1878002"/>
            <a:ext cx="1377829" cy="34466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7"/>
          <p:cNvSpPr txBox="1"/>
          <p:nvPr/>
        </p:nvSpPr>
        <p:spPr>
          <a:xfrm>
            <a:off x="601663" y="3069514"/>
            <a:ext cx="7829956" cy="24878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Ответственный организатор в аудитории: </a:t>
            </a:r>
          </a:p>
          <a:p>
            <a:pPr>
              <a:spcBef>
                <a:spcPts val="100"/>
              </a:spcBef>
            </a:pPr>
            <a:endParaRPr lang="ru-RU" sz="10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r>
              <a:rPr lang="ru-RU" spc="-2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переносит номер штрих-кода из ДБО № 2 в бланк ответов № 2 лист 2;</a:t>
            </a: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endParaRPr lang="ru-RU" sz="800" spc="-2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r>
              <a:rPr lang="ru-RU" spc="-2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 ДБО № 2 указывает № листа (3, 4, и т. д.) </a:t>
            </a: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endParaRPr lang="ru-RU" sz="800" spc="-2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фиксирует количество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выданных ДБО № 2 в форме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ППЭ-05-02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«Протокол проведения экзамена в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аудитории»;</a:t>
            </a: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3200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записывает номера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выданных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ДБО №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 в форме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ППЭ-12-03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«Ведомость использования дополнительных бланков ответов № 2»</a:t>
            </a:r>
            <a:endParaRPr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3519" y="1782232"/>
            <a:ext cx="1525324" cy="1915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89871" y="44450"/>
            <a:ext cx="8964612" cy="1055688"/>
          </a:xfrm>
        </p:spPr>
        <p:txBody>
          <a:bodyPr/>
          <a:lstStyle/>
          <a:p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Форма ППЭ 12-04-МАШ «Ведомость учета времени отсутствия участников экзамена в аудитории»</a:t>
            </a:r>
            <a:endParaRPr lang="ru-RU" altLang="ru-RU" sz="2800" b="1" dirty="0">
              <a:solidFill>
                <a:prstClr val="white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3636" y="1327112"/>
            <a:ext cx="4626591" cy="2494261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Заполняется вручную,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используется необходимое количество листов (страниц) в каждой аудитории.</a:t>
            </a:r>
          </a:p>
          <a:p>
            <a:pPr algn="ctr">
              <a:lnSpc>
                <a:spcPct val="90000"/>
              </a:lnSpc>
            </a:pPr>
            <a:endParaRPr lang="ru-RU" sz="900" b="1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b="1" u="sng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Необходимо указывать: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номер аудитории,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код и наименование предмета,</a:t>
            </a:r>
          </a:p>
          <a:p>
            <a:pPr marL="285750" indent="-285750" algn="ctr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номер страницы.</a:t>
            </a:r>
          </a:p>
          <a:p>
            <a:pPr algn="ctr">
              <a:lnSpc>
                <a:spcPct val="90000"/>
              </a:lnSpc>
            </a:pPr>
            <a:endParaRPr lang="ru-RU" sz="900" b="1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Фиксируется </a:t>
            </a:r>
            <a:r>
              <a:rPr lang="ru-RU" sz="1600" b="1" u="sng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каждый выход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участников экзамена из аудитории во время экзамена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4940300" y="3981164"/>
            <a:ext cx="374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i="1" dirty="0" smtClean="0">
                <a:solidFill>
                  <a:srgbClr val="002060"/>
                </a:solidFill>
                <a:latin typeface="Cambria" pitchFamily="18" charset="0"/>
              </a:rPr>
              <a:t>Образец заполнения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561550" y="4355175"/>
            <a:ext cx="4273550" cy="2097087"/>
            <a:chOff x="4643438" y="4573543"/>
            <a:chExt cx="4273550" cy="2097087"/>
          </a:xfrm>
        </p:grpSpPr>
        <p:sp>
          <p:nvSpPr>
            <p:cNvPr id="18" name="object 5"/>
            <p:cNvSpPr>
              <a:spLocks noChangeArrowheads="1"/>
            </p:cNvSpPr>
            <p:nvPr/>
          </p:nvSpPr>
          <p:spPr bwMode="auto">
            <a:xfrm>
              <a:off x="4643438" y="4573543"/>
              <a:ext cx="4273550" cy="2097087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20" name="object 6"/>
            <p:cNvSpPr txBox="1"/>
            <p:nvPr/>
          </p:nvSpPr>
          <p:spPr>
            <a:xfrm>
              <a:off x="8493765" y="4899025"/>
              <a:ext cx="395287" cy="18146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42545" rIns="0" bIns="0">
              <a:spAutoFit/>
            </a:bodyPr>
            <a:lstStyle/>
            <a:p>
              <a:pPr marL="92710" algn="just">
                <a:spcBef>
                  <a:spcPts val="335"/>
                </a:spcBef>
                <a:defRPr/>
              </a:pPr>
              <a:r>
                <a:rPr sz="900" b="1" spc="-10" dirty="0">
                  <a:solidFill>
                    <a:prstClr val="black"/>
                  </a:solidFill>
                  <a:latin typeface="Arial"/>
                  <a:cs typeface="Arial"/>
                </a:rPr>
                <a:t>20</a:t>
              </a:r>
              <a:r>
                <a:rPr lang="ru-RU" sz="900" b="1" spc="-10" dirty="0">
                  <a:solidFill>
                    <a:prstClr val="black"/>
                  </a:solidFill>
                  <a:latin typeface="Arial"/>
                  <a:cs typeface="Arial"/>
                </a:rPr>
                <a:t>20</a:t>
              </a:r>
              <a:endParaRPr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3" y="1094045"/>
            <a:ext cx="4028572" cy="541904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67276" y="1327112"/>
            <a:ext cx="393422" cy="1992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6392" y="1329074"/>
            <a:ext cx="925032" cy="19726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64867" y="1589752"/>
            <a:ext cx="418491" cy="35032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  <a:latin typeface="Cambria" pitchFamily="18" charset="0"/>
            </a:endParaRPr>
          </a:p>
        </p:txBody>
      </p:sp>
      <p:pic>
        <p:nvPicPr>
          <p:cNvPr id="25" name="Picture 4" descr="C:\Users\golcova\Downloads\Бланк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3642" r="66467" b="91637"/>
          <a:stretch/>
        </p:blipFill>
        <p:spPr bwMode="auto">
          <a:xfrm>
            <a:off x="8377128" y="4636961"/>
            <a:ext cx="395286" cy="26885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golcova\Downloads\Бланк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3642" r="66467" b="91637"/>
          <a:stretch/>
        </p:blipFill>
        <p:spPr bwMode="auto">
          <a:xfrm>
            <a:off x="3664867" y="1257486"/>
            <a:ext cx="395286" cy="26885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7"/>
          <a:srcRect l="63145" t="38168" r="33066" b="58770"/>
          <a:stretch/>
        </p:blipFill>
        <p:spPr bwMode="auto">
          <a:xfrm>
            <a:off x="3572541" y="1257486"/>
            <a:ext cx="441860" cy="205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7"/>
          <a:srcRect l="63145" t="38168" r="33066" b="58770"/>
          <a:stretch/>
        </p:blipFill>
        <p:spPr bwMode="auto">
          <a:xfrm>
            <a:off x="8353841" y="4641677"/>
            <a:ext cx="441860" cy="205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12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6" y="14288"/>
            <a:ext cx="91582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2192560" y="236538"/>
            <a:ext cx="4368817" cy="457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Завершение экзамена</a:t>
            </a:r>
            <a:endParaRPr lang="ru-RU" sz="28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12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07" y="873568"/>
            <a:ext cx="1581077" cy="107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4463" y="953919"/>
            <a:ext cx="8671991" cy="75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Организатор объявляет об окончании экзамена в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зоне </a:t>
            </a:r>
            <a:b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anose="02020603050405020304" pitchFamily="18" charset="0"/>
              </a:rPr>
              <a:t>видимости камеры видеонаблюдения</a:t>
            </a:r>
            <a:endParaRPr lang="ru-RU" sz="2000" dirty="0">
              <a:solidFill>
                <a:srgbClr val="003399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4463" y="1824091"/>
            <a:ext cx="8903844" cy="48956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ctr">
              <a:buFontTx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cs typeface="Times New Roman" panose="02020603050405020304" pitchFamily="18" charset="0"/>
              </a:rPr>
              <a:t>Сбор экзаменационных материалов у участников:</a:t>
            </a:r>
          </a:p>
          <a:p>
            <a:pPr marL="342900" indent="-342900" algn="ctr">
              <a:buFontTx/>
              <a:buAutoNum type="arabicPeriod"/>
            </a:pPr>
            <a:endParaRPr lang="ru-RU" sz="2000" b="1" dirty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sz="1000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smtClean="0">
                <a:solidFill>
                  <a:schemeClr val="bg1"/>
                </a:solidFill>
                <a:latin typeface="Cambria" pitchFamily="18" charset="0"/>
                <a:cs typeface="Times New Roman" panose="02020603050405020304" pitchFamily="18" charset="0"/>
              </a:rPr>
              <a:t>2. Упаковка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Times New Roman" panose="02020603050405020304" pitchFamily="18" charset="0"/>
              </a:rPr>
              <a:t>ЭМ:</a:t>
            </a:r>
          </a:p>
          <a:p>
            <a:pPr algn="ctr"/>
            <a:endParaRPr lang="ru-RU" sz="100" b="1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КИМ с контрольным листом – в конверт от ИК и в ВДП;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омплекты бланков – во второй ВДП;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anose="02020603050405020304" pitchFamily="18" charset="0"/>
              </a:rPr>
              <a:t>черновики – в конверт, подготовленный руководителем ППЭ.</a:t>
            </a:r>
          </a:p>
          <a:p>
            <a:pPr algn="ctr"/>
            <a:endParaRPr lang="ru-RU" sz="800" b="1" dirty="0" smtClean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Times New Roman" panose="02020603050405020304" pitchFamily="18" charset="0"/>
              </a:rPr>
              <a:t>Заполнение протокола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Times New Roman" panose="02020603050405020304" pitchFamily="18" charset="0"/>
              </a:rPr>
              <a:t>05-02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Times New Roman" panose="02020603050405020304" pitchFamily="18" charset="0"/>
              </a:rPr>
              <a:t>«Протокол проведения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Times New Roman" panose="02020603050405020304" pitchFamily="18" charset="0"/>
              </a:rPr>
              <a:t>экзамена в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cs typeface="Times New Roman" panose="02020603050405020304" pitchFamily="18" charset="0"/>
              </a:rPr>
              <a:t> аудитории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bg1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8" descr="otv_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6" y="2392613"/>
            <a:ext cx="1697066" cy="24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426319" y="2392613"/>
            <a:ext cx="5987658" cy="2112690"/>
            <a:chOff x="2921520" y="3336967"/>
            <a:chExt cx="4487471" cy="1347060"/>
          </a:xfrm>
        </p:grpSpPr>
        <p:pic>
          <p:nvPicPr>
            <p:cNvPr id="20" name="Рисунок 9" descr="otv_1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28"/>
            <a:stretch>
              <a:fillRect/>
            </a:stretch>
          </p:blipFill>
          <p:spPr bwMode="auto">
            <a:xfrm>
              <a:off x="2921520" y="3336967"/>
              <a:ext cx="4487471" cy="134706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988049" y="4299781"/>
              <a:ext cx="172192" cy="24938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mbria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62974" y="4299780"/>
              <a:ext cx="1305130" cy="24938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mbria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574475" y="4129832"/>
              <a:ext cx="3188522" cy="130630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mbria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89141" y="4299781"/>
              <a:ext cx="942175" cy="249383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ambria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95494" y="4428899"/>
            <a:ext cx="1688148" cy="43901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9446325">
            <a:off x="2074169" y="4012639"/>
            <a:ext cx="1351232" cy="5709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7" name="Picture 17" descr="C:\Users\user\Desktop\355-3551151_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0" y="4098224"/>
            <a:ext cx="866154" cy="195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" y="19936"/>
            <a:ext cx="9158288" cy="5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420688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defRPr/>
            </a:pPr>
            <a:r>
              <a:rPr lang="ru-RU" sz="2800" b="1" dirty="0">
                <a:solidFill>
                  <a:prstClr val="white"/>
                </a:solidFill>
                <a:latin typeface="Cambria" pitchFamily="18" charset="0"/>
              </a:rPr>
              <a:t>Упаковка </a:t>
            </a:r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экзаменационных материалов</a:t>
            </a:r>
            <a:endParaRPr lang="ru-RU" sz="28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120414" y="1819058"/>
            <a:ext cx="2254336" cy="1533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4706496" y="5402761"/>
            <a:ext cx="2078123" cy="1374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1037115" y="1476422"/>
            <a:ext cx="340753" cy="320813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5712" y="922338"/>
            <a:ext cx="2168611" cy="544346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2000" b="1" spc="-10" dirty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b="1" spc="-10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бланки</a:t>
            </a:r>
            <a:r>
              <a:rPr lang="en-US" sz="2000" b="1" spc="-10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– </a:t>
            </a:r>
            <a:br>
              <a:rPr lang="ru-RU" sz="2000" b="1" spc="-10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2000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в ВДП</a:t>
            </a:r>
            <a:endParaRPr lang="ru-RU" sz="20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33869" y="1530253"/>
            <a:ext cx="2275038" cy="845666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b="1" spc="-10" dirty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КИМ </a:t>
            </a:r>
            <a:r>
              <a:rPr lang="ru-RU" b="1" spc="-5" dirty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+ </a:t>
            </a:r>
            <a:r>
              <a:rPr lang="ru-RU" b="1" spc="-15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контрольный</a:t>
            </a:r>
            <a:r>
              <a:rPr lang="ru-RU" b="1" spc="25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лист </a:t>
            </a:r>
            <a:r>
              <a:rPr lang="ru-RU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– в ВДП</a:t>
            </a:r>
            <a:endParaRPr lang="ru-RU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22190" y="4223618"/>
            <a:ext cx="2238232" cy="969199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b="1" spc="-10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Испорченные/</a:t>
            </a: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b="1" spc="-10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бракованные ЭМ </a:t>
            </a:r>
            <a:r>
              <a:rPr lang="ru-RU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– в ВДП</a:t>
            </a:r>
            <a:endParaRPr lang="ru-RU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0" y="4491825"/>
            <a:ext cx="839683" cy="11863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58" y="4491825"/>
            <a:ext cx="839683" cy="1186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8134" y="3970387"/>
            <a:ext cx="105087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Бланк регистрации</a:t>
            </a:r>
            <a:endParaRPr lang="ru-RU" sz="1100" dirty="0">
              <a:solidFill>
                <a:prstClr val="black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2870" y="3981003"/>
            <a:ext cx="1014419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Бланк ответов №1</a:t>
            </a:r>
            <a:endParaRPr lang="ru-RU" sz="1100" dirty="0">
              <a:solidFill>
                <a:prstClr val="black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5440" y="3394188"/>
            <a:ext cx="207183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Бланки ответов №2 лист 1 </a:t>
            </a:r>
            <a:br>
              <a:rPr lang="ru-RU" sz="1100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и 2, ДБО № 2 (при наличии)</a:t>
            </a:r>
            <a:endParaRPr lang="ru-RU" sz="1100" dirty="0">
              <a:solidFill>
                <a:prstClr val="black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96863" y="3362895"/>
            <a:ext cx="762000" cy="6074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516688" y="3352279"/>
            <a:ext cx="587753" cy="6287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374750" y="3272399"/>
            <a:ext cx="558667" cy="959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95711" y="6313598"/>
            <a:ext cx="4337225" cy="503458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Черновики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– в конверт, приготовленный руководителем ППЭ</a:t>
            </a:r>
            <a:endParaRPr lang="ru-RU" sz="16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08" y="3935529"/>
            <a:ext cx="794866" cy="1181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22" y="4212849"/>
            <a:ext cx="819608" cy="1181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39" y="4884522"/>
            <a:ext cx="812811" cy="1199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object 11"/>
          <p:cNvSpPr/>
          <p:nvPr/>
        </p:nvSpPr>
        <p:spPr>
          <a:xfrm>
            <a:off x="5575180" y="5220816"/>
            <a:ext cx="340753" cy="320813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37390" y="4628384"/>
            <a:ext cx="77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C00000"/>
                </a:solidFill>
                <a:latin typeface="Cambria" pitchFamily="18" charset="0"/>
              </a:rPr>
              <a:t>Лист 2</a:t>
            </a:r>
            <a:endParaRPr lang="ru-RU" sz="9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4489" y="5249743"/>
            <a:ext cx="77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C00000"/>
                </a:solidFill>
                <a:latin typeface="Cambria" pitchFamily="18" charset="0"/>
              </a:rPr>
              <a:t>Лист 1</a:t>
            </a:r>
            <a:endParaRPr lang="ru-RU" sz="9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5" name="object 6"/>
          <p:cNvSpPr/>
          <p:nvPr/>
        </p:nvSpPr>
        <p:spPr>
          <a:xfrm>
            <a:off x="4706496" y="2706904"/>
            <a:ext cx="2078123" cy="1374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6" name="Правая фигурная скобка 35"/>
          <p:cNvSpPr/>
          <p:nvPr/>
        </p:nvSpPr>
        <p:spPr>
          <a:xfrm>
            <a:off x="6632805" y="1173706"/>
            <a:ext cx="641445" cy="5656997"/>
          </a:xfrm>
          <a:prstGeom prst="righ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ambria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148737" y="2202898"/>
            <a:ext cx="1832122" cy="575233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pc="-10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Все ЭМ </a:t>
            </a:r>
            <a:r>
              <a:rPr lang="ru-RU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– </a:t>
            </a:r>
            <a:br>
              <a:rPr lang="ru-RU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в сейф-пакет</a:t>
            </a:r>
            <a:endParaRPr lang="ru-RU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12"/>
          <p:cNvSpPr>
            <a:spLocks noChangeArrowheads="1"/>
          </p:cNvSpPr>
          <p:nvPr/>
        </p:nvSpPr>
        <p:spPr bwMode="auto">
          <a:xfrm>
            <a:off x="7196597" y="3087340"/>
            <a:ext cx="1680548" cy="217820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10895" y="4030575"/>
            <a:ext cx="1307806" cy="922500"/>
          </a:xfrm>
          <a:prstGeom prst="roundRect">
            <a:avLst>
              <a:gd name="adj" fmla="val 3501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ОПИСЬ</a:t>
            </a:r>
            <a:br>
              <a:rPr lang="ru-RU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сейф-пакета</a:t>
            </a:r>
            <a:endParaRPr lang="ru-RU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374750" y="688463"/>
            <a:ext cx="2211722" cy="1264623"/>
          </a:xfrm>
          <a:prstGeom prst="roundRect">
            <a:avLst>
              <a:gd name="adj" fmla="val 35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600" b="1" spc="-10" dirty="0" smtClean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На электронный носитель, </a:t>
            </a:r>
            <a:r>
              <a:rPr lang="ru-RU" sz="1600" b="1" u="sng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подготовленный ОО  </a:t>
            </a:r>
            <a:br>
              <a:rPr lang="ru-RU" sz="1600" b="1" u="sng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1600" spc="-1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записываются видеофайлы</a:t>
            </a:r>
            <a:endParaRPr lang="ru-RU" sz="16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4903" y="4411890"/>
            <a:ext cx="77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Cambria" pitchFamily="18" charset="0"/>
              </a:rPr>
              <a:t>ДБО № 2</a:t>
            </a:r>
            <a:endParaRPr lang="ru-RU" sz="9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052" name="Picture 4" descr="https://cdbrand.ru/sites/default/files/873-slim-box-cd-chernyy-10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14743" b="19125"/>
          <a:stretch/>
        </p:blipFill>
        <p:spPr bwMode="auto">
          <a:xfrm>
            <a:off x="2737390" y="2202898"/>
            <a:ext cx="1520456" cy="10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11"/>
          <p:cNvSpPr/>
          <p:nvPr/>
        </p:nvSpPr>
        <p:spPr>
          <a:xfrm>
            <a:off x="5570929" y="2375919"/>
            <a:ext cx="340753" cy="320813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42" name="Рисунок 41"/>
          <p:cNvPicPr/>
          <p:nvPr/>
        </p:nvPicPr>
        <p:blipFill rotWithShape="1">
          <a:blip r:embed="rId12"/>
          <a:srcRect l="15844" t="21636" r="31802" b="27949"/>
          <a:stretch/>
        </p:blipFill>
        <p:spPr bwMode="auto">
          <a:xfrm>
            <a:off x="5007658" y="733884"/>
            <a:ext cx="1315877" cy="465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512408" y="1953086"/>
            <a:ext cx="0" cy="267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587574" y="885123"/>
            <a:ext cx="4097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83215"/>
            <a:ext cx="8964612" cy="762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Завершение экзамена: </a:t>
            </a:r>
            <a:b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действия руководителя ППЭ и члена ГЭК</a:t>
            </a:r>
            <a:endParaRPr lang="ru-RU" altLang="ru-RU" sz="2800" b="1" dirty="0">
              <a:solidFill>
                <a:prstClr val="white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4463" y="961324"/>
            <a:ext cx="8893211" cy="5758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ctr"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В штабе ППЭ с включенным видеонаблюдением </a:t>
            </a:r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руководитель ППЭ </a:t>
            </a:r>
            <a:br>
              <a:rPr lang="ru-RU" sz="17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в присутствии члена ГЭК принимает от </a:t>
            </a:r>
            <a:r>
              <a:rPr lang="ru-RU" sz="1700" b="1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ответственных организаторов </a:t>
            </a:r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17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в </a:t>
            </a:r>
            <a:r>
              <a:rPr lang="ru-RU" sz="1700" b="1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аудитории следующие материалы</a:t>
            </a:r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:</a:t>
            </a:r>
          </a:p>
          <a:p>
            <a:pPr indent="450000" algn="ctr">
              <a:spcAft>
                <a:spcPts val="0"/>
              </a:spcAft>
              <a:defRPr/>
            </a:pPr>
            <a:endParaRPr lang="ru-RU" sz="900" b="1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indent="4500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запечатанный ВДП с бланками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;</a:t>
            </a:r>
            <a:b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</a:br>
            <a:endParaRPr lang="ru-RU" sz="8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запечатанный ВДП с КИМ участников экзамена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запечатанный конверт с использованными черновиками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неиспользованные черновики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неиспользованные ИК участников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испорченные и (или) имеющие полиграфические дефекты ИК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неиспользованные дополнительные бланки ответов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служебные записки (при наличии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);</a:t>
            </a:r>
          </a:p>
          <a:p>
            <a:pPr indent="450000" algn="just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800" dirty="0" smtClean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формы ППЭ:</a:t>
            </a:r>
            <a:endParaRPr lang="ru-RU" sz="2000" b="1" u="sng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ППЭ-05-02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«</a:t>
            </a: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Протокол проведения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экзамена в</a:t>
            </a: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 аудитории»; 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ППЭ-12-02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«</a:t>
            </a: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Ведомость коррекции персональных данных участников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экзамена в</a:t>
            </a: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 аудитории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» (при наличии);</a:t>
            </a:r>
            <a:endParaRPr lang="ru-RU" sz="17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ППЭ-12-04-МАШ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«Ведомость учета времени отсутствия участников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экзамена </a:t>
            </a:r>
            <a:b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аудитории»;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ППЭ-12-03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«Ведомость использования дополнительных бланков ответов № 2» </a:t>
            </a:r>
            <a:endParaRPr lang="ru-RU" sz="1700" b="1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" y="0"/>
            <a:ext cx="915828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312738"/>
            <a:ext cx="8393481" cy="457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Завершение экзамена: </a:t>
            </a:r>
            <a:b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действия руководителя ППЭ и члена ГЭК</a:t>
            </a:r>
            <a:endParaRPr lang="ru-RU" altLang="ru-RU" sz="2800" b="1" dirty="0">
              <a:solidFill>
                <a:prstClr val="white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58" y="1060449"/>
            <a:ext cx="9048926" cy="2224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b="1" dirty="0" smtClean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 совместно с членом ГЭК заполняют формы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b="1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 13-01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«Протокол проведения ЕГЭ в ППЭ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»;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14-01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«Акт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приёмки-передачи экзаменационных материалов в ППЭ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»;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8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ППЭ-14-02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Ведомость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учета экзаменационных материалов»;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sz="8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13-02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МАШ «Сводная ведомость учёта участников и использования ЭМ в 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ППЭ»</a:t>
            </a:r>
          </a:p>
          <a:p>
            <a:pPr algn="just">
              <a:defRPr/>
            </a:pPr>
            <a:r>
              <a:rPr lang="en-US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58" y="3284997"/>
            <a:ext cx="9017877" cy="1159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Все необходимые материалы передаются </a:t>
            </a:r>
            <a:r>
              <a:rPr lang="ru-RU" altLang="ru-RU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в сейф-пакете руководителем </a:t>
            </a:r>
            <a:r>
              <a:rPr lang="ru-RU" altLang="ru-RU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ППЭ члену ГЭК по форме </a:t>
            </a:r>
            <a:r>
              <a:rPr lang="ru-RU" altLang="ru-RU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ППЭ-14-01</a:t>
            </a:r>
            <a:r>
              <a:rPr lang="ru-RU" altLang="ru-RU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Акт приемки-передачи экзаменационных материалов в ППЭ</a:t>
            </a:r>
            <a:r>
              <a:rPr lang="ru-RU" altLang="ru-RU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» для дальнейшей передачи и обработки в ОРЦОКО</a:t>
            </a:r>
            <a:endParaRPr lang="ru-RU" altLang="ru-RU" dirty="0">
              <a:solidFill>
                <a:prstClr val="white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https://st.depositphotos.com/1533020/2471/v/950/depositphotos_24710371-stock-illustration-business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7395" y="4622688"/>
            <a:ext cx="2881692" cy="1772916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63058" y="4494878"/>
            <a:ext cx="5691187" cy="22780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ППЭ дает указание техническому специалисту остановить видеонаблюдение </a:t>
            </a:r>
            <a:b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 на дому и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осуществить копирование всех файлов видеозаписи на CD (DVD)-диски </a:t>
            </a:r>
            <a:b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(диски упаковываются в отдельный конверт</a:t>
            </a:r>
            <a:b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со следующей информацией: </a:t>
            </a:r>
            <a:b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код ППЭ, сокращенное наименование ППЭ, </a:t>
            </a:r>
            <a:b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дата экзамена, название предмета)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2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7" name="Picture 3" descr="C:\Users\gridunova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" y="1024513"/>
            <a:ext cx="8793126" cy="43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7321" y="106326"/>
            <a:ext cx="8415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ГРАФИК РАБОТЫ ППЭ НА ДОМУ В ОСНОВНОЙ ПЕРИОД ГИА-11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77439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" name="Picture 2" descr="C:\Users\gridunova\Downloads\Обучение работников\Разрешенные средства на экзамена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7" y="904500"/>
            <a:ext cx="7931888" cy="587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1506" y="94330"/>
            <a:ext cx="8458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Средства обучения и воспитания для выполнения заданий КИМ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7728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45" y="1638795"/>
            <a:ext cx="3576810" cy="343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Подготовка экзамена: </a:t>
            </a:r>
            <a:b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лица, привлекаемые к проведению ЕГЭ</a:t>
            </a:r>
            <a:endParaRPr lang="ru-RU" altLang="ru-RU" sz="2800" b="1" dirty="0">
              <a:solidFill>
                <a:prstClr val="white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52729" y="1211433"/>
            <a:ext cx="20002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Руководитель </a:t>
            </a:r>
            <a:br>
              <a:rPr lang="ru-RU" altLang="ru-RU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ППЭ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52925" y="1242965"/>
            <a:ext cx="2214562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Член 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ГЭК</a:t>
            </a:r>
            <a:endParaRPr lang="ru-RU" altLang="ru-RU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3943278" y="1242964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Организаторы ППЭ 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(два в аудитории) </a:t>
            </a:r>
            <a:endParaRPr lang="ru-RU" altLang="ru-RU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6620700" y="1227199"/>
            <a:ext cx="2485646" cy="6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Ассистент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(при необходимости)</a:t>
            </a:r>
            <a:endParaRPr lang="ru-RU" altLang="ru-RU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20"/>
          <p:cNvSpPr>
            <a:spLocks noChangeArrowheads="1"/>
          </p:cNvSpPr>
          <p:nvPr/>
        </p:nvSpPr>
        <p:spPr bwMode="auto">
          <a:xfrm>
            <a:off x="101084" y="6176480"/>
            <a:ext cx="90070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 indent="457200" algn="just"/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Лица</a:t>
            </a:r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, привлекаемые к проведению 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ЕГЭ на дому, </a:t>
            </a:r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прибывают в ППЭ </a:t>
            </a:r>
            <a:r>
              <a:rPr lang="ru-RU" altLang="ru-RU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не </a:t>
            </a:r>
            <a:r>
              <a:rPr lang="ru-RU" altLang="ru-RU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ранее 09.00 </a:t>
            </a:r>
            <a:r>
              <a:rPr lang="ru-RU" altLang="ru-RU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часов</a:t>
            </a:r>
            <a:endParaRPr lang="ru-RU" altLang="ru-RU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01167" y="1891863"/>
            <a:ext cx="2423065" cy="285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 descr="https://cache3.youla.io/files/images/780_780/58/3b/583b3dbbd53f3d7b66296e0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8028" y="1949614"/>
            <a:ext cx="1132402" cy="2878192"/>
          </a:xfrm>
          <a:prstGeom prst="rect">
            <a:avLst/>
          </a:prstGeom>
          <a:noFill/>
        </p:spPr>
      </p:pic>
      <p:pic>
        <p:nvPicPr>
          <p:cNvPr id="108561" name="Picture 17" descr="C:\Users\user\Desktop\355-3551151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972910" y="1930947"/>
            <a:ext cx="1292775" cy="291926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513904" y="4067035"/>
            <a:ext cx="9893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b="1" dirty="0" smtClean="0">
                <a:solidFill>
                  <a:prstClr val="white"/>
                </a:solidFill>
                <a:latin typeface="Cambria" pitchFamily="18" charset="0"/>
              </a:rPr>
              <a:t>Экзаменационные</a:t>
            </a:r>
          </a:p>
          <a:p>
            <a:pPr algn="ctr"/>
            <a:r>
              <a:rPr lang="ru-RU" sz="700" b="1" dirty="0" smtClean="0">
                <a:solidFill>
                  <a:prstClr val="white"/>
                </a:solidFill>
                <a:latin typeface="Cambria" pitchFamily="18" charset="0"/>
              </a:rPr>
              <a:t>материалы</a:t>
            </a:r>
          </a:p>
          <a:p>
            <a:pPr algn="ctr"/>
            <a:r>
              <a:rPr lang="ru-RU" sz="700" b="1" dirty="0" smtClean="0">
                <a:solidFill>
                  <a:prstClr val="white"/>
                </a:solidFill>
                <a:latin typeface="Cambria" pitchFamily="18" charset="0"/>
              </a:rPr>
              <a:t>ЕГЭ</a:t>
            </a:r>
            <a:endParaRPr lang="ru-RU" sz="7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409" y="4892218"/>
            <a:ext cx="898639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Родители (законные представители) участников экзаменов вправе привлекаться в качестве ассистентов при проведении ЕГЭ (с обязательным внесением их в региональную информационную систему и распределением </a:t>
            </a:r>
            <a:br>
              <a:rPr lang="ru-RU" altLang="ru-RU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их в указанный ППЭ на дому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)</a:t>
            </a:r>
            <a:endParaRPr lang="ru-RU" altLang="ru-RU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Подготовка экзамена: особенности организации ППЭ для участников с ОВЗ</a:t>
            </a:r>
            <a:endParaRPr lang="ru-RU" altLang="ru-RU" sz="2800" b="1" dirty="0">
              <a:solidFill>
                <a:prstClr val="white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016" y="3770985"/>
            <a:ext cx="5931327" cy="16398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при проведении ЕГЭ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по иностранному языку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(устная часть)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организуется только одна аудитория, которая является аудиторией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проведения </a:t>
            </a:r>
            <a:b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и аудиторией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подготовки одновременно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998" y="2470998"/>
            <a:ext cx="5931327" cy="10297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подготовка рабочих мест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для всех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работников данного ППЭ (с учетом индивидуальных возможностей)</a:t>
            </a:r>
            <a:endParaRPr lang="ru-RU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3998" y="5647265"/>
            <a:ext cx="5909345" cy="719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видеонаблюдение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режиме «офлайн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9" name="Picture 2" descr="http://clipart-library.com/image_gallery2/Web-Camera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13" y="1016039"/>
            <a:ext cx="984917" cy="6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51211" y="1504634"/>
            <a:ext cx="5894114" cy="7618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indent="3600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для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(с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состояния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здоровья)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3208" y="2410655"/>
            <a:ext cx="2272681" cy="218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160488" y="1319968"/>
            <a:ext cx="124906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!OFFLINE!</a:t>
            </a:r>
            <a:endParaRPr lang="ru-RU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6313" y="1706284"/>
            <a:ext cx="939155" cy="93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6160488" y="5007936"/>
            <a:ext cx="2900741" cy="1358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(ППЭ 48, 52) </a:t>
            </a:r>
          </a:p>
          <a:p>
            <a:pPr algn="ctr"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наличие глюкометра </a:t>
            </a:r>
            <a:b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и ручки с инсулином </a:t>
            </a:r>
            <a:b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у участника ЕГЭ</a:t>
            </a:r>
          </a:p>
        </p:txBody>
      </p:sp>
    </p:spTree>
    <p:extLst>
      <p:ext uri="{BB962C8B-B14F-4D97-AF65-F5344CB8AC3E}">
        <p14:creationId xmlns:p14="http://schemas.microsoft.com/office/powerpoint/2010/main" val="22139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9580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585" y="1243899"/>
            <a:ext cx="808074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AutoNum type="arabicParenR"/>
            </a:pP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Спецпакеты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с ЭМ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необходимо получить на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складе УСС.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  <a:cs typeface="+mn-cs"/>
            </a:endParaRPr>
          </a:p>
          <a:p>
            <a:pPr marL="342900" lvl="0" indent="-342900" algn="just">
              <a:spcAft>
                <a:spcPts val="0"/>
              </a:spcAft>
              <a:buAutoNum type="arabicParenR"/>
            </a:pP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  <a:cs typeface="+mn-cs"/>
            </a:endParaRPr>
          </a:p>
          <a:p>
            <a:pPr lvl="0" algn="just">
              <a:spcAft>
                <a:spcPts val="0"/>
              </a:spcAft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Склад 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расположен по адресу: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г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. Орел,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ул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. Планерная, дом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31 (график получения будет направлен позднее).</a:t>
            </a:r>
          </a:p>
          <a:p>
            <a:pPr lvl="0"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/>
              <a:ea typeface="Times New Roman"/>
              <a:cs typeface="+mn-cs"/>
            </a:endParaRPr>
          </a:p>
          <a:p>
            <a:pPr lvl="0"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2) Формы ППЭ в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ОРЦОКО (г. Орел, </a:t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ул.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Полесская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дом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24)</a:t>
            </a:r>
            <a:endParaRPr lang="ru-RU" sz="2800" dirty="0">
              <a:solidFill>
                <a:prstClr val="white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7321" y="372714"/>
            <a:ext cx="8080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Получение ЭМ членом ГЭК в день экзамена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21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160336"/>
            <a:ext cx="9144001" cy="5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160338"/>
            <a:ext cx="8964612" cy="457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Доставка ЭМ в ППЭ на дому</a:t>
            </a:r>
            <a:endParaRPr lang="ru-RU" altLang="ru-RU" sz="2800" b="1" dirty="0">
              <a:solidFill>
                <a:prstClr val="white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6509081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2740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545386">
            <a:off x="8286220" y="3827876"/>
            <a:ext cx="281717" cy="153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2417" y="781783"/>
            <a:ext cx="549703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Член </a:t>
            </a: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ГЭК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доставляет ЭМ в ППЭ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4117" y="1613072"/>
            <a:ext cx="8635334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8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Организовать включение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видеонаблюдения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ППЭ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     (до получения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ЭМ от члена ГЭК);</a:t>
            </a:r>
          </a:p>
          <a:p>
            <a:pPr algn="just"/>
            <a:endParaRPr lang="ru-RU" sz="8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получить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от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члена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ГЭК ЭМ и вскрыть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сейф-пакет с: </a:t>
            </a:r>
          </a:p>
          <a:p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- ЭМ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, </a:t>
            </a:r>
          </a:p>
          <a:p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- ДБО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№ 2 (кроме математики базового уровня), </a:t>
            </a:r>
          </a:p>
          <a:p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- ВДП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для упаковки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бланков, 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- ВДП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для упаковки КИМ, </a:t>
            </a:r>
            <a:endParaRPr lang="ru-RU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- ВДП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для упаковки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испорченных/бракованных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ИК, </a:t>
            </a:r>
            <a:endParaRPr lang="ru-RU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- ВДП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для упаковки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неиспользованных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ИК, </a:t>
            </a:r>
          </a:p>
          <a:p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- пакет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руководителя ППЭ (формы ППЭ); </a:t>
            </a:r>
          </a:p>
          <a:p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 </a:t>
            </a:r>
            <a:endParaRPr lang="ru-RU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проверить комплектность и целостность упаковки ЭМ;</a:t>
            </a:r>
          </a:p>
          <a:p>
            <a:r>
              <a:rPr lang="ru-RU" sz="800" dirty="0">
                <a:solidFill>
                  <a:srgbClr val="003399"/>
                </a:solidFill>
                <a:latin typeface="Cambria" panose="02040503050406030204" pitchFamily="18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заполнить форму ППЭ-14-01 «Акт приемки-передачи экзаменационных материалов в ППЭ» при получении ЭМ от члена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ГЭК;</a:t>
            </a:r>
          </a:p>
          <a:p>
            <a:endParaRPr lang="ru-RU" sz="8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назначить ответственного организатора в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соответствии с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формой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ППЭ-07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«Список работников ППЭ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64117" y="780933"/>
            <a:ext cx="3042608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Не позднее 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9.15 часов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402417" y="1268967"/>
            <a:ext cx="549703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 Руководитель ППЭ должен: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64117" y="1268967"/>
            <a:ext cx="305948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Не позднее 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9.15 часов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8"/>
            <a:ext cx="9158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160338"/>
            <a:ext cx="8964612" cy="457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Проведение экзамена: выдача ЭМ руководителем ППЭ</a:t>
            </a:r>
            <a:endParaRPr lang="ru-RU" sz="28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1261" y="668006"/>
            <a:ext cx="6861175" cy="33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2688" tIns="26344" rIns="52688" bIns="26344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Не </a:t>
            </a:r>
            <a:r>
              <a:rPr 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позднее  </a:t>
            </a:r>
            <a:r>
              <a:rPr lang="ru-RU" sz="18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9.45 минут</a:t>
            </a:r>
            <a:endParaRPr lang="ru-RU" sz="1800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74738"/>
            <a:ext cx="9144000" cy="5570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ППЭ выдает ответственному организатору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:</a:t>
            </a:r>
          </a:p>
          <a:p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спецпакеты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 индивидуальными комплектами ЕГЭ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ВДП для упаковки всех типов бланков ЕГЭ, КИМ, испорченных/ бракованных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ИК; </a:t>
            </a:r>
          </a:p>
          <a:p>
            <a:endParaRPr lang="ru-RU" sz="8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дополнительные бланки ответов № 2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конверты для упаковки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черновиков, </a:t>
            </a:r>
            <a:r>
              <a:rPr lang="ru-RU" sz="1600" u="sng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подготовленные ОО;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8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инструкцию для участников экзамена, зачитываемую организатором в аудитории перед началом экзамена;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черновики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со штампом ОО, в которой обучается участник экзамена</a:t>
            </a:r>
          </a:p>
          <a:p>
            <a:endParaRPr lang="ru-RU" sz="8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r>
              <a:rPr lang="ru-RU" b="1" u="sng" dirty="0">
                <a:solidFill>
                  <a:srgbClr val="003399"/>
                </a:solidFill>
                <a:latin typeface="Cambria" panose="02040503050406030204" pitchFamily="18" charset="0"/>
              </a:rPr>
              <a:t>формы: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ППЭ-05-01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«Список участников экзамена в аудитории ППЭ»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2 экземпляра); </a:t>
            </a: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ППЭ-05-02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«Протокол проведения экзамена в аудитории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ППЭ-12-02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«Ведомость коррекции персональных данных участников экзамена 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аудитории»;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ППЭ-12-03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«Ведомость использования дополнительных бланков ответов № 2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ППЭ-12-04-МАШ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«Ведомость учета времени отсутствия участников экзамена в аудитории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ППЭ-16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«Расшифровка кодов образовательных организаций ППЭ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7938"/>
            <a:ext cx="9158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03074" y="171820"/>
            <a:ext cx="8964612" cy="457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</a:rPr>
              <a:t>Проведение экзамена: начало экзамена</a:t>
            </a:r>
            <a:endParaRPr lang="ru-RU" sz="28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873" y="996766"/>
            <a:ext cx="8950168" cy="2008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 b="1" i="1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Организатор проводит первую часть инструктажа (в 9.50 часов):</a:t>
            </a:r>
            <a:endParaRPr lang="ru-RU" sz="1600" b="1" i="1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sz="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порядке проведения экзамена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sz="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правилах подачи апелляции о нарушении установленного порядка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проведения;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sz="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правилах заполнения бланков, случаях удаления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экзамена, использовании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дополнительных материалов;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sz="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времени и месте ознакомления с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результатами ЕГЭ</a:t>
            </a:r>
          </a:p>
          <a:p>
            <a:pPr>
              <a:defRPr/>
            </a:pPr>
            <a:endParaRPr lang="ru-RU" sz="16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772" y="3136404"/>
            <a:ext cx="8950168" cy="14674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Проводится вторая </a:t>
            </a: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часть инструктажа </a:t>
            </a: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(не </a:t>
            </a: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ранее </a:t>
            </a: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10.00 часов). </a:t>
            </a:r>
          </a:p>
          <a:p>
            <a:pPr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Организатор: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демонстрирует 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целостность упаковки </a:t>
            </a:r>
            <a:r>
              <a:rPr lang="ru-RU" sz="1600" dirty="0" err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спецпакета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 ЭМ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sz="8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вскрывает </a:t>
            </a:r>
            <a:r>
              <a:rPr lang="ru-RU" sz="1600" dirty="0" err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спецпакет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 ИК (в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форме ППЭ-05-02 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фиксируется дата и время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sz="8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раздают участнику ИК</a:t>
            </a:r>
            <a:endParaRPr lang="ru-RU" sz="16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975" y="4684196"/>
            <a:ext cx="8963066" cy="12247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Организаторы </a:t>
            </a:r>
            <a:r>
              <a:rPr lang="ru-RU" sz="1600" b="1" i="1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проверяют </a:t>
            </a:r>
            <a:r>
              <a:rPr lang="ru-RU" sz="1600" b="1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правильность 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заполнения регистрационных полей бланков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участниками;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endParaRPr lang="ru-RU" sz="8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соответствие 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данных участника в бланке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регистрации и </a:t>
            </a:r>
            <a:r>
              <a:rPr lang="ru-RU" sz="16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документе, удостоверяющем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личность</a:t>
            </a:r>
            <a:endParaRPr lang="ru-RU" sz="16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772" y="6027747"/>
            <a:ext cx="8950167" cy="665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Объявляет начало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, продолжительность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время окончания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экзамена;</a:t>
            </a:r>
          </a:p>
          <a:p>
            <a:pPr>
              <a:defRPr/>
            </a:pPr>
            <a:endParaRPr lang="ru-RU" sz="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время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начала и окончания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фиксирует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листе бумаги, в зоне видимости камеры</a:t>
            </a:r>
            <a:endParaRPr lang="ru-RU" sz="16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29963</TotalTime>
  <Words>815</Words>
  <Application>Microsoft Office PowerPoint</Application>
  <PresentationFormat>Экран (4:3)</PresentationFormat>
  <Paragraphs>229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Подготовка экзамена:  лица, привлекаемые к проведению ЕГЭ</vt:lpstr>
      <vt:lpstr>Подготовка экзамена: особенности организации ППЭ для участников с ОВЗ</vt:lpstr>
      <vt:lpstr>Презентация PowerPoint</vt:lpstr>
      <vt:lpstr>Доставка ЭМ в ППЭ на дому</vt:lpstr>
      <vt:lpstr>Проведение экзамена: выдача ЭМ руководителем ППЭ</vt:lpstr>
      <vt:lpstr>Проведение экзамена: начало экзамена</vt:lpstr>
      <vt:lpstr>Презентация PowerPoint</vt:lpstr>
      <vt:lpstr>Проведение экзамена:  действия организаторов в аудитории</vt:lpstr>
      <vt:lpstr>Дополнительный бланк ответов № 2</vt:lpstr>
      <vt:lpstr>Форма ППЭ 12-04-МАШ «Ведомость учета времени отсутствия участников экзамена в аудитории»</vt:lpstr>
      <vt:lpstr>Завершение экзамена</vt:lpstr>
      <vt:lpstr>Упаковка экзаменационных материалов</vt:lpstr>
      <vt:lpstr>Завершение экзамена:  действия руководителя ППЭ и члена ГЭК</vt:lpstr>
      <vt:lpstr>Завершение экзамена:  действия руководителя ППЭ и члена ГЭК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Обучающие семинары</dc:title>
  <dc:creator>Мария Гридунова</dc:creator>
  <cp:lastModifiedBy>Мария Гридунова</cp:lastModifiedBy>
  <cp:revision>2220</cp:revision>
  <cp:lastPrinted>2024-04-26T12:00:46Z</cp:lastPrinted>
  <dcterms:created xsi:type="dcterms:W3CDTF">2014-12-02T07:06:06Z</dcterms:created>
  <dcterms:modified xsi:type="dcterms:W3CDTF">2024-05-16T11:25:40Z</dcterms:modified>
</cp:coreProperties>
</file>