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05" r:id="rId2"/>
    <p:sldMasterId id="2147483738" r:id="rId3"/>
    <p:sldMasterId id="2147483751" r:id="rId4"/>
    <p:sldMasterId id="2147483764" r:id="rId5"/>
    <p:sldMasterId id="2147483777" r:id="rId6"/>
    <p:sldMasterId id="2147483790" r:id="rId7"/>
    <p:sldMasterId id="2147483803" r:id="rId8"/>
    <p:sldMasterId id="2147483828" r:id="rId9"/>
  </p:sldMasterIdLst>
  <p:notesMasterIdLst>
    <p:notesMasterId r:id="rId26"/>
  </p:notesMasterIdLst>
  <p:handoutMasterIdLst>
    <p:handoutMasterId r:id="rId27"/>
  </p:handoutMasterIdLst>
  <p:sldIdLst>
    <p:sldId id="324" r:id="rId10"/>
    <p:sldId id="378" r:id="rId11"/>
    <p:sldId id="379" r:id="rId12"/>
    <p:sldId id="364" r:id="rId13"/>
    <p:sldId id="365" r:id="rId14"/>
    <p:sldId id="371" r:id="rId15"/>
    <p:sldId id="372" r:id="rId16"/>
    <p:sldId id="373" r:id="rId17"/>
    <p:sldId id="366" r:id="rId18"/>
    <p:sldId id="380" r:id="rId19"/>
    <p:sldId id="383" r:id="rId20"/>
    <p:sldId id="384" r:id="rId21"/>
    <p:sldId id="382" r:id="rId22"/>
    <p:sldId id="368" r:id="rId23"/>
    <p:sldId id="374" r:id="rId24"/>
    <p:sldId id="360" r:id="rId25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8D064FE-4B74-475E-9D9A-73B418667A1F}">
          <p14:sldIdLst>
            <p14:sldId id="324"/>
            <p14:sldId id="378"/>
            <p14:sldId id="379"/>
            <p14:sldId id="364"/>
            <p14:sldId id="365"/>
            <p14:sldId id="371"/>
            <p14:sldId id="372"/>
            <p14:sldId id="373"/>
            <p14:sldId id="366"/>
            <p14:sldId id="380"/>
            <p14:sldId id="383"/>
            <p14:sldId id="384"/>
            <p14:sldId id="382"/>
            <p14:sldId id="368"/>
            <p14:sldId id="374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">
          <p15:clr>
            <a:srgbClr val="A4A3A4"/>
          </p15:clr>
        </p15:guide>
        <p15:guide id="2" orient="horz" pos="3239">
          <p15:clr>
            <a:srgbClr val="A4A3A4"/>
          </p15:clr>
        </p15:guide>
        <p15:guide id="3" orient="horz" pos="2074">
          <p15:clr>
            <a:srgbClr val="A4A3A4"/>
          </p15:clr>
        </p15:guide>
        <p15:guide id="4" orient="horz" pos="1461">
          <p15:clr>
            <a:srgbClr val="A4A3A4"/>
          </p15:clr>
        </p15:guide>
        <p15:guide id="5" orient="horz" pos="667">
          <p15:clr>
            <a:srgbClr val="A4A3A4"/>
          </p15:clr>
        </p15:guide>
        <p15:guide id="6" orient="horz" pos="577">
          <p15:clr>
            <a:srgbClr val="A4A3A4"/>
          </p15:clr>
        </p15:guide>
        <p15:guide id="7" orient="horz" pos="463">
          <p15:clr>
            <a:srgbClr val="A4A3A4"/>
          </p15:clr>
        </p15:guide>
        <p15:guide id="8" orient="horz" pos="1144">
          <p15:clr>
            <a:srgbClr val="A4A3A4"/>
          </p15:clr>
        </p15:guide>
        <p15:guide id="9" pos="90">
          <p15:clr>
            <a:srgbClr val="A4A3A4"/>
          </p15:clr>
        </p15:guide>
        <p15:guide id="10" pos="5602">
          <p15:clr>
            <a:srgbClr val="A4A3A4"/>
          </p15:clr>
        </p15:guide>
        <p15:guide id="11" pos="4309">
          <p15:clr>
            <a:srgbClr val="A4A3A4"/>
          </p15:clr>
        </p15:guide>
        <p15:guide id="12" pos="2880">
          <p15:clr>
            <a:srgbClr val="A4A3A4"/>
          </p15:clr>
        </p15:guide>
        <p15:guide id="13" pos="703">
          <p15:clr>
            <a:srgbClr val="A4A3A4"/>
          </p15:clr>
        </p15:guide>
        <p15:guide id="14" pos="408">
          <p15:clr>
            <a:srgbClr val="A4A3A4"/>
          </p15:clr>
        </p15:guide>
        <p15:guide id="15" pos="1519">
          <p15:clr>
            <a:srgbClr val="A4A3A4"/>
          </p15:clr>
        </p15:guide>
        <p15:guide id="16" pos="29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85"/>
    <a:srgbClr val="640000"/>
    <a:srgbClr val="7E0000"/>
    <a:srgbClr val="B40000"/>
    <a:srgbClr val="FFC5C5"/>
    <a:srgbClr val="8A0000"/>
    <a:srgbClr val="820000"/>
    <a:srgbClr val="4FC8EE"/>
    <a:srgbClr val="7030A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8857" autoAdjust="0"/>
  </p:normalViewPr>
  <p:slideViewPr>
    <p:cSldViewPr showGuides="1">
      <p:cViewPr varScale="1">
        <p:scale>
          <a:sx n="116" d="100"/>
          <a:sy n="116" d="100"/>
        </p:scale>
        <p:origin x="758" y="72"/>
      </p:cViewPr>
      <p:guideLst>
        <p:guide orient="horz" pos="214"/>
        <p:guide orient="horz" pos="3239"/>
        <p:guide orient="horz" pos="2074"/>
        <p:guide orient="horz" pos="1461"/>
        <p:guide orient="horz" pos="667"/>
        <p:guide orient="horz" pos="577"/>
        <p:guide orient="horz" pos="463"/>
        <p:guide orient="horz" pos="1144"/>
        <p:guide pos="90"/>
        <p:guide pos="5602"/>
        <p:guide pos="4309"/>
        <p:guide pos="2880"/>
        <p:guide pos="703"/>
        <p:guide pos="408"/>
        <p:guide pos="1519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  <p:guide orient="horz" pos="2141"/>
        <p:guide pos="312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B96EF45C-CAD0-41CA-9EAF-6BF2F9CD338B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7E18025F-8AA5-46DD-BF8F-C484B2436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81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7D1C9A03-B5EE-4719-A0CE-77C6F05C3FF1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426" tIns="45714" rIns="91426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64706CC6-B9F1-4DCF-8D04-EC9BC991A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06CC6-B9F1-4DCF-8D04-EC9BC991AC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4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1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33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71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3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8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06CC6-B9F1-4DCF-8D04-EC9BC991AC8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4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7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6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4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5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7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481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3167844" y="89773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167844" y="148931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3167844" y="208089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3167844" y="2672471"/>
            <a:ext cx="5974692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2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3167844" y="3264050"/>
            <a:ext cx="5978273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3167845" y="3855631"/>
            <a:ext cx="5974690" cy="438141"/>
          </a:xfrm>
          <a:prstGeom prst="rect">
            <a:avLst/>
          </a:prstGeom>
          <a:solidFill>
            <a:srgbClr val="ECECEC"/>
          </a:solidFill>
        </p:spPr>
        <p:txBody>
          <a:bodyPr lIns="252000" tIns="38963" rIns="77925" bIns="38963" anchor="ctr"/>
          <a:lstStyle>
            <a:lvl1pPr marL="151521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08084" indent="0">
              <a:buNone/>
              <a:defRPr/>
            </a:lvl2pPr>
            <a:lvl3pPr marL="816170" indent="0">
              <a:buNone/>
              <a:defRPr/>
            </a:lvl3pPr>
            <a:lvl4pPr marL="1224254" indent="0">
              <a:buNone/>
              <a:defRPr/>
            </a:lvl4pPr>
            <a:lvl5pPr marL="1632339" indent="0">
              <a:buNone/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46377"/>
            <a:ext cx="2736850" cy="279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798405"/>
            <a:ext cx="2736850" cy="2799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8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2562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9695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2166343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5328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268288" indent="-268288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6146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746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556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rgbClr val="1E3685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931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482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5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2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2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2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06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167063" y="0"/>
            <a:ext cx="5976939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marL="457217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3131840" y="1779662"/>
            <a:ext cx="5989551" cy="1219200"/>
          </a:xfrm>
          <a:prstGeom prst="rect">
            <a:avLst/>
          </a:prstGeom>
        </p:spPr>
        <p:txBody>
          <a:bodyPr lIns="77916" tIns="38958" rIns="77916" bIns="38958"/>
          <a:lstStyle>
            <a:lvl1pPr algn="ctr" defTabSz="957829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0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55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letkina\Documents\templ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255010" y="83580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971601" y="159542"/>
            <a:ext cx="45719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8" tIns="40803" rIns="81608" bIns="40803" spcCol="0" rtlCol="0" anchor="ctr"/>
          <a:lstStyle/>
          <a:p>
            <a:pPr algn="ctr"/>
            <a:endParaRPr lang="ru-RU">
              <a:solidFill>
                <a:srgbClr val="4F81BD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08104" y="209675"/>
            <a:ext cx="2133600" cy="273844"/>
          </a:xfrm>
          <a:prstGeom prst="rect">
            <a:avLst/>
          </a:prstGeom>
        </p:spPr>
        <p:txBody>
          <a:bodyPr lIns="77907" tIns="38953" rIns="77907" bIns="38953"/>
          <a:lstStyle>
            <a:lvl1pPr algn="r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z="2300" spc="-300" smtClean="0"/>
              <a:pPr/>
              <a:t>‹#›</a:t>
            </a:fld>
            <a:endParaRPr lang="ru-RU" sz="2300" spc="-300" dirty="0"/>
          </a:p>
        </p:txBody>
      </p:sp>
    </p:spTree>
    <p:extLst>
      <p:ext uri="{BB962C8B-B14F-4D97-AF65-F5344CB8AC3E}">
        <p14:creationId xmlns:p14="http://schemas.microsoft.com/office/powerpoint/2010/main" val="267036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880" y="273844"/>
            <a:ext cx="6272424" cy="32623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 sz="1500">
                <a:solidFill>
                  <a:srgbClr val="27317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035" y="1369219"/>
            <a:ext cx="7831931" cy="3263504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56035" y="751562"/>
            <a:ext cx="7831931" cy="0"/>
          </a:xfrm>
          <a:prstGeom prst="line">
            <a:avLst/>
          </a:prstGeom>
          <a:ln>
            <a:solidFill>
              <a:srgbClr val="273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5F6476-F392-F941-87B8-9307E470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0" b="1840"/>
          <a:stretch/>
        </p:blipFill>
        <p:spPr>
          <a:xfrm>
            <a:off x="7663841" y="389206"/>
            <a:ext cx="848439" cy="107057"/>
          </a:xfrm>
          <a:prstGeom prst="rect">
            <a:avLst/>
          </a:prstGeom>
        </p:spPr>
      </p:pic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5FD0C8D6-A03F-E242-8482-0B54C2BF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B90C9A9C-E590-4B91-8AA0-E391AF64E248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88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pos="892">
          <p15:clr>
            <a:srgbClr val="FBAE40"/>
          </p15:clr>
        </p15:guide>
        <p15:guide id="6" orient="horz" pos="255">
          <p15:clr>
            <a:srgbClr val="FBAE40"/>
          </p15:clr>
        </p15:guide>
        <p15:guide id="7" orient="horz" pos="4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904656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80000"/>
              </a:lnSpc>
              <a:defRPr sz="2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640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89803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0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66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64398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7966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997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52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52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67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11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465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3" y="87474"/>
            <a:ext cx="5796421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8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0082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31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371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732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20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422401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35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932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88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32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20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235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5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2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rgbClr val="0070C0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6245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20252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201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29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925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90765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476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974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202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58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760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959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07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5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90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733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57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829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915485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119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31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147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5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73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55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425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8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52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99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393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481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21673781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3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019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2956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4FC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0532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1032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031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23502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944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434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118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406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549180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114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17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3167844" y="897939"/>
            <a:ext cx="5974691" cy="3375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marL="435919" indent="-285750" defTabSz="816169">
              <a:buFont typeface="Arial" pitchFamily="34" charset="0"/>
              <a:buChar char="•"/>
            </a:pPr>
            <a:endParaRPr lang="en-US" sz="1600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178772" y="900000"/>
            <a:ext cx="184920" cy="1980000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850" cy="252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527238" y="951570"/>
            <a:ext cx="5329238" cy="152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3183818"/>
            <a:ext cx="3852045" cy="395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Имя Фамилия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076056" y="3595187"/>
            <a:ext cx="3872774" cy="6318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 smtClean="0"/>
              <a:t>Должность</a:t>
            </a:r>
          </a:p>
          <a:p>
            <a:pPr lvl="0"/>
            <a:r>
              <a:rPr lang="ru-RU" dirty="0" smtClean="0"/>
              <a:t>должность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16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393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811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33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917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1274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394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1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257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387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7650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527647"/>
            <a:ext cx="3672408" cy="756084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24"/>
          <p:cNvSpPr>
            <a:spLocks noGrp="1"/>
          </p:cNvSpPr>
          <p:nvPr>
            <p:ph type="body" sz="quarter" idx="14"/>
          </p:nvPr>
        </p:nvSpPr>
        <p:spPr>
          <a:xfrm>
            <a:off x="5454674" y="1527634"/>
            <a:ext cx="3672408" cy="756041"/>
          </a:xfrm>
          <a:prstGeom prst="rect">
            <a:avLst/>
          </a:prstGeom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823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3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185718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6"/>
          </p:nvPr>
        </p:nvSpPr>
        <p:spPr>
          <a:xfrm>
            <a:off x="5472100" y="1743658"/>
            <a:ext cx="3672408" cy="756084"/>
          </a:xfrm>
          <a:prstGeom prst="rect">
            <a:avLst/>
          </a:prstGeom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4758225" y="1707654"/>
            <a:ext cx="965902" cy="7560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ХХХХХ</a:t>
            </a:r>
          </a:p>
        </p:txBody>
      </p:sp>
    </p:spTree>
    <p:extLst>
      <p:ext uri="{BB962C8B-B14F-4D97-AF65-F5344CB8AC3E}">
        <p14:creationId xmlns:p14="http://schemas.microsoft.com/office/powerpoint/2010/main" val="14191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3167844" y="0"/>
            <a:ext cx="5976158" cy="735546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167844" y="4488656"/>
            <a:ext cx="5978272" cy="675382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7916" tIns="38958" rIns="77916" bIns="38958" rtlCol="0" anchor="ctr"/>
          <a:lstStyle/>
          <a:p>
            <a:pPr marL="457217" marR="0" lvl="0" indent="0" defTabSz="816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Текст 4"/>
          <p:cNvSpPr txBox="1">
            <a:spLocks/>
          </p:cNvSpPr>
          <p:nvPr userDrawn="1"/>
        </p:nvSpPr>
        <p:spPr>
          <a:xfrm>
            <a:off x="3334155" y="8977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7" name="Текст 4"/>
          <p:cNvSpPr txBox="1">
            <a:spLocks/>
          </p:cNvSpPr>
          <p:nvPr userDrawn="1"/>
        </p:nvSpPr>
        <p:spPr>
          <a:xfrm>
            <a:off x="3334155" y="148931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8" name="Текст 4"/>
          <p:cNvSpPr txBox="1">
            <a:spLocks/>
          </p:cNvSpPr>
          <p:nvPr userDrawn="1"/>
        </p:nvSpPr>
        <p:spPr>
          <a:xfrm>
            <a:off x="3334155" y="208089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Текст 4"/>
          <p:cNvSpPr txBox="1">
            <a:spLocks/>
          </p:cNvSpPr>
          <p:nvPr userDrawn="1"/>
        </p:nvSpPr>
        <p:spPr>
          <a:xfrm>
            <a:off x="3334155" y="267247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Текст 4"/>
          <p:cNvSpPr txBox="1">
            <a:spLocks/>
          </p:cNvSpPr>
          <p:nvPr userDrawn="1"/>
        </p:nvSpPr>
        <p:spPr>
          <a:xfrm>
            <a:off x="3334155" y="3264050"/>
            <a:ext cx="5815510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Текст 4"/>
          <p:cNvSpPr txBox="1">
            <a:spLocks/>
          </p:cNvSpPr>
          <p:nvPr userDrawn="1"/>
        </p:nvSpPr>
        <p:spPr>
          <a:xfrm>
            <a:off x="3334155" y="3855631"/>
            <a:ext cx="5811961" cy="438141"/>
          </a:xfrm>
          <a:prstGeom prst="rect">
            <a:avLst/>
          </a:prstGeom>
          <a:solidFill>
            <a:srgbClr val="ECECEC"/>
          </a:solidFill>
        </p:spPr>
        <p:txBody>
          <a:bodyPr lIns="77925" tIns="38963" rIns="77925" bIns="38963" anchor="ctr"/>
          <a:lstStyle>
            <a:lvl1pPr marL="151521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08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17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254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339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521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rgbClr val="D8D8D8">
                    <a:lumMod val="50000"/>
                  </a:srgbClr>
                </a:solidFill>
                <a:effectLst/>
                <a:uLnTx/>
                <a:uFillTx/>
              </a:rPr>
              <a:t>Заголовок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D8D8D8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2" name="Текст 43"/>
          <p:cNvSpPr txBox="1">
            <a:spLocks/>
          </p:cNvSpPr>
          <p:nvPr userDrawn="1"/>
        </p:nvSpPr>
        <p:spPr>
          <a:xfrm>
            <a:off x="3167844" y="2673000"/>
            <a:ext cx="166310" cy="437400"/>
          </a:xfrm>
          <a:prstGeom prst="rect">
            <a:avLst/>
          </a:prstGeom>
          <a:solidFill>
            <a:srgbClr val="CC3399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3" name="Текст 43"/>
          <p:cNvSpPr txBox="1">
            <a:spLocks/>
          </p:cNvSpPr>
          <p:nvPr userDrawn="1"/>
        </p:nvSpPr>
        <p:spPr>
          <a:xfrm>
            <a:off x="3167844" y="2081700"/>
            <a:ext cx="165589" cy="437400"/>
          </a:xfrm>
          <a:prstGeom prst="rect">
            <a:avLst/>
          </a:prstGeom>
          <a:solidFill>
            <a:srgbClr val="FF0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4" name="Текст 43"/>
          <p:cNvSpPr txBox="1">
            <a:spLocks/>
          </p:cNvSpPr>
          <p:nvPr userDrawn="1"/>
        </p:nvSpPr>
        <p:spPr>
          <a:xfrm>
            <a:off x="3167844" y="1490400"/>
            <a:ext cx="165589" cy="437400"/>
          </a:xfrm>
          <a:prstGeom prst="rect">
            <a:avLst/>
          </a:prstGeom>
          <a:solidFill>
            <a:srgbClr val="0000FF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5" name="Текст 43"/>
          <p:cNvSpPr txBox="1">
            <a:spLocks/>
          </p:cNvSpPr>
          <p:nvPr userDrawn="1"/>
        </p:nvSpPr>
        <p:spPr>
          <a:xfrm>
            <a:off x="3167845" y="899100"/>
            <a:ext cx="165589" cy="437400"/>
          </a:xfrm>
          <a:prstGeom prst="rect">
            <a:avLst/>
          </a:prstGeom>
          <a:solidFill>
            <a:srgbClr val="FFC00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6" name="Текст 43"/>
          <p:cNvSpPr txBox="1">
            <a:spLocks/>
          </p:cNvSpPr>
          <p:nvPr userDrawn="1"/>
        </p:nvSpPr>
        <p:spPr>
          <a:xfrm>
            <a:off x="3167844" y="3264300"/>
            <a:ext cx="165589" cy="437400"/>
          </a:xfrm>
          <a:prstGeom prst="rect">
            <a:avLst/>
          </a:prstGeom>
          <a:solidFill>
            <a:srgbClr val="6600CC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47" name="Текст 43"/>
          <p:cNvSpPr txBox="1">
            <a:spLocks/>
          </p:cNvSpPr>
          <p:nvPr userDrawn="1"/>
        </p:nvSpPr>
        <p:spPr>
          <a:xfrm>
            <a:off x="3167844" y="3855600"/>
            <a:ext cx="165589" cy="437400"/>
          </a:xfrm>
          <a:prstGeom prst="rect">
            <a:avLst/>
          </a:prstGeom>
          <a:solidFill>
            <a:srgbClr val="92D050"/>
          </a:solidFill>
        </p:spPr>
        <p:txBody>
          <a:bodyPr lIns="77925" tIns="38963" rIns="77925" bIns="38963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" b="0" i="0" u="none" strike="noStrike" kern="1200" cap="none" spc="0" normalizeH="0" baseline="0" noProof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</a:rPr>
              <a:t>.</a:t>
            </a: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" y="4551970"/>
            <a:ext cx="2736937" cy="303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Месяц, год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5" y="4803998"/>
            <a:ext cx="2736937" cy="303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Мероприятие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1559" y="1275605"/>
            <a:ext cx="1836204" cy="2638656"/>
            <a:chOff x="611559" y="1275605"/>
            <a:chExt cx="1836204" cy="2638656"/>
          </a:xfrm>
        </p:grpSpPr>
        <p:pic>
          <p:nvPicPr>
            <p:cNvPr id="24" name="Picture 2" descr="\\172.16.16.2\User Data\DVK\ОСА\КАРТИНКИ\новый лого\logoforbetamks2.jpe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48259" r="19584" b="21710"/>
            <a:stretch/>
          </p:blipFill>
          <p:spPr bwMode="auto">
            <a:xfrm>
              <a:off x="611559" y="3314101"/>
              <a:ext cx="1836204" cy="60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5" t="10227" r="56149" b="2703"/>
            <a:stretch/>
          </p:blipFill>
          <p:spPr bwMode="auto">
            <a:xfrm>
              <a:off x="658453" y="1275605"/>
              <a:ext cx="1789310" cy="19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0493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Объект 7"/>
          <p:cNvSpPr>
            <a:spLocks noGrp="1"/>
          </p:cNvSpPr>
          <p:nvPr>
            <p:ph sz="quarter" idx="16"/>
          </p:nvPr>
        </p:nvSpPr>
        <p:spPr>
          <a:xfrm>
            <a:off x="4569712" y="1095375"/>
            <a:ext cx="4572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54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4"/>
          </p:nvPr>
        </p:nvSpPr>
        <p:spPr>
          <a:xfrm>
            <a:off x="1588" y="1095586"/>
            <a:ext cx="3165475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5"/>
          </p:nvPr>
        </p:nvSpPr>
        <p:spPr>
          <a:xfrm>
            <a:off x="3167063" y="1095375"/>
            <a:ext cx="5976937" cy="4048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268288" indent="-268288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2667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446088" indent="-179388"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585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0"/>
          </p:nvPr>
        </p:nvSpPr>
        <p:spPr>
          <a:xfrm>
            <a:off x="0" y="735013"/>
            <a:ext cx="9144000" cy="4408487"/>
          </a:xfrm>
          <a:prstGeom prst="rect">
            <a:avLst/>
          </a:prstGeom>
        </p:spPr>
        <p:txBody>
          <a:bodyPr/>
          <a:lstStyle>
            <a:lvl1pPr marL="88900" indent="0">
              <a:buNone/>
              <a:defRPr sz="1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687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058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Текст 24"/>
          <p:cNvSpPr>
            <a:spLocks noGrp="1"/>
          </p:cNvSpPr>
          <p:nvPr>
            <p:ph type="body" sz="quarter" idx="13"/>
          </p:nvPr>
        </p:nvSpPr>
        <p:spPr>
          <a:xfrm>
            <a:off x="-15611" y="1779662"/>
            <a:ext cx="3003435" cy="1800200"/>
          </a:xfrm>
          <a:prstGeom prst="rect">
            <a:avLst/>
          </a:prstGeom>
          <a:solidFill>
            <a:schemeClr val="accent2"/>
          </a:solidFill>
        </p:spPr>
        <p:txBody>
          <a:bodyPr lIns="180000" tIns="54000" rIns="18000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1779662"/>
            <a:ext cx="5976937" cy="180020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8004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4260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6" name="Текст 24"/>
          <p:cNvSpPr>
            <a:spLocks noGrp="1"/>
          </p:cNvSpPr>
          <p:nvPr>
            <p:ph type="body" sz="quarter" idx="13"/>
          </p:nvPr>
        </p:nvSpPr>
        <p:spPr>
          <a:xfrm>
            <a:off x="251332" y="1743658"/>
            <a:ext cx="2412456" cy="2412456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bg2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bg2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7" name="Текст 24"/>
          <p:cNvSpPr>
            <a:spLocks noGrp="1"/>
          </p:cNvSpPr>
          <p:nvPr>
            <p:ph type="body" sz="quarter" idx="14"/>
          </p:nvPr>
        </p:nvSpPr>
        <p:spPr>
          <a:xfrm>
            <a:off x="3167063" y="2139890"/>
            <a:ext cx="5976937" cy="165618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lIns="180000" tIns="54000" rIns="180000" b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4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4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586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9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13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Picture 2" descr="\\172.16.16.2\User Data\DVK\ОСА\КАРТИНКИ\клипарт\Map Of Russia 01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594"/>
            <a:ext cx="7920880" cy="38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8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accent2"/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2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4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4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45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Объект 7"/>
          <p:cNvSpPr>
            <a:spLocks noGrp="1"/>
          </p:cNvSpPr>
          <p:nvPr>
            <p:ph sz="quarter" idx="15"/>
          </p:nvPr>
        </p:nvSpPr>
        <p:spPr>
          <a:xfrm>
            <a:off x="0" y="1104862"/>
            <a:ext cx="9144000" cy="4048125"/>
          </a:xfrm>
          <a:prstGeom prst="rect">
            <a:avLst/>
          </a:prstGeom>
        </p:spPr>
        <p:txBody>
          <a:bodyPr/>
          <a:lstStyle>
            <a:lvl1pPr marL="355600" indent="-26670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355600" indent="-26670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355600" indent="-26670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Font typeface="Wingdings" panose="05000000000000000000" pitchFamily="2" charset="2"/>
              <a:buChar char="§"/>
              <a:tabLst/>
              <a:defRPr sz="1600">
                <a:solidFill>
                  <a:schemeClr val="accent1"/>
                </a:solidFill>
              </a:defRPr>
            </a:lvl3pPr>
            <a:lvl4pPr marL="355600" indent="-26670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defRPr sz="1600">
                <a:solidFill>
                  <a:schemeClr val="accent1"/>
                </a:solidFill>
              </a:defRPr>
            </a:lvl4pPr>
            <a:lvl5pPr marL="539750" indent="-179388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8907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977806" y="123478"/>
            <a:ext cx="42202" cy="437127"/>
          </a:xfrm>
          <a:prstGeom prst="rect">
            <a:avLst/>
          </a:prstGeom>
          <a:solidFill>
            <a:schemeClr val="accent2"/>
          </a:solidFill>
          <a:ln w="10795" cap="flat" cmpd="sng" algn="ctr">
            <a:noFill/>
            <a:prstDash val="solid"/>
          </a:ln>
          <a:effectLst/>
        </p:spPr>
        <p:txBody>
          <a:bodyPr lIns="81617" tIns="40808" rIns="81617" bIns="40808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8264" y="154403"/>
            <a:ext cx="539912" cy="401123"/>
          </a:xfrm>
          <a:prstGeom prst="rect">
            <a:avLst/>
          </a:prstGeom>
        </p:spPr>
        <p:txBody>
          <a:bodyPr lIns="66400" tIns="33200" rIns="66400" bIns="33200"/>
          <a:lstStyle>
            <a:lvl1pPr algn="r"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 dirty="0" smtClean="0"/>
              <a:t> </a:t>
            </a:r>
            <a:fld id="{D2BBE019-575F-4C4C-ACBF-D10E1C5309A4}" type="slidenum">
              <a:rPr lang="ru-RU" spc="-256" smtClean="0"/>
              <a:pPr/>
              <a:t>‹#›</a:t>
            </a:fld>
            <a:endParaRPr lang="ru-RU" spc="-256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hasCustomPrompt="1"/>
          </p:nvPr>
        </p:nvSpPr>
        <p:spPr>
          <a:xfrm>
            <a:off x="1007604" y="87474"/>
            <a:ext cx="5832934" cy="535914"/>
          </a:xfrm>
          <a:prstGeom prst="rect">
            <a:avLst/>
          </a:prstGeom>
        </p:spPr>
        <p:txBody>
          <a:bodyPr tIns="90000" anchor="ctr"/>
          <a:lstStyle>
            <a:lvl1pPr algn="l">
              <a:lnSpc>
                <a:spcPct val="70000"/>
              </a:lnSpc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2"/>
          </p:nvPr>
        </p:nvSpPr>
        <p:spPr>
          <a:xfrm>
            <a:off x="0" y="735547"/>
            <a:ext cx="9144000" cy="360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0" bIns="36000" anchor="ctr"/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24"/>
          <p:cNvSpPr>
            <a:spLocks noGrp="1"/>
          </p:cNvSpPr>
          <p:nvPr>
            <p:ph type="body" sz="quarter" idx="13"/>
          </p:nvPr>
        </p:nvSpPr>
        <p:spPr>
          <a:xfrm>
            <a:off x="899592" y="1095586"/>
            <a:ext cx="8242821" cy="4047914"/>
          </a:xfrm>
          <a:prstGeom prst="rect">
            <a:avLst/>
          </a:prstGeom>
        </p:spPr>
        <p:txBody>
          <a:bodyPr lIns="180000" tIns="54000" rIns="18000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accent1"/>
                </a:solidFill>
              </a:defRPr>
            </a:lvl2pPr>
            <a:lvl3pPr marL="271463" indent="-271463" defTabSz="895350">
              <a:spcBef>
                <a:spcPts val="0"/>
              </a:spcBef>
              <a:spcAft>
                <a:spcPts val="600"/>
              </a:spcAft>
              <a:buClr>
                <a:srgbClr val="1E3685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271463" indent="-271463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0000"/>
              <a:buFont typeface="+mj-lt"/>
              <a:buAutoNum type="arabicPeriod"/>
              <a:tabLst>
                <a:tab pos="179388" algn="l"/>
              </a:tabLst>
              <a:defRPr sz="1600">
                <a:solidFill>
                  <a:schemeClr val="accent1"/>
                </a:solidFill>
              </a:defRPr>
            </a:lvl4pPr>
            <a:lvl5pPr marL="444500" indent="-171450">
              <a:spcBef>
                <a:spcPts val="0"/>
              </a:spcBef>
              <a:buFont typeface="Calibri" panose="020F0502020204030204" pitchFamily="34" charset="0"/>
              <a:buChar char="–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3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733" r:id="rId9"/>
    <p:sldLayoutId id="2147483734" r:id="rId10"/>
    <p:sldLayoutId id="2147483732" r:id="rId11"/>
    <p:sldLayoutId id="2147483819" r:id="rId12"/>
    <p:sldLayoutId id="214748384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2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36" r:id="rId3"/>
    <p:sldLayoutId id="2147483737" r:id="rId4"/>
    <p:sldLayoutId id="2147483709" r:id="rId5"/>
    <p:sldLayoutId id="2147483717" r:id="rId6"/>
    <p:sldLayoutId id="2147483718" r:id="rId7"/>
    <p:sldLayoutId id="2147483712" r:id="rId8"/>
    <p:sldLayoutId id="2147483708" r:id="rId9"/>
    <p:sldLayoutId id="2147483715" r:id="rId10"/>
    <p:sldLayoutId id="2147483735" r:id="rId11"/>
    <p:sldLayoutId id="214748371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2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5"/>
          <a:stretch/>
        </p:blipFill>
        <p:spPr bwMode="auto">
          <a:xfrm>
            <a:off x="414543" y="15466"/>
            <a:ext cx="539134" cy="6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letkina\Documents\templ2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/>
          <a:stretch/>
        </p:blipFill>
        <p:spPr bwMode="auto">
          <a:xfrm>
            <a:off x="7612453" y="150705"/>
            <a:ext cx="1028832" cy="4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type="body" sz="quarter" idx="12"/>
          </p:nvPr>
        </p:nvSpPr>
        <p:spPr>
          <a:xfrm>
            <a:off x="3638129" y="3759881"/>
            <a:ext cx="5509258" cy="66307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1000" b="0" dirty="0" smtClean="0">
                <a:latin typeface="Century Gothic" panose="020B0502020202020204" pitchFamily="34" charset="0"/>
              </a:rPr>
              <a:t>ДОЛГОВ ИВАН ДМИТРИЕВИЧ</a:t>
            </a:r>
            <a:endParaRPr lang="ru-RU" sz="1000" b="0" dirty="0">
              <a:latin typeface="Century Gothic" panose="020B0502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b="0" dirty="0" smtClean="0">
                <a:latin typeface="Arial Narrow" panose="020B0606020202030204" pitchFamily="34" charset="0"/>
              </a:rPr>
              <a:t>Инженер-программист </a:t>
            </a:r>
            <a:r>
              <a:rPr lang="en-US" sz="1000" b="0" dirty="0" smtClean="0">
                <a:latin typeface="Arial Narrow" panose="020B0606020202030204" pitchFamily="34" charset="0"/>
              </a:rPr>
              <a:t>I</a:t>
            </a:r>
            <a:r>
              <a:rPr lang="ru-RU" sz="1000" b="0" dirty="0" smtClean="0">
                <a:latin typeface="Arial Narrow" panose="020B0606020202030204" pitchFamily="34" charset="0"/>
              </a:rPr>
              <a:t> категории отдела цифровой трансформации в сфере образования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b="0" dirty="0" smtClean="0">
                <a:latin typeface="Arial Narrow" panose="020B0606020202030204" pitchFamily="34" charset="0"/>
              </a:rPr>
              <a:t>бюджетного учреждения Орловской области «Региональный центр оценки качества образования»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000" b="0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548" y="3399842"/>
            <a:ext cx="21242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3467494"/>
            <a:ext cx="24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цифрового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связи  и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массовых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коммуникаций 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endParaRPr lang="ru-RU" sz="10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type="body" sz="quarter" idx="12"/>
          </p:nvPr>
        </p:nvSpPr>
        <p:spPr>
          <a:xfrm>
            <a:off x="3023828" y="1146367"/>
            <a:ext cx="6085992" cy="171341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/>
            </a:r>
            <a:b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</a:b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Особенности организации </a:t>
            </a:r>
            <a:r>
              <a:rPr lang="ru-RU" sz="2400" b="0" spc="-150" dirty="0">
                <a:solidFill>
                  <a:srgbClr val="1E3685"/>
                </a:solidFill>
                <a:latin typeface="Century Gothic" panose="020B0502020202020204" pitchFamily="34" charset="0"/>
              </a:rPr>
              <a:t>видеонаблюдения </a:t>
            </a: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в ППЭ</a:t>
            </a:r>
            <a:r>
              <a:rPr lang="en-US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/>
            </a:r>
            <a:b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</a:b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на дому ГИА-11</a:t>
            </a:r>
            <a:endParaRPr lang="ru-RU" sz="2400" b="0" spc="-150" dirty="0">
              <a:solidFill>
                <a:srgbClr val="1E3685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0" spc="-150" dirty="0" smtClean="0">
                <a:solidFill>
                  <a:srgbClr val="1E3685"/>
                </a:solidFill>
                <a:latin typeface="Century Gothic" panose="020B0502020202020204" pitchFamily="34" charset="0"/>
              </a:rPr>
              <a:t> </a:t>
            </a:r>
            <a:endParaRPr lang="ru-RU" sz="3000" b="0" spc="-150" dirty="0" smtClean="0">
              <a:solidFill>
                <a:srgbClr val="1E3685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000" b="0" spc="-150" dirty="0">
              <a:solidFill>
                <a:srgbClr val="8A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7844" y="0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67844" y="4425216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67844" y="879562"/>
            <a:ext cx="252028" cy="20162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07555"/>
            <a:ext cx="2736304" cy="24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7524" y="3492541"/>
            <a:ext cx="2736304" cy="109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type="body" sz="quarter" idx="12"/>
          </p:nvPr>
        </p:nvSpPr>
        <p:spPr>
          <a:xfrm>
            <a:off x="0" y="3405519"/>
            <a:ext cx="2889931" cy="10298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0" dirty="0">
                <a:latin typeface="Century Gothic" panose="020B0502020202020204" pitchFamily="34" charset="0"/>
              </a:rPr>
              <a:t>Бюджетное</a:t>
            </a:r>
            <a:r>
              <a:rPr lang="ru-RU" sz="1400" b="0" dirty="0">
                <a:latin typeface="Arial Narrow" panose="020B0606020202030204" pitchFamily="34" charset="0"/>
              </a:rPr>
              <a:t> </a:t>
            </a:r>
            <a:r>
              <a:rPr lang="ru-RU" sz="1400" b="0" dirty="0">
                <a:latin typeface="Century Gothic" panose="020B0502020202020204" pitchFamily="34" charset="0"/>
              </a:rPr>
              <a:t>учреждение Орловской области «Региональный центр оценки качества образования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1" t="5882" r="9053" b="922"/>
          <a:stretch/>
        </p:blipFill>
        <p:spPr>
          <a:xfrm>
            <a:off x="611559" y="0"/>
            <a:ext cx="2556285" cy="22819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2282"/>
            <a:ext cx="1534383" cy="15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Требования к ВИДЕОНАБЛЮДЕНИЮ В ППЭ НА ДОМУ</a:t>
            </a:r>
            <a:r>
              <a:rPr lang="ru-RU" sz="18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8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7" name="VID_20240515_152405">
            <a:hlinkClick r:id="" action="ppaction://hlinkshowjump?jump=firstslide" highlightClick="1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8" y="796858"/>
            <a:ext cx="7291144" cy="4101269"/>
          </a:xfrm>
          <a:prstGeom prst="rect">
            <a:avLst/>
          </a:prstGeom>
          <a:ln>
            <a:solidFill>
              <a:srgbClr val="1E3685"/>
            </a:solidFill>
          </a:ln>
        </p:spPr>
      </p:pic>
    </p:spTree>
    <p:extLst>
      <p:ext uri="{BB962C8B-B14F-4D97-AF65-F5344CB8AC3E}">
        <p14:creationId xmlns:p14="http://schemas.microsoft.com/office/powerpoint/2010/main" val="29456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Видеонаблюдение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в аудитории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9976" y="930397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установке камер в аудитории следует обратить внимание: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79712" y="915566"/>
            <a:ext cx="4752528" cy="56519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43055" y="1591160"/>
            <a:ext cx="7511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обзор камер видеонаблюдения должны попадать все участники экзамена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их рабочие места;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65030" y="2175706"/>
            <a:ext cx="7649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расположение мест для организаторов в аудитории;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43055" y="2571750"/>
            <a:ext cx="7511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расположение стола для раскладки и последующей упаковки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ЭМ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(попадает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зону видимости камер видеонаблюдения);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82604" y="3219822"/>
            <a:ext cx="7394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обзор камер видеонаблюдения (не загораживают различные предметы; видеозапись содержит следующую информацию: код ППЭ, номер аудитории, дата, время);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60630" y="4100177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обзор камер, при котором участники видны только со спины, недопустим.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9" y="1683279"/>
            <a:ext cx="385867" cy="3858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8" y="2187567"/>
            <a:ext cx="385867" cy="3858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8" y="2660432"/>
            <a:ext cx="385867" cy="3858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6" y="3389832"/>
            <a:ext cx="385867" cy="3858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" y="4058091"/>
            <a:ext cx="385867" cy="3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Видеонаблюдение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в </a:t>
            </a:r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штабе </a:t>
            </a:r>
            <a:r>
              <a:rPr lang="ru-RU" sz="1700" cap="all" dirty="0" err="1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9976" y="930397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установке камер в 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штабе ППЭ следует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обратить внимание: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79712" y="915566"/>
            <a:ext cx="4752528" cy="56519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9" y="1789839"/>
            <a:ext cx="385867" cy="3858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8" y="2643758"/>
            <a:ext cx="385867" cy="3858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" y="3795886"/>
            <a:ext cx="385867" cy="38586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04237" y="2459460"/>
            <a:ext cx="7356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обзор камер должны попадать: место хранения ЭМ (сейф), процесс передачи ЭМ организаторами руководителю ППЭ, процесс сканирования ЭМ, процесс передачи ЭМ члену ГЭК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21811" y="3598814"/>
            <a:ext cx="7266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обзор камер видеонаблюдения (не загораживают различные предметы; видеозапись содержит следующую информацию: код ППЭ, номер аудитории, дата, время).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27363" y="1704255"/>
            <a:ext cx="7261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помещение штаба ППЭ просматривается полностью (включая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входную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дверь)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379809"/>
            <a:ext cx="8316371" cy="326231"/>
          </a:xfrm>
        </p:spPr>
        <p:txBody>
          <a:bodyPr>
            <a:noAutofit/>
          </a:bodyPr>
          <a:lstStyle/>
          <a:p>
            <a:pPr algn="l"/>
            <a:r>
              <a:rPr lang="ru-RU" sz="17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Требования </a:t>
            </a:r>
            <a:r>
              <a:rPr lang="ru-RU" sz="17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к оформлению конвертов</a:t>
            </a:r>
            <a:endParaRPr lang="ru-RU" sz="17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0487" y="894463"/>
            <a:ext cx="574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Образец оформления конверта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дисков,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флеш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-накопителей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(видеозаписи)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87" y="1685561"/>
            <a:ext cx="5749353" cy="30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Проведение экзамена В ППЭ НА ДОМУ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8957" y="781504"/>
            <a:ext cx="81752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Руководитель ППЭ в день экзамена </a:t>
            </a:r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не позднее 9.15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часов проверяет или дает указание техническим специалистам проверить работоспособность КАПС в ППЭ.</a:t>
            </a:r>
          </a:p>
          <a:p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Не позднее 9.15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часов производится включение режима записи в штабе ППЭ на дому (на момент передачи экзаменационных материалов членом ГЭК руководителю ППЭ в штабе ППЭ должен быть включен режим видеозаписи) и в аудиториях ППЭ на дому.</a:t>
            </a:r>
          </a:p>
          <a:p>
            <a:endParaRPr lang="ru-RU" sz="15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Организаторы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в аудитории и технический специалист контролируют факт ведения записи (на экране дисплея КАПС отображается сигнал с видеокамеры (видеокамер), нажата кнопка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«Запись»,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либо производится отображение факта записи любым иным способом, 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</a:t>
            </a:r>
            <a:r>
              <a:rPr lang="en-U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светодиодным индикатором и пр</a:t>
            </a:r>
            <a:r>
              <a:rPr 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.)</a:t>
            </a:r>
            <a:endParaRPr 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8957" y="3651454"/>
            <a:ext cx="810749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окончании экзамена в аудитории по указанию руководителя ППЭ технический специалист выключает устройства или режим «идет запись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».</a:t>
            </a:r>
            <a:endParaRPr lang="ru-RU" alt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После передачи ЭМ члену ГЭК видеозапись в штабе также 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останавливается.</a:t>
            </a:r>
            <a:endParaRPr lang="ru-RU" alt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Необходимо записать видео за этот день</a:t>
            </a:r>
            <a:r>
              <a:rPr lang="en-US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из аудиторий и штабов </a:t>
            </a:r>
            <a:r>
              <a:rPr lang="ru-RU" alt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altLang="ru-RU" sz="15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флеш</a:t>
            </a:r>
            <a:r>
              <a:rPr lang="ru-RU" alt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-накопители</a:t>
            </a:r>
            <a:r>
              <a:rPr lang="ru-RU" altLang="ru-RU" sz="15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и передать с членом ГЭК в ОРЦОКО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" y="779758"/>
            <a:ext cx="595280" cy="5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20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Телефоны </a:t>
            </a:r>
            <a:r>
              <a:rPr lang="ru-RU" sz="20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«горячей линии»</a:t>
            </a:r>
            <a:br>
              <a:rPr lang="ru-RU" sz="20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35063"/>
            <a:ext cx="294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«Горячая линия»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Орловской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области </a:t>
            </a:r>
            <a:b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вопросам ГИА: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8 (4862) 43-25-96, </a:t>
            </a: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73-17-79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703366" y="1965089"/>
            <a:ext cx="4829073" cy="35463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83868" y="1017395"/>
            <a:ext cx="0" cy="34625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3732017" y="1959126"/>
            <a:ext cx="3926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Рыков Р. В.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7584" y="1970147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8 919 260 02 28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703366" y="3621273"/>
            <a:ext cx="4829073" cy="35463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732017" y="3615310"/>
            <a:ext cx="3926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Долгов И. Д.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827584" y="3637352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8 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920 206 58 46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57" y="2869959"/>
            <a:ext cx="385867" cy="38586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69" y="2869959"/>
            <a:ext cx="385867" cy="3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body" sz="quarter" idx="12"/>
          </p:nvPr>
        </p:nvSpPr>
        <p:spPr>
          <a:xfrm>
            <a:off x="3599892" y="2319722"/>
            <a:ext cx="5088394" cy="11521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0" dirty="0" smtClean="0">
                <a:latin typeface="Century Gothic" panose="020B0502020202020204" pitchFamily="34" charset="0"/>
              </a:rPr>
              <a:t>СПАСИБО ЗА ВНИМАНИЕ</a:t>
            </a:r>
            <a:endParaRPr lang="ru-RU" sz="2800" b="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99842"/>
            <a:ext cx="19082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B63D4-76B5-254C-AD95-AA6D08B1CBA0}"/>
              </a:ext>
            </a:extLst>
          </p:cNvPr>
          <p:cNvSpPr/>
          <p:nvPr/>
        </p:nvSpPr>
        <p:spPr>
          <a:xfrm>
            <a:off x="7717907" y="4655905"/>
            <a:ext cx="1426093" cy="238527"/>
          </a:xfrm>
          <a:prstGeom prst="rect">
            <a:avLst/>
          </a:prstGeom>
          <a:solidFill>
            <a:srgbClr val="8200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cs typeface="Arial" panose="020B0604020202020204" pitchFamily="34" charset="0"/>
              </a:rPr>
              <a:t>СЛАЙД  7</a:t>
            </a:r>
            <a:endParaRPr lang="ru-RU" sz="105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07554"/>
            <a:ext cx="270030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type="body" sz="quarter" idx="12"/>
          </p:nvPr>
        </p:nvSpPr>
        <p:spPr>
          <a:xfrm>
            <a:off x="0" y="3405519"/>
            <a:ext cx="2889931" cy="10298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0" dirty="0">
                <a:latin typeface="Century Gothic" panose="020B0502020202020204" pitchFamily="34" charset="0"/>
              </a:rPr>
              <a:t>Бюджетное</a:t>
            </a:r>
            <a:r>
              <a:rPr lang="ru-RU" sz="1400" b="0" dirty="0">
                <a:latin typeface="Arial Narrow" panose="020B0606020202030204" pitchFamily="34" charset="0"/>
              </a:rPr>
              <a:t> </a:t>
            </a:r>
            <a:r>
              <a:rPr lang="ru-RU" sz="1400" b="0" dirty="0">
                <a:latin typeface="Century Gothic" panose="020B0502020202020204" pitchFamily="34" charset="0"/>
              </a:rPr>
              <a:t>учреждение Орловской области «Региональный центр оценки качества образования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b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7844" y="0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67844" y="4425216"/>
            <a:ext cx="5976156" cy="735546"/>
          </a:xfrm>
          <a:prstGeom prst="rect">
            <a:avLst/>
          </a:prstGeom>
          <a:solidFill>
            <a:srgbClr val="1E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67844" y="879562"/>
            <a:ext cx="252028" cy="20162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1" t="5882" r="9053" b="922"/>
          <a:stretch/>
        </p:blipFill>
        <p:spPr>
          <a:xfrm>
            <a:off x="611559" y="0"/>
            <a:ext cx="2556285" cy="2281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2282"/>
            <a:ext cx="1534383" cy="15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4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Нормативная </a:t>
            </a:r>
            <a:r>
              <a:rPr lang="ru-RU" sz="14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база порядка организации видеонаблюдения  в </a:t>
            </a:r>
            <a:r>
              <a:rPr lang="ru-RU" sz="14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 НА ДОМУ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845" y="998626"/>
            <a:ext cx="803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Федеральный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закон от 29 декабря 2012 года №273-ФЗ «Об образовании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Российской Федерации»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60" y="956652"/>
            <a:ext cx="7884322" cy="615776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5015" y="1887674"/>
            <a:ext cx="7621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Приказ Министерства просвещения Российской Федерации, Федеральной службы по надзору в сфере образования и науки от 04.04.2023 № 233/552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«Об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утверждении Порядка проведения государственной итоговой аттестации по образовательным программам среднего общего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образования»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015" y="3255826"/>
            <a:ext cx="7621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Приказ Департамента образования Орловской области </a:t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от 22 марта 2024 года № 444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«Об утверждении Порядка организации системы видеонаблюдения в пунктах проведения государственной итоговой аттестации по образовательным программам среднего общего образования в Орловской области, организованных на дому, в медицинских организациях, в учреждениях уголовно-исполнительной системы»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565" y="1835567"/>
            <a:ext cx="7884322" cy="108890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1560" y="3239723"/>
            <a:ext cx="7884322" cy="142025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981391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15" y="44531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6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Общие положения </a:t>
            </a:r>
            <a:r>
              <a:rPr lang="ru-RU" sz="16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организации видеонаблюдения  в </a:t>
            </a:r>
            <a:r>
              <a:rPr lang="ru-RU" sz="16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ППЭ НА ДОМУ</a:t>
            </a:r>
            <a:endParaRPr lang="ru-RU" sz="18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845" y="771550"/>
            <a:ext cx="803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1. Порядок организации видеонаблюдения в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ППЭ, организованных на дому,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разработан в целях обеспечения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единых требования к системам видеонаблюдения.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60" y="771551"/>
            <a:ext cx="7884322" cy="53335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19533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3. Аудитории и штаб ППЭ оборудуются средствами видеонаблюдения с возможностью записи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изображения и звука без трансляции в сеть «Интернет»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(офлайн).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7501" y="1707654"/>
            <a:ext cx="7884322" cy="74061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7614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Объектами видеонаблюдения являются аудитории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ППЭ и штаб ППЭ. 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7501" y="1360651"/>
            <a:ext cx="7884322" cy="294740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73554" y="2513080"/>
            <a:ext cx="74988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Оснащение средствами видеонаблюдения ППЭ производится накануне проведения экзамена. Технический специалист совместно с членом ГЭК и руководителем ППЭ проводят тестирование систем видеонаблюдения.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7501" y="2499742"/>
            <a:ext cx="7884322" cy="75200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3554" y="3307095"/>
            <a:ext cx="79132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Для оснащения помещений ППЭ используются средства видеонаблюдения в следующем составе: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 камеры видеонаблюдения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(допускается использование 1 камеры, если её технические параметры обеспечивают полный обзор аудитории, штаба ППЭ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), крепления для камер, персональный компьютер или ноутбук (при необходимости), кабель питания, мышь, 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USB-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удлинитель (при необходимости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), источник (источники) бесперебойного питания, обеспечивающий функционирование средств видеонаблюдения в течение не менее 20 минут.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486" y="3291829"/>
            <a:ext cx="7884322" cy="177820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  <a:t/>
            </a:r>
            <a:br>
              <a:rPr lang="ru-RU" sz="1900" cap="all" dirty="0">
                <a:solidFill>
                  <a:srgbClr val="002546"/>
                </a:solidFill>
                <a:latin typeface="Arial Narrow" panose="020B0606020202030204" pitchFamily="34" charset="0"/>
              </a:rPr>
            </a:b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45" y="821327"/>
            <a:ext cx="5319237" cy="1814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1458" y="2643758"/>
            <a:ext cx="2868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fly-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videocamera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astra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linux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4" y="3372547"/>
            <a:ext cx="64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Средствами видеонаблюдения являются КАПС – комплекс аппаратно-программных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средств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состоящих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персонального компьютера, подключенных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нему камер </a:t>
            </a:r>
            <a:r>
              <a:rPr lang="ru-RU" alt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ru-RU" alt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специального ПО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07605" y="3299978"/>
            <a:ext cx="6876763" cy="125199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9" y="920011"/>
            <a:ext cx="8388930" cy="38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611317" y="1290681"/>
            <a:ext cx="3913837" cy="309634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759179" y="2645442"/>
            <a:ext cx="3377217" cy="14233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" y="1290681"/>
            <a:ext cx="4045600" cy="1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979713" y="1527633"/>
            <a:ext cx="576064" cy="130665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79713" y="1707654"/>
            <a:ext cx="2405950" cy="174906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1116026"/>
            <a:ext cx="4392488" cy="36159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4427984" y="1851670"/>
            <a:ext cx="1092861" cy="10295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33991" y="2981217"/>
            <a:ext cx="2608159" cy="130593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33991" y="2146446"/>
            <a:ext cx="2608159" cy="137272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3953"/>
            <a:ext cx="3690130" cy="149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871700" y="1332370"/>
            <a:ext cx="504056" cy="14235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57411" y="1658722"/>
            <a:ext cx="2174529" cy="15694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3160989"/>
            <a:ext cx="3647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В настоящее время поддерживаются исходные форматы файла: «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mp4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avi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wmv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mov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ts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mts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1492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ПРОГРАММНОЕ 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790987" y="938365"/>
            <a:ext cx="4265289" cy="3253565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976309" y="1965509"/>
            <a:ext cx="1781943" cy="252028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58663" y="3579862"/>
            <a:ext cx="827582" cy="173867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2093956" y="3691039"/>
            <a:ext cx="1764706" cy="1159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892625" y="3759882"/>
            <a:ext cx="372698" cy="37269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816308" y="2292288"/>
            <a:ext cx="2052228" cy="243458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6308" y="2571749"/>
            <a:ext cx="2052228" cy="196321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16308" y="1511208"/>
            <a:ext cx="562094" cy="153614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76309" y="1501228"/>
            <a:ext cx="1624638" cy="180020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38529" y="1853171"/>
            <a:ext cx="625245" cy="165929"/>
          </a:xfrm>
          <a:prstGeom prst="roundRect">
            <a:avLst/>
          </a:prstGeom>
          <a:noFill/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09546" y="904553"/>
            <a:ext cx="8031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Параметры</a:t>
            </a:r>
            <a:b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устройства</a:t>
            </a: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6" y="801521"/>
            <a:ext cx="786494" cy="78649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87524" y="1692982"/>
            <a:ext cx="237567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Если камера поддерживает настройку разрешения,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не 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рекомендуется  устанавливать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высокие разрешения записи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, такие как 1920 на 1080 точек (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Full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HD)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выше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 В этом случае конвертация видео может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занять продолжительное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время.</a:t>
            </a:r>
          </a:p>
          <a:p>
            <a:pPr algn="just"/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F0DDF78-B65B-9845-89DA-14D81520FAA8}"/>
              </a:ext>
            </a:extLst>
          </p:cNvPr>
          <p:cNvSpPr/>
          <p:nvPr/>
        </p:nvSpPr>
        <p:spPr>
          <a:xfrm>
            <a:off x="648118" y="1017395"/>
            <a:ext cx="8102690" cy="3878808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58100" y="314325"/>
            <a:ext cx="92868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17" y="379809"/>
            <a:ext cx="8280365" cy="326231"/>
          </a:xfrm>
        </p:spPr>
        <p:txBody>
          <a:bodyPr>
            <a:noAutofit/>
          </a:bodyPr>
          <a:lstStyle/>
          <a:p>
            <a:pPr algn="l"/>
            <a:r>
              <a:rPr lang="ru-RU" sz="1900" cap="all" dirty="0" smtClean="0">
                <a:solidFill>
                  <a:srgbClr val="002546"/>
                </a:solidFill>
                <a:latin typeface="Century Gothic" panose="020B0502020202020204" pitchFamily="34" charset="0"/>
              </a:rPr>
              <a:t>Техническое </a:t>
            </a:r>
            <a:r>
              <a:rPr lang="ru-RU" sz="1900" cap="all" dirty="0">
                <a:solidFill>
                  <a:srgbClr val="002546"/>
                </a:solidFill>
                <a:latin typeface="Century Gothic" panose="020B0502020202020204" pitchFamily="34" charset="0"/>
              </a:rPr>
              <a:t>обеспечение</a:t>
            </a:r>
            <a:endParaRPr lang="ru-RU" sz="1900" cap="all" dirty="0">
              <a:solidFill>
                <a:srgbClr val="002546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object 4"/>
          <p:cNvSpPr/>
          <p:nvPr/>
        </p:nvSpPr>
        <p:spPr>
          <a:xfrm rot="16200000">
            <a:off x="1386052" y="-1381073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59" name="object 5"/>
          <p:cNvSpPr/>
          <p:nvPr/>
        </p:nvSpPr>
        <p:spPr>
          <a:xfrm rot="16200000">
            <a:off x="4530762" y="-1572250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60" name="object 6"/>
          <p:cNvSpPr/>
          <p:nvPr/>
        </p:nvSpPr>
        <p:spPr>
          <a:xfrm rot="5400000">
            <a:off x="7623503" y="-1330363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 rot="5400000">
            <a:off x="1331689" y="3643541"/>
            <a:ext cx="188808" cy="285218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rgbClr val="1E3685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72" name="object 5"/>
          <p:cNvSpPr/>
          <p:nvPr/>
        </p:nvSpPr>
        <p:spPr>
          <a:xfrm rot="16200000">
            <a:off x="4423188" y="3402983"/>
            <a:ext cx="188804" cy="3333305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20010"/>
                </a:moveTo>
                <a:lnTo>
                  <a:pt x="720001" y="2520010"/>
                </a:lnTo>
                <a:lnTo>
                  <a:pt x="720001" y="0"/>
                </a:lnTo>
                <a:lnTo>
                  <a:pt x="0" y="0"/>
                </a:lnTo>
                <a:lnTo>
                  <a:pt x="0" y="252001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6" name="object 4"/>
          <p:cNvSpPr/>
          <p:nvPr/>
        </p:nvSpPr>
        <p:spPr>
          <a:xfrm rot="16200000">
            <a:off x="7570294" y="3585617"/>
            <a:ext cx="186407" cy="2958509"/>
          </a:xfrm>
          <a:custGeom>
            <a:avLst/>
            <a:gdLst/>
            <a:ahLst/>
            <a:cxnLst/>
            <a:rect l="l" t="t" r="r" b="b"/>
            <a:pathLst>
              <a:path w="720090" h="2520315">
                <a:moveTo>
                  <a:pt x="0" y="2519997"/>
                </a:moveTo>
                <a:lnTo>
                  <a:pt x="720001" y="2519997"/>
                </a:lnTo>
                <a:lnTo>
                  <a:pt x="720001" y="0"/>
                </a:lnTo>
                <a:lnTo>
                  <a:pt x="0" y="0"/>
                </a:lnTo>
                <a:lnTo>
                  <a:pt x="0" y="2519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C0C0C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117" y="2034835"/>
            <a:ext cx="78512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Для оснащения помещений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ППЭ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используются средства видеонаблюдения </a:t>
            </a:r>
            <a:b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следующем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составе:</a:t>
            </a:r>
            <a:endParaRPr lang="ru-RU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2 камеры видеонаблюдения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(допускается использование 1 камеры, если её технические параметры обеспечивают полный обзор аудитории, штаба ППЭ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крепления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камер;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персональный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компьютер или ноутбук (при необходимости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кабель питания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(при необходимости);</a:t>
            </a:r>
            <a:endParaRPr lang="ru-RU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мышь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(при необходимости);</a:t>
            </a:r>
            <a:endParaRPr lang="ru-RU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USB-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удлинитель (при необходимости);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источник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(источники) бесперебойного питания, обеспечивающий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функционирование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средств видеонаблюдения в течение не менее 20 минут.</a:t>
            </a:r>
          </a:p>
          <a:p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6" y="843558"/>
            <a:ext cx="1034280" cy="10342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1524"/>
            <a:ext cx="1115193" cy="1115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43558"/>
            <a:ext cx="1008927" cy="1008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46" y="1017395"/>
            <a:ext cx="786494" cy="78649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26" y="1023578"/>
            <a:ext cx="786494" cy="7864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45" y="1023578"/>
            <a:ext cx="786494" cy="7864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89" y="1042820"/>
            <a:ext cx="786494" cy="7864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69" y="1049003"/>
            <a:ext cx="786494" cy="786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88" y="1049003"/>
            <a:ext cx="786494" cy="7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Т_Шаблон 16Х9_МКС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П">
  <a:themeElements>
    <a:clrScheme name="ЭП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C000"/>
      </a:accent2>
      <a:accent3>
        <a:srgbClr val="FFDF79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A69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Связь">
  <a:themeElements>
    <a:clrScheme name="Связь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0066FF"/>
      </a:accent2>
      <a:accent3>
        <a:srgbClr val="579BFF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337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ИТ">
  <a:themeElements>
    <a:clrScheme name="ИТ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FF0000"/>
      </a:accent2>
      <a:accent3>
        <a:srgbClr val="FF6161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2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Медиа">
  <a:themeElements>
    <a:clrScheme name="Меди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CC3399"/>
      </a:accent2>
      <a:accent3>
        <a:srgbClr val="EAADD6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Почта">
  <a:themeElements>
    <a:clrScheme name="Почта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7030A0"/>
      </a:accent2>
      <a:accent3>
        <a:srgbClr val="B17ED8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5257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законодательство">
  <a:themeElements>
    <a:clrScheme name="Информатизация госорганов">
      <a:dk1>
        <a:srgbClr val="363636"/>
      </a:dk1>
      <a:lt1>
        <a:srgbClr val="FFFFFF"/>
      </a:lt1>
      <a:dk2>
        <a:srgbClr val="D8D8D8"/>
      </a:dk2>
      <a:lt2>
        <a:srgbClr val="FFFFFF"/>
      </a:lt2>
      <a:accent1>
        <a:srgbClr val="D8D8D8"/>
      </a:accent1>
      <a:accent2>
        <a:srgbClr val="92D050"/>
      </a:accent2>
      <a:accent3>
        <a:srgbClr val="B8E08C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5F91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другое">
  <a:themeElements>
    <a:clrScheme name="общее">
      <a:dk1>
        <a:srgbClr val="363636"/>
      </a:dk1>
      <a:lt1>
        <a:srgbClr val="FFFFFF"/>
      </a:lt1>
      <a:dk2>
        <a:srgbClr val="EEF0F0"/>
      </a:dk2>
      <a:lt2>
        <a:srgbClr val="FFFFFF"/>
      </a:lt2>
      <a:accent1>
        <a:srgbClr val="EEF0F0"/>
      </a:accent1>
      <a:accent2>
        <a:srgbClr val="4FC8EE"/>
      </a:accent2>
      <a:accent3>
        <a:srgbClr val="85D9F3"/>
      </a:accent3>
      <a:accent4>
        <a:srgbClr val="6C6C6C"/>
      </a:accent4>
      <a:accent5>
        <a:srgbClr val="151515"/>
      </a:accent5>
      <a:accent6>
        <a:srgbClr val="FFFFFF"/>
      </a:accent6>
      <a:hlink>
        <a:srgbClr val="363636"/>
      </a:hlink>
      <a:folHlink>
        <a:srgbClr val="00759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САЙТ (бренд)">
  <a:themeElements>
    <a:clrScheme name="брендбук">
      <a:dk1>
        <a:srgbClr val="6D6E71"/>
      </a:dk1>
      <a:lt1>
        <a:sysClr val="window" lastClr="FFFFFF"/>
      </a:lt1>
      <a:dk2>
        <a:srgbClr val="05628C"/>
      </a:dk2>
      <a:lt2>
        <a:srgbClr val="DAE4EA"/>
      </a:lt2>
      <a:accent1>
        <a:srgbClr val="6D6E71"/>
      </a:accent1>
      <a:accent2>
        <a:srgbClr val="1E3685"/>
      </a:accent2>
      <a:accent3>
        <a:srgbClr val="278AC2"/>
      </a:accent3>
      <a:accent4>
        <a:srgbClr val="4FC8EE"/>
      </a:accent4>
      <a:accent5>
        <a:srgbClr val="DAE4EA"/>
      </a:accent5>
      <a:accent6>
        <a:srgbClr val="363738"/>
      </a:accent6>
      <a:hlink>
        <a:srgbClr val="363738"/>
      </a:hlink>
      <a:folHlink>
        <a:srgbClr val="0562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ИТ_Шаблон 16Х9_МКС</Template>
  <TotalTime>36430</TotalTime>
  <Words>962</Words>
  <Application>Microsoft Office PowerPoint</Application>
  <PresentationFormat>Экран (16:9)</PresentationFormat>
  <Paragraphs>87</Paragraphs>
  <Slides>16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16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</vt:lpstr>
      <vt:lpstr>Century Gothic</vt:lpstr>
      <vt:lpstr>Tahoma</vt:lpstr>
      <vt:lpstr>Trebuchet MS</vt:lpstr>
      <vt:lpstr>Wingdings</vt:lpstr>
      <vt:lpstr>ИТ_Шаблон 16Х9_МКС</vt:lpstr>
      <vt:lpstr>ЭП</vt:lpstr>
      <vt:lpstr>Связь</vt:lpstr>
      <vt:lpstr>ИТ</vt:lpstr>
      <vt:lpstr>Медиа</vt:lpstr>
      <vt:lpstr>Почта</vt:lpstr>
      <vt:lpstr>законодательство</vt:lpstr>
      <vt:lpstr>другое</vt:lpstr>
      <vt:lpstr>САЙТ (бренд)</vt:lpstr>
      <vt:lpstr>Презентация PowerPoint</vt:lpstr>
      <vt:lpstr>Нормативная база порядка организации видеонаблюдения  в ППЭ НА ДОМУ</vt:lpstr>
      <vt:lpstr>Общие положения организации видеонаблюдения  в ППЭ НА ДОМУ</vt:lpstr>
      <vt:lpstr>ПРОГРАММНОЕ ОБЕСПЕЧЕНИЕ </vt:lpstr>
      <vt:lpstr>ПРОГРАММНОЕ ОБЕСПЕЧЕНИЕ</vt:lpstr>
      <vt:lpstr>ПРОГРАММНОЕ ОБЕСПЕЧЕНИЕ</vt:lpstr>
      <vt:lpstr>ПРОГРАММНОЕ ОБЕСПЕЧЕНИЕ</vt:lpstr>
      <vt:lpstr>ПРОГРАММНОЕ ОБЕСПЕЧЕНИЕ</vt:lpstr>
      <vt:lpstr>Техническое обеспечение</vt:lpstr>
      <vt:lpstr>Требования к ВИДЕОНАБЛЮДЕНИЮ В ППЭ НА ДОМУ    </vt:lpstr>
      <vt:lpstr>Видеонаблюдение в аудитории</vt:lpstr>
      <vt:lpstr>Видеонаблюдение в штабе ППэ</vt:lpstr>
      <vt:lpstr>Требования к оформлению конвертов</vt:lpstr>
      <vt:lpstr>Проведение экзамена В ППЭ НА ДОМУ</vt:lpstr>
      <vt:lpstr>Телефоны «горячей линии»  </vt:lpstr>
      <vt:lpstr>Презентация PowerPoint</vt:lpstr>
    </vt:vector>
  </TitlesOfParts>
  <Company>minsvyaz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Лёткина</dc:creator>
  <cp:lastModifiedBy>dolgov2</cp:lastModifiedBy>
  <cp:revision>322</cp:revision>
  <cp:lastPrinted>2024-04-27T06:16:33Z</cp:lastPrinted>
  <dcterms:created xsi:type="dcterms:W3CDTF">2015-11-20T08:01:31Z</dcterms:created>
  <dcterms:modified xsi:type="dcterms:W3CDTF">2024-05-16T10:45:50Z</dcterms:modified>
  <cp:contentStatus>финал</cp:contentStatus>
</cp:coreProperties>
</file>