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5017" r:id="rId2"/>
  </p:sldMasterIdLst>
  <p:notesMasterIdLst>
    <p:notesMasterId r:id="rId31"/>
  </p:notesMasterIdLst>
  <p:sldIdLst>
    <p:sldId id="739" r:id="rId3"/>
    <p:sldId id="751" r:id="rId4"/>
    <p:sldId id="752" r:id="rId5"/>
    <p:sldId id="753" r:id="rId6"/>
    <p:sldId id="696" r:id="rId7"/>
    <p:sldId id="746" r:id="rId8"/>
    <p:sldId id="740" r:id="rId9"/>
    <p:sldId id="743" r:id="rId10"/>
    <p:sldId id="764" r:id="rId11"/>
    <p:sldId id="765" r:id="rId12"/>
    <p:sldId id="742" r:id="rId13"/>
    <p:sldId id="741" r:id="rId14"/>
    <p:sldId id="697" r:id="rId15"/>
    <p:sldId id="728" r:id="rId16"/>
    <p:sldId id="730" r:id="rId17"/>
    <p:sldId id="737" r:id="rId18"/>
    <p:sldId id="750" r:id="rId19"/>
    <p:sldId id="769" r:id="rId20"/>
    <p:sldId id="763" r:id="rId21"/>
    <p:sldId id="755" r:id="rId22"/>
    <p:sldId id="759" r:id="rId23"/>
    <p:sldId id="770" r:id="rId24"/>
    <p:sldId id="760" r:id="rId25"/>
    <p:sldId id="771" r:id="rId26"/>
    <p:sldId id="766" r:id="rId27"/>
    <p:sldId id="767" r:id="rId28"/>
    <p:sldId id="768" r:id="rId29"/>
    <p:sldId id="687" r:id="rId30"/>
  </p:sldIdLst>
  <p:sldSz cx="9144000" cy="6858000" type="screen4x3"/>
  <p:notesSz cx="6797675" cy="9926638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EA4"/>
    <a:srgbClr val="003399"/>
    <a:srgbClr val="B0C7FA"/>
    <a:srgbClr val="003B68"/>
    <a:srgbClr val="004620"/>
    <a:srgbClr val="004F8A"/>
    <a:srgbClr val="B9D08C"/>
    <a:srgbClr val="8FCE4A"/>
    <a:srgbClr val="D0D8E8"/>
    <a:srgbClr val="E9ED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65" autoAdjust="0"/>
    <p:restoredTop sz="97266" autoAdjust="0"/>
  </p:normalViewPr>
  <p:slideViewPr>
    <p:cSldViewPr>
      <p:cViewPr varScale="1">
        <p:scale>
          <a:sx n="106" d="100"/>
          <a:sy n="106" d="100"/>
        </p:scale>
        <p:origin x="1752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5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1"/>
            <a:ext cx="29464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52BCDA0-B8EC-427A-96A0-7D1B572014C3}" type="datetimeFigureOut">
              <a:rPr lang="ru-RU"/>
              <a:pPr>
                <a:defRPr/>
              </a:pPr>
              <a:t>05.02.2026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5951"/>
            <a:ext cx="5438775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711"/>
            <a:ext cx="29464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711"/>
            <a:ext cx="2946400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FC3B31C-B4EF-4751-8994-B713DE571BC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084228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A3ADA258-D728-4AD7-8DC4-B6BD51EABC66}" type="slidenum">
              <a:rPr lang="ru-RU" altLang="ru-RU" smtClean="0">
                <a:solidFill>
                  <a:srgbClr val="000000"/>
                </a:solidFill>
              </a:rPr>
              <a:pPr/>
              <a:t>5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A3ADA258-D728-4AD7-8DC4-B6BD51EABC66}" type="slidenum">
              <a:rPr lang="ru-RU" altLang="ru-RU" smtClean="0">
                <a:solidFill>
                  <a:srgbClr val="000000"/>
                </a:solidFill>
              </a:rPr>
              <a:pPr/>
              <a:t>15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A3ADA258-D728-4AD7-8DC4-B6BD51EABC66}" type="slidenum">
              <a:rPr lang="ru-RU" altLang="ru-RU" smtClean="0">
                <a:solidFill>
                  <a:srgbClr val="000000"/>
                </a:solidFill>
              </a:rPr>
              <a:pPr/>
              <a:t>16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ECC337AC-42FF-4666-A77E-5ADAA01A4EF1}" type="slidenum">
              <a:rPr lang="ru-RU" altLang="ru-RU" smtClean="0">
                <a:solidFill>
                  <a:srgbClr val="000000"/>
                </a:solidFill>
              </a:rPr>
              <a:pPr/>
              <a:t>17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A3ADA258-D728-4AD7-8DC4-B6BD51EABC66}" type="slidenum">
              <a:rPr lang="ru-RU" altLang="ru-RU" smtClean="0">
                <a:solidFill>
                  <a:srgbClr val="000000"/>
                </a:solidFill>
              </a:rPr>
              <a:pPr/>
              <a:t>19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1314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A3ADA258-D728-4AD7-8DC4-B6BD51EABC66}" type="slidenum">
              <a:rPr lang="ru-RU" altLang="ru-RU" smtClean="0">
                <a:solidFill>
                  <a:srgbClr val="000000"/>
                </a:solidFill>
              </a:rPr>
              <a:pPr/>
              <a:t>20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8177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ECC337AC-42FF-4666-A77E-5ADAA01A4EF1}" type="slidenum">
              <a:rPr lang="ru-RU" altLang="ru-RU" smtClean="0">
                <a:solidFill>
                  <a:srgbClr val="000000"/>
                </a:solidFill>
              </a:rPr>
              <a:pPr/>
              <a:t>28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A3ADA258-D728-4AD7-8DC4-B6BD51EABC66}" type="slidenum">
              <a:rPr lang="ru-RU" altLang="ru-RU" smtClean="0">
                <a:solidFill>
                  <a:srgbClr val="000000"/>
                </a:solidFill>
              </a:rPr>
              <a:pPr/>
              <a:t>6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ECC337AC-42FF-4666-A77E-5ADAA01A4EF1}" type="slidenum">
              <a:rPr lang="ru-RU" altLang="ru-RU" smtClean="0">
                <a:solidFill>
                  <a:srgbClr val="000000"/>
                </a:solidFill>
              </a:rPr>
              <a:pPr/>
              <a:t>7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583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fld id="{C02C5972-2329-47D0-B400-404906CEAB6F}" type="slidenum">
              <a:rPr lang="ru-RU" altLang="ru-RU" smtClean="0">
                <a:solidFill>
                  <a:srgbClr val="000000"/>
                </a:solidFill>
              </a:rPr>
              <a:pPr/>
              <a:t>8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A3ADA258-D728-4AD7-8DC4-B6BD51EABC66}" type="slidenum">
              <a:rPr lang="ru-RU" altLang="ru-RU" smtClean="0">
                <a:solidFill>
                  <a:srgbClr val="000000"/>
                </a:solidFill>
              </a:rPr>
              <a:pPr/>
              <a:t>9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8580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583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fld id="{C02C5972-2329-47D0-B400-404906CEAB6F}" type="slidenum">
              <a:rPr lang="ru-RU" altLang="ru-RU" smtClean="0">
                <a:solidFill>
                  <a:srgbClr val="000000"/>
                </a:solidFill>
              </a:rPr>
              <a:pPr/>
              <a:t>11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583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fld id="{C02C5972-2329-47D0-B400-404906CEAB6F}" type="slidenum">
              <a:rPr lang="ru-RU" altLang="ru-RU" smtClean="0">
                <a:solidFill>
                  <a:srgbClr val="000000"/>
                </a:solidFill>
              </a:rPr>
              <a:pPr/>
              <a:t>12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A3ADA258-D728-4AD7-8DC4-B6BD51EABC66}" type="slidenum">
              <a:rPr lang="ru-RU" altLang="ru-RU" smtClean="0">
                <a:solidFill>
                  <a:srgbClr val="000000"/>
                </a:solidFill>
              </a:rPr>
              <a:pPr/>
              <a:t>13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A3ADA258-D728-4AD7-8DC4-B6BD51EABC66}" type="slidenum">
              <a:rPr lang="ru-RU" altLang="ru-RU" smtClean="0">
                <a:solidFill>
                  <a:srgbClr val="000000"/>
                </a:solidFill>
              </a:rPr>
              <a:pPr/>
              <a:t>14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7DFC1F4-2CA6-4B66-9DC4-74D75188CB30}" type="datetimeFigureOut">
              <a:rPr lang="ru-RU"/>
              <a:pPr>
                <a:defRPr/>
              </a:pPr>
              <a:t>05.02.2026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EEAE147-0074-4258-B6B8-140A3F09092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28264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DBE0BF9-E9F8-4153-A6C7-99E098DBAA33}" type="datetimeFigureOut">
              <a:rPr lang="ru-RU"/>
              <a:pPr>
                <a:defRPr/>
              </a:pPr>
              <a:t>05.02.2026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A9CA584-3856-4491-8FE4-D9130FAD84E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78356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AFC2176-89C4-4A58-8A2E-B155FF928D3A}" type="datetimeFigureOut">
              <a:rPr lang="ru-RU"/>
              <a:pPr>
                <a:defRPr/>
              </a:pPr>
              <a:t>05.02.2026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5DFE2C3-3965-499E-8ED6-3F723219885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19258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BED8F23-010D-4F78-922C-D54BDD3AB2AF}" type="datetimeFigureOut">
              <a:rPr lang="ru-RU"/>
              <a:pPr>
                <a:defRPr/>
              </a:pPr>
              <a:t>05.02.2026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79D9A80-9608-4CDC-8DBF-5BAAF36E4E2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350702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FD6E1EC-AA0B-4EDF-ACB0-5AB9A367BE5F}" type="datetimeFigureOut">
              <a:rPr lang="ru-RU"/>
              <a:pPr>
                <a:defRPr/>
              </a:pPr>
              <a:t>05.02.2026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2D887BA-FDAA-46B9-AA01-F780DD98C10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433504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9637524-24FF-4589-9ECF-5B9A51295E5A}" type="datetimeFigureOut">
              <a:rPr lang="ru-RU"/>
              <a:pPr>
                <a:defRPr/>
              </a:pPr>
              <a:t>05.02.2026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2EC0658-A7CD-4611-907F-90AE57FD048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224046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B510489-C647-4EE4-99D8-39D7A8058756}" type="datetimeFigureOut">
              <a:rPr lang="ru-RU"/>
              <a:pPr>
                <a:defRPr/>
              </a:pPr>
              <a:t>05.02.2026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34C10DB-3B34-4BD9-8109-E7CAC98F3A9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083636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865088A-B03A-49C0-9708-B1B4A03FF83D}" type="datetimeFigureOut">
              <a:rPr lang="ru-RU"/>
              <a:pPr>
                <a:defRPr/>
              </a:pPr>
              <a:t>05.02.2026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C9047B0-C55D-4067-A615-C960FD62295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721156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84E99C8-FED8-4E22-8302-4548736F8D6F}" type="datetimeFigureOut">
              <a:rPr lang="ru-RU"/>
              <a:pPr>
                <a:defRPr/>
              </a:pPr>
              <a:t>05.02.2026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6A29156-6D72-454B-82BB-670E10D780A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223748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EC7A426-BA79-48F5-AAB8-517AAF19E407}" type="datetimeFigureOut">
              <a:rPr lang="ru-RU"/>
              <a:pPr>
                <a:defRPr/>
              </a:pPr>
              <a:t>05.02.2026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CA394A0-6A0B-4DB9-A9D0-B4A1B8EDCB2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787550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0F4B208-025D-4121-A883-C713FA4AE07F}" type="datetimeFigureOut">
              <a:rPr lang="ru-RU"/>
              <a:pPr>
                <a:defRPr/>
              </a:pPr>
              <a:t>05.02.2026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5F7B881-9C8E-4653-A70B-6E47C59986F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36143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65CD5FF-3470-4599-A8A3-83AF6443CCD9}" type="datetimeFigureOut">
              <a:rPr lang="ru-RU"/>
              <a:pPr>
                <a:defRPr/>
              </a:pPr>
              <a:t>05.02.2026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DCA64BA-893E-4310-B476-6C649141063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529670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B77479A-42C3-44DD-A9A8-4714CF2B63A6}" type="datetimeFigureOut">
              <a:rPr lang="ru-RU"/>
              <a:pPr>
                <a:defRPr/>
              </a:pPr>
              <a:t>05.02.2026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AFF3FBA-2047-4599-9AE7-C09CBB8B858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315999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EA8C1C7-A262-43A8-B66D-DEFF86BCF732}" type="datetimeFigureOut">
              <a:rPr lang="ru-RU"/>
              <a:pPr>
                <a:defRPr/>
              </a:pPr>
              <a:t>05.02.2026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FDCC995-A627-44A3-BCE2-63D3FD4CBE3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055004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AE4EEA6-5F89-4EA0-9629-2F350229A761}" type="datetimeFigureOut">
              <a:rPr lang="ru-RU"/>
              <a:pPr>
                <a:defRPr/>
              </a:pPr>
              <a:t>05.02.2026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13A4ADF-A620-4A8B-8E19-2E3B68AB756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41777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C0078C9-D9CF-43C9-858A-1D353CCA56A9}" type="datetimeFigureOut">
              <a:rPr lang="ru-RU"/>
              <a:pPr>
                <a:defRPr/>
              </a:pPr>
              <a:t>05.02.2026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CE4DC2B-5955-476B-A799-4D1CEE21831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18446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4997630-4A0F-4865-9E8D-CD1A2CE97D48}" type="datetimeFigureOut">
              <a:rPr lang="ru-RU"/>
              <a:pPr>
                <a:defRPr/>
              </a:pPr>
              <a:t>05.02.2026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23E484F-BB5B-4B3A-AB9A-0778F2E219A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39372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062202E9-4078-4AF2-B977-70AE8FEC3912}" type="datetimeFigureOut">
              <a:rPr lang="ru-RU"/>
              <a:pPr>
                <a:defRPr/>
              </a:pPr>
              <a:t>05.02.2026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82859D0-99E1-4CD7-B594-1BFBA590412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61765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2ACADA2-7AF1-4AA5-A4B1-1B3560247CEC}" type="datetimeFigureOut">
              <a:rPr lang="ru-RU"/>
              <a:pPr>
                <a:defRPr/>
              </a:pPr>
              <a:t>05.02.2026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433DE18-CBAF-4903-A1B7-9DB2E397BE2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18134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E173D8B-CDFC-4680-AA7B-2AEBB342B55D}" type="datetimeFigureOut">
              <a:rPr lang="ru-RU"/>
              <a:pPr>
                <a:defRPr/>
              </a:pPr>
              <a:t>05.02.2026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500A1A0-B04D-40A0-AD83-CB7D5D91ABD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62544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609837C-3CE3-4064-9787-318DE5BC67A4}" type="datetimeFigureOut">
              <a:rPr lang="ru-RU"/>
              <a:pPr>
                <a:defRPr/>
              </a:pPr>
              <a:t>05.02.2026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9085598-A7E4-46A7-A292-642FE32352C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55699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5CBAE15-E5A0-420A-91D3-0CD23F64924E}" type="datetimeFigureOut">
              <a:rPr lang="ru-RU"/>
              <a:pPr>
                <a:defRPr/>
              </a:pPr>
              <a:t>05.02.2026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E1B2F73-28C3-4C9E-8D00-734464EF04E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81344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7C44343-95ED-4479-81A6-BFDDB02C922C}" type="datetimeFigureOut">
              <a:rPr lang="ru-RU"/>
              <a:pPr>
                <a:defRPr/>
              </a:pPr>
              <a:t>05.02.2026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67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11C1FF6-6DC4-489A-BCDE-B5F0FAEE3EE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06" r:id="rId1"/>
    <p:sldLayoutId id="2147485007" r:id="rId2"/>
    <p:sldLayoutId id="2147485008" r:id="rId3"/>
    <p:sldLayoutId id="2147485009" r:id="rId4"/>
    <p:sldLayoutId id="2147485010" r:id="rId5"/>
    <p:sldLayoutId id="2147485011" r:id="rId6"/>
    <p:sldLayoutId id="2147485012" r:id="rId7"/>
    <p:sldLayoutId id="2147485013" r:id="rId8"/>
    <p:sldLayoutId id="2147485014" r:id="rId9"/>
    <p:sldLayoutId id="2147485015" r:id="rId10"/>
    <p:sldLayoutId id="214748501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C5F8804-4E93-4127-B0B9-70A3C0EDBC88}" type="datetimeFigureOut">
              <a:rPr lang="ru-RU"/>
              <a:pPr>
                <a:defRPr/>
              </a:pPr>
              <a:t>05.02.2026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67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cs typeface="Arial" charset="0"/>
              </a:defRPr>
            </a:lvl1pPr>
          </a:lstStyle>
          <a:p>
            <a:pPr>
              <a:defRPr/>
            </a:pPr>
            <a:fld id="{2CA0624C-8763-4E73-8543-A2C4AC8B00A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42522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18" r:id="rId1"/>
    <p:sldLayoutId id="2147485019" r:id="rId2"/>
    <p:sldLayoutId id="2147485020" r:id="rId3"/>
    <p:sldLayoutId id="2147485021" r:id="rId4"/>
    <p:sldLayoutId id="2147485022" r:id="rId5"/>
    <p:sldLayoutId id="2147485023" r:id="rId6"/>
    <p:sldLayoutId id="2147485024" r:id="rId7"/>
    <p:sldLayoutId id="2147485025" r:id="rId8"/>
    <p:sldLayoutId id="2147485026" r:id="rId9"/>
    <p:sldLayoutId id="2147485027" r:id="rId10"/>
    <p:sldLayoutId id="214748502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ege.orel@orcoko.ru" TargetMode="External"/><Relationship Id="rId2" Type="http://schemas.openxmlformats.org/officeDocument/2006/relationships/hyperlink" Target="http://www.orcoko.ru/ppe/&#1048;&#1090;&#1086;&#1075;&#1086;&#1074;&#1086;&#1077;" TargetMode="Externa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Овал 7">
            <a:extLst>
              <a:ext uri="{FF2B5EF4-FFF2-40B4-BE49-F238E27FC236}">
                <a16:creationId xmlns:a16="http://schemas.microsoft.com/office/drawing/2014/main" id="{2FA9D634-86F6-440E-8A22-FB0A6043C5F2}"/>
              </a:ext>
            </a:extLst>
          </p:cNvPr>
          <p:cNvSpPr/>
          <p:nvPr/>
        </p:nvSpPr>
        <p:spPr>
          <a:xfrm>
            <a:off x="-972616" y="692696"/>
            <a:ext cx="10615891" cy="7488832"/>
          </a:xfrm>
          <a:custGeom>
            <a:avLst/>
            <a:gdLst>
              <a:gd name="connsiteX0" fmla="*/ 0 w 4032448"/>
              <a:gd name="connsiteY0" fmla="*/ 1907083 h 3814166"/>
              <a:gd name="connsiteX1" fmla="*/ 2016224 w 4032448"/>
              <a:gd name="connsiteY1" fmla="*/ 0 h 3814166"/>
              <a:gd name="connsiteX2" fmla="*/ 4032448 w 4032448"/>
              <a:gd name="connsiteY2" fmla="*/ 1907083 h 3814166"/>
              <a:gd name="connsiteX3" fmla="*/ 2016224 w 4032448"/>
              <a:gd name="connsiteY3" fmla="*/ 3814166 h 3814166"/>
              <a:gd name="connsiteX4" fmla="*/ 0 w 4032448"/>
              <a:gd name="connsiteY4" fmla="*/ 1907083 h 3814166"/>
              <a:gd name="connsiteX0" fmla="*/ 159826 w 4192274"/>
              <a:gd name="connsiteY0" fmla="*/ 2509249 h 4416332"/>
              <a:gd name="connsiteX1" fmla="*/ 882509 w 4192274"/>
              <a:gd name="connsiteY1" fmla="*/ 0 h 4416332"/>
              <a:gd name="connsiteX2" fmla="*/ 4192274 w 4192274"/>
              <a:gd name="connsiteY2" fmla="*/ 2509249 h 4416332"/>
              <a:gd name="connsiteX3" fmla="*/ 2176050 w 4192274"/>
              <a:gd name="connsiteY3" fmla="*/ 4416332 h 4416332"/>
              <a:gd name="connsiteX4" fmla="*/ 159826 w 4192274"/>
              <a:gd name="connsiteY4" fmla="*/ 2509249 h 4416332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6740930"/>
              <a:gd name="connsiteY0" fmla="*/ 2528011 h 4502672"/>
              <a:gd name="connsiteX1" fmla="*/ 766009 w 6740930"/>
              <a:gd name="connsiteY1" fmla="*/ 18762 h 4502672"/>
              <a:gd name="connsiteX2" fmla="*/ 1809154 w 6740930"/>
              <a:gd name="connsiteY2" fmla="*/ 1439401 h 4502672"/>
              <a:gd name="connsiteX3" fmla="*/ 6740916 w 6740930"/>
              <a:gd name="connsiteY3" fmla="*/ 3721191 h 4502672"/>
              <a:gd name="connsiteX4" fmla="*/ 2059550 w 6740930"/>
              <a:gd name="connsiteY4" fmla="*/ 4435094 h 4502672"/>
              <a:gd name="connsiteX5" fmla="*/ 43326 w 6740930"/>
              <a:gd name="connsiteY5" fmla="*/ 2528011 h 4502672"/>
              <a:gd name="connsiteX0" fmla="*/ 45865 w 6743469"/>
              <a:gd name="connsiteY0" fmla="*/ 2511181 h 4485842"/>
              <a:gd name="connsiteX1" fmla="*/ 768548 w 6743469"/>
              <a:gd name="connsiteY1" fmla="*/ 1932 h 4485842"/>
              <a:gd name="connsiteX2" fmla="*/ 2101624 w 6743469"/>
              <a:gd name="connsiteY2" fmla="*/ 2102795 h 4485842"/>
              <a:gd name="connsiteX3" fmla="*/ 6743455 w 6743469"/>
              <a:gd name="connsiteY3" fmla="*/ 3704361 h 4485842"/>
              <a:gd name="connsiteX4" fmla="*/ 2062089 w 6743469"/>
              <a:gd name="connsiteY4" fmla="*/ 4418264 h 4485842"/>
              <a:gd name="connsiteX5" fmla="*/ 45865 w 6743469"/>
              <a:gd name="connsiteY5" fmla="*/ 2511181 h 4485842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108768 w 6248810"/>
              <a:gd name="connsiteY0" fmla="*/ 2703443 h 4475800"/>
              <a:gd name="connsiteX1" fmla="*/ 273890 w 6248810"/>
              <a:gd name="connsiteY1" fmla="*/ 4624 h 4475800"/>
              <a:gd name="connsiteX2" fmla="*/ 1606966 w 6248810"/>
              <a:gd name="connsiteY2" fmla="*/ 2105487 h 4475800"/>
              <a:gd name="connsiteX3" fmla="*/ 6248797 w 6248810"/>
              <a:gd name="connsiteY3" fmla="*/ 3707053 h 4475800"/>
              <a:gd name="connsiteX4" fmla="*/ 1567431 w 6248810"/>
              <a:gd name="connsiteY4" fmla="*/ 4420956 h 4475800"/>
              <a:gd name="connsiteX5" fmla="*/ 108768 w 6248810"/>
              <a:gd name="connsiteY5" fmla="*/ 2703443 h 447580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1029 w 6251071"/>
              <a:gd name="connsiteY0" fmla="*/ 2699826 h 4472183"/>
              <a:gd name="connsiteX1" fmla="*/ 276151 w 6251071"/>
              <a:gd name="connsiteY1" fmla="*/ 1007 h 4472183"/>
              <a:gd name="connsiteX2" fmla="*/ 1664984 w 6251071"/>
              <a:gd name="connsiteY2" fmla="*/ 2402953 h 4472183"/>
              <a:gd name="connsiteX3" fmla="*/ 6251058 w 6251071"/>
              <a:gd name="connsiteY3" fmla="*/ 3703436 h 4472183"/>
              <a:gd name="connsiteX4" fmla="*/ 1569692 w 6251071"/>
              <a:gd name="connsiteY4" fmla="*/ 4417339 h 4472183"/>
              <a:gd name="connsiteX5" fmla="*/ 111029 w 6251071"/>
              <a:gd name="connsiteY5" fmla="*/ 2699826 h 4472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51071" h="4472183">
                <a:moveTo>
                  <a:pt x="111029" y="2699826"/>
                </a:moveTo>
                <a:cubicBezTo>
                  <a:pt x="-104561" y="1963771"/>
                  <a:pt x="17159" y="50486"/>
                  <a:pt x="276151" y="1007"/>
                </a:cubicBezTo>
                <a:cubicBezTo>
                  <a:pt x="535144" y="-48472"/>
                  <a:pt x="488888" y="1739418"/>
                  <a:pt x="1664984" y="2402953"/>
                </a:cubicBezTo>
                <a:cubicBezTo>
                  <a:pt x="4034260" y="3769013"/>
                  <a:pt x="6242779" y="3031310"/>
                  <a:pt x="6251058" y="3703436"/>
                </a:cubicBezTo>
                <a:cubicBezTo>
                  <a:pt x="6259337" y="4375562"/>
                  <a:pt x="2593030" y="4584607"/>
                  <a:pt x="1569692" y="4417339"/>
                </a:cubicBezTo>
                <a:cubicBezTo>
                  <a:pt x="546354" y="4250071"/>
                  <a:pt x="326619" y="3435881"/>
                  <a:pt x="111029" y="2699826"/>
                </a:cubicBezTo>
                <a:close/>
              </a:path>
            </a:pathLst>
          </a:custGeom>
          <a:solidFill>
            <a:srgbClr val="74BEED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Century Gothic" panose="020B0502020202020204" pitchFamily="34" charset="0"/>
            </a:endParaRPr>
          </a:p>
        </p:txBody>
      </p:sp>
      <p:sp>
        <p:nvSpPr>
          <p:cNvPr id="13" name="Овал 7">
            <a:extLst>
              <a:ext uri="{FF2B5EF4-FFF2-40B4-BE49-F238E27FC236}">
                <a16:creationId xmlns:a16="http://schemas.microsoft.com/office/drawing/2014/main" id="{F1EE5973-D520-420E-86CD-F4DC6946D7D0}"/>
              </a:ext>
            </a:extLst>
          </p:cNvPr>
          <p:cNvSpPr/>
          <p:nvPr/>
        </p:nvSpPr>
        <p:spPr>
          <a:xfrm>
            <a:off x="-1180119" y="1834231"/>
            <a:ext cx="9224723" cy="6599613"/>
          </a:xfrm>
          <a:custGeom>
            <a:avLst/>
            <a:gdLst>
              <a:gd name="connsiteX0" fmla="*/ 0 w 4032448"/>
              <a:gd name="connsiteY0" fmla="*/ 1907083 h 3814166"/>
              <a:gd name="connsiteX1" fmla="*/ 2016224 w 4032448"/>
              <a:gd name="connsiteY1" fmla="*/ 0 h 3814166"/>
              <a:gd name="connsiteX2" fmla="*/ 4032448 w 4032448"/>
              <a:gd name="connsiteY2" fmla="*/ 1907083 h 3814166"/>
              <a:gd name="connsiteX3" fmla="*/ 2016224 w 4032448"/>
              <a:gd name="connsiteY3" fmla="*/ 3814166 h 3814166"/>
              <a:gd name="connsiteX4" fmla="*/ 0 w 4032448"/>
              <a:gd name="connsiteY4" fmla="*/ 1907083 h 3814166"/>
              <a:gd name="connsiteX0" fmla="*/ 159826 w 4192274"/>
              <a:gd name="connsiteY0" fmla="*/ 2509249 h 4416332"/>
              <a:gd name="connsiteX1" fmla="*/ 882509 w 4192274"/>
              <a:gd name="connsiteY1" fmla="*/ 0 h 4416332"/>
              <a:gd name="connsiteX2" fmla="*/ 4192274 w 4192274"/>
              <a:gd name="connsiteY2" fmla="*/ 2509249 h 4416332"/>
              <a:gd name="connsiteX3" fmla="*/ 2176050 w 4192274"/>
              <a:gd name="connsiteY3" fmla="*/ 4416332 h 4416332"/>
              <a:gd name="connsiteX4" fmla="*/ 159826 w 4192274"/>
              <a:gd name="connsiteY4" fmla="*/ 2509249 h 4416332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6740930"/>
              <a:gd name="connsiteY0" fmla="*/ 2528011 h 4502672"/>
              <a:gd name="connsiteX1" fmla="*/ 766009 w 6740930"/>
              <a:gd name="connsiteY1" fmla="*/ 18762 h 4502672"/>
              <a:gd name="connsiteX2" fmla="*/ 1809154 w 6740930"/>
              <a:gd name="connsiteY2" fmla="*/ 1439401 h 4502672"/>
              <a:gd name="connsiteX3" fmla="*/ 6740916 w 6740930"/>
              <a:gd name="connsiteY3" fmla="*/ 3721191 h 4502672"/>
              <a:gd name="connsiteX4" fmla="*/ 2059550 w 6740930"/>
              <a:gd name="connsiteY4" fmla="*/ 4435094 h 4502672"/>
              <a:gd name="connsiteX5" fmla="*/ 43326 w 6740930"/>
              <a:gd name="connsiteY5" fmla="*/ 2528011 h 4502672"/>
              <a:gd name="connsiteX0" fmla="*/ 45865 w 6743469"/>
              <a:gd name="connsiteY0" fmla="*/ 2511181 h 4485842"/>
              <a:gd name="connsiteX1" fmla="*/ 768548 w 6743469"/>
              <a:gd name="connsiteY1" fmla="*/ 1932 h 4485842"/>
              <a:gd name="connsiteX2" fmla="*/ 2101624 w 6743469"/>
              <a:gd name="connsiteY2" fmla="*/ 2102795 h 4485842"/>
              <a:gd name="connsiteX3" fmla="*/ 6743455 w 6743469"/>
              <a:gd name="connsiteY3" fmla="*/ 3704361 h 4485842"/>
              <a:gd name="connsiteX4" fmla="*/ 2062089 w 6743469"/>
              <a:gd name="connsiteY4" fmla="*/ 4418264 h 4485842"/>
              <a:gd name="connsiteX5" fmla="*/ 45865 w 6743469"/>
              <a:gd name="connsiteY5" fmla="*/ 2511181 h 4485842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108768 w 6248810"/>
              <a:gd name="connsiteY0" fmla="*/ 2703443 h 4475800"/>
              <a:gd name="connsiteX1" fmla="*/ 273890 w 6248810"/>
              <a:gd name="connsiteY1" fmla="*/ 4624 h 4475800"/>
              <a:gd name="connsiteX2" fmla="*/ 1606966 w 6248810"/>
              <a:gd name="connsiteY2" fmla="*/ 2105487 h 4475800"/>
              <a:gd name="connsiteX3" fmla="*/ 6248797 w 6248810"/>
              <a:gd name="connsiteY3" fmla="*/ 3707053 h 4475800"/>
              <a:gd name="connsiteX4" fmla="*/ 1567431 w 6248810"/>
              <a:gd name="connsiteY4" fmla="*/ 4420956 h 4475800"/>
              <a:gd name="connsiteX5" fmla="*/ 108768 w 6248810"/>
              <a:gd name="connsiteY5" fmla="*/ 2703443 h 447580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1029 w 6251071"/>
              <a:gd name="connsiteY0" fmla="*/ 2699826 h 4472183"/>
              <a:gd name="connsiteX1" fmla="*/ 276151 w 6251071"/>
              <a:gd name="connsiteY1" fmla="*/ 1007 h 4472183"/>
              <a:gd name="connsiteX2" fmla="*/ 1664984 w 6251071"/>
              <a:gd name="connsiteY2" fmla="*/ 2402953 h 4472183"/>
              <a:gd name="connsiteX3" fmla="*/ 6251058 w 6251071"/>
              <a:gd name="connsiteY3" fmla="*/ 3703436 h 4472183"/>
              <a:gd name="connsiteX4" fmla="*/ 1569692 w 6251071"/>
              <a:gd name="connsiteY4" fmla="*/ 4417339 h 4472183"/>
              <a:gd name="connsiteX5" fmla="*/ 111029 w 6251071"/>
              <a:gd name="connsiteY5" fmla="*/ 2699826 h 4472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51071" h="4472183">
                <a:moveTo>
                  <a:pt x="111029" y="2699826"/>
                </a:moveTo>
                <a:cubicBezTo>
                  <a:pt x="-104561" y="1963771"/>
                  <a:pt x="17159" y="50486"/>
                  <a:pt x="276151" y="1007"/>
                </a:cubicBezTo>
                <a:cubicBezTo>
                  <a:pt x="535144" y="-48472"/>
                  <a:pt x="488888" y="1739418"/>
                  <a:pt x="1664984" y="2402953"/>
                </a:cubicBezTo>
                <a:cubicBezTo>
                  <a:pt x="4034260" y="3769013"/>
                  <a:pt x="6242779" y="3031310"/>
                  <a:pt x="6251058" y="3703436"/>
                </a:cubicBezTo>
                <a:cubicBezTo>
                  <a:pt x="6259337" y="4375562"/>
                  <a:pt x="2593030" y="4584607"/>
                  <a:pt x="1569692" y="4417339"/>
                </a:cubicBezTo>
                <a:cubicBezTo>
                  <a:pt x="546354" y="4250071"/>
                  <a:pt x="326619" y="3435881"/>
                  <a:pt x="111029" y="2699826"/>
                </a:cubicBezTo>
                <a:close/>
              </a:path>
            </a:pathLst>
          </a:custGeom>
          <a:solidFill>
            <a:srgbClr val="0070C0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Century Gothic" panose="020B0502020202020204" pitchFamily="34" charset="0"/>
            </a:endParaRPr>
          </a:p>
        </p:txBody>
      </p:sp>
      <p:sp>
        <p:nvSpPr>
          <p:cNvPr id="13314" name="Прямоугольник 2"/>
          <p:cNvSpPr>
            <a:spLocks noChangeArrowheads="1"/>
          </p:cNvSpPr>
          <p:nvPr/>
        </p:nvSpPr>
        <p:spPr bwMode="auto">
          <a:xfrm>
            <a:off x="1985300" y="4797152"/>
            <a:ext cx="699253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ru-RU" altLang="ru-RU" sz="2000" b="1" i="1" dirty="0" err="1">
                <a:solidFill>
                  <a:srgbClr val="002060"/>
                </a:solidFill>
                <a:latin typeface="Cambria" pitchFamily="18" charset="0"/>
              </a:rPr>
              <a:t>Тихоновская</a:t>
            </a:r>
            <a:r>
              <a:rPr lang="ru-RU" altLang="ru-RU" sz="2000" b="1" i="1" dirty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ru-RU" altLang="ru-RU" sz="2000" b="1" i="1" dirty="0" smtClean="0">
                <a:solidFill>
                  <a:srgbClr val="002060"/>
                </a:solidFill>
                <a:latin typeface="Cambria" pitchFamily="18" charset="0"/>
              </a:rPr>
              <a:t>С. Н., заместитель </a:t>
            </a:r>
            <a:r>
              <a:rPr lang="ru-RU" altLang="ru-RU" sz="2000" b="1" i="1" dirty="0">
                <a:solidFill>
                  <a:srgbClr val="002060"/>
                </a:solidFill>
                <a:latin typeface="Cambria" pitchFamily="18" charset="0"/>
              </a:rPr>
              <a:t>директора – </a:t>
            </a:r>
            <a:r>
              <a:rPr lang="ru-RU" altLang="ru-RU" sz="2000" b="1" i="1" dirty="0" smtClean="0">
                <a:solidFill>
                  <a:srgbClr val="002060"/>
                </a:solidFill>
                <a:latin typeface="Cambria" pitchFamily="18" charset="0"/>
              </a:rPr>
              <a:t>начальник отдела </a:t>
            </a:r>
            <a:r>
              <a:rPr lang="ru-RU" altLang="ru-RU" sz="2000" b="1" i="1" dirty="0">
                <a:solidFill>
                  <a:srgbClr val="002060"/>
                </a:solidFill>
                <a:latin typeface="Cambria" pitchFamily="18" charset="0"/>
              </a:rPr>
              <a:t>обеспечения </a:t>
            </a:r>
            <a:r>
              <a:rPr lang="ru-RU" altLang="ru-RU" sz="2000" b="1" i="1" dirty="0" smtClean="0">
                <a:solidFill>
                  <a:srgbClr val="002060"/>
                </a:solidFill>
                <a:latin typeface="Cambria" pitchFamily="18" charset="0"/>
              </a:rPr>
              <a:t>ГИА;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ru-RU" altLang="ru-RU" sz="2000" b="1" i="1" dirty="0" smtClean="0">
                <a:solidFill>
                  <a:srgbClr val="002060"/>
                </a:solidFill>
                <a:latin typeface="Cambria" pitchFamily="18" charset="0"/>
              </a:rPr>
              <a:t>Заболонкова Н. В., </a:t>
            </a:r>
            <a:r>
              <a:rPr lang="ru-RU" altLang="ru-RU" sz="2000" b="1" i="1" smtClean="0">
                <a:solidFill>
                  <a:srgbClr val="002060"/>
                </a:solidFill>
                <a:latin typeface="Cambria" pitchFamily="18" charset="0"/>
              </a:rPr>
              <a:t>главный специалист отдела </a:t>
            </a:r>
            <a:r>
              <a:rPr lang="ru-RU" altLang="ru-RU" sz="2000" b="1" i="1" dirty="0" smtClean="0">
                <a:solidFill>
                  <a:srgbClr val="002060"/>
                </a:solidFill>
                <a:latin typeface="Cambria" pitchFamily="18" charset="0"/>
              </a:rPr>
              <a:t>обеспечения ГИА</a:t>
            </a:r>
            <a:endParaRPr lang="ru-RU" altLang="ru-RU" sz="2000" b="1" i="1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06838" y="0"/>
            <a:ext cx="5237162" cy="10525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3319" name="Прямоугольник 4"/>
          <p:cNvSpPr>
            <a:spLocks noChangeArrowheads="1"/>
          </p:cNvSpPr>
          <p:nvPr/>
        </p:nvSpPr>
        <p:spPr bwMode="auto">
          <a:xfrm>
            <a:off x="519113" y="2620069"/>
            <a:ext cx="830103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b="1" dirty="0" smtClean="0">
                <a:solidFill>
                  <a:srgbClr val="002060"/>
                </a:solidFill>
                <a:latin typeface="Cambria" pitchFamily="18" charset="0"/>
              </a:rPr>
              <a:t>Итоговое собеседование </a:t>
            </a:r>
            <a:br>
              <a:rPr lang="ru-RU" altLang="ru-RU" b="1" dirty="0" smtClean="0">
                <a:solidFill>
                  <a:srgbClr val="002060"/>
                </a:solidFill>
                <a:latin typeface="Cambria" pitchFamily="18" charset="0"/>
              </a:rPr>
            </a:br>
            <a:r>
              <a:rPr lang="ru-RU" altLang="ru-RU" b="1" dirty="0" smtClean="0">
                <a:solidFill>
                  <a:srgbClr val="002060"/>
                </a:solidFill>
                <a:latin typeface="Cambria" pitchFamily="18" charset="0"/>
              </a:rPr>
              <a:t>по русскому языку в 2026 году</a:t>
            </a:r>
          </a:p>
        </p:txBody>
      </p:sp>
      <p:pic>
        <p:nvPicPr>
          <p:cNvPr id="1332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43" b="5464"/>
          <a:stretch>
            <a:fillRect/>
          </a:stretch>
        </p:blipFill>
        <p:spPr bwMode="auto">
          <a:xfrm>
            <a:off x="7459663" y="527050"/>
            <a:ext cx="1360487" cy="1246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55" b="4839"/>
          <a:stretch>
            <a:fillRect/>
          </a:stretch>
        </p:blipFill>
        <p:spPr bwMode="auto">
          <a:xfrm>
            <a:off x="5707063" y="404813"/>
            <a:ext cx="1601787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50800"/>
            <a:ext cx="1328737" cy="172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3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413" y="458788"/>
            <a:ext cx="1338262" cy="124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25" name="Прямоугольник 11"/>
          <p:cNvSpPr>
            <a:spLocks noChangeArrowheads="1"/>
          </p:cNvSpPr>
          <p:nvPr/>
        </p:nvSpPr>
        <p:spPr bwMode="auto">
          <a:xfrm>
            <a:off x="284163" y="6330950"/>
            <a:ext cx="20764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 b="1" i="1" dirty="0" smtClean="0">
                <a:solidFill>
                  <a:srgbClr val="002060"/>
                </a:solidFill>
                <a:latin typeface="Cambria" pitchFamily="18" charset="0"/>
              </a:rPr>
              <a:t>Январь 2026 </a:t>
            </a:r>
            <a:r>
              <a:rPr lang="ru-RU" altLang="ru-RU" sz="1600" b="1" i="1" dirty="0">
                <a:solidFill>
                  <a:srgbClr val="002060"/>
                </a:solidFill>
                <a:latin typeface="Cambria" pitchFamily="18" charset="0"/>
              </a:rPr>
              <a:t>г</a:t>
            </a:r>
            <a:r>
              <a:rPr lang="ru-RU" altLang="ru-RU" sz="1400" i="1" dirty="0">
                <a:solidFill>
                  <a:srgbClr val="002060"/>
                </a:solidFill>
                <a:latin typeface="Cambria" pitchFamily="18" charset="0"/>
              </a:rPr>
              <a:t>.</a:t>
            </a:r>
            <a:endParaRPr lang="ru-RU" altLang="ru-RU" sz="1200" i="1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14" name="Прямоугольник: скругленные углы 11">
            <a:extLst>
              <a:ext uri="{FF2B5EF4-FFF2-40B4-BE49-F238E27FC236}">
                <a16:creationId xmlns:a16="http://schemas.microsoft.com/office/drawing/2014/main" id="{26B2998C-1E2C-472F-8798-44E75B909338}"/>
              </a:ext>
            </a:extLst>
          </p:cNvPr>
          <p:cNvSpPr/>
          <p:nvPr/>
        </p:nvSpPr>
        <p:spPr>
          <a:xfrm>
            <a:off x="-1850282" y="2257672"/>
            <a:ext cx="7644482" cy="92409"/>
          </a:xfrm>
          <a:prstGeom prst="roundRect">
            <a:avLst>
              <a:gd name="adj" fmla="val 50000"/>
            </a:avLst>
          </a:prstGeom>
          <a:solidFill>
            <a:srgbClr val="74BE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: скругленные углы 12">
            <a:extLst>
              <a:ext uri="{FF2B5EF4-FFF2-40B4-BE49-F238E27FC236}">
                <a16:creationId xmlns:a16="http://schemas.microsoft.com/office/drawing/2014/main" id="{B3828FD4-388C-46D9-9A08-D1908E560C45}"/>
              </a:ext>
            </a:extLst>
          </p:cNvPr>
          <p:cNvSpPr/>
          <p:nvPr/>
        </p:nvSpPr>
        <p:spPr>
          <a:xfrm>
            <a:off x="6499601" y="2017655"/>
            <a:ext cx="7644482" cy="92409"/>
          </a:xfrm>
          <a:prstGeom prst="roundRect">
            <a:avLst>
              <a:gd name="adj" fmla="val 50000"/>
            </a:avLst>
          </a:prstGeom>
          <a:solidFill>
            <a:srgbClr val="4BA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: скругленные углы 13">
            <a:extLst>
              <a:ext uri="{FF2B5EF4-FFF2-40B4-BE49-F238E27FC236}">
                <a16:creationId xmlns:a16="http://schemas.microsoft.com/office/drawing/2014/main" id="{4DFEF4BA-3FC5-4F83-90EF-532B904F3266}"/>
              </a:ext>
            </a:extLst>
          </p:cNvPr>
          <p:cNvSpPr/>
          <p:nvPr/>
        </p:nvSpPr>
        <p:spPr>
          <a:xfrm>
            <a:off x="6012447" y="4581128"/>
            <a:ext cx="7644482" cy="92409"/>
          </a:xfrm>
          <a:prstGeom prst="roundRect">
            <a:avLst>
              <a:gd name="adj" fmla="val 50000"/>
            </a:avLst>
          </a:prstGeom>
          <a:solidFill>
            <a:srgbClr val="74BE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: скругленные углы 14">
            <a:extLst>
              <a:ext uri="{FF2B5EF4-FFF2-40B4-BE49-F238E27FC236}">
                <a16:creationId xmlns:a16="http://schemas.microsoft.com/office/drawing/2014/main" id="{5D6CE071-8FD3-4C26-ADCF-13F1D79B7617}"/>
              </a:ext>
            </a:extLst>
          </p:cNvPr>
          <p:cNvSpPr/>
          <p:nvPr/>
        </p:nvSpPr>
        <p:spPr>
          <a:xfrm>
            <a:off x="7487332" y="4322295"/>
            <a:ext cx="7644482" cy="92409"/>
          </a:xfrm>
          <a:prstGeom prst="roundRect">
            <a:avLst>
              <a:gd name="adj" fmla="val 50000"/>
            </a:avLst>
          </a:prstGeom>
          <a:solidFill>
            <a:srgbClr val="4BA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3" y="204221"/>
            <a:ext cx="1584006" cy="1584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7178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7">
            <a:extLst>
              <a:ext uri="{FF2B5EF4-FFF2-40B4-BE49-F238E27FC236}">
                <a16:creationId xmlns:a16="http://schemas.microsoft.com/office/drawing/2014/main" id="{0748CC4D-B13B-4DC9-AAA7-6DCB4A1C5249}"/>
              </a:ext>
            </a:extLst>
          </p:cNvPr>
          <p:cNvSpPr/>
          <p:nvPr/>
        </p:nvSpPr>
        <p:spPr>
          <a:xfrm rot="15594080" flipV="1">
            <a:off x="-2823189" y="907816"/>
            <a:ext cx="8670421" cy="7158836"/>
          </a:xfrm>
          <a:custGeom>
            <a:avLst/>
            <a:gdLst>
              <a:gd name="connsiteX0" fmla="*/ 0 w 4032448"/>
              <a:gd name="connsiteY0" fmla="*/ 1907083 h 3814166"/>
              <a:gd name="connsiteX1" fmla="*/ 2016224 w 4032448"/>
              <a:gd name="connsiteY1" fmla="*/ 0 h 3814166"/>
              <a:gd name="connsiteX2" fmla="*/ 4032448 w 4032448"/>
              <a:gd name="connsiteY2" fmla="*/ 1907083 h 3814166"/>
              <a:gd name="connsiteX3" fmla="*/ 2016224 w 4032448"/>
              <a:gd name="connsiteY3" fmla="*/ 3814166 h 3814166"/>
              <a:gd name="connsiteX4" fmla="*/ 0 w 4032448"/>
              <a:gd name="connsiteY4" fmla="*/ 1907083 h 3814166"/>
              <a:gd name="connsiteX0" fmla="*/ 159826 w 4192274"/>
              <a:gd name="connsiteY0" fmla="*/ 2509249 h 4416332"/>
              <a:gd name="connsiteX1" fmla="*/ 882509 w 4192274"/>
              <a:gd name="connsiteY1" fmla="*/ 0 h 4416332"/>
              <a:gd name="connsiteX2" fmla="*/ 4192274 w 4192274"/>
              <a:gd name="connsiteY2" fmla="*/ 2509249 h 4416332"/>
              <a:gd name="connsiteX3" fmla="*/ 2176050 w 4192274"/>
              <a:gd name="connsiteY3" fmla="*/ 4416332 h 4416332"/>
              <a:gd name="connsiteX4" fmla="*/ 159826 w 4192274"/>
              <a:gd name="connsiteY4" fmla="*/ 2509249 h 4416332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6740930"/>
              <a:gd name="connsiteY0" fmla="*/ 2528011 h 4502672"/>
              <a:gd name="connsiteX1" fmla="*/ 766009 w 6740930"/>
              <a:gd name="connsiteY1" fmla="*/ 18762 h 4502672"/>
              <a:gd name="connsiteX2" fmla="*/ 1809154 w 6740930"/>
              <a:gd name="connsiteY2" fmla="*/ 1439401 h 4502672"/>
              <a:gd name="connsiteX3" fmla="*/ 6740916 w 6740930"/>
              <a:gd name="connsiteY3" fmla="*/ 3721191 h 4502672"/>
              <a:gd name="connsiteX4" fmla="*/ 2059550 w 6740930"/>
              <a:gd name="connsiteY4" fmla="*/ 4435094 h 4502672"/>
              <a:gd name="connsiteX5" fmla="*/ 43326 w 6740930"/>
              <a:gd name="connsiteY5" fmla="*/ 2528011 h 4502672"/>
              <a:gd name="connsiteX0" fmla="*/ 45865 w 6743469"/>
              <a:gd name="connsiteY0" fmla="*/ 2511181 h 4485842"/>
              <a:gd name="connsiteX1" fmla="*/ 768548 w 6743469"/>
              <a:gd name="connsiteY1" fmla="*/ 1932 h 4485842"/>
              <a:gd name="connsiteX2" fmla="*/ 2101624 w 6743469"/>
              <a:gd name="connsiteY2" fmla="*/ 2102795 h 4485842"/>
              <a:gd name="connsiteX3" fmla="*/ 6743455 w 6743469"/>
              <a:gd name="connsiteY3" fmla="*/ 3704361 h 4485842"/>
              <a:gd name="connsiteX4" fmla="*/ 2062089 w 6743469"/>
              <a:gd name="connsiteY4" fmla="*/ 4418264 h 4485842"/>
              <a:gd name="connsiteX5" fmla="*/ 45865 w 6743469"/>
              <a:gd name="connsiteY5" fmla="*/ 2511181 h 4485842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108768 w 6248810"/>
              <a:gd name="connsiteY0" fmla="*/ 2703443 h 4475800"/>
              <a:gd name="connsiteX1" fmla="*/ 273890 w 6248810"/>
              <a:gd name="connsiteY1" fmla="*/ 4624 h 4475800"/>
              <a:gd name="connsiteX2" fmla="*/ 1606966 w 6248810"/>
              <a:gd name="connsiteY2" fmla="*/ 2105487 h 4475800"/>
              <a:gd name="connsiteX3" fmla="*/ 6248797 w 6248810"/>
              <a:gd name="connsiteY3" fmla="*/ 3707053 h 4475800"/>
              <a:gd name="connsiteX4" fmla="*/ 1567431 w 6248810"/>
              <a:gd name="connsiteY4" fmla="*/ 4420956 h 4475800"/>
              <a:gd name="connsiteX5" fmla="*/ 108768 w 6248810"/>
              <a:gd name="connsiteY5" fmla="*/ 2703443 h 447580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1029 w 6251071"/>
              <a:gd name="connsiteY0" fmla="*/ 2699826 h 4472183"/>
              <a:gd name="connsiteX1" fmla="*/ 276151 w 6251071"/>
              <a:gd name="connsiteY1" fmla="*/ 1007 h 4472183"/>
              <a:gd name="connsiteX2" fmla="*/ 1664984 w 6251071"/>
              <a:gd name="connsiteY2" fmla="*/ 2402953 h 4472183"/>
              <a:gd name="connsiteX3" fmla="*/ 6251058 w 6251071"/>
              <a:gd name="connsiteY3" fmla="*/ 3703436 h 4472183"/>
              <a:gd name="connsiteX4" fmla="*/ 1569692 w 6251071"/>
              <a:gd name="connsiteY4" fmla="*/ 4417339 h 4472183"/>
              <a:gd name="connsiteX5" fmla="*/ 111029 w 6251071"/>
              <a:gd name="connsiteY5" fmla="*/ 2699826 h 4472183"/>
              <a:gd name="connsiteX0" fmla="*/ 310570 w 6450612"/>
              <a:gd name="connsiteY0" fmla="*/ 3287327 h 5059684"/>
              <a:gd name="connsiteX1" fmla="*/ 129052 w 6450612"/>
              <a:gd name="connsiteY1" fmla="*/ 761 h 5059684"/>
              <a:gd name="connsiteX2" fmla="*/ 1864525 w 6450612"/>
              <a:gd name="connsiteY2" fmla="*/ 2990454 h 5059684"/>
              <a:gd name="connsiteX3" fmla="*/ 6450599 w 6450612"/>
              <a:gd name="connsiteY3" fmla="*/ 4290937 h 5059684"/>
              <a:gd name="connsiteX4" fmla="*/ 1769233 w 6450612"/>
              <a:gd name="connsiteY4" fmla="*/ 5004840 h 5059684"/>
              <a:gd name="connsiteX5" fmla="*/ 310570 w 6450612"/>
              <a:gd name="connsiteY5" fmla="*/ 3287327 h 5059684"/>
              <a:gd name="connsiteX0" fmla="*/ 310570 w 6888734"/>
              <a:gd name="connsiteY0" fmla="*/ 3287327 h 5098057"/>
              <a:gd name="connsiteX1" fmla="*/ 129052 w 6888734"/>
              <a:gd name="connsiteY1" fmla="*/ 761 h 5098057"/>
              <a:gd name="connsiteX2" fmla="*/ 1864525 w 6888734"/>
              <a:gd name="connsiteY2" fmla="*/ 2990454 h 5098057"/>
              <a:gd name="connsiteX3" fmla="*/ 6888722 w 6888734"/>
              <a:gd name="connsiteY3" fmla="*/ 4451915 h 5098057"/>
              <a:gd name="connsiteX4" fmla="*/ 1769233 w 6888734"/>
              <a:gd name="connsiteY4" fmla="*/ 5004840 h 5098057"/>
              <a:gd name="connsiteX5" fmla="*/ 310570 w 6888734"/>
              <a:gd name="connsiteY5" fmla="*/ 3287327 h 5098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88734" h="5098057">
                <a:moveTo>
                  <a:pt x="310570" y="3287327"/>
                </a:moveTo>
                <a:cubicBezTo>
                  <a:pt x="37207" y="2453314"/>
                  <a:pt x="-129940" y="50240"/>
                  <a:pt x="129052" y="761"/>
                </a:cubicBezTo>
                <a:cubicBezTo>
                  <a:pt x="388045" y="-48718"/>
                  <a:pt x="688429" y="2326919"/>
                  <a:pt x="1864525" y="2990454"/>
                </a:cubicBezTo>
                <a:cubicBezTo>
                  <a:pt x="4233801" y="4356514"/>
                  <a:pt x="6880443" y="3779789"/>
                  <a:pt x="6888722" y="4451915"/>
                </a:cubicBezTo>
                <a:cubicBezTo>
                  <a:pt x="6897001" y="5124041"/>
                  <a:pt x="2865592" y="5198938"/>
                  <a:pt x="1769233" y="5004840"/>
                </a:cubicBezTo>
                <a:cubicBezTo>
                  <a:pt x="672874" y="4810742"/>
                  <a:pt x="583933" y="4121340"/>
                  <a:pt x="310570" y="3287327"/>
                </a:cubicBezTo>
                <a:close/>
              </a:path>
            </a:pathLst>
          </a:custGeom>
          <a:solidFill>
            <a:srgbClr val="74BEED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Овал 7">
            <a:extLst>
              <a:ext uri="{FF2B5EF4-FFF2-40B4-BE49-F238E27FC236}">
                <a16:creationId xmlns:a16="http://schemas.microsoft.com/office/drawing/2014/main" id="{DF9CBDAD-A255-43AD-B5FF-BDFA26E409E4}"/>
              </a:ext>
            </a:extLst>
          </p:cNvPr>
          <p:cNvSpPr/>
          <p:nvPr/>
        </p:nvSpPr>
        <p:spPr>
          <a:xfrm rot="12651835">
            <a:off x="2319688" y="-2005053"/>
            <a:ext cx="8670421" cy="8491326"/>
          </a:xfrm>
          <a:custGeom>
            <a:avLst/>
            <a:gdLst>
              <a:gd name="connsiteX0" fmla="*/ 0 w 4032448"/>
              <a:gd name="connsiteY0" fmla="*/ 1907083 h 3814166"/>
              <a:gd name="connsiteX1" fmla="*/ 2016224 w 4032448"/>
              <a:gd name="connsiteY1" fmla="*/ 0 h 3814166"/>
              <a:gd name="connsiteX2" fmla="*/ 4032448 w 4032448"/>
              <a:gd name="connsiteY2" fmla="*/ 1907083 h 3814166"/>
              <a:gd name="connsiteX3" fmla="*/ 2016224 w 4032448"/>
              <a:gd name="connsiteY3" fmla="*/ 3814166 h 3814166"/>
              <a:gd name="connsiteX4" fmla="*/ 0 w 4032448"/>
              <a:gd name="connsiteY4" fmla="*/ 1907083 h 3814166"/>
              <a:gd name="connsiteX0" fmla="*/ 159826 w 4192274"/>
              <a:gd name="connsiteY0" fmla="*/ 2509249 h 4416332"/>
              <a:gd name="connsiteX1" fmla="*/ 882509 w 4192274"/>
              <a:gd name="connsiteY1" fmla="*/ 0 h 4416332"/>
              <a:gd name="connsiteX2" fmla="*/ 4192274 w 4192274"/>
              <a:gd name="connsiteY2" fmla="*/ 2509249 h 4416332"/>
              <a:gd name="connsiteX3" fmla="*/ 2176050 w 4192274"/>
              <a:gd name="connsiteY3" fmla="*/ 4416332 h 4416332"/>
              <a:gd name="connsiteX4" fmla="*/ 159826 w 4192274"/>
              <a:gd name="connsiteY4" fmla="*/ 2509249 h 4416332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6740930"/>
              <a:gd name="connsiteY0" fmla="*/ 2528011 h 4502672"/>
              <a:gd name="connsiteX1" fmla="*/ 766009 w 6740930"/>
              <a:gd name="connsiteY1" fmla="*/ 18762 h 4502672"/>
              <a:gd name="connsiteX2" fmla="*/ 1809154 w 6740930"/>
              <a:gd name="connsiteY2" fmla="*/ 1439401 h 4502672"/>
              <a:gd name="connsiteX3" fmla="*/ 6740916 w 6740930"/>
              <a:gd name="connsiteY3" fmla="*/ 3721191 h 4502672"/>
              <a:gd name="connsiteX4" fmla="*/ 2059550 w 6740930"/>
              <a:gd name="connsiteY4" fmla="*/ 4435094 h 4502672"/>
              <a:gd name="connsiteX5" fmla="*/ 43326 w 6740930"/>
              <a:gd name="connsiteY5" fmla="*/ 2528011 h 4502672"/>
              <a:gd name="connsiteX0" fmla="*/ 45865 w 6743469"/>
              <a:gd name="connsiteY0" fmla="*/ 2511181 h 4485842"/>
              <a:gd name="connsiteX1" fmla="*/ 768548 w 6743469"/>
              <a:gd name="connsiteY1" fmla="*/ 1932 h 4485842"/>
              <a:gd name="connsiteX2" fmla="*/ 2101624 w 6743469"/>
              <a:gd name="connsiteY2" fmla="*/ 2102795 h 4485842"/>
              <a:gd name="connsiteX3" fmla="*/ 6743455 w 6743469"/>
              <a:gd name="connsiteY3" fmla="*/ 3704361 h 4485842"/>
              <a:gd name="connsiteX4" fmla="*/ 2062089 w 6743469"/>
              <a:gd name="connsiteY4" fmla="*/ 4418264 h 4485842"/>
              <a:gd name="connsiteX5" fmla="*/ 45865 w 6743469"/>
              <a:gd name="connsiteY5" fmla="*/ 2511181 h 4485842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108768 w 6248810"/>
              <a:gd name="connsiteY0" fmla="*/ 2703443 h 4475800"/>
              <a:gd name="connsiteX1" fmla="*/ 273890 w 6248810"/>
              <a:gd name="connsiteY1" fmla="*/ 4624 h 4475800"/>
              <a:gd name="connsiteX2" fmla="*/ 1606966 w 6248810"/>
              <a:gd name="connsiteY2" fmla="*/ 2105487 h 4475800"/>
              <a:gd name="connsiteX3" fmla="*/ 6248797 w 6248810"/>
              <a:gd name="connsiteY3" fmla="*/ 3707053 h 4475800"/>
              <a:gd name="connsiteX4" fmla="*/ 1567431 w 6248810"/>
              <a:gd name="connsiteY4" fmla="*/ 4420956 h 4475800"/>
              <a:gd name="connsiteX5" fmla="*/ 108768 w 6248810"/>
              <a:gd name="connsiteY5" fmla="*/ 2703443 h 447580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1029 w 6251071"/>
              <a:gd name="connsiteY0" fmla="*/ 2699826 h 4472183"/>
              <a:gd name="connsiteX1" fmla="*/ 276151 w 6251071"/>
              <a:gd name="connsiteY1" fmla="*/ 1007 h 4472183"/>
              <a:gd name="connsiteX2" fmla="*/ 1664984 w 6251071"/>
              <a:gd name="connsiteY2" fmla="*/ 2402953 h 4472183"/>
              <a:gd name="connsiteX3" fmla="*/ 6251058 w 6251071"/>
              <a:gd name="connsiteY3" fmla="*/ 3703436 h 4472183"/>
              <a:gd name="connsiteX4" fmla="*/ 1569692 w 6251071"/>
              <a:gd name="connsiteY4" fmla="*/ 4417339 h 4472183"/>
              <a:gd name="connsiteX5" fmla="*/ 111029 w 6251071"/>
              <a:gd name="connsiteY5" fmla="*/ 2699826 h 4472183"/>
              <a:gd name="connsiteX0" fmla="*/ 310570 w 6450612"/>
              <a:gd name="connsiteY0" fmla="*/ 3287327 h 5059684"/>
              <a:gd name="connsiteX1" fmla="*/ 129052 w 6450612"/>
              <a:gd name="connsiteY1" fmla="*/ 761 h 5059684"/>
              <a:gd name="connsiteX2" fmla="*/ 1864525 w 6450612"/>
              <a:gd name="connsiteY2" fmla="*/ 2990454 h 5059684"/>
              <a:gd name="connsiteX3" fmla="*/ 6450599 w 6450612"/>
              <a:gd name="connsiteY3" fmla="*/ 4290937 h 5059684"/>
              <a:gd name="connsiteX4" fmla="*/ 1769233 w 6450612"/>
              <a:gd name="connsiteY4" fmla="*/ 5004840 h 5059684"/>
              <a:gd name="connsiteX5" fmla="*/ 310570 w 6450612"/>
              <a:gd name="connsiteY5" fmla="*/ 3287327 h 5059684"/>
              <a:gd name="connsiteX0" fmla="*/ 310570 w 6888734"/>
              <a:gd name="connsiteY0" fmla="*/ 3287327 h 5098057"/>
              <a:gd name="connsiteX1" fmla="*/ 129052 w 6888734"/>
              <a:gd name="connsiteY1" fmla="*/ 761 h 5098057"/>
              <a:gd name="connsiteX2" fmla="*/ 1864525 w 6888734"/>
              <a:gd name="connsiteY2" fmla="*/ 2990454 h 5098057"/>
              <a:gd name="connsiteX3" fmla="*/ 6888722 w 6888734"/>
              <a:gd name="connsiteY3" fmla="*/ 4451915 h 5098057"/>
              <a:gd name="connsiteX4" fmla="*/ 1769233 w 6888734"/>
              <a:gd name="connsiteY4" fmla="*/ 5004840 h 5098057"/>
              <a:gd name="connsiteX5" fmla="*/ 310570 w 6888734"/>
              <a:gd name="connsiteY5" fmla="*/ 3287327 h 5098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88734" h="5098057">
                <a:moveTo>
                  <a:pt x="310570" y="3287327"/>
                </a:moveTo>
                <a:cubicBezTo>
                  <a:pt x="37207" y="2453314"/>
                  <a:pt x="-129940" y="50240"/>
                  <a:pt x="129052" y="761"/>
                </a:cubicBezTo>
                <a:cubicBezTo>
                  <a:pt x="388045" y="-48718"/>
                  <a:pt x="688429" y="2326919"/>
                  <a:pt x="1864525" y="2990454"/>
                </a:cubicBezTo>
                <a:cubicBezTo>
                  <a:pt x="4233801" y="4356514"/>
                  <a:pt x="6880443" y="3779789"/>
                  <a:pt x="6888722" y="4451915"/>
                </a:cubicBezTo>
                <a:cubicBezTo>
                  <a:pt x="6897001" y="5124041"/>
                  <a:pt x="2865592" y="5198938"/>
                  <a:pt x="1769233" y="5004840"/>
                </a:cubicBezTo>
                <a:cubicBezTo>
                  <a:pt x="672874" y="4810742"/>
                  <a:pt x="583933" y="4121340"/>
                  <a:pt x="310570" y="3287327"/>
                </a:cubicBezTo>
                <a:close/>
              </a:path>
            </a:pathLst>
          </a:custGeom>
          <a:solidFill>
            <a:srgbClr val="74BEED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Овал 7">
            <a:extLst>
              <a:ext uri="{FF2B5EF4-FFF2-40B4-BE49-F238E27FC236}">
                <a16:creationId xmlns:a16="http://schemas.microsoft.com/office/drawing/2014/main" id="{6CAC8962-688D-4ED6-9382-37577A7F3C6C}"/>
              </a:ext>
            </a:extLst>
          </p:cNvPr>
          <p:cNvSpPr/>
          <p:nvPr/>
        </p:nvSpPr>
        <p:spPr>
          <a:xfrm rot="11859868">
            <a:off x="4298474" y="-1354958"/>
            <a:ext cx="6506228" cy="4596278"/>
          </a:xfrm>
          <a:custGeom>
            <a:avLst/>
            <a:gdLst>
              <a:gd name="connsiteX0" fmla="*/ 0 w 4032448"/>
              <a:gd name="connsiteY0" fmla="*/ 1907083 h 3814166"/>
              <a:gd name="connsiteX1" fmla="*/ 2016224 w 4032448"/>
              <a:gd name="connsiteY1" fmla="*/ 0 h 3814166"/>
              <a:gd name="connsiteX2" fmla="*/ 4032448 w 4032448"/>
              <a:gd name="connsiteY2" fmla="*/ 1907083 h 3814166"/>
              <a:gd name="connsiteX3" fmla="*/ 2016224 w 4032448"/>
              <a:gd name="connsiteY3" fmla="*/ 3814166 h 3814166"/>
              <a:gd name="connsiteX4" fmla="*/ 0 w 4032448"/>
              <a:gd name="connsiteY4" fmla="*/ 1907083 h 3814166"/>
              <a:gd name="connsiteX0" fmla="*/ 159826 w 4192274"/>
              <a:gd name="connsiteY0" fmla="*/ 2509249 h 4416332"/>
              <a:gd name="connsiteX1" fmla="*/ 882509 w 4192274"/>
              <a:gd name="connsiteY1" fmla="*/ 0 h 4416332"/>
              <a:gd name="connsiteX2" fmla="*/ 4192274 w 4192274"/>
              <a:gd name="connsiteY2" fmla="*/ 2509249 h 4416332"/>
              <a:gd name="connsiteX3" fmla="*/ 2176050 w 4192274"/>
              <a:gd name="connsiteY3" fmla="*/ 4416332 h 4416332"/>
              <a:gd name="connsiteX4" fmla="*/ 159826 w 4192274"/>
              <a:gd name="connsiteY4" fmla="*/ 2509249 h 4416332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6740930"/>
              <a:gd name="connsiteY0" fmla="*/ 2528011 h 4502672"/>
              <a:gd name="connsiteX1" fmla="*/ 766009 w 6740930"/>
              <a:gd name="connsiteY1" fmla="*/ 18762 h 4502672"/>
              <a:gd name="connsiteX2" fmla="*/ 1809154 w 6740930"/>
              <a:gd name="connsiteY2" fmla="*/ 1439401 h 4502672"/>
              <a:gd name="connsiteX3" fmla="*/ 6740916 w 6740930"/>
              <a:gd name="connsiteY3" fmla="*/ 3721191 h 4502672"/>
              <a:gd name="connsiteX4" fmla="*/ 2059550 w 6740930"/>
              <a:gd name="connsiteY4" fmla="*/ 4435094 h 4502672"/>
              <a:gd name="connsiteX5" fmla="*/ 43326 w 6740930"/>
              <a:gd name="connsiteY5" fmla="*/ 2528011 h 4502672"/>
              <a:gd name="connsiteX0" fmla="*/ 45865 w 6743469"/>
              <a:gd name="connsiteY0" fmla="*/ 2511181 h 4485842"/>
              <a:gd name="connsiteX1" fmla="*/ 768548 w 6743469"/>
              <a:gd name="connsiteY1" fmla="*/ 1932 h 4485842"/>
              <a:gd name="connsiteX2" fmla="*/ 2101624 w 6743469"/>
              <a:gd name="connsiteY2" fmla="*/ 2102795 h 4485842"/>
              <a:gd name="connsiteX3" fmla="*/ 6743455 w 6743469"/>
              <a:gd name="connsiteY3" fmla="*/ 3704361 h 4485842"/>
              <a:gd name="connsiteX4" fmla="*/ 2062089 w 6743469"/>
              <a:gd name="connsiteY4" fmla="*/ 4418264 h 4485842"/>
              <a:gd name="connsiteX5" fmla="*/ 45865 w 6743469"/>
              <a:gd name="connsiteY5" fmla="*/ 2511181 h 4485842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108768 w 6248810"/>
              <a:gd name="connsiteY0" fmla="*/ 2703443 h 4475800"/>
              <a:gd name="connsiteX1" fmla="*/ 273890 w 6248810"/>
              <a:gd name="connsiteY1" fmla="*/ 4624 h 4475800"/>
              <a:gd name="connsiteX2" fmla="*/ 1606966 w 6248810"/>
              <a:gd name="connsiteY2" fmla="*/ 2105487 h 4475800"/>
              <a:gd name="connsiteX3" fmla="*/ 6248797 w 6248810"/>
              <a:gd name="connsiteY3" fmla="*/ 3707053 h 4475800"/>
              <a:gd name="connsiteX4" fmla="*/ 1567431 w 6248810"/>
              <a:gd name="connsiteY4" fmla="*/ 4420956 h 4475800"/>
              <a:gd name="connsiteX5" fmla="*/ 108768 w 6248810"/>
              <a:gd name="connsiteY5" fmla="*/ 2703443 h 447580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1029 w 6251071"/>
              <a:gd name="connsiteY0" fmla="*/ 2699826 h 4472183"/>
              <a:gd name="connsiteX1" fmla="*/ 276151 w 6251071"/>
              <a:gd name="connsiteY1" fmla="*/ 1007 h 4472183"/>
              <a:gd name="connsiteX2" fmla="*/ 1664984 w 6251071"/>
              <a:gd name="connsiteY2" fmla="*/ 2402953 h 4472183"/>
              <a:gd name="connsiteX3" fmla="*/ 6251058 w 6251071"/>
              <a:gd name="connsiteY3" fmla="*/ 3703436 h 4472183"/>
              <a:gd name="connsiteX4" fmla="*/ 1569692 w 6251071"/>
              <a:gd name="connsiteY4" fmla="*/ 4417339 h 4472183"/>
              <a:gd name="connsiteX5" fmla="*/ 111029 w 6251071"/>
              <a:gd name="connsiteY5" fmla="*/ 2699826 h 4472183"/>
              <a:gd name="connsiteX0" fmla="*/ 84175 w 6224217"/>
              <a:gd name="connsiteY0" fmla="*/ 2865405 h 4637762"/>
              <a:gd name="connsiteX1" fmla="*/ 333047 w 6224217"/>
              <a:gd name="connsiteY1" fmla="*/ 922 h 4637762"/>
              <a:gd name="connsiteX2" fmla="*/ 1638130 w 6224217"/>
              <a:gd name="connsiteY2" fmla="*/ 2568532 h 4637762"/>
              <a:gd name="connsiteX3" fmla="*/ 6224204 w 6224217"/>
              <a:gd name="connsiteY3" fmla="*/ 3869015 h 4637762"/>
              <a:gd name="connsiteX4" fmla="*/ 1542838 w 6224217"/>
              <a:gd name="connsiteY4" fmla="*/ 4582918 h 4637762"/>
              <a:gd name="connsiteX5" fmla="*/ 84175 w 6224217"/>
              <a:gd name="connsiteY5" fmla="*/ 2865405 h 4637762"/>
              <a:gd name="connsiteX0" fmla="*/ 112484 w 6252526"/>
              <a:gd name="connsiteY0" fmla="*/ 2864565 h 4636922"/>
              <a:gd name="connsiteX1" fmla="*/ 361356 w 6252526"/>
              <a:gd name="connsiteY1" fmla="*/ 82 h 4636922"/>
              <a:gd name="connsiteX2" fmla="*/ 2446339 w 6252526"/>
              <a:gd name="connsiteY2" fmla="*/ 2773072 h 4636922"/>
              <a:gd name="connsiteX3" fmla="*/ 6252513 w 6252526"/>
              <a:gd name="connsiteY3" fmla="*/ 3868175 h 4636922"/>
              <a:gd name="connsiteX4" fmla="*/ 1571147 w 6252526"/>
              <a:gd name="connsiteY4" fmla="*/ 4582078 h 4636922"/>
              <a:gd name="connsiteX5" fmla="*/ 112484 w 6252526"/>
              <a:gd name="connsiteY5" fmla="*/ 2864565 h 4636922"/>
              <a:gd name="connsiteX0" fmla="*/ 112484 w 6521247"/>
              <a:gd name="connsiteY0" fmla="*/ 2864565 h 4594719"/>
              <a:gd name="connsiteX1" fmla="*/ 361356 w 6521247"/>
              <a:gd name="connsiteY1" fmla="*/ 82 h 4594719"/>
              <a:gd name="connsiteX2" fmla="*/ 2446339 w 6521247"/>
              <a:gd name="connsiteY2" fmla="*/ 2773072 h 4594719"/>
              <a:gd name="connsiteX3" fmla="*/ 6521234 w 6521247"/>
              <a:gd name="connsiteY3" fmla="*/ 3478959 h 4594719"/>
              <a:gd name="connsiteX4" fmla="*/ 1571147 w 6521247"/>
              <a:gd name="connsiteY4" fmla="*/ 4582078 h 4594719"/>
              <a:gd name="connsiteX5" fmla="*/ 112484 w 6521247"/>
              <a:gd name="connsiteY5" fmla="*/ 2864565 h 4594719"/>
              <a:gd name="connsiteX0" fmla="*/ 97465 w 6506228"/>
              <a:gd name="connsiteY0" fmla="*/ 2866124 h 4596278"/>
              <a:gd name="connsiteX1" fmla="*/ 346337 w 6506228"/>
              <a:gd name="connsiteY1" fmla="*/ 1641 h 4596278"/>
              <a:gd name="connsiteX2" fmla="*/ 2051208 w 6506228"/>
              <a:gd name="connsiteY2" fmla="*/ 2476782 h 4596278"/>
              <a:gd name="connsiteX3" fmla="*/ 6506215 w 6506228"/>
              <a:gd name="connsiteY3" fmla="*/ 3480518 h 4596278"/>
              <a:gd name="connsiteX4" fmla="*/ 1556128 w 6506228"/>
              <a:gd name="connsiteY4" fmla="*/ 4583637 h 4596278"/>
              <a:gd name="connsiteX5" fmla="*/ 97465 w 6506228"/>
              <a:gd name="connsiteY5" fmla="*/ 2866124 h 4596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06228" h="4596278">
                <a:moveTo>
                  <a:pt x="97465" y="2866124"/>
                </a:moveTo>
                <a:cubicBezTo>
                  <a:pt x="-104167" y="2102458"/>
                  <a:pt x="20713" y="66531"/>
                  <a:pt x="346337" y="1641"/>
                </a:cubicBezTo>
                <a:cubicBezTo>
                  <a:pt x="671961" y="-63249"/>
                  <a:pt x="875112" y="1813247"/>
                  <a:pt x="2051208" y="2476782"/>
                </a:cubicBezTo>
                <a:cubicBezTo>
                  <a:pt x="4420484" y="3842842"/>
                  <a:pt x="6497936" y="2808392"/>
                  <a:pt x="6506215" y="3480518"/>
                </a:cubicBezTo>
                <a:cubicBezTo>
                  <a:pt x="6514494" y="4152644"/>
                  <a:pt x="2624253" y="4686036"/>
                  <a:pt x="1556128" y="4583637"/>
                </a:cubicBezTo>
                <a:cubicBezTo>
                  <a:pt x="488003" y="4481238"/>
                  <a:pt x="299097" y="3629790"/>
                  <a:pt x="97465" y="2866124"/>
                </a:cubicBezTo>
                <a:close/>
              </a:path>
            </a:pathLst>
          </a:custGeom>
          <a:solidFill>
            <a:srgbClr val="0070C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25" r="35826" b="16360"/>
          <a:stretch/>
        </p:blipFill>
        <p:spPr>
          <a:xfrm>
            <a:off x="179512" y="169328"/>
            <a:ext cx="3168352" cy="393875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92"/>
          <a:stretch/>
        </p:blipFill>
        <p:spPr>
          <a:xfrm>
            <a:off x="215420" y="4120095"/>
            <a:ext cx="8749245" cy="2259661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483768" y="1268760"/>
            <a:ext cx="6228965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>
              <a:lnSpc>
                <a:spcPct val="115000"/>
              </a:lnSpc>
              <a:tabLst>
                <a:tab pos="90170" algn="l"/>
                <a:tab pos="810260" algn="l"/>
              </a:tabLst>
            </a:pPr>
            <a:r>
              <a:rPr lang="ru-RU" sz="16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Руководитель </a:t>
            </a:r>
            <a:r>
              <a:rPr lang="ru-RU" sz="16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ОО </a:t>
            </a:r>
            <a:r>
              <a:rPr lang="ru-RU" sz="16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обеспечивает </a:t>
            </a:r>
            <a:r>
              <a:rPr lang="ru-RU" sz="16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скачивание </a:t>
            </a:r>
            <a:r>
              <a:rPr lang="ru-RU" sz="16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КИМ ИС-9 </a:t>
            </a:r>
            <a:r>
              <a:rPr lang="ru-RU" sz="1600" b="1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из </a:t>
            </a:r>
            <a:r>
              <a:rPr lang="ru-RU" sz="1600" b="1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проекта «Мониторинг образования» </a:t>
            </a:r>
            <a:r>
              <a:rPr lang="ru-RU" sz="16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закрытой </a:t>
            </a:r>
            <a:r>
              <a:rPr lang="ru-RU" sz="16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части РГИС «Образование-57</a:t>
            </a:r>
            <a:r>
              <a:rPr lang="ru-RU" sz="16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»:</a:t>
            </a:r>
          </a:p>
          <a:p>
            <a:pPr lvl="2">
              <a:lnSpc>
                <a:spcPct val="115000"/>
              </a:lnSpc>
              <a:tabLst>
                <a:tab pos="90170" algn="l"/>
                <a:tab pos="810260" algn="l"/>
              </a:tabLst>
            </a:pPr>
            <a:endParaRPr lang="ru-RU" sz="1600" dirty="0">
              <a:solidFill>
                <a:srgbClr val="003399"/>
              </a:solidFill>
              <a:latin typeface="Cambria" pitchFamily="18" charset="0"/>
              <a:cs typeface="Times New Roman" pitchFamily="18" charset="0"/>
            </a:endParaRPr>
          </a:p>
          <a:p>
            <a:pPr marL="457200" indent="450215">
              <a:lnSpc>
                <a:spcPct val="115000"/>
              </a:lnSpc>
              <a:tabLst>
                <a:tab pos="90170" algn="l"/>
                <a:tab pos="810260" algn="l"/>
              </a:tabLst>
            </a:pPr>
            <a:r>
              <a:rPr lang="ru-RU" sz="16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запароленных КИМ – до </a:t>
            </a:r>
            <a:r>
              <a:rPr lang="ru-RU" sz="16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21.01.2026 г.; </a:t>
            </a:r>
            <a:br>
              <a:rPr lang="ru-RU" sz="16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          пароль </a:t>
            </a:r>
            <a:r>
              <a:rPr lang="ru-RU" sz="16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доступа к КИМ – с 07.50 часов </a:t>
            </a:r>
            <a:r>
              <a:rPr lang="ru-RU" sz="16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                                                              21.01.2026 г.</a:t>
            </a:r>
            <a:br>
              <a:rPr lang="ru-RU" sz="16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           </a:t>
            </a:r>
          </a:p>
          <a:p>
            <a:pPr marL="457200" indent="450215">
              <a:lnSpc>
                <a:spcPct val="115000"/>
              </a:lnSpc>
              <a:tabLst>
                <a:tab pos="90170" algn="l"/>
                <a:tab pos="810260" algn="l"/>
              </a:tabLst>
            </a:pPr>
            <a:r>
              <a:rPr lang="ru-RU" sz="16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а</a:t>
            </a:r>
            <a:r>
              <a:rPr lang="ru-RU" sz="16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рхив с КИМ –  с </a:t>
            </a:r>
            <a:r>
              <a:rPr lang="ru-RU" sz="16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7.40 часов </a:t>
            </a:r>
            <a:r>
              <a:rPr lang="ru-RU" sz="16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11.02.2026 г.</a:t>
            </a:r>
            <a:endParaRPr lang="ru-RU" sz="1600" dirty="0">
              <a:solidFill>
                <a:srgbClr val="003399"/>
              </a:solidFill>
              <a:latin typeface="Cambria" pitchFamily="18" charset="0"/>
              <a:cs typeface="Times New Roman" pitchFamily="18" charset="0"/>
            </a:endParaRPr>
          </a:p>
          <a:p>
            <a:pPr marL="457200" indent="450215">
              <a:lnSpc>
                <a:spcPct val="115000"/>
              </a:lnSpc>
              <a:tabLst>
                <a:tab pos="90170" algn="l"/>
                <a:tab pos="810260" algn="l"/>
              </a:tabLst>
            </a:pPr>
            <a:endParaRPr lang="ru-RU" sz="1600" dirty="0" smtClean="0">
              <a:solidFill>
                <a:srgbClr val="003399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7135019" y="4398054"/>
            <a:ext cx="1368152" cy="21602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C00000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6875533" y="4108083"/>
            <a:ext cx="1276701" cy="25471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C00000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248090" y="943181"/>
            <a:ext cx="2903752" cy="64807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C0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806386" y="404664"/>
            <a:ext cx="4789950" cy="9176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450215">
              <a:lnSpc>
                <a:spcPct val="115000"/>
              </a:lnSpc>
              <a:tabLst>
                <a:tab pos="90170" algn="l"/>
                <a:tab pos="810260" algn="l"/>
              </a:tabLst>
            </a:pPr>
            <a:r>
              <a:rPr lang="ru-RU" sz="1600" i="1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При входе в личный кабинет РГИС </a:t>
            </a:r>
            <a:r>
              <a:rPr lang="ru-RU" sz="1600" i="1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/>
            </a:r>
            <a:br>
              <a:rPr lang="ru-RU" sz="1600" i="1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</a:br>
            <a:r>
              <a:rPr lang="ru-RU" sz="1600" i="1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          «</a:t>
            </a:r>
            <a:r>
              <a:rPr lang="ru-RU" sz="1600" i="1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Образование-57» </a:t>
            </a:r>
            <a:r>
              <a:rPr lang="ru-RU" sz="1600" i="1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необходимо выбрать       </a:t>
            </a:r>
            <a:br>
              <a:rPr lang="ru-RU" sz="1600" i="1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</a:br>
            <a:r>
              <a:rPr lang="ru-RU" sz="1600" i="1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          проект «Мониторинг образования».</a:t>
            </a:r>
            <a:endParaRPr lang="ru-RU" sz="1600" i="1" dirty="0">
              <a:solidFill>
                <a:srgbClr val="003399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691680" y="5115560"/>
            <a:ext cx="6947955" cy="17204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450215">
              <a:lnSpc>
                <a:spcPct val="115000"/>
              </a:lnSpc>
              <a:tabLst>
                <a:tab pos="90170" algn="l"/>
                <a:tab pos="810260" algn="l"/>
              </a:tabLst>
            </a:pPr>
            <a:r>
              <a:rPr lang="ru-RU" sz="1600" i="1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Во вкладке «Дополнительно» </a:t>
            </a:r>
            <a:br>
              <a:rPr lang="ru-RU" sz="1600" i="1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</a:br>
            <a:r>
              <a:rPr lang="ru-RU" sz="1600" i="1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нажать кнопку «Получить материалы из РЦОИ».</a:t>
            </a:r>
          </a:p>
          <a:p>
            <a:pPr marL="457200" indent="450215">
              <a:lnSpc>
                <a:spcPct val="115000"/>
              </a:lnSpc>
              <a:tabLst>
                <a:tab pos="90170" algn="l"/>
                <a:tab pos="810260" algn="l"/>
              </a:tabLst>
            </a:pPr>
            <a:endParaRPr lang="ru-RU" sz="1600" i="1" dirty="0">
              <a:solidFill>
                <a:srgbClr val="003399"/>
              </a:solidFill>
              <a:latin typeface="Cambria" pitchFamily="18" charset="0"/>
              <a:cs typeface="Times New Roman" pitchFamily="18" charset="0"/>
            </a:endParaRPr>
          </a:p>
          <a:p>
            <a:pPr marL="457200" indent="450215">
              <a:lnSpc>
                <a:spcPct val="115000"/>
              </a:lnSpc>
              <a:tabLst>
                <a:tab pos="90170" algn="l"/>
                <a:tab pos="810260" algn="l"/>
              </a:tabLst>
            </a:pPr>
            <a:r>
              <a:rPr lang="ru-RU" sz="1600" i="1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          </a:t>
            </a:r>
            <a:r>
              <a:rPr lang="ru-RU" sz="1400" i="1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  В открывшемся окне выбрать (скачать): </a:t>
            </a:r>
            <a:br>
              <a:rPr lang="ru-RU" sz="1400" i="1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</a:br>
            <a:r>
              <a:rPr lang="ru-RU" sz="1400" i="1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1) на тренировочное ИС – запароленный архив с КИМ /пароль доступа к КИМ;</a:t>
            </a:r>
          </a:p>
          <a:p>
            <a:pPr marL="457200" indent="450215">
              <a:lnSpc>
                <a:spcPct val="115000"/>
              </a:lnSpc>
              <a:tabLst>
                <a:tab pos="90170" algn="l"/>
                <a:tab pos="810260" algn="l"/>
              </a:tabLst>
            </a:pPr>
            <a:r>
              <a:rPr lang="ru-RU" sz="1400" i="1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2) на ИС – архив с КИМ</a:t>
            </a:r>
            <a:endParaRPr lang="ru-RU" sz="1400" i="1" dirty="0">
              <a:solidFill>
                <a:srgbClr val="003399"/>
              </a:solidFill>
              <a:latin typeface="Cambria" pitchFamily="18" charset="0"/>
              <a:cs typeface="Times New Roman" pitchFamily="18" charset="0"/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 flipV="1">
            <a:off x="5508104" y="4293096"/>
            <a:ext cx="1800200" cy="936104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V="1">
            <a:off x="6105443" y="4614079"/>
            <a:ext cx="1490893" cy="870728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4"/>
          <p:cNvSpPr>
            <a:spLocks noChangeArrowheads="1"/>
          </p:cNvSpPr>
          <p:nvPr/>
        </p:nvSpPr>
        <p:spPr bwMode="auto">
          <a:xfrm>
            <a:off x="2411761" y="44624"/>
            <a:ext cx="583264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ru-RU" altLang="ru-RU" sz="2400" b="1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Получение КИМ ИС</a:t>
            </a:r>
            <a:endParaRPr lang="ru-RU" altLang="ru-RU" sz="1800" b="1" dirty="0" smtClean="0">
              <a:solidFill>
                <a:srgbClr val="003399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2" name="Правая фигурная скобка 1"/>
          <p:cNvSpPr/>
          <p:nvPr/>
        </p:nvSpPr>
        <p:spPr>
          <a:xfrm>
            <a:off x="7135019" y="2492896"/>
            <a:ext cx="173285" cy="792088"/>
          </a:xfrm>
          <a:prstGeom prst="righ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авая фигурная скобка 16"/>
          <p:cNvSpPr/>
          <p:nvPr/>
        </p:nvSpPr>
        <p:spPr>
          <a:xfrm>
            <a:off x="7131986" y="3568510"/>
            <a:ext cx="176317" cy="283963"/>
          </a:xfrm>
          <a:prstGeom prst="righ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7341655" y="2416843"/>
            <a:ext cx="20215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для тренировочного ИС</a:t>
            </a:r>
            <a:endParaRPr lang="ru-RU" sz="1600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7341655" y="3518789"/>
            <a:ext cx="20215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для ИС</a:t>
            </a:r>
            <a:endParaRPr lang="ru-RU" sz="1600" b="1" dirty="0"/>
          </a:p>
        </p:txBody>
      </p:sp>
      <p:sp>
        <p:nvSpPr>
          <p:cNvPr id="20" name="Прямоугольник: скругленные углы 18">
            <a:extLst>
              <a:ext uri="{FF2B5EF4-FFF2-40B4-BE49-F238E27FC236}">
                <a16:creationId xmlns:a16="http://schemas.microsoft.com/office/drawing/2014/main" id="{B25A3994-823D-4AF2-B58A-45B881C2B5EC}"/>
              </a:ext>
            </a:extLst>
          </p:cNvPr>
          <p:cNvSpPr/>
          <p:nvPr/>
        </p:nvSpPr>
        <p:spPr>
          <a:xfrm>
            <a:off x="3774946" y="427721"/>
            <a:ext cx="7644482" cy="46204"/>
          </a:xfrm>
          <a:prstGeom prst="roundRect">
            <a:avLst>
              <a:gd name="adj" fmla="val 50000"/>
            </a:avLst>
          </a:prstGeom>
          <a:solidFill>
            <a:srgbClr val="74BE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530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Овал 7">
            <a:extLst>
              <a:ext uri="{FF2B5EF4-FFF2-40B4-BE49-F238E27FC236}">
                <a16:creationId xmlns:a16="http://schemas.microsoft.com/office/drawing/2014/main" id="{0748CC4D-B13B-4DC9-AAA7-6DCB4A1C5249}"/>
              </a:ext>
            </a:extLst>
          </p:cNvPr>
          <p:cNvSpPr/>
          <p:nvPr/>
        </p:nvSpPr>
        <p:spPr>
          <a:xfrm rot="15594080" flipV="1">
            <a:off x="-2247847" y="714546"/>
            <a:ext cx="8670421" cy="7158836"/>
          </a:xfrm>
          <a:custGeom>
            <a:avLst/>
            <a:gdLst>
              <a:gd name="connsiteX0" fmla="*/ 0 w 4032448"/>
              <a:gd name="connsiteY0" fmla="*/ 1907083 h 3814166"/>
              <a:gd name="connsiteX1" fmla="*/ 2016224 w 4032448"/>
              <a:gd name="connsiteY1" fmla="*/ 0 h 3814166"/>
              <a:gd name="connsiteX2" fmla="*/ 4032448 w 4032448"/>
              <a:gd name="connsiteY2" fmla="*/ 1907083 h 3814166"/>
              <a:gd name="connsiteX3" fmla="*/ 2016224 w 4032448"/>
              <a:gd name="connsiteY3" fmla="*/ 3814166 h 3814166"/>
              <a:gd name="connsiteX4" fmla="*/ 0 w 4032448"/>
              <a:gd name="connsiteY4" fmla="*/ 1907083 h 3814166"/>
              <a:gd name="connsiteX0" fmla="*/ 159826 w 4192274"/>
              <a:gd name="connsiteY0" fmla="*/ 2509249 h 4416332"/>
              <a:gd name="connsiteX1" fmla="*/ 882509 w 4192274"/>
              <a:gd name="connsiteY1" fmla="*/ 0 h 4416332"/>
              <a:gd name="connsiteX2" fmla="*/ 4192274 w 4192274"/>
              <a:gd name="connsiteY2" fmla="*/ 2509249 h 4416332"/>
              <a:gd name="connsiteX3" fmla="*/ 2176050 w 4192274"/>
              <a:gd name="connsiteY3" fmla="*/ 4416332 h 4416332"/>
              <a:gd name="connsiteX4" fmla="*/ 159826 w 4192274"/>
              <a:gd name="connsiteY4" fmla="*/ 2509249 h 4416332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6740930"/>
              <a:gd name="connsiteY0" fmla="*/ 2528011 h 4502672"/>
              <a:gd name="connsiteX1" fmla="*/ 766009 w 6740930"/>
              <a:gd name="connsiteY1" fmla="*/ 18762 h 4502672"/>
              <a:gd name="connsiteX2" fmla="*/ 1809154 w 6740930"/>
              <a:gd name="connsiteY2" fmla="*/ 1439401 h 4502672"/>
              <a:gd name="connsiteX3" fmla="*/ 6740916 w 6740930"/>
              <a:gd name="connsiteY3" fmla="*/ 3721191 h 4502672"/>
              <a:gd name="connsiteX4" fmla="*/ 2059550 w 6740930"/>
              <a:gd name="connsiteY4" fmla="*/ 4435094 h 4502672"/>
              <a:gd name="connsiteX5" fmla="*/ 43326 w 6740930"/>
              <a:gd name="connsiteY5" fmla="*/ 2528011 h 4502672"/>
              <a:gd name="connsiteX0" fmla="*/ 45865 w 6743469"/>
              <a:gd name="connsiteY0" fmla="*/ 2511181 h 4485842"/>
              <a:gd name="connsiteX1" fmla="*/ 768548 w 6743469"/>
              <a:gd name="connsiteY1" fmla="*/ 1932 h 4485842"/>
              <a:gd name="connsiteX2" fmla="*/ 2101624 w 6743469"/>
              <a:gd name="connsiteY2" fmla="*/ 2102795 h 4485842"/>
              <a:gd name="connsiteX3" fmla="*/ 6743455 w 6743469"/>
              <a:gd name="connsiteY3" fmla="*/ 3704361 h 4485842"/>
              <a:gd name="connsiteX4" fmla="*/ 2062089 w 6743469"/>
              <a:gd name="connsiteY4" fmla="*/ 4418264 h 4485842"/>
              <a:gd name="connsiteX5" fmla="*/ 45865 w 6743469"/>
              <a:gd name="connsiteY5" fmla="*/ 2511181 h 4485842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108768 w 6248810"/>
              <a:gd name="connsiteY0" fmla="*/ 2703443 h 4475800"/>
              <a:gd name="connsiteX1" fmla="*/ 273890 w 6248810"/>
              <a:gd name="connsiteY1" fmla="*/ 4624 h 4475800"/>
              <a:gd name="connsiteX2" fmla="*/ 1606966 w 6248810"/>
              <a:gd name="connsiteY2" fmla="*/ 2105487 h 4475800"/>
              <a:gd name="connsiteX3" fmla="*/ 6248797 w 6248810"/>
              <a:gd name="connsiteY3" fmla="*/ 3707053 h 4475800"/>
              <a:gd name="connsiteX4" fmla="*/ 1567431 w 6248810"/>
              <a:gd name="connsiteY4" fmla="*/ 4420956 h 4475800"/>
              <a:gd name="connsiteX5" fmla="*/ 108768 w 6248810"/>
              <a:gd name="connsiteY5" fmla="*/ 2703443 h 447580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1029 w 6251071"/>
              <a:gd name="connsiteY0" fmla="*/ 2699826 h 4472183"/>
              <a:gd name="connsiteX1" fmla="*/ 276151 w 6251071"/>
              <a:gd name="connsiteY1" fmla="*/ 1007 h 4472183"/>
              <a:gd name="connsiteX2" fmla="*/ 1664984 w 6251071"/>
              <a:gd name="connsiteY2" fmla="*/ 2402953 h 4472183"/>
              <a:gd name="connsiteX3" fmla="*/ 6251058 w 6251071"/>
              <a:gd name="connsiteY3" fmla="*/ 3703436 h 4472183"/>
              <a:gd name="connsiteX4" fmla="*/ 1569692 w 6251071"/>
              <a:gd name="connsiteY4" fmla="*/ 4417339 h 4472183"/>
              <a:gd name="connsiteX5" fmla="*/ 111029 w 6251071"/>
              <a:gd name="connsiteY5" fmla="*/ 2699826 h 4472183"/>
              <a:gd name="connsiteX0" fmla="*/ 310570 w 6450612"/>
              <a:gd name="connsiteY0" fmla="*/ 3287327 h 5059684"/>
              <a:gd name="connsiteX1" fmla="*/ 129052 w 6450612"/>
              <a:gd name="connsiteY1" fmla="*/ 761 h 5059684"/>
              <a:gd name="connsiteX2" fmla="*/ 1864525 w 6450612"/>
              <a:gd name="connsiteY2" fmla="*/ 2990454 h 5059684"/>
              <a:gd name="connsiteX3" fmla="*/ 6450599 w 6450612"/>
              <a:gd name="connsiteY3" fmla="*/ 4290937 h 5059684"/>
              <a:gd name="connsiteX4" fmla="*/ 1769233 w 6450612"/>
              <a:gd name="connsiteY4" fmla="*/ 5004840 h 5059684"/>
              <a:gd name="connsiteX5" fmla="*/ 310570 w 6450612"/>
              <a:gd name="connsiteY5" fmla="*/ 3287327 h 5059684"/>
              <a:gd name="connsiteX0" fmla="*/ 310570 w 6888734"/>
              <a:gd name="connsiteY0" fmla="*/ 3287327 h 5098057"/>
              <a:gd name="connsiteX1" fmla="*/ 129052 w 6888734"/>
              <a:gd name="connsiteY1" fmla="*/ 761 h 5098057"/>
              <a:gd name="connsiteX2" fmla="*/ 1864525 w 6888734"/>
              <a:gd name="connsiteY2" fmla="*/ 2990454 h 5098057"/>
              <a:gd name="connsiteX3" fmla="*/ 6888722 w 6888734"/>
              <a:gd name="connsiteY3" fmla="*/ 4451915 h 5098057"/>
              <a:gd name="connsiteX4" fmla="*/ 1769233 w 6888734"/>
              <a:gd name="connsiteY4" fmla="*/ 5004840 h 5098057"/>
              <a:gd name="connsiteX5" fmla="*/ 310570 w 6888734"/>
              <a:gd name="connsiteY5" fmla="*/ 3287327 h 5098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88734" h="5098057">
                <a:moveTo>
                  <a:pt x="310570" y="3287327"/>
                </a:moveTo>
                <a:cubicBezTo>
                  <a:pt x="37207" y="2453314"/>
                  <a:pt x="-129940" y="50240"/>
                  <a:pt x="129052" y="761"/>
                </a:cubicBezTo>
                <a:cubicBezTo>
                  <a:pt x="388045" y="-48718"/>
                  <a:pt x="688429" y="2326919"/>
                  <a:pt x="1864525" y="2990454"/>
                </a:cubicBezTo>
                <a:cubicBezTo>
                  <a:pt x="4233801" y="4356514"/>
                  <a:pt x="6880443" y="3779789"/>
                  <a:pt x="6888722" y="4451915"/>
                </a:cubicBezTo>
                <a:cubicBezTo>
                  <a:pt x="6897001" y="5124041"/>
                  <a:pt x="2865592" y="5198938"/>
                  <a:pt x="1769233" y="5004840"/>
                </a:cubicBezTo>
                <a:cubicBezTo>
                  <a:pt x="672874" y="4810742"/>
                  <a:pt x="583933" y="4121340"/>
                  <a:pt x="310570" y="3287327"/>
                </a:cubicBezTo>
                <a:close/>
              </a:path>
            </a:pathLst>
          </a:custGeom>
          <a:solidFill>
            <a:srgbClr val="74BEED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39" name="Овал 7">
            <a:extLst>
              <a:ext uri="{FF2B5EF4-FFF2-40B4-BE49-F238E27FC236}">
                <a16:creationId xmlns:a16="http://schemas.microsoft.com/office/drawing/2014/main" id="{DF9CBDAD-A255-43AD-B5FF-BDFA26E409E4}"/>
              </a:ext>
            </a:extLst>
          </p:cNvPr>
          <p:cNvSpPr/>
          <p:nvPr/>
        </p:nvSpPr>
        <p:spPr>
          <a:xfrm rot="12651835">
            <a:off x="2546379" y="-2005053"/>
            <a:ext cx="8670421" cy="8491326"/>
          </a:xfrm>
          <a:custGeom>
            <a:avLst/>
            <a:gdLst>
              <a:gd name="connsiteX0" fmla="*/ 0 w 4032448"/>
              <a:gd name="connsiteY0" fmla="*/ 1907083 h 3814166"/>
              <a:gd name="connsiteX1" fmla="*/ 2016224 w 4032448"/>
              <a:gd name="connsiteY1" fmla="*/ 0 h 3814166"/>
              <a:gd name="connsiteX2" fmla="*/ 4032448 w 4032448"/>
              <a:gd name="connsiteY2" fmla="*/ 1907083 h 3814166"/>
              <a:gd name="connsiteX3" fmla="*/ 2016224 w 4032448"/>
              <a:gd name="connsiteY3" fmla="*/ 3814166 h 3814166"/>
              <a:gd name="connsiteX4" fmla="*/ 0 w 4032448"/>
              <a:gd name="connsiteY4" fmla="*/ 1907083 h 3814166"/>
              <a:gd name="connsiteX0" fmla="*/ 159826 w 4192274"/>
              <a:gd name="connsiteY0" fmla="*/ 2509249 h 4416332"/>
              <a:gd name="connsiteX1" fmla="*/ 882509 w 4192274"/>
              <a:gd name="connsiteY1" fmla="*/ 0 h 4416332"/>
              <a:gd name="connsiteX2" fmla="*/ 4192274 w 4192274"/>
              <a:gd name="connsiteY2" fmla="*/ 2509249 h 4416332"/>
              <a:gd name="connsiteX3" fmla="*/ 2176050 w 4192274"/>
              <a:gd name="connsiteY3" fmla="*/ 4416332 h 4416332"/>
              <a:gd name="connsiteX4" fmla="*/ 159826 w 4192274"/>
              <a:gd name="connsiteY4" fmla="*/ 2509249 h 4416332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6740930"/>
              <a:gd name="connsiteY0" fmla="*/ 2528011 h 4502672"/>
              <a:gd name="connsiteX1" fmla="*/ 766009 w 6740930"/>
              <a:gd name="connsiteY1" fmla="*/ 18762 h 4502672"/>
              <a:gd name="connsiteX2" fmla="*/ 1809154 w 6740930"/>
              <a:gd name="connsiteY2" fmla="*/ 1439401 h 4502672"/>
              <a:gd name="connsiteX3" fmla="*/ 6740916 w 6740930"/>
              <a:gd name="connsiteY3" fmla="*/ 3721191 h 4502672"/>
              <a:gd name="connsiteX4" fmla="*/ 2059550 w 6740930"/>
              <a:gd name="connsiteY4" fmla="*/ 4435094 h 4502672"/>
              <a:gd name="connsiteX5" fmla="*/ 43326 w 6740930"/>
              <a:gd name="connsiteY5" fmla="*/ 2528011 h 4502672"/>
              <a:gd name="connsiteX0" fmla="*/ 45865 w 6743469"/>
              <a:gd name="connsiteY0" fmla="*/ 2511181 h 4485842"/>
              <a:gd name="connsiteX1" fmla="*/ 768548 w 6743469"/>
              <a:gd name="connsiteY1" fmla="*/ 1932 h 4485842"/>
              <a:gd name="connsiteX2" fmla="*/ 2101624 w 6743469"/>
              <a:gd name="connsiteY2" fmla="*/ 2102795 h 4485842"/>
              <a:gd name="connsiteX3" fmla="*/ 6743455 w 6743469"/>
              <a:gd name="connsiteY3" fmla="*/ 3704361 h 4485842"/>
              <a:gd name="connsiteX4" fmla="*/ 2062089 w 6743469"/>
              <a:gd name="connsiteY4" fmla="*/ 4418264 h 4485842"/>
              <a:gd name="connsiteX5" fmla="*/ 45865 w 6743469"/>
              <a:gd name="connsiteY5" fmla="*/ 2511181 h 4485842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108768 w 6248810"/>
              <a:gd name="connsiteY0" fmla="*/ 2703443 h 4475800"/>
              <a:gd name="connsiteX1" fmla="*/ 273890 w 6248810"/>
              <a:gd name="connsiteY1" fmla="*/ 4624 h 4475800"/>
              <a:gd name="connsiteX2" fmla="*/ 1606966 w 6248810"/>
              <a:gd name="connsiteY2" fmla="*/ 2105487 h 4475800"/>
              <a:gd name="connsiteX3" fmla="*/ 6248797 w 6248810"/>
              <a:gd name="connsiteY3" fmla="*/ 3707053 h 4475800"/>
              <a:gd name="connsiteX4" fmla="*/ 1567431 w 6248810"/>
              <a:gd name="connsiteY4" fmla="*/ 4420956 h 4475800"/>
              <a:gd name="connsiteX5" fmla="*/ 108768 w 6248810"/>
              <a:gd name="connsiteY5" fmla="*/ 2703443 h 447580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1029 w 6251071"/>
              <a:gd name="connsiteY0" fmla="*/ 2699826 h 4472183"/>
              <a:gd name="connsiteX1" fmla="*/ 276151 w 6251071"/>
              <a:gd name="connsiteY1" fmla="*/ 1007 h 4472183"/>
              <a:gd name="connsiteX2" fmla="*/ 1664984 w 6251071"/>
              <a:gd name="connsiteY2" fmla="*/ 2402953 h 4472183"/>
              <a:gd name="connsiteX3" fmla="*/ 6251058 w 6251071"/>
              <a:gd name="connsiteY3" fmla="*/ 3703436 h 4472183"/>
              <a:gd name="connsiteX4" fmla="*/ 1569692 w 6251071"/>
              <a:gd name="connsiteY4" fmla="*/ 4417339 h 4472183"/>
              <a:gd name="connsiteX5" fmla="*/ 111029 w 6251071"/>
              <a:gd name="connsiteY5" fmla="*/ 2699826 h 4472183"/>
              <a:gd name="connsiteX0" fmla="*/ 310570 w 6450612"/>
              <a:gd name="connsiteY0" fmla="*/ 3287327 h 5059684"/>
              <a:gd name="connsiteX1" fmla="*/ 129052 w 6450612"/>
              <a:gd name="connsiteY1" fmla="*/ 761 h 5059684"/>
              <a:gd name="connsiteX2" fmla="*/ 1864525 w 6450612"/>
              <a:gd name="connsiteY2" fmla="*/ 2990454 h 5059684"/>
              <a:gd name="connsiteX3" fmla="*/ 6450599 w 6450612"/>
              <a:gd name="connsiteY3" fmla="*/ 4290937 h 5059684"/>
              <a:gd name="connsiteX4" fmla="*/ 1769233 w 6450612"/>
              <a:gd name="connsiteY4" fmla="*/ 5004840 h 5059684"/>
              <a:gd name="connsiteX5" fmla="*/ 310570 w 6450612"/>
              <a:gd name="connsiteY5" fmla="*/ 3287327 h 5059684"/>
              <a:gd name="connsiteX0" fmla="*/ 310570 w 6888734"/>
              <a:gd name="connsiteY0" fmla="*/ 3287327 h 5098057"/>
              <a:gd name="connsiteX1" fmla="*/ 129052 w 6888734"/>
              <a:gd name="connsiteY1" fmla="*/ 761 h 5098057"/>
              <a:gd name="connsiteX2" fmla="*/ 1864525 w 6888734"/>
              <a:gd name="connsiteY2" fmla="*/ 2990454 h 5098057"/>
              <a:gd name="connsiteX3" fmla="*/ 6888722 w 6888734"/>
              <a:gd name="connsiteY3" fmla="*/ 4451915 h 5098057"/>
              <a:gd name="connsiteX4" fmla="*/ 1769233 w 6888734"/>
              <a:gd name="connsiteY4" fmla="*/ 5004840 h 5098057"/>
              <a:gd name="connsiteX5" fmla="*/ 310570 w 6888734"/>
              <a:gd name="connsiteY5" fmla="*/ 3287327 h 5098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88734" h="5098057">
                <a:moveTo>
                  <a:pt x="310570" y="3287327"/>
                </a:moveTo>
                <a:cubicBezTo>
                  <a:pt x="37207" y="2453314"/>
                  <a:pt x="-129940" y="50240"/>
                  <a:pt x="129052" y="761"/>
                </a:cubicBezTo>
                <a:cubicBezTo>
                  <a:pt x="388045" y="-48718"/>
                  <a:pt x="688429" y="2326919"/>
                  <a:pt x="1864525" y="2990454"/>
                </a:cubicBezTo>
                <a:cubicBezTo>
                  <a:pt x="4233801" y="4356514"/>
                  <a:pt x="6880443" y="3779789"/>
                  <a:pt x="6888722" y="4451915"/>
                </a:cubicBezTo>
                <a:cubicBezTo>
                  <a:pt x="6897001" y="5124041"/>
                  <a:pt x="2865592" y="5198938"/>
                  <a:pt x="1769233" y="5004840"/>
                </a:cubicBezTo>
                <a:cubicBezTo>
                  <a:pt x="672874" y="4810742"/>
                  <a:pt x="583933" y="4121340"/>
                  <a:pt x="310570" y="3287327"/>
                </a:cubicBezTo>
                <a:close/>
              </a:path>
            </a:pathLst>
          </a:custGeom>
          <a:solidFill>
            <a:srgbClr val="74BEED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40" name="Овал 7">
            <a:extLst>
              <a:ext uri="{FF2B5EF4-FFF2-40B4-BE49-F238E27FC236}">
                <a16:creationId xmlns:a16="http://schemas.microsoft.com/office/drawing/2014/main" id="{6CAC8962-688D-4ED6-9382-37577A7F3C6C}"/>
              </a:ext>
            </a:extLst>
          </p:cNvPr>
          <p:cNvSpPr/>
          <p:nvPr/>
        </p:nvSpPr>
        <p:spPr>
          <a:xfrm rot="11859868">
            <a:off x="4298474" y="-1354958"/>
            <a:ext cx="6506228" cy="4596278"/>
          </a:xfrm>
          <a:custGeom>
            <a:avLst/>
            <a:gdLst>
              <a:gd name="connsiteX0" fmla="*/ 0 w 4032448"/>
              <a:gd name="connsiteY0" fmla="*/ 1907083 h 3814166"/>
              <a:gd name="connsiteX1" fmla="*/ 2016224 w 4032448"/>
              <a:gd name="connsiteY1" fmla="*/ 0 h 3814166"/>
              <a:gd name="connsiteX2" fmla="*/ 4032448 w 4032448"/>
              <a:gd name="connsiteY2" fmla="*/ 1907083 h 3814166"/>
              <a:gd name="connsiteX3" fmla="*/ 2016224 w 4032448"/>
              <a:gd name="connsiteY3" fmla="*/ 3814166 h 3814166"/>
              <a:gd name="connsiteX4" fmla="*/ 0 w 4032448"/>
              <a:gd name="connsiteY4" fmla="*/ 1907083 h 3814166"/>
              <a:gd name="connsiteX0" fmla="*/ 159826 w 4192274"/>
              <a:gd name="connsiteY0" fmla="*/ 2509249 h 4416332"/>
              <a:gd name="connsiteX1" fmla="*/ 882509 w 4192274"/>
              <a:gd name="connsiteY1" fmla="*/ 0 h 4416332"/>
              <a:gd name="connsiteX2" fmla="*/ 4192274 w 4192274"/>
              <a:gd name="connsiteY2" fmla="*/ 2509249 h 4416332"/>
              <a:gd name="connsiteX3" fmla="*/ 2176050 w 4192274"/>
              <a:gd name="connsiteY3" fmla="*/ 4416332 h 4416332"/>
              <a:gd name="connsiteX4" fmla="*/ 159826 w 4192274"/>
              <a:gd name="connsiteY4" fmla="*/ 2509249 h 4416332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6740930"/>
              <a:gd name="connsiteY0" fmla="*/ 2528011 h 4502672"/>
              <a:gd name="connsiteX1" fmla="*/ 766009 w 6740930"/>
              <a:gd name="connsiteY1" fmla="*/ 18762 h 4502672"/>
              <a:gd name="connsiteX2" fmla="*/ 1809154 w 6740930"/>
              <a:gd name="connsiteY2" fmla="*/ 1439401 h 4502672"/>
              <a:gd name="connsiteX3" fmla="*/ 6740916 w 6740930"/>
              <a:gd name="connsiteY3" fmla="*/ 3721191 h 4502672"/>
              <a:gd name="connsiteX4" fmla="*/ 2059550 w 6740930"/>
              <a:gd name="connsiteY4" fmla="*/ 4435094 h 4502672"/>
              <a:gd name="connsiteX5" fmla="*/ 43326 w 6740930"/>
              <a:gd name="connsiteY5" fmla="*/ 2528011 h 4502672"/>
              <a:gd name="connsiteX0" fmla="*/ 45865 w 6743469"/>
              <a:gd name="connsiteY0" fmla="*/ 2511181 h 4485842"/>
              <a:gd name="connsiteX1" fmla="*/ 768548 w 6743469"/>
              <a:gd name="connsiteY1" fmla="*/ 1932 h 4485842"/>
              <a:gd name="connsiteX2" fmla="*/ 2101624 w 6743469"/>
              <a:gd name="connsiteY2" fmla="*/ 2102795 h 4485842"/>
              <a:gd name="connsiteX3" fmla="*/ 6743455 w 6743469"/>
              <a:gd name="connsiteY3" fmla="*/ 3704361 h 4485842"/>
              <a:gd name="connsiteX4" fmla="*/ 2062089 w 6743469"/>
              <a:gd name="connsiteY4" fmla="*/ 4418264 h 4485842"/>
              <a:gd name="connsiteX5" fmla="*/ 45865 w 6743469"/>
              <a:gd name="connsiteY5" fmla="*/ 2511181 h 4485842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108768 w 6248810"/>
              <a:gd name="connsiteY0" fmla="*/ 2703443 h 4475800"/>
              <a:gd name="connsiteX1" fmla="*/ 273890 w 6248810"/>
              <a:gd name="connsiteY1" fmla="*/ 4624 h 4475800"/>
              <a:gd name="connsiteX2" fmla="*/ 1606966 w 6248810"/>
              <a:gd name="connsiteY2" fmla="*/ 2105487 h 4475800"/>
              <a:gd name="connsiteX3" fmla="*/ 6248797 w 6248810"/>
              <a:gd name="connsiteY3" fmla="*/ 3707053 h 4475800"/>
              <a:gd name="connsiteX4" fmla="*/ 1567431 w 6248810"/>
              <a:gd name="connsiteY4" fmla="*/ 4420956 h 4475800"/>
              <a:gd name="connsiteX5" fmla="*/ 108768 w 6248810"/>
              <a:gd name="connsiteY5" fmla="*/ 2703443 h 447580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1029 w 6251071"/>
              <a:gd name="connsiteY0" fmla="*/ 2699826 h 4472183"/>
              <a:gd name="connsiteX1" fmla="*/ 276151 w 6251071"/>
              <a:gd name="connsiteY1" fmla="*/ 1007 h 4472183"/>
              <a:gd name="connsiteX2" fmla="*/ 1664984 w 6251071"/>
              <a:gd name="connsiteY2" fmla="*/ 2402953 h 4472183"/>
              <a:gd name="connsiteX3" fmla="*/ 6251058 w 6251071"/>
              <a:gd name="connsiteY3" fmla="*/ 3703436 h 4472183"/>
              <a:gd name="connsiteX4" fmla="*/ 1569692 w 6251071"/>
              <a:gd name="connsiteY4" fmla="*/ 4417339 h 4472183"/>
              <a:gd name="connsiteX5" fmla="*/ 111029 w 6251071"/>
              <a:gd name="connsiteY5" fmla="*/ 2699826 h 4472183"/>
              <a:gd name="connsiteX0" fmla="*/ 84175 w 6224217"/>
              <a:gd name="connsiteY0" fmla="*/ 2865405 h 4637762"/>
              <a:gd name="connsiteX1" fmla="*/ 333047 w 6224217"/>
              <a:gd name="connsiteY1" fmla="*/ 922 h 4637762"/>
              <a:gd name="connsiteX2" fmla="*/ 1638130 w 6224217"/>
              <a:gd name="connsiteY2" fmla="*/ 2568532 h 4637762"/>
              <a:gd name="connsiteX3" fmla="*/ 6224204 w 6224217"/>
              <a:gd name="connsiteY3" fmla="*/ 3869015 h 4637762"/>
              <a:gd name="connsiteX4" fmla="*/ 1542838 w 6224217"/>
              <a:gd name="connsiteY4" fmla="*/ 4582918 h 4637762"/>
              <a:gd name="connsiteX5" fmla="*/ 84175 w 6224217"/>
              <a:gd name="connsiteY5" fmla="*/ 2865405 h 4637762"/>
              <a:gd name="connsiteX0" fmla="*/ 112484 w 6252526"/>
              <a:gd name="connsiteY0" fmla="*/ 2864565 h 4636922"/>
              <a:gd name="connsiteX1" fmla="*/ 361356 w 6252526"/>
              <a:gd name="connsiteY1" fmla="*/ 82 h 4636922"/>
              <a:gd name="connsiteX2" fmla="*/ 2446339 w 6252526"/>
              <a:gd name="connsiteY2" fmla="*/ 2773072 h 4636922"/>
              <a:gd name="connsiteX3" fmla="*/ 6252513 w 6252526"/>
              <a:gd name="connsiteY3" fmla="*/ 3868175 h 4636922"/>
              <a:gd name="connsiteX4" fmla="*/ 1571147 w 6252526"/>
              <a:gd name="connsiteY4" fmla="*/ 4582078 h 4636922"/>
              <a:gd name="connsiteX5" fmla="*/ 112484 w 6252526"/>
              <a:gd name="connsiteY5" fmla="*/ 2864565 h 4636922"/>
              <a:gd name="connsiteX0" fmla="*/ 112484 w 6521247"/>
              <a:gd name="connsiteY0" fmla="*/ 2864565 h 4594719"/>
              <a:gd name="connsiteX1" fmla="*/ 361356 w 6521247"/>
              <a:gd name="connsiteY1" fmla="*/ 82 h 4594719"/>
              <a:gd name="connsiteX2" fmla="*/ 2446339 w 6521247"/>
              <a:gd name="connsiteY2" fmla="*/ 2773072 h 4594719"/>
              <a:gd name="connsiteX3" fmla="*/ 6521234 w 6521247"/>
              <a:gd name="connsiteY3" fmla="*/ 3478959 h 4594719"/>
              <a:gd name="connsiteX4" fmla="*/ 1571147 w 6521247"/>
              <a:gd name="connsiteY4" fmla="*/ 4582078 h 4594719"/>
              <a:gd name="connsiteX5" fmla="*/ 112484 w 6521247"/>
              <a:gd name="connsiteY5" fmla="*/ 2864565 h 4594719"/>
              <a:gd name="connsiteX0" fmla="*/ 97465 w 6506228"/>
              <a:gd name="connsiteY0" fmla="*/ 2866124 h 4596278"/>
              <a:gd name="connsiteX1" fmla="*/ 346337 w 6506228"/>
              <a:gd name="connsiteY1" fmla="*/ 1641 h 4596278"/>
              <a:gd name="connsiteX2" fmla="*/ 2051208 w 6506228"/>
              <a:gd name="connsiteY2" fmla="*/ 2476782 h 4596278"/>
              <a:gd name="connsiteX3" fmla="*/ 6506215 w 6506228"/>
              <a:gd name="connsiteY3" fmla="*/ 3480518 h 4596278"/>
              <a:gd name="connsiteX4" fmla="*/ 1556128 w 6506228"/>
              <a:gd name="connsiteY4" fmla="*/ 4583637 h 4596278"/>
              <a:gd name="connsiteX5" fmla="*/ 97465 w 6506228"/>
              <a:gd name="connsiteY5" fmla="*/ 2866124 h 4596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06228" h="4596278">
                <a:moveTo>
                  <a:pt x="97465" y="2866124"/>
                </a:moveTo>
                <a:cubicBezTo>
                  <a:pt x="-104167" y="2102458"/>
                  <a:pt x="20713" y="66531"/>
                  <a:pt x="346337" y="1641"/>
                </a:cubicBezTo>
                <a:cubicBezTo>
                  <a:pt x="671961" y="-63249"/>
                  <a:pt x="875112" y="1813247"/>
                  <a:pt x="2051208" y="2476782"/>
                </a:cubicBezTo>
                <a:cubicBezTo>
                  <a:pt x="4420484" y="3842842"/>
                  <a:pt x="6497936" y="2808392"/>
                  <a:pt x="6506215" y="3480518"/>
                </a:cubicBezTo>
                <a:cubicBezTo>
                  <a:pt x="6514494" y="4152644"/>
                  <a:pt x="2624253" y="4686036"/>
                  <a:pt x="1556128" y="4583637"/>
                </a:cubicBezTo>
                <a:cubicBezTo>
                  <a:pt x="488003" y="4481238"/>
                  <a:pt x="299097" y="3629790"/>
                  <a:pt x="97465" y="2866124"/>
                </a:cubicBezTo>
                <a:close/>
              </a:path>
            </a:pathLst>
          </a:custGeom>
          <a:solidFill>
            <a:srgbClr val="0070C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28675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8676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8677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8678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8679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8680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8682" name="Заголовок 1"/>
          <p:cNvSpPr txBox="1">
            <a:spLocks/>
          </p:cNvSpPr>
          <p:nvPr/>
        </p:nvSpPr>
        <p:spPr bwMode="auto">
          <a:xfrm>
            <a:off x="71437" y="139477"/>
            <a:ext cx="8683401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200" b="1" dirty="0">
                <a:solidFill>
                  <a:srgbClr val="1F497D">
                    <a:lumMod val="60000"/>
                    <a:lumOff val="40000"/>
                  </a:srgbClr>
                </a:solidFill>
                <a:latin typeface="Century Gothic" panose="020B0502020202020204" pitchFamily="34" charset="0"/>
                <a:cs typeface="Arial" pitchFamily="34" charset="0"/>
              </a:rPr>
              <a:t>Организация входа </a:t>
            </a:r>
            <a:r>
              <a:rPr lang="ru-RU" altLang="ru-RU" sz="2200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entury Gothic" panose="020B0502020202020204" pitchFamily="34" charset="0"/>
                <a:cs typeface="Arial" pitchFamily="34" charset="0"/>
              </a:rPr>
              <a:t>лиц, привлекаемых  </a:t>
            </a:r>
            <a:br>
              <a:rPr lang="ru-RU" altLang="ru-RU" sz="2200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entury Gothic" panose="020B0502020202020204" pitchFamily="34" charset="0"/>
                <a:cs typeface="Arial" pitchFamily="34" charset="0"/>
              </a:rPr>
            </a:br>
            <a:r>
              <a:rPr lang="ru-RU" altLang="ru-RU" sz="2200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entury Gothic" panose="020B0502020202020204" pitchFamily="34" charset="0"/>
                <a:cs typeface="Arial" pitchFamily="34" charset="0"/>
              </a:rPr>
              <a:t>к проведению и оцениванию ИС </a:t>
            </a:r>
            <a:br>
              <a:rPr lang="ru-RU" altLang="ru-RU" sz="2200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entury Gothic" panose="020B0502020202020204" pitchFamily="34" charset="0"/>
                <a:cs typeface="Arial" pitchFamily="34" charset="0"/>
              </a:rPr>
            </a:br>
            <a:r>
              <a:rPr lang="ru-RU" altLang="ru-RU" sz="2200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entury Gothic" panose="020B0502020202020204" pitchFamily="34" charset="0"/>
                <a:cs typeface="Arial" pitchFamily="34" charset="0"/>
              </a:rPr>
              <a:t>в </a:t>
            </a:r>
            <a:r>
              <a:rPr lang="ru-RU" altLang="ru-RU" sz="2200" b="1" dirty="0" smtClean="0">
                <a:solidFill>
                  <a:srgbClr val="FF0000"/>
                </a:solidFill>
                <a:latin typeface="Century Gothic" panose="020B0502020202020204" pitchFamily="34" charset="0"/>
                <a:cs typeface="Arial" pitchFamily="34" charset="0"/>
              </a:rPr>
              <a:t>место проведения ИС</a:t>
            </a:r>
            <a:endParaRPr lang="ru-RU" altLang="ru-RU" sz="2200" b="1" dirty="0">
              <a:solidFill>
                <a:srgbClr val="FF0000"/>
              </a:solidFill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28684" name="object 4"/>
          <p:cNvSpPr txBox="1">
            <a:spLocks noChangeArrowheads="1"/>
          </p:cNvSpPr>
          <p:nvPr/>
        </p:nvSpPr>
        <p:spPr bwMode="auto">
          <a:xfrm>
            <a:off x="107504" y="2545629"/>
            <a:ext cx="2719078" cy="1675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13335" rIns="0" bIns="0">
            <a:spAutoFit/>
          </a:bodyPr>
          <a:lstStyle>
            <a:lvl1pPr marL="1270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ts val="100"/>
              </a:spcBef>
              <a:buFontTx/>
              <a:buNone/>
            </a:pPr>
            <a:r>
              <a:rPr lang="ru-RU" altLang="ru-RU" sz="1800" b="1" dirty="0" smtClean="0">
                <a:solidFill>
                  <a:srgbClr val="0070C0"/>
                </a:solidFill>
                <a:latin typeface="Century Gothic" panose="020B0502020202020204" pitchFamily="34" charset="0"/>
                <a:cs typeface="Arial" pitchFamily="34" charset="0"/>
              </a:rPr>
              <a:t>Лица, привлекаемые </a:t>
            </a:r>
            <a:br>
              <a:rPr lang="ru-RU" altLang="ru-RU" sz="1800" b="1" dirty="0" smtClean="0">
                <a:solidFill>
                  <a:srgbClr val="0070C0"/>
                </a:solidFill>
                <a:latin typeface="Century Gothic" panose="020B0502020202020204" pitchFamily="34" charset="0"/>
                <a:cs typeface="Arial" pitchFamily="34" charset="0"/>
              </a:rPr>
            </a:br>
            <a:r>
              <a:rPr lang="ru-RU" altLang="ru-RU" sz="1800" b="1" dirty="0" smtClean="0">
                <a:solidFill>
                  <a:srgbClr val="0070C0"/>
                </a:solidFill>
                <a:latin typeface="Century Gothic" panose="020B0502020202020204" pitchFamily="34" charset="0"/>
                <a:cs typeface="Arial" pitchFamily="34" charset="0"/>
              </a:rPr>
              <a:t>к проведению </a:t>
            </a:r>
            <a:br>
              <a:rPr lang="ru-RU" altLang="ru-RU" sz="1800" b="1" dirty="0" smtClean="0">
                <a:solidFill>
                  <a:srgbClr val="0070C0"/>
                </a:solidFill>
                <a:latin typeface="Century Gothic" panose="020B0502020202020204" pitchFamily="34" charset="0"/>
                <a:cs typeface="Arial" pitchFamily="34" charset="0"/>
              </a:rPr>
            </a:br>
            <a:r>
              <a:rPr lang="ru-RU" altLang="ru-RU" sz="1800" b="1" dirty="0" smtClean="0">
                <a:solidFill>
                  <a:srgbClr val="0070C0"/>
                </a:solidFill>
                <a:latin typeface="Century Gothic" panose="020B0502020202020204" pitchFamily="34" charset="0"/>
                <a:cs typeface="Arial" pitchFamily="34" charset="0"/>
              </a:rPr>
              <a:t>и оцениванию ИС, оставляют </a:t>
            </a:r>
            <a:br>
              <a:rPr lang="ru-RU" altLang="ru-RU" sz="1800" b="1" dirty="0" smtClean="0">
                <a:solidFill>
                  <a:srgbClr val="0070C0"/>
                </a:solidFill>
                <a:latin typeface="Century Gothic" panose="020B0502020202020204" pitchFamily="34" charset="0"/>
                <a:cs typeface="Arial" pitchFamily="34" charset="0"/>
              </a:rPr>
            </a:br>
            <a:r>
              <a:rPr lang="ru-RU" altLang="ru-RU" sz="1800" b="1" dirty="0" smtClean="0">
                <a:solidFill>
                  <a:srgbClr val="0070C0"/>
                </a:solidFill>
                <a:latin typeface="Century Gothic" panose="020B0502020202020204" pitchFamily="34" charset="0"/>
                <a:cs typeface="Arial" pitchFamily="34" charset="0"/>
              </a:rPr>
              <a:t>личные </a:t>
            </a:r>
            <a:r>
              <a:rPr lang="ru-RU" altLang="ru-RU" sz="1800" b="1" dirty="0">
                <a:solidFill>
                  <a:srgbClr val="0070C0"/>
                </a:solidFill>
                <a:latin typeface="Century Gothic" panose="020B0502020202020204" pitchFamily="34" charset="0"/>
                <a:cs typeface="Arial" pitchFamily="34" charset="0"/>
              </a:rPr>
              <a:t>вещи </a:t>
            </a:r>
            <a:br>
              <a:rPr lang="ru-RU" altLang="ru-RU" sz="1800" b="1" dirty="0">
                <a:solidFill>
                  <a:srgbClr val="0070C0"/>
                </a:solidFill>
                <a:latin typeface="Century Gothic" panose="020B0502020202020204" pitchFamily="34" charset="0"/>
                <a:cs typeface="Arial" pitchFamily="34" charset="0"/>
              </a:rPr>
            </a:br>
            <a:r>
              <a:rPr lang="ru-RU" altLang="ru-RU" sz="1800" b="1" dirty="0" smtClean="0">
                <a:solidFill>
                  <a:srgbClr val="0070C0"/>
                </a:solidFill>
                <a:latin typeface="Century Gothic" panose="020B0502020202020204" pitchFamily="34" charset="0"/>
                <a:cs typeface="Arial" pitchFamily="34" charset="0"/>
              </a:rPr>
              <a:t>до входа</a:t>
            </a:r>
            <a:endParaRPr lang="ru-RU" altLang="ru-RU" sz="1800" dirty="0">
              <a:solidFill>
                <a:srgbClr val="0070C0"/>
              </a:solidFill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4751" y="1246230"/>
            <a:ext cx="2863850" cy="64807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До прихода участников в ОО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74293" y="1246230"/>
            <a:ext cx="5619750" cy="64807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Руководитель ОО осуществляет </a:t>
            </a:r>
            <a:r>
              <a:rPr lang="ru-RU" sz="1400" b="1" dirty="0">
                <a:solidFill>
                  <a:prstClr val="white"/>
                </a:solidFill>
                <a:latin typeface="Century Gothic" panose="020B0502020202020204" pitchFamily="34" charset="0"/>
              </a:rPr>
              <a:t>контроль </a:t>
            </a:r>
            <a:r>
              <a:rPr lang="ru-RU" sz="14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/>
            </a:r>
            <a:br>
              <a:rPr lang="ru-RU" sz="14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</a:br>
            <a:r>
              <a:rPr lang="ru-RU" sz="14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за </a:t>
            </a:r>
            <a:r>
              <a:rPr lang="ru-RU" sz="1400" b="1" dirty="0">
                <a:solidFill>
                  <a:prstClr val="white"/>
                </a:solidFill>
                <a:latin typeface="Century Gothic" panose="020B0502020202020204" pitchFamily="34" charset="0"/>
              </a:rPr>
              <a:t>организацией </a:t>
            </a:r>
            <a:r>
              <a:rPr lang="ru-RU" sz="14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входа лиц, привлекаемых к проведению </a:t>
            </a:r>
            <a:br>
              <a:rPr lang="ru-RU" sz="14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</a:br>
            <a:r>
              <a:rPr lang="ru-RU" sz="14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и оцениванию ИС </a:t>
            </a:r>
            <a:endParaRPr lang="ru-RU" sz="14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083300" y="3645023"/>
            <a:ext cx="2670670" cy="287960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Распределение работников </a:t>
            </a:r>
            <a:br>
              <a:rPr lang="ru-RU" sz="16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</a:br>
            <a:r>
              <a:rPr lang="ru-RU" sz="16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по аудиториям ожидания </a:t>
            </a:r>
            <a:br>
              <a:rPr lang="ru-RU" sz="16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</a:br>
            <a:r>
              <a:rPr lang="ru-RU" sz="16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и проведения </a:t>
            </a:r>
            <a:br>
              <a:rPr lang="ru-RU" sz="16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</a:br>
            <a:r>
              <a:rPr lang="ru-RU" sz="16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согласно приказу руководителя ОО</a:t>
            </a:r>
            <a:endParaRPr lang="ru-RU" sz="16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0573" y="4221088"/>
            <a:ext cx="2225563" cy="230353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prstClr val="white"/>
                </a:solidFill>
                <a:latin typeface="Century Gothic" panose="020B0502020202020204" pitchFamily="34" charset="0"/>
              </a:rPr>
              <a:t>Паспортный </a:t>
            </a:r>
            <a:r>
              <a:rPr lang="ru-RU" sz="16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контроль.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Наличие работников </a:t>
            </a:r>
            <a:br>
              <a:rPr lang="ru-RU" sz="16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</a:br>
            <a:r>
              <a:rPr lang="ru-RU" sz="16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в приказе ОО</a:t>
            </a:r>
            <a:endParaRPr lang="ru-RU" sz="1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870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307" y="6524625"/>
            <a:ext cx="93964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3" descr="C:\Users\tihonovskaya\Desktop\IMG_20160218_09095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04"/>
          <a:stretch/>
        </p:blipFill>
        <p:spPr bwMode="auto">
          <a:xfrm>
            <a:off x="3519585" y="2254692"/>
            <a:ext cx="2276551" cy="1867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Прямоугольник 44"/>
          <p:cNvSpPr/>
          <p:nvPr/>
        </p:nvSpPr>
        <p:spPr>
          <a:xfrm>
            <a:off x="158828" y="5048943"/>
            <a:ext cx="2574615" cy="147568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Место для личных вещей работников ОО, привлекаемых </a:t>
            </a:r>
            <a:br>
              <a:rPr lang="ru-RU" sz="1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ru-RU" sz="1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к проведению </a:t>
            </a:r>
            <a:br>
              <a:rPr lang="ru-RU" sz="1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ru-RU" sz="1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и оцениванию ИС</a:t>
            </a:r>
            <a:endParaRPr lang="ru-RU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2933728" y="2084387"/>
            <a:ext cx="486144" cy="444023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В</a:t>
            </a:r>
          </a:p>
          <a:p>
            <a:pPr algn="ctr">
              <a:defRPr/>
            </a:pPr>
            <a:endParaRPr lang="ru-RU" sz="2000" b="1" dirty="0" smtClean="0">
              <a:solidFill>
                <a:prstClr val="white"/>
              </a:solidFill>
              <a:latin typeface="Century Gothic" panose="020B0502020202020204" pitchFamily="34" charset="0"/>
            </a:endParaRPr>
          </a:p>
          <a:p>
            <a:pPr algn="ctr">
              <a:defRPr/>
            </a:pPr>
            <a:r>
              <a:rPr lang="ru-RU" sz="20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Х</a:t>
            </a:r>
          </a:p>
          <a:p>
            <a:pPr algn="ctr">
              <a:defRPr/>
            </a:pPr>
            <a:endParaRPr lang="ru-RU" sz="2000" b="1" dirty="0" smtClean="0">
              <a:solidFill>
                <a:prstClr val="white"/>
              </a:solidFill>
              <a:latin typeface="Century Gothic" panose="020B0502020202020204" pitchFamily="34" charset="0"/>
            </a:endParaRPr>
          </a:p>
          <a:p>
            <a:pPr algn="ctr">
              <a:defRPr/>
            </a:pPr>
            <a:r>
              <a:rPr lang="ru-RU" sz="20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О</a:t>
            </a:r>
          </a:p>
          <a:p>
            <a:pPr algn="ctr">
              <a:defRPr/>
            </a:pPr>
            <a:endParaRPr lang="ru-RU" sz="20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  <a:p>
            <a:pPr algn="ctr">
              <a:defRPr/>
            </a:pPr>
            <a:r>
              <a:rPr lang="ru-RU" sz="20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Д</a:t>
            </a:r>
            <a:endParaRPr lang="ru-RU" sz="20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2933729" y="1963303"/>
            <a:ext cx="2862408" cy="29138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Место регистрации</a:t>
            </a:r>
            <a:endParaRPr lang="ru-RU" sz="14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42" name="Прямоугольник: скругленные углы 19">
            <a:extLst>
              <a:ext uri="{FF2B5EF4-FFF2-40B4-BE49-F238E27FC236}">
                <a16:creationId xmlns:a16="http://schemas.microsoft.com/office/drawing/2014/main" id="{2B3D4377-3F58-4288-83FB-24C7EB004179}"/>
              </a:ext>
            </a:extLst>
          </p:cNvPr>
          <p:cNvSpPr/>
          <p:nvPr/>
        </p:nvSpPr>
        <p:spPr>
          <a:xfrm>
            <a:off x="2195736" y="116633"/>
            <a:ext cx="7644482" cy="46204"/>
          </a:xfrm>
          <a:prstGeom prst="roundRect">
            <a:avLst>
              <a:gd name="adj" fmla="val 50000"/>
            </a:avLst>
          </a:prstGeom>
          <a:solidFill>
            <a:srgbClr val="4BA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6084168" y="2276872"/>
            <a:ext cx="2670670" cy="116211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Краткий инструктаж </a:t>
            </a:r>
            <a:br>
              <a:rPr lang="ru-RU" sz="16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</a:br>
            <a:r>
              <a:rPr lang="ru-RU" sz="16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у руководителя ОО</a:t>
            </a:r>
            <a:endParaRPr lang="ru-RU" sz="16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839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Овал 7">
            <a:extLst>
              <a:ext uri="{FF2B5EF4-FFF2-40B4-BE49-F238E27FC236}">
                <a16:creationId xmlns:a16="http://schemas.microsoft.com/office/drawing/2014/main" id="{0748CC4D-B13B-4DC9-AAA7-6DCB4A1C5249}"/>
              </a:ext>
            </a:extLst>
          </p:cNvPr>
          <p:cNvSpPr/>
          <p:nvPr/>
        </p:nvSpPr>
        <p:spPr>
          <a:xfrm rot="15594080" flipV="1">
            <a:off x="-2823189" y="907816"/>
            <a:ext cx="8670421" cy="7158836"/>
          </a:xfrm>
          <a:custGeom>
            <a:avLst/>
            <a:gdLst>
              <a:gd name="connsiteX0" fmla="*/ 0 w 4032448"/>
              <a:gd name="connsiteY0" fmla="*/ 1907083 h 3814166"/>
              <a:gd name="connsiteX1" fmla="*/ 2016224 w 4032448"/>
              <a:gd name="connsiteY1" fmla="*/ 0 h 3814166"/>
              <a:gd name="connsiteX2" fmla="*/ 4032448 w 4032448"/>
              <a:gd name="connsiteY2" fmla="*/ 1907083 h 3814166"/>
              <a:gd name="connsiteX3" fmla="*/ 2016224 w 4032448"/>
              <a:gd name="connsiteY3" fmla="*/ 3814166 h 3814166"/>
              <a:gd name="connsiteX4" fmla="*/ 0 w 4032448"/>
              <a:gd name="connsiteY4" fmla="*/ 1907083 h 3814166"/>
              <a:gd name="connsiteX0" fmla="*/ 159826 w 4192274"/>
              <a:gd name="connsiteY0" fmla="*/ 2509249 h 4416332"/>
              <a:gd name="connsiteX1" fmla="*/ 882509 w 4192274"/>
              <a:gd name="connsiteY1" fmla="*/ 0 h 4416332"/>
              <a:gd name="connsiteX2" fmla="*/ 4192274 w 4192274"/>
              <a:gd name="connsiteY2" fmla="*/ 2509249 h 4416332"/>
              <a:gd name="connsiteX3" fmla="*/ 2176050 w 4192274"/>
              <a:gd name="connsiteY3" fmla="*/ 4416332 h 4416332"/>
              <a:gd name="connsiteX4" fmla="*/ 159826 w 4192274"/>
              <a:gd name="connsiteY4" fmla="*/ 2509249 h 4416332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6740930"/>
              <a:gd name="connsiteY0" fmla="*/ 2528011 h 4502672"/>
              <a:gd name="connsiteX1" fmla="*/ 766009 w 6740930"/>
              <a:gd name="connsiteY1" fmla="*/ 18762 h 4502672"/>
              <a:gd name="connsiteX2" fmla="*/ 1809154 w 6740930"/>
              <a:gd name="connsiteY2" fmla="*/ 1439401 h 4502672"/>
              <a:gd name="connsiteX3" fmla="*/ 6740916 w 6740930"/>
              <a:gd name="connsiteY3" fmla="*/ 3721191 h 4502672"/>
              <a:gd name="connsiteX4" fmla="*/ 2059550 w 6740930"/>
              <a:gd name="connsiteY4" fmla="*/ 4435094 h 4502672"/>
              <a:gd name="connsiteX5" fmla="*/ 43326 w 6740930"/>
              <a:gd name="connsiteY5" fmla="*/ 2528011 h 4502672"/>
              <a:gd name="connsiteX0" fmla="*/ 45865 w 6743469"/>
              <a:gd name="connsiteY0" fmla="*/ 2511181 h 4485842"/>
              <a:gd name="connsiteX1" fmla="*/ 768548 w 6743469"/>
              <a:gd name="connsiteY1" fmla="*/ 1932 h 4485842"/>
              <a:gd name="connsiteX2" fmla="*/ 2101624 w 6743469"/>
              <a:gd name="connsiteY2" fmla="*/ 2102795 h 4485842"/>
              <a:gd name="connsiteX3" fmla="*/ 6743455 w 6743469"/>
              <a:gd name="connsiteY3" fmla="*/ 3704361 h 4485842"/>
              <a:gd name="connsiteX4" fmla="*/ 2062089 w 6743469"/>
              <a:gd name="connsiteY4" fmla="*/ 4418264 h 4485842"/>
              <a:gd name="connsiteX5" fmla="*/ 45865 w 6743469"/>
              <a:gd name="connsiteY5" fmla="*/ 2511181 h 4485842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108768 w 6248810"/>
              <a:gd name="connsiteY0" fmla="*/ 2703443 h 4475800"/>
              <a:gd name="connsiteX1" fmla="*/ 273890 w 6248810"/>
              <a:gd name="connsiteY1" fmla="*/ 4624 h 4475800"/>
              <a:gd name="connsiteX2" fmla="*/ 1606966 w 6248810"/>
              <a:gd name="connsiteY2" fmla="*/ 2105487 h 4475800"/>
              <a:gd name="connsiteX3" fmla="*/ 6248797 w 6248810"/>
              <a:gd name="connsiteY3" fmla="*/ 3707053 h 4475800"/>
              <a:gd name="connsiteX4" fmla="*/ 1567431 w 6248810"/>
              <a:gd name="connsiteY4" fmla="*/ 4420956 h 4475800"/>
              <a:gd name="connsiteX5" fmla="*/ 108768 w 6248810"/>
              <a:gd name="connsiteY5" fmla="*/ 2703443 h 447580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1029 w 6251071"/>
              <a:gd name="connsiteY0" fmla="*/ 2699826 h 4472183"/>
              <a:gd name="connsiteX1" fmla="*/ 276151 w 6251071"/>
              <a:gd name="connsiteY1" fmla="*/ 1007 h 4472183"/>
              <a:gd name="connsiteX2" fmla="*/ 1664984 w 6251071"/>
              <a:gd name="connsiteY2" fmla="*/ 2402953 h 4472183"/>
              <a:gd name="connsiteX3" fmla="*/ 6251058 w 6251071"/>
              <a:gd name="connsiteY3" fmla="*/ 3703436 h 4472183"/>
              <a:gd name="connsiteX4" fmla="*/ 1569692 w 6251071"/>
              <a:gd name="connsiteY4" fmla="*/ 4417339 h 4472183"/>
              <a:gd name="connsiteX5" fmla="*/ 111029 w 6251071"/>
              <a:gd name="connsiteY5" fmla="*/ 2699826 h 4472183"/>
              <a:gd name="connsiteX0" fmla="*/ 310570 w 6450612"/>
              <a:gd name="connsiteY0" fmla="*/ 3287327 h 5059684"/>
              <a:gd name="connsiteX1" fmla="*/ 129052 w 6450612"/>
              <a:gd name="connsiteY1" fmla="*/ 761 h 5059684"/>
              <a:gd name="connsiteX2" fmla="*/ 1864525 w 6450612"/>
              <a:gd name="connsiteY2" fmla="*/ 2990454 h 5059684"/>
              <a:gd name="connsiteX3" fmla="*/ 6450599 w 6450612"/>
              <a:gd name="connsiteY3" fmla="*/ 4290937 h 5059684"/>
              <a:gd name="connsiteX4" fmla="*/ 1769233 w 6450612"/>
              <a:gd name="connsiteY4" fmla="*/ 5004840 h 5059684"/>
              <a:gd name="connsiteX5" fmla="*/ 310570 w 6450612"/>
              <a:gd name="connsiteY5" fmla="*/ 3287327 h 5059684"/>
              <a:gd name="connsiteX0" fmla="*/ 310570 w 6888734"/>
              <a:gd name="connsiteY0" fmla="*/ 3287327 h 5098057"/>
              <a:gd name="connsiteX1" fmla="*/ 129052 w 6888734"/>
              <a:gd name="connsiteY1" fmla="*/ 761 h 5098057"/>
              <a:gd name="connsiteX2" fmla="*/ 1864525 w 6888734"/>
              <a:gd name="connsiteY2" fmla="*/ 2990454 h 5098057"/>
              <a:gd name="connsiteX3" fmla="*/ 6888722 w 6888734"/>
              <a:gd name="connsiteY3" fmla="*/ 4451915 h 5098057"/>
              <a:gd name="connsiteX4" fmla="*/ 1769233 w 6888734"/>
              <a:gd name="connsiteY4" fmla="*/ 5004840 h 5098057"/>
              <a:gd name="connsiteX5" fmla="*/ 310570 w 6888734"/>
              <a:gd name="connsiteY5" fmla="*/ 3287327 h 5098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88734" h="5098057">
                <a:moveTo>
                  <a:pt x="310570" y="3287327"/>
                </a:moveTo>
                <a:cubicBezTo>
                  <a:pt x="37207" y="2453314"/>
                  <a:pt x="-129940" y="50240"/>
                  <a:pt x="129052" y="761"/>
                </a:cubicBezTo>
                <a:cubicBezTo>
                  <a:pt x="388045" y="-48718"/>
                  <a:pt x="688429" y="2326919"/>
                  <a:pt x="1864525" y="2990454"/>
                </a:cubicBezTo>
                <a:cubicBezTo>
                  <a:pt x="4233801" y="4356514"/>
                  <a:pt x="6880443" y="3779789"/>
                  <a:pt x="6888722" y="4451915"/>
                </a:cubicBezTo>
                <a:cubicBezTo>
                  <a:pt x="6897001" y="5124041"/>
                  <a:pt x="2865592" y="5198938"/>
                  <a:pt x="1769233" y="5004840"/>
                </a:cubicBezTo>
                <a:cubicBezTo>
                  <a:pt x="672874" y="4810742"/>
                  <a:pt x="583933" y="4121340"/>
                  <a:pt x="310570" y="3287327"/>
                </a:cubicBezTo>
                <a:close/>
              </a:path>
            </a:pathLst>
          </a:custGeom>
          <a:solidFill>
            <a:srgbClr val="74BEED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39" name="Овал 7">
            <a:extLst>
              <a:ext uri="{FF2B5EF4-FFF2-40B4-BE49-F238E27FC236}">
                <a16:creationId xmlns:a16="http://schemas.microsoft.com/office/drawing/2014/main" id="{DF9CBDAD-A255-43AD-B5FF-BDFA26E409E4}"/>
              </a:ext>
            </a:extLst>
          </p:cNvPr>
          <p:cNvSpPr/>
          <p:nvPr/>
        </p:nvSpPr>
        <p:spPr>
          <a:xfrm rot="12651835">
            <a:off x="2319688" y="-2005053"/>
            <a:ext cx="8670421" cy="8491326"/>
          </a:xfrm>
          <a:custGeom>
            <a:avLst/>
            <a:gdLst>
              <a:gd name="connsiteX0" fmla="*/ 0 w 4032448"/>
              <a:gd name="connsiteY0" fmla="*/ 1907083 h 3814166"/>
              <a:gd name="connsiteX1" fmla="*/ 2016224 w 4032448"/>
              <a:gd name="connsiteY1" fmla="*/ 0 h 3814166"/>
              <a:gd name="connsiteX2" fmla="*/ 4032448 w 4032448"/>
              <a:gd name="connsiteY2" fmla="*/ 1907083 h 3814166"/>
              <a:gd name="connsiteX3" fmla="*/ 2016224 w 4032448"/>
              <a:gd name="connsiteY3" fmla="*/ 3814166 h 3814166"/>
              <a:gd name="connsiteX4" fmla="*/ 0 w 4032448"/>
              <a:gd name="connsiteY4" fmla="*/ 1907083 h 3814166"/>
              <a:gd name="connsiteX0" fmla="*/ 159826 w 4192274"/>
              <a:gd name="connsiteY0" fmla="*/ 2509249 h 4416332"/>
              <a:gd name="connsiteX1" fmla="*/ 882509 w 4192274"/>
              <a:gd name="connsiteY1" fmla="*/ 0 h 4416332"/>
              <a:gd name="connsiteX2" fmla="*/ 4192274 w 4192274"/>
              <a:gd name="connsiteY2" fmla="*/ 2509249 h 4416332"/>
              <a:gd name="connsiteX3" fmla="*/ 2176050 w 4192274"/>
              <a:gd name="connsiteY3" fmla="*/ 4416332 h 4416332"/>
              <a:gd name="connsiteX4" fmla="*/ 159826 w 4192274"/>
              <a:gd name="connsiteY4" fmla="*/ 2509249 h 4416332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6740930"/>
              <a:gd name="connsiteY0" fmla="*/ 2528011 h 4502672"/>
              <a:gd name="connsiteX1" fmla="*/ 766009 w 6740930"/>
              <a:gd name="connsiteY1" fmla="*/ 18762 h 4502672"/>
              <a:gd name="connsiteX2" fmla="*/ 1809154 w 6740930"/>
              <a:gd name="connsiteY2" fmla="*/ 1439401 h 4502672"/>
              <a:gd name="connsiteX3" fmla="*/ 6740916 w 6740930"/>
              <a:gd name="connsiteY3" fmla="*/ 3721191 h 4502672"/>
              <a:gd name="connsiteX4" fmla="*/ 2059550 w 6740930"/>
              <a:gd name="connsiteY4" fmla="*/ 4435094 h 4502672"/>
              <a:gd name="connsiteX5" fmla="*/ 43326 w 6740930"/>
              <a:gd name="connsiteY5" fmla="*/ 2528011 h 4502672"/>
              <a:gd name="connsiteX0" fmla="*/ 45865 w 6743469"/>
              <a:gd name="connsiteY0" fmla="*/ 2511181 h 4485842"/>
              <a:gd name="connsiteX1" fmla="*/ 768548 w 6743469"/>
              <a:gd name="connsiteY1" fmla="*/ 1932 h 4485842"/>
              <a:gd name="connsiteX2" fmla="*/ 2101624 w 6743469"/>
              <a:gd name="connsiteY2" fmla="*/ 2102795 h 4485842"/>
              <a:gd name="connsiteX3" fmla="*/ 6743455 w 6743469"/>
              <a:gd name="connsiteY3" fmla="*/ 3704361 h 4485842"/>
              <a:gd name="connsiteX4" fmla="*/ 2062089 w 6743469"/>
              <a:gd name="connsiteY4" fmla="*/ 4418264 h 4485842"/>
              <a:gd name="connsiteX5" fmla="*/ 45865 w 6743469"/>
              <a:gd name="connsiteY5" fmla="*/ 2511181 h 4485842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108768 w 6248810"/>
              <a:gd name="connsiteY0" fmla="*/ 2703443 h 4475800"/>
              <a:gd name="connsiteX1" fmla="*/ 273890 w 6248810"/>
              <a:gd name="connsiteY1" fmla="*/ 4624 h 4475800"/>
              <a:gd name="connsiteX2" fmla="*/ 1606966 w 6248810"/>
              <a:gd name="connsiteY2" fmla="*/ 2105487 h 4475800"/>
              <a:gd name="connsiteX3" fmla="*/ 6248797 w 6248810"/>
              <a:gd name="connsiteY3" fmla="*/ 3707053 h 4475800"/>
              <a:gd name="connsiteX4" fmla="*/ 1567431 w 6248810"/>
              <a:gd name="connsiteY4" fmla="*/ 4420956 h 4475800"/>
              <a:gd name="connsiteX5" fmla="*/ 108768 w 6248810"/>
              <a:gd name="connsiteY5" fmla="*/ 2703443 h 447580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1029 w 6251071"/>
              <a:gd name="connsiteY0" fmla="*/ 2699826 h 4472183"/>
              <a:gd name="connsiteX1" fmla="*/ 276151 w 6251071"/>
              <a:gd name="connsiteY1" fmla="*/ 1007 h 4472183"/>
              <a:gd name="connsiteX2" fmla="*/ 1664984 w 6251071"/>
              <a:gd name="connsiteY2" fmla="*/ 2402953 h 4472183"/>
              <a:gd name="connsiteX3" fmla="*/ 6251058 w 6251071"/>
              <a:gd name="connsiteY3" fmla="*/ 3703436 h 4472183"/>
              <a:gd name="connsiteX4" fmla="*/ 1569692 w 6251071"/>
              <a:gd name="connsiteY4" fmla="*/ 4417339 h 4472183"/>
              <a:gd name="connsiteX5" fmla="*/ 111029 w 6251071"/>
              <a:gd name="connsiteY5" fmla="*/ 2699826 h 4472183"/>
              <a:gd name="connsiteX0" fmla="*/ 310570 w 6450612"/>
              <a:gd name="connsiteY0" fmla="*/ 3287327 h 5059684"/>
              <a:gd name="connsiteX1" fmla="*/ 129052 w 6450612"/>
              <a:gd name="connsiteY1" fmla="*/ 761 h 5059684"/>
              <a:gd name="connsiteX2" fmla="*/ 1864525 w 6450612"/>
              <a:gd name="connsiteY2" fmla="*/ 2990454 h 5059684"/>
              <a:gd name="connsiteX3" fmla="*/ 6450599 w 6450612"/>
              <a:gd name="connsiteY3" fmla="*/ 4290937 h 5059684"/>
              <a:gd name="connsiteX4" fmla="*/ 1769233 w 6450612"/>
              <a:gd name="connsiteY4" fmla="*/ 5004840 h 5059684"/>
              <a:gd name="connsiteX5" fmla="*/ 310570 w 6450612"/>
              <a:gd name="connsiteY5" fmla="*/ 3287327 h 5059684"/>
              <a:gd name="connsiteX0" fmla="*/ 310570 w 6888734"/>
              <a:gd name="connsiteY0" fmla="*/ 3287327 h 5098057"/>
              <a:gd name="connsiteX1" fmla="*/ 129052 w 6888734"/>
              <a:gd name="connsiteY1" fmla="*/ 761 h 5098057"/>
              <a:gd name="connsiteX2" fmla="*/ 1864525 w 6888734"/>
              <a:gd name="connsiteY2" fmla="*/ 2990454 h 5098057"/>
              <a:gd name="connsiteX3" fmla="*/ 6888722 w 6888734"/>
              <a:gd name="connsiteY3" fmla="*/ 4451915 h 5098057"/>
              <a:gd name="connsiteX4" fmla="*/ 1769233 w 6888734"/>
              <a:gd name="connsiteY4" fmla="*/ 5004840 h 5098057"/>
              <a:gd name="connsiteX5" fmla="*/ 310570 w 6888734"/>
              <a:gd name="connsiteY5" fmla="*/ 3287327 h 5098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88734" h="5098057">
                <a:moveTo>
                  <a:pt x="310570" y="3287327"/>
                </a:moveTo>
                <a:cubicBezTo>
                  <a:pt x="37207" y="2453314"/>
                  <a:pt x="-129940" y="50240"/>
                  <a:pt x="129052" y="761"/>
                </a:cubicBezTo>
                <a:cubicBezTo>
                  <a:pt x="388045" y="-48718"/>
                  <a:pt x="688429" y="2326919"/>
                  <a:pt x="1864525" y="2990454"/>
                </a:cubicBezTo>
                <a:cubicBezTo>
                  <a:pt x="4233801" y="4356514"/>
                  <a:pt x="6880443" y="3779789"/>
                  <a:pt x="6888722" y="4451915"/>
                </a:cubicBezTo>
                <a:cubicBezTo>
                  <a:pt x="6897001" y="5124041"/>
                  <a:pt x="2865592" y="5198938"/>
                  <a:pt x="1769233" y="5004840"/>
                </a:cubicBezTo>
                <a:cubicBezTo>
                  <a:pt x="672874" y="4810742"/>
                  <a:pt x="583933" y="4121340"/>
                  <a:pt x="310570" y="3287327"/>
                </a:cubicBezTo>
                <a:close/>
              </a:path>
            </a:pathLst>
          </a:custGeom>
          <a:solidFill>
            <a:srgbClr val="74BEED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40" name="Овал 7">
            <a:extLst>
              <a:ext uri="{FF2B5EF4-FFF2-40B4-BE49-F238E27FC236}">
                <a16:creationId xmlns:a16="http://schemas.microsoft.com/office/drawing/2014/main" id="{6CAC8962-688D-4ED6-9382-37577A7F3C6C}"/>
              </a:ext>
            </a:extLst>
          </p:cNvPr>
          <p:cNvSpPr/>
          <p:nvPr/>
        </p:nvSpPr>
        <p:spPr>
          <a:xfrm rot="11859868">
            <a:off x="4298474" y="-1354958"/>
            <a:ext cx="6506228" cy="4596278"/>
          </a:xfrm>
          <a:custGeom>
            <a:avLst/>
            <a:gdLst>
              <a:gd name="connsiteX0" fmla="*/ 0 w 4032448"/>
              <a:gd name="connsiteY0" fmla="*/ 1907083 h 3814166"/>
              <a:gd name="connsiteX1" fmla="*/ 2016224 w 4032448"/>
              <a:gd name="connsiteY1" fmla="*/ 0 h 3814166"/>
              <a:gd name="connsiteX2" fmla="*/ 4032448 w 4032448"/>
              <a:gd name="connsiteY2" fmla="*/ 1907083 h 3814166"/>
              <a:gd name="connsiteX3" fmla="*/ 2016224 w 4032448"/>
              <a:gd name="connsiteY3" fmla="*/ 3814166 h 3814166"/>
              <a:gd name="connsiteX4" fmla="*/ 0 w 4032448"/>
              <a:gd name="connsiteY4" fmla="*/ 1907083 h 3814166"/>
              <a:gd name="connsiteX0" fmla="*/ 159826 w 4192274"/>
              <a:gd name="connsiteY0" fmla="*/ 2509249 h 4416332"/>
              <a:gd name="connsiteX1" fmla="*/ 882509 w 4192274"/>
              <a:gd name="connsiteY1" fmla="*/ 0 h 4416332"/>
              <a:gd name="connsiteX2" fmla="*/ 4192274 w 4192274"/>
              <a:gd name="connsiteY2" fmla="*/ 2509249 h 4416332"/>
              <a:gd name="connsiteX3" fmla="*/ 2176050 w 4192274"/>
              <a:gd name="connsiteY3" fmla="*/ 4416332 h 4416332"/>
              <a:gd name="connsiteX4" fmla="*/ 159826 w 4192274"/>
              <a:gd name="connsiteY4" fmla="*/ 2509249 h 4416332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6740930"/>
              <a:gd name="connsiteY0" fmla="*/ 2528011 h 4502672"/>
              <a:gd name="connsiteX1" fmla="*/ 766009 w 6740930"/>
              <a:gd name="connsiteY1" fmla="*/ 18762 h 4502672"/>
              <a:gd name="connsiteX2" fmla="*/ 1809154 w 6740930"/>
              <a:gd name="connsiteY2" fmla="*/ 1439401 h 4502672"/>
              <a:gd name="connsiteX3" fmla="*/ 6740916 w 6740930"/>
              <a:gd name="connsiteY3" fmla="*/ 3721191 h 4502672"/>
              <a:gd name="connsiteX4" fmla="*/ 2059550 w 6740930"/>
              <a:gd name="connsiteY4" fmla="*/ 4435094 h 4502672"/>
              <a:gd name="connsiteX5" fmla="*/ 43326 w 6740930"/>
              <a:gd name="connsiteY5" fmla="*/ 2528011 h 4502672"/>
              <a:gd name="connsiteX0" fmla="*/ 45865 w 6743469"/>
              <a:gd name="connsiteY0" fmla="*/ 2511181 h 4485842"/>
              <a:gd name="connsiteX1" fmla="*/ 768548 w 6743469"/>
              <a:gd name="connsiteY1" fmla="*/ 1932 h 4485842"/>
              <a:gd name="connsiteX2" fmla="*/ 2101624 w 6743469"/>
              <a:gd name="connsiteY2" fmla="*/ 2102795 h 4485842"/>
              <a:gd name="connsiteX3" fmla="*/ 6743455 w 6743469"/>
              <a:gd name="connsiteY3" fmla="*/ 3704361 h 4485842"/>
              <a:gd name="connsiteX4" fmla="*/ 2062089 w 6743469"/>
              <a:gd name="connsiteY4" fmla="*/ 4418264 h 4485842"/>
              <a:gd name="connsiteX5" fmla="*/ 45865 w 6743469"/>
              <a:gd name="connsiteY5" fmla="*/ 2511181 h 4485842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108768 w 6248810"/>
              <a:gd name="connsiteY0" fmla="*/ 2703443 h 4475800"/>
              <a:gd name="connsiteX1" fmla="*/ 273890 w 6248810"/>
              <a:gd name="connsiteY1" fmla="*/ 4624 h 4475800"/>
              <a:gd name="connsiteX2" fmla="*/ 1606966 w 6248810"/>
              <a:gd name="connsiteY2" fmla="*/ 2105487 h 4475800"/>
              <a:gd name="connsiteX3" fmla="*/ 6248797 w 6248810"/>
              <a:gd name="connsiteY3" fmla="*/ 3707053 h 4475800"/>
              <a:gd name="connsiteX4" fmla="*/ 1567431 w 6248810"/>
              <a:gd name="connsiteY4" fmla="*/ 4420956 h 4475800"/>
              <a:gd name="connsiteX5" fmla="*/ 108768 w 6248810"/>
              <a:gd name="connsiteY5" fmla="*/ 2703443 h 447580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1029 w 6251071"/>
              <a:gd name="connsiteY0" fmla="*/ 2699826 h 4472183"/>
              <a:gd name="connsiteX1" fmla="*/ 276151 w 6251071"/>
              <a:gd name="connsiteY1" fmla="*/ 1007 h 4472183"/>
              <a:gd name="connsiteX2" fmla="*/ 1664984 w 6251071"/>
              <a:gd name="connsiteY2" fmla="*/ 2402953 h 4472183"/>
              <a:gd name="connsiteX3" fmla="*/ 6251058 w 6251071"/>
              <a:gd name="connsiteY3" fmla="*/ 3703436 h 4472183"/>
              <a:gd name="connsiteX4" fmla="*/ 1569692 w 6251071"/>
              <a:gd name="connsiteY4" fmla="*/ 4417339 h 4472183"/>
              <a:gd name="connsiteX5" fmla="*/ 111029 w 6251071"/>
              <a:gd name="connsiteY5" fmla="*/ 2699826 h 4472183"/>
              <a:gd name="connsiteX0" fmla="*/ 84175 w 6224217"/>
              <a:gd name="connsiteY0" fmla="*/ 2865405 h 4637762"/>
              <a:gd name="connsiteX1" fmla="*/ 333047 w 6224217"/>
              <a:gd name="connsiteY1" fmla="*/ 922 h 4637762"/>
              <a:gd name="connsiteX2" fmla="*/ 1638130 w 6224217"/>
              <a:gd name="connsiteY2" fmla="*/ 2568532 h 4637762"/>
              <a:gd name="connsiteX3" fmla="*/ 6224204 w 6224217"/>
              <a:gd name="connsiteY3" fmla="*/ 3869015 h 4637762"/>
              <a:gd name="connsiteX4" fmla="*/ 1542838 w 6224217"/>
              <a:gd name="connsiteY4" fmla="*/ 4582918 h 4637762"/>
              <a:gd name="connsiteX5" fmla="*/ 84175 w 6224217"/>
              <a:gd name="connsiteY5" fmla="*/ 2865405 h 4637762"/>
              <a:gd name="connsiteX0" fmla="*/ 112484 w 6252526"/>
              <a:gd name="connsiteY0" fmla="*/ 2864565 h 4636922"/>
              <a:gd name="connsiteX1" fmla="*/ 361356 w 6252526"/>
              <a:gd name="connsiteY1" fmla="*/ 82 h 4636922"/>
              <a:gd name="connsiteX2" fmla="*/ 2446339 w 6252526"/>
              <a:gd name="connsiteY2" fmla="*/ 2773072 h 4636922"/>
              <a:gd name="connsiteX3" fmla="*/ 6252513 w 6252526"/>
              <a:gd name="connsiteY3" fmla="*/ 3868175 h 4636922"/>
              <a:gd name="connsiteX4" fmla="*/ 1571147 w 6252526"/>
              <a:gd name="connsiteY4" fmla="*/ 4582078 h 4636922"/>
              <a:gd name="connsiteX5" fmla="*/ 112484 w 6252526"/>
              <a:gd name="connsiteY5" fmla="*/ 2864565 h 4636922"/>
              <a:gd name="connsiteX0" fmla="*/ 112484 w 6521247"/>
              <a:gd name="connsiteY0" fmla="*/ 2864565 h 4594719"/>
              <a:gd name="connsiteX1" fmla="*/ 361356 w 6521247"/>
              <a:gd name="connsiteY1" fmla="*/ 82 h 4594719"/>
              <a:gd name="connsiteX2" fmla="*/ 2446339 w 6521247"/>
              <a:gd name="connsiteY2" fmla="*/ 2773072 h 4594719"/>
              <a:gd name="connsiteX3" fmla="*/ 6521234 w 6521247"/>
              <a:gd name="connsiteY3" fmla="*/ 3478959 h 4594719"/>
              <a:gd name="connsiteX4" fmla="*/ 1571147 w 6521247"/>
              <a:gd name="connsiteY4" fmla="*/ 4582078 h 4594719"/>
              <a:gd name="connsiteX5" fmla="*/ 112484 w 6521247"/>
              <a:gd name="connsiteY5" fmla="*/ 2864565 h 4594719"/>
              <a:gd name="connsiteX0" fmla="*/ 97465 w 6506228"/>
              <a:gd name="connsiteY0" fmla="*/ 2866124 h 4596278"/>
              <a:gd name="connsiteX1" fmla="*/ 346337 w 6506228"/>
              <a:gd name="connsiteY1" fmla="*/ 1641 h 4596278"/>
              <a:gd name="connsiteX2" fmla="*/ 2051208 w 6506228"/>
              <a:gd name="connsiteY2" fmla="*/ 2476782 h 4596278"/>
              <a:gd name="connsiteX3" fmla="*/ 6506215 w 6506228"/>
              <a:gd name="connsiteY3" fmla="*/ 3480518 h 4596278"/>
              <a:gd name="connsiteX4" fmla="*/ 1556128 w 6506228"/>
              <a:gd name="connsiteY4" fmla="*/ 4583637 h 4596278"/>
              <a:gd name="connsiteX5" fmla="*/ 97465 w 6506228"/>
              <a:gd name="connsiteY5" fmla="*/ 2866124 h 4596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06228" h="4596278">
                <a:moveTo>
                  <a:pt x="97465" y="2866124"/>
                </a:moveTo>
                <a:cubicBezTo>
                  <a:pt x="-104167" y="2102458"/>
                  <a:pt x="20713" y="66531"/>
                  <a:pt x="346337" y="1641"/>
                </a:cubicBezTo>
                <a:cubicBezTo>
                  <a:pt x="671961" y="-63249"/>
                  <a:pt x="875112" y="1813247"/>
                  <a:pt x="2051208" y="2476782"/>
                </a:cubicBezTo>
                <a:cubicBezTo>
                  <a:pt x="4420484" y="3842842"/>
                  <a:pt x="6497936" y="2808392"/>
                  <a:pt x="6506215" y="3480518"/>
                </a:cubicBezTo>
                <a:cubicBezTo>
                  <a:pt x="6514494" y="4152644"/>
                  <a:pt x="2624253" y="4686036"/>
                  <a:pt x="1556128" y="4583637"/>
                </a:cubicBezTo>
                <a:cubicBezTo>
                  <a:pt x="488003" y="4481238"/>
                  <a:pt x="299097" y="3629790"/>
                  <a:pt x="97465" y="2866124"/>
                </a:cubicBezTo>
                <a:close/>
              </a:path>
            </a:pathLst>
          </a:custGeom>
          <a:solidFill>
            <a:srgbClr val="0070C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28675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8676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8677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8678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8679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8680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8682" name="Заголовок 1"/>
          <p:cNvSpPr txBox="1">
            <a:spLocks/>
          </p:cNvSpPr>
          <p:nvPr/>
        </p:nvSpPr>
        <p:spPr bwMode="auto">
          <a:xfrm>
            <a:off x="71438" y="68263"/>
            <a:ext cx="709295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1F497D">
                    <a:lumMod val="60000"/>
                    <a:lumOff val="40000"/>
                  </a:srgbClr>
                </a:solidFill>
                <a:latin typeface="Century Gothic" panose="020B0502020202020204" pitchFamily="34" charset="0"/>
                <a:cs typeface="Arial" pitchFamily="34" charset="0"/>
              </a:rPr>
              <a:t>Организация входа участников </a:t>
            </a:r>
            <a:r>
              <a:rPr lang="ru-RU" altLang="ru-RU" sz="2400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entury Gothic" panose="020B0502020202020204" pitchFamily="34" charset="0"/>
                <a:cs typeface="Arial" pitchFamily="34" charset="0"/>
              </a:rPr>
              <a:t>ИС </a:t>
            </a:r>
            <a:br>
              <a:rPr lang="ru-RU" altLang="ru-RU" sz="2400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entury Gothic" panose="020B0502020202020204" pitchFamily="34" charset="0"/>
                <a:cs typeface="Arial" pitchFamily="34" charset="0"/>
              </a:rPr>
            </a:br>
            <a:r>
              <a:rPr lang="ru-RU" altLang="ru-RU" sz="2400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entury Gothic" panose="020B0502020202020204" pitchFamily="34" charset="0"/>
                <a:cs typeface="Arial" pitchFamily="34" charset="0"/>
              </a:rPr>
              <a:t>в </a:t>
            </a:r>
            <a:r>
              <a:rPr lang="ru-RU" altLang="ru-RU" sz="2400" b="1" dirty="0" smtClean="0">
                <a:solidFill>
                  <a:srgbClr val="C00000"/>
                </a:solidFill>
                <a:latin typeface="Century Gothic" panose="020B0502020202020204" pitchFamily="34" charset="0"/>
                <a:cs typeface="Arial" pitchFamily="34" charset="0"/>
              </a:rPr>
              <a:t>место проведения ИС</a:t>
            </a:r>
            <a:endParaRPr lang="ru-RU" altLang="ru-RU" sz="2400" b="1" dirty="0">
              <a:solidFill>
                <a:srgbClr val="C00000"/>
              </a:solidFill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28684" name="object 4"/>
          <p:cNvSpPr txBox="1">
            <a:spLocks noChangeArrowheads="1"/>
          </p:cNvSpPr>
          <p:nvPr/>
        </p:nvSpPr>
        <p:spPr bwMode="auto">
          <a:xfrm>
            <a:off x="1" y="2030540"/>
            <a:ext cx="2843808" cy="1398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13335" rIns="0" bIns="0">
            <a:spAutoFit/>
          </a:bodyPr>
          <a:lstStyle>
            <a:lvl1pPr marL="1270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ts val="100"/>
              </a:spcBef>
              <a:buFontTx/>
              <a:buNone/>
            </a:pPr>
            <a:r>
              <a:rPr lang="ru-RU" altLang="ru-RU" sz="1800" b="1" dirty="0" smtClean="0">
                <a:solidFill>
                  <a:srgbClr val="0070C0"/>
                </a:solidFill>
                <a:latin typeface="Century Gothic" panose="020B0502020202020204" pitchFamily="34" charset="0"/>
                <a:cs typeface="Arial" pitchFamily="34" charset="0"/>
              </a:rPr>
              <a:t>Дежурные на входе </a:t>
            </a:r>
            <a:br>
              <a:rPr lang="ru-RU" altLang="ru-RU" sz="1800" b="1" dirty="0" smtClean="0">
                <a:solidFill>
                  <a:srgbClr val="0070C0"/>
                </a:solidFill>
                <a:latin typeface="Century Gothic" panose="020B0502020202020204" pitchFamily="34" charset="0"/>
                <a:cs typeface="Arial" pitchFamily="34" charset="0"/>
              </a:rPr>
            </a:br>
            <a:r>
              <a:rPr lang="ru-RU" altLang="ru-RU" sz="1800" b="1" dirty="0" smtClean="0">
                <a:solidFill>
                  <a:srgbClr val="0070C0"/>
                </a:solidFill>
                <a:latin typeface="Century Gothic" panose="020B0502020202020204" pitchFamily="34" charset="0"/>
                <a:cs typeface="Arial" pitchFamily="34" charset="0"/>
              </a:rPr>
              <a:t>указывают </a:t>
            </a:r>
            <a:r>
              <a:rPr lang="ru-RU" altLang="ru-RU" sz="1800" b="1" dirty="0">
                <a:solidFill>
                  <a:srgbClr val="0070C0"/>
                </a:solidFill>
                <a:latin typeface="Century Gothic" panose="020B0502020202020204" pitchFamily="34" charset="0"/>
                <a:cs typeface="Arial" pitchFamily="34" charset="0"/>
              </a:rPr>
              <a:t>участникам </a:t>
            </a:r>
            <a:br>
              <a:rPr lang="ru-RU" altLang="ru-RU" sz="1800" b="1" dirty="0">
                <a:solidFill>
                  <a:srgbClr val="0070C0"/>
                </a:solidFill>
                <a:latin typeface="Century Gothic" panose="020B0502020202020204" pitchFamily="34" charset="0"/>
                <a:cs typeface="Arial" pitchFamily="34" charset="0"/>
              </a:rPr>
            </a:br>
            <a:r>
              <a:rPr lang="ru-RU" altLang="ru-RU" sz="1800" b="1" dirty="0" smtClean="0">
                <a:solidFill>
                  <a:srgbClr val="0070C0"/>
                </a:solidFill>
                <a:latin typeface="Century Gothic" panose="020B0502020202020204" pitchFamily="34" charset="0"/>
                <a:cs typeface="Arial" pitchFamily="34" charset="0"/>
              </a:rPr>
              <a:t>на необходимость оставить личные </a:t>
            </a:r>
            <a:r>
              <a:rPr lang="ru-RU" altLang="ru-RU" sz="1800" b="1" dirty="0">
                <a:solidFill>
                  <a:srgbClr val="0070C0"/>
                </a:solidFill>
                <a:latin typeface="Century Gothic" panose="020B0502020202020204" pitchFamily="34" charset="0"/>
                <a:cs typeface="Arial" pitchFamily="34" charset="0"/>
              </a:rPr>
              <a:t>вещи </a:t>
            </a:r>
            <a:br>
              <a:rPr lang="ru-RU" altLang="ru-RU" sz="1800" b="1" dirty="0">
                <a:solidFill>
                  <a:srgbClr val="0070C0"/>
                </a:solidFill>
                <a:latin typeface="Century Gothic" panose="020B0502020202020204" pitchFamily="34" charset="0"/>
                <a:cs typeface="Arial" pitchFamily="34" charset="0"/>
              </a:rPr>
            </a:br>
            <a:r>
              <a:rPr lang="ru-RU" altLang="ru-RU" sz="1800" b="1" dirty="0" smtClean="0">
                <a:solidFill>
                  <a:srgbClr val="0070C0"/>
                </a:solidFill>
                <a:latin typeface="Century Gothic" panose="020B0502020202020204" pitchFamily="34" charset="0"/>
                <a:cs typeface="Arial" pitchFamily="34" charset="0"/>
              </a:rPr>
              <a:t>до входа</a:t>
            </a:r>
            <a:endParaRPr lang="ru-RU" altLang="ru-RU" sz="1800" dirty="0">
              <a:solidFill>
                <a:srgbClr val="0070C0"/>
              </a:solidFill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28685" name="TextBox 1"/>
          <p:cNvSpPr txBox="1">
            <a:spLocks noChangeArrowheads="1"/>
          </p:cNvSpPr>
          <p:nvPr/>
        </p:nvSpPr>
        <p:spPr bwMode="auto">
          <a:xfrm>
            <a:off x="3923928" y="6433567"/>
            <a:ext cx="1727200" cy="307777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 b="1">
                <a:solidFill>
                  <a:srgbClr val="002060"/>
                </a:solidFill>
                <a:latin typeface="Century Gothic" panose="020B0502020202020204" pitchFamily="34" charset="0"/>
                <a:cs typeface="Arial" pitchFamily="34" charset="0"/>
              </a:rPr>
              <a:t>Аудитория 2</a:t>
            </a:r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5796136" y="2780928"/>
            <a:ext cx="936625" cy="0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87" name="TextBox 35"/>
          <p:cNvSpPr txBox="1">
            <a:spLocks noChangeArrowheads="1"/>
          </p:cNvSpPr>
          <p:nvPr/>
        </p:nvSpPr>
        <p:spPr bwMode="auto">
          <a:xfrm>
            <a:off x="7164388" y="6433567"/>
            <a:ext cx="1730375" cy="307777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 b="1">
                <a:solidFill>
                  <a:srgbClr val="002060"/>
                </a:solidFill>
                <a:latin typeface="Century Gothic" panose="020B0502020202020204" pitchFamily="34" charset="0"/>
                <a:cs typeface="Arial" pitchFamily="34" charset="0"/>
              </a:rPr>
              <a:t>Аудитория 3</a:t>
            </a:r>
          </a:p>
        </p:txBody>
      </p:sp>
      <p:cxnSp>
        <p:nvCxnSpPr>
          <p:cNvPr id="37" name="Прямая со стрелкой 36"/>
          <p:cNvCxnSpPr/>
          <p:nvPr/>
        </p:nvCxnSpPr>
        <p:spPr>
          <a:xfrm>
            <a:off x="7377113" y="3141663"/>
            <a:ext cx="0" cy="1079500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flipH="1">
            <a:off x="5580112" y="5525517"/>
            <a:ext cx="1077913" cy="406400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144463" y="5301208"/>
            <a:ext cx="671671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V="1">
            <a:off x="6861175" y="4868863"/>
            <a:ext cx="0" cy="22701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92" name="TextBox 45"/>
          <p:cNvSpPr txBox="1">
            <a:spLocks noChangeArrowheads="1"/>
          </p:cNvSpPr>
          <p:nvPr/>
        </p:nvSpPr>
        <p:spPr bwMode="auto">
          <a:xfrm>
            <a:off x="467544" y="6433591"/>
            <a:ext cx="1728787" cy="307777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 b="1" dirty="0">
                <a:solidFill>
                  <a:srgbClr val="002060"/>
                </a:solidFill>
                <a:latin typeface="Century Gothic" panose="020B0502020202020204" pitchFamily="34" charset="0"/>
                <a:cs typeface="Arial" pitchFamily="34" charset="0"/>
              </a:rPr>
              <a:t>Аудитория 1</a:t>
            </a:r>
          </a:p>
        </p:txBody>
      </p:sp>
      <p:cxnSp>
        <p:nvCxnSpPr>
          <p:cNvPr id="49" name="Прямая со стрелкой 48"/>
          <p:cNvCxnSpPr/>
          <p:nvPr/>
        </p:nvCxnSpPr>
        <p:spPr>
          <a:xfrm flipH="1">
            <a:off x="2411760" y="5931917"/>
            <a:ext cx="1271588" cy="0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215900" y="1196752"/>
            <a:ext cx="2863850" cy="558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prstClr val="white"/>
                </a:solidFill>
                <a:latin typeface="Century Gothic" panose="020B0502020202020204" pitchFamily="34" charset="0"/>
              </a:rPr>
              <a:t>С </a:t>
            </a:r>
            <a:r>
              <a:rPr lang="ru-RU" sz="14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8:00 часов по графику</a:t>
            </a:r>
            <a:endParaRPr lang="ru-RU" sz="14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73425" y="1196752"/>
            <a:ext cx="5619750" cy="558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Руководитель ОО осуществляет </a:t>
            </a:r>
            <a:r>
              <a:rPr lang="ru-RU" sz="1400" b="1" dirty="0">
                <a:solidFill>
                  <a:prstClr val="white"/>
                </a:solidFill>
                <a:latin typeface="Century Gothic" panose="020B0502020202020204" pitchFamily="34" charset="0"/>
              </a:rPr>
              <a:t>контроль </a:t>
            </a:r>
            <a:r>
              <a:rPr lang="ru-RU" sz="14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/>
            </a:r>
            <a:br>
              <a:rPr lang="ru-RU" sz="14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</a:br>
            <a:r>
              <a:rPr lang="ru-RU" sz="14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за </a:t>
            </a:r>
            <a:r>
              <a:rPr lang="ru-RU" sz="1400" b="1" dirty="0">
                <a:solidFill>
                  <a:prstClr val="white"/>
                </a:solidFill>
                <a:latin typeface="Century Gothic" panose="020B0502020202020204" pitchFamily="34" charset="0"/>
              </a:rPr>
              <a:t>организацией </a:t>
            </a:r>
            <a:r>
              <a:rPr lang="ru-RU" sz="14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входа участников ИС</a:t>
            </a:r>
            <a:endParaRPr lang="ru-RU" sz="14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96590" y="3534296"/>
            <a:ext cx="1706195" cy="163720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Распределение участников </a:t>
            </a:r>
            <a:br>
              <a:rPr lang="ru-RU" sz="14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</a:br>
            <a:r>
              <a:rPr lang="ru-RU" sz="14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по аудиториям ожидания</a:t>
            </a:r>
            <a:endParaRPr lang="ru-RU" sz="14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19585" y="3534296"/>
            <a:ext cx="1645243" cy="163720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prstClr val="white"/>
                </a:solidFill>
                <a:latin typeface="Century Gothic" panose="020B0502020202020204" pitchFamily="34" charset="0"/>
              </a:rPr>
              <a:t>Паспортный контроль.</a:t>
            </a:r>
          </a:p>
          <a:p>
            <a:pPr algn="ctr">
              <a:defRPr/>
            </a:pPr>
            <a:r>
              <a:rPr lang="ru-RU" sz="1400" b="1" dirty="0">
                <a:solidFill>
                  <a:prstClr val="white"/>
                </a:solidFill>
                <a:latin typeface="Century Gothic" panose="020B0502020202020204" pitchFamily="34" charset="0"/>
              </a:rPr>
              <a:t>Наличие участников </a:t>
            </a:r>
            <a:r>
              <a:rPr lang="ru-RU" sz="14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/>
            </a:r>
            <a:br>
              <a:rPr lang="ru-RU" sz="14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</a:br>
            <a:r>
              <a:rPr lang="ru-RU" sz="14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в форме ИС-01</a:t>
            </a:r>
            <a:endParaRPr lang="ru-RU" sz="14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 rot="16200000">
            <a:off x="6518275" y="3648076"/>
            <a:ext cx="3940175" cy="812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730"/>
              </a:spcBef>
              <a:defRPr/>
            </a:pPr>
            <a:r>
              <a:rPr lang="ru-RU" sz="1400" b="1" spc="-10" dirty="0">
                <a:solidFill>
                  <a:prstClr val="white"/>
                </a:solidFill>
                <a:latin typeface="Century Gothic" panose="020B0502020202020204" pitchFamily="34" charset="0"/>
                <a:cs typeface="Arial"/>
              </a:rPr>
              <a:t>Организаторы направляют участников </a:t>
            </a:r>
            <a:r>
              <a:rPr lang="ru-RU" sz="1400" b="1" spc="-10" dirty="0" smtClean="0">
                <a:solidFill>
                  <a:prstClr val="white"/>
                </a:solidFill>
                <a:latin typeface="Century Gothic" panose="020B0502020202020204" pitchFamily="34" charset="0"/>
                <a:cs typeface="Arial"/>
              </a:rPr>
              <a:t/>
            </a:r>
            <a:br>
              <a:rPr lang="ru-RU" sz="1400" b="1" spc="-10" dirty="0" smtClean="0">
                <a:solidFill>
                  <a:prstClr val="white"/>
                </a:solidFill>
                <a:latin typeface="Century Gothic" panose="020B0502020202020204" pitchFamily="34" charset="0"/>
                <a:cs typeface="Arial"/>
              </a:rPr>
            </a:br>
            <a:r>
              <a:rPr lang="ru-RU" sz="1400" b="1" spc="-10" dirty="0" smtClean="0">
                <a:solidFill>
                  <a:prstClr val="white"/>
                </a:solidFill>
                <a:latin typeface="Century Gothic" panose="020B0502020202020204" pitchFamily="34" charset="0"/>
                <a:cs typeface="Arial"/>
              </a:rPr>
              <a:t>в аудитории ожидания</a:t>
            </a:r>
            <a:endParaRPr lang="ru-RU" sz="1400" b="1" spc="-10" dirty="0">
              <a:solidFill>
                <a:prstClr val="white"/>
              </a:solidFill>
              <a:latin typeface="Century Gothic" panose="020B0502020202020204" pitchFamily="34" charset="0"/>
              <a:cs typeface="Arial"/>
            </a:endParaRPr>
          </a:p>
        </p:txBody>
      </p:sp>
      <p:pic>
        <p:nvPicPr>
          <p:cNvPr id="2870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307" y="6524625"/>
            <a:ext cx="93964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3" name="Прямая со стрелкой 42"/>
          <p:cNvCxnSpPr/>
          <p:nvPr/>
        </p:nvCxnSpPr>
        <p:spPr>
          <a:xfrm>
            <a:off x="7567613" y="5593779"/>
            <a:ext cx="215900" cy="627063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Picture 3" descr="C:\Users\tihonovskaya\Desktop\IMG_20160218_09095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04"/>
          <a:stretch/>
        </p:blipFill>
        <p:spPr bwMode="auto">
          <a:xfrm>
            <a:off x="3519586" y="2254692"/>
            <a:ext cx="1443792" cy="118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Прямоугольник 44"/>
          <p:cNvSpPr/>
          <p:nvPr/>
        </p:nvSpPr>
        <p:spPr>
          <a:xfrm>
            <a:off x="269193" y="3707834"/>
            <a:ext cx="2574615" cy="146367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Место для личных вещей участников ИС </a:t>
            </a:r>
            <a:endParaRPr lang="ru-RU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2933728" y="2084387"/>
            <a:ext cx="486144" cy="308711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В</a:t>
            </a:r>
          </a:p>
          <a:p>
            <a:pPr algn="ctr">
              <a:defRPr/>
            </a:pPr>
            <a:endParaRPr lang="ru-RU" sz="20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  <a:p>
            <a:pPr algn="ctr">
              <a:defRPr/>
            </a:pPr>
            <a:r>
              <a:rPr lang="ru-RU" sz="20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Х</a:t>
            </a:r>
          </a:p>
          <a:p>
            <a:pPr algn="ctr">
              <a:defRPr/>
            </a:pPr>
            <a:endParaRPr lang="ru-RU" sz="20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  <a:p>
            <a:pPr algn="ctr">
              <a:defRPr/>
            </a:pPr>
            <a:r>
              <a:rPr lang="ru-RU" sz="20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О</a:t>
            </a:r>
          </a:p>
          <a:p>
            <a:pPr algn="ctr">
              <a:defRPr/>
            </a:pPr>
            <a:endParaRPr lang="ru-RU" sz="20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  <a:p>
            <a:pPr algn="ctr">
              <a:defRPr/>
            </a:pPr>
            <a:r>
              <a:rPr lang="ru-RU" sz="20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Д</a:t>
            </a:r>
            <a:endParaRPr lang="ru-RU" sz="20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2933728" y="1963303"/>
            <a:ext cx="3781794" cy="29138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Место регистрации</a:t>
            </a:r>
            <a:endParaRPr lang="ru-RU" sz="14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41" name="Прямоугольник: скругленные углы 18">
            <a:extLst>
              <a:ext uri="{FF2B5EF4-FFF2-40B4-BE49-F238E27FC236}">
                <a16:creationId xmlns:a16="http://schemas.microsoft.com/office/drawing/2014/main" id="{B25A3994-823D-4AF2-B58A-45B881C2B5EC}"/>
              </a:ext>
            </a:extLst>
          </p:cNvPr>
          <p:cNvSpPr/>
          <p:nvPr/>
        </p:nvSpPr>
        <p:spPr>
          <a:xfrm>
            <a:off x="-180528" y="1052737"/>
            <a:ext cx="7644482" cy="46204"/>
          </a:xfrm>
          <a:prstGeom prst="roundRect">
            <a:avLst>
              <a:gd name="adj" fmla="val 50000"/>
            </a:avLst>
          </a:prstGeom>
          <a:solidFill>
            <a:srgbClr val="74BE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2" name="Прямоугольник: скругленные углы 19">
            <a:extLst>
              <a:ext uri="{FF2B5EF4-FFF2-40B4-BE49-F238E27FC236}">
                <a16:creationId xmlns:a16="http://schemas.microsoft.com/office/drawing/2014/main" id="{2B3D4377-3F58-4288-83FB-24C7EB004179}"/>
              </a:ext>
            </a:extLst>
          </p:cNvPr>
          <p:cNvSpPr/>
          <p:nvPr/>
        </p:nvSpPr>
        <p:spPr>
          <a:xfrm>
            <a:off x="2195736" y="116633"/>
            <a:ext cx="7644482" cy="46204"/>
          </a:xfrm>
          <a:prstGeom prst="roundRect">
            <a:avLst>
              <a:gd name="adj" fmla="val 50000"/>
            </a:avLst>
          </a:prstGeom>
          <a:solidFill>
            <a:srgbClr val="4BA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0" name="Прямоугольник: скругленные углы 21">
            <a:extLst>
              <a:ext uri="{FF2B5EF4-FFF2-40B4-BE49-F238E27FC236}">
                <a16:creationId xmlns:a16="http://schemas.microsoft.com/office/drawing/2014/main" id="{AE48A979-0547-41E6-9F0C-2C66FB607B64}"/>
              </a:ext>
            </a:extLst>
          </p:cNvPr>
          <p:cNvSpPr/>
          <p:nvPr/>
        </p:nvSpPr>
        <p:spPr>
          <a:xfrm>
            <a:off x="4367076" y="1824424"/>
            <a:ext cx="7644482" cy="46204"/>
          </a:xfrm>
          <a:prstGeom prst="roundRect">
            <a:avLst>
              <a:gd name="adj" fmla="val 50000"/>
            </a:avLst>
          </a:prstGeom>
          <a:solidFill>
            <a:srgbClr val="74BE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2050" name="Picture 2" descr="идущий человек на прозрачном фоне 25 фото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92" t="4896" r="32174" b="4625"/>
          <a:stretch/>
        </p:blipFill>
        <p:spPr bwMode="auto">
          <a:xfrm>
            <a:off x="6922777" y="2134283"/>
            <a:ext cx="922338" cy="161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идущий человек на прозрачном фоне 25 фото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92" t="4896" r="32174" b="4625"/>
          <a:stretch/>
        </p:blipFill>
        <p:spPr bwMode="auto">
          <a:xfrm>
            <a:off x="7002785" y="4221163"/>
            <a:ext cx="922338" cy="161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 descr="идущий человек на прозрачном фоне 25 фото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92" t="4896" r="32174" b="4625"/>
          <a:stretch/>
        </p:blipFill>
        <p:spPr bwMode="auto">
          <a:xfrm>
            <a:off x="4420886" y="5354175"/>
            <a:ext cx="574653" cy="1007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 descr="идущий человек на прозрачном фоне 25 фото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92" t="4896" r="32174" b="4625"/>
          <a:stretch/>
        </p:blipFill>
        <p:spPr bwMode="auto">
          <a:xfrm>
            <a:off x="1189035" y="5403606"/>
            <a:ext cx="574653" cy="1007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4095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Овал 7">
            <a:extLst>
              <a:ext uri="{FF2B5EF4-FFF2-40B4-BE49-F238E27FC236}">
                <a16:creationId xmlns:a16="http://schemas.microsoft.com/office/drawing/2014/main" id="{4C5BC2F6-457D-4F59-BE71-877BD7BFE6C1}"/>
              </a:ext>
            </a:extLst>
          </p:cNvPr>
          <p:cNvSpPr/>
          <p:nvPr/>
        </p:nvSpPr>
        <p:spPr>
          <a:xfrm>
            <a:off x="-474170" y="3193932"/>
            <a:ext cx="6842042" cy="4894979"/>
          </a:xfrm>
          <a:custGeom>
            <a:avLst/>
            <a:gdLst>
              <a:gd name="connsiteX0" fmla="*/ 0 w 4032448"/>
              <a:gd name="connsiteY0" fmla="*/ 1907083 h 3814166"/>
              <a:gd name="connsiteX1" fmla="*/ 2016224 w 4032448"/>
              <a:gd name="connsiteY1" fmla="*/ 0 h 3814166"/>
              <a:gd name="connsiteX2" fmla="*/ 4032448 w 4032448"/>
              <a:gd name="connsiteY2" fmla="*/ 1907083 h 3814166"/>
              <a:gd name="connsiteX3" fmla="*/ 2016224 w 4032448"/>
              <a:gd name="connsiteY3" fmla="*/ 3814166 h 3814166"/>
              <a:gd name="connsiteX4" fmla="*/ 0 w 4032448"/>
              <a:gd name="connsiteY4" fmla="*/ 1907083 h 3814166"/>
              <a:gd name="connsiteX0" fmla="*/ 159826 w 4192274"/>
              <a:gd name="connsiteY0" fmla="*/ 2509249 h 4416332"/>
              <a:gd name="connsiteX1" fmla="*/ 882509 w 4192274"/>
              <a:gd name="connsiteY1" fmla="*/ 0 h 4416332"/>
              <a:gd name="connsiteX2" fmla="*/ 4192274 w 4192274"/>
              <a:gd name="connsiteY2" fmla="*/ 2509249 h 4416332"/>
              <a:gd name="connsiteX3" fmla="*/ 2176050 w 4192274"/>
              <a:gd name="connsiteY3" fmla="*/ 4416332 h 4416332"/>
              <a:gd name="connsiteX4" fmla="*/ 159826 w 4192274"/>
              <a:gd name="connsiteY4" fmla="*/ 2509249 h 4416332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6740930"/>
              <a:gd name="connsiteY0" fmla="*/ 2528011 h 4502672"/>
              <a:gd name="connsiteX1" fmla="*/ 766009 w 6740930"/>
              <a:gd name="connsiteY1" fmla="*/ 18762 h 4502672"/>
              <a:gd name="connsiteX2" fmla="*/ 1809154 w 6740930"/>
              <a:gd name="connsiteY2" fmla="*/ 1439401 h 4502672"/>
              <a:gd name="connsiteX3" fmla="*/ 6740916 w 6740930"/>
              <a:gd name="connsiteY3" fmla="*/ 3721191 h 4502672"/>
              <a:gd name="connsiteX4" fmla="*/ 2059550 w 6740930"/>
              <a:gd name="connsiteY4" fmla="*/ 4435094 h 4502672"/>
              <a:gd name="connsiteX5" fmla="*/ 43326 w 6740930"/>
              <a:gd name="connsiteY5" fmla="*/ 2528011 h 4502672"/>
              <a:gd name="connsiteX0" fmla="*/ 45865 w 6743469"/>
              <a:gd name="connsiteY0" fmla="*/ 2511181 h 4485842"/>
              <a:gd name="connsiteX1" fmla="*/ 768548 w 6743469"/>
              <a:gd name="connsiteY1" fmla="*/ 1932 h 4485842"/>
              <a:gd name="connsiteX2" fmla="*/ 2101624 w 6743469"/>
              <a:gd name="connsiteY2" fmla="*/ 2102795 h 4485842"/>
              <a:gd name="connsiteX3" fmla="*/ 6743455 w 6743469"/>
              <a:gd name="connsiteY3" fmla="*/ 3704361 h 4485842"/>
              <a:gd name="connsiteX4" fmla="*/ 2062089 w 6743469"/>
              <a:gd name="connsiteY4" fmla="*/ 4418264 h 4485842"/>
              <a:gd name="connsiteX5" fmla="*/ 45865 w 6743469"/>
              <a:gd name="connsiteY5" fmla="*/ 2511181 h 4485842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108768 w 6248810"/>
              <a:gd name="connsiteY0" fmla="*/ 2703443 h 4475800"/>
              <a:gd name="connsiteX1" fmla="*/ 273890 w 6248810"/>
              <a:gd name="connsiteY1" fmla="*/ 4624 h 4475800"/>
              <a:gd name="connsiteX2" fmla="*/ 1606966 w 6248810"/>
              <a:gd name="connsiteY2" fmla="*/ 2105487 h 4475800"/>
              <a:gd name="connsiteX3" fmla="*/ 6248797 w 6248810"/>
              <a:gd name="connsiteY3" fmla="*/ 3707053 h 4475800"/>
              <a:gd name="connsiteX4" fmla="*/ 1567431 w 6248810"/>
              <a:gd name="connsiteY4" fmla="*/ 4420956 h 4475800"/>
              <a:gd name="connsiteX5" fmla="*/ 108768 w 6248810"/>
              <a:gd name="connsiteY5" fmla="*/ 2703443 h 447580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1029 w 6251071"/>
              <a:gd name="connsiteY0" fmla="*/ 2699826 h 4472183"/>
              <a:gd name="connsiteX1" fmla="*/ 276151 w 6251071"/>
              <a:gd name="connsiteY1" fmla="*/ 1007 h 4472183"/>
              <a:gd name="connsiteX2" fmla="*/ 1664984 w 6251071"/>
              <a:gd name="connsiteY2" fmla="*/ 2402953 h 4472183"/>
              <a:gd name="connsiteX3" fmla="*/ 6251058 w 6251071"/>
              <a:gd name="connsiteY3" fmla="*/ 3703436 h 4472183"/>
              <a:gd name="connsiteX4" fmla="*/ 1569692 w 6251071"/>
              <a:gd name="connsiteY4" fmla="*/ 4417339 h 4472183"/>
              <a:gd name="connsiteX5" fmla="*/ 111029 w 6251071"/>
              <a:gd name="connsiteY5" fmla="*/ 2699826 h 4472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51071" h="4472183">
                <a:moveTo>
                  <a:pt x="111029" y="2699826"/>
                </a:moveTo>
                <a:cubicBezTo>
                  <a:pt x="-104561" y="1963771"/>
                  <a:pt x="17159" y="50486"/>
                  <a:pt x="276151" y="1007"/>
                </a:cubicBezTo>
                <a:cubicBezTo>
                  <a:pt x="535144" y="-48472"/>
                  <a:pt x="488888" y="1739418"/>
                  <a:pt x="1664984" y="2402953"/>
                </a:cubicBezTo>
                <a:cubicBezTo>
                  <a:pt x="4034260" y="3769013"/>
                  <a:pt x="6242779" y="3031310"/>
                  <a:pt x="6251058" y="3703436"/>
                </a:cubicBezTo>
                <a:cubicBezTo>
                  <a:pt x="6259337" y="4375562"/>
                  <a:pt x="2593030" y="4584607"/>
                  <a:pt x="1569692" y="4417339"/>
                </a:cubicBezTo>
                <a:cubicBezTo>
                  <a:pt x="546354" y="4250071"/>
                  <a:pt x="326619" y="3435881"/>
                  <a:pt x="111029" y="2699826"/>
                </a:cubicBezTo>
                <a:close/>
              </a:path>
            </a:pathLst>
          </a:custGeom>
          <a:solidFill>
            <a:srgbClr val="74BEED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Century Gothic" panose="020B0502020202020204" pitchFamily="34" charset="0"/>
            </a:endParaRPr>
          </a:p>
        </p:txBody>
      </p:sp>
      <p:sp>
        <p:nvSpPr>
          <p:cNvPr id="29" name="Овал 7">
            <a:extLst>
              <a:ext uri="{FF2B5EF4-FFF2-40B4-BE49-F238E27FC236}">
                <a16:creationId xmlns:a16="http://schemas.microsoft.com/office/drawing/2014/main" id="{C529F975-5C1D-42D1-AF9A-D996FE70DAEE}"/>
              </a:ext>
            </a:extLst>
          </p:cNvPr>
          <p:cNvSpPr/>
          <p:nvPr/>
        </p:nvSpPr>
        <p:spPr>
          <a:xfrm>
            <a:off x="-1004571" y="4042927"/>
            <a:ext cx="6251071" cy="4472183"/>
          </a:xfrm>
          <a:custGeom>
            <a:avLst/>
            <a:gdLst>
              <a:gd name="connsiteX0" fmla="*/ 0 w 4032448"/>
              <a:gd name="connsiteY0" fmla="*/ 1907083 h 3814166"/>
              <a:gd name="connsiteX1" fmla="*/ 2016224 w 4032448"/>
              <a:gd name="connsiteY1" fmla="*/ 0 h 3814166"/>
              <a:gd name="connsiteX2" fmla="*/ 4032448 w 4032448"/>
              <a:gd name="connsiteY2" fmla="*/ 1907083 h 3814166"/>
              <a:gd name="connsiteX3" fmla="*/ 2016224 w 4032448"/>
              <a:gd name="connsiteY3" fmla="*/ 3814166 h 3814166"/>
              <a:gd name="connsiteX4" fmla="*/ 0 w 4032448"/>
              <a:gd name="connsiteY4" fmla="*/ 1907083 h 3814166"/>
              <a:gd name="connsiteX0" fmla="*/ 159826 w 4192274"/>
              <a:gd name="connsiteY0" fmla="*/ 2509249 h 4416332"/>
              <a:gd name="connsiteX1" fmla="*/ 882509 w 4192274"/>
              <a:gd name="connsiteY1" fmla="*/ 0 h 4416332"/>
              <a:gd name="connsiteX2" fmla="*/ 4192274 w 4192274"/>
              <a:gd name="connsiteY2" fmla="*/ 2509249 h 4416332"/>
              <a:gd name="connsiteX3" fmla="*/ 2176050 w 4192274"/>
              <a:gd name="connsiteY3" fmla="*/ 4416332 h 4416332"/>
              <a:gd name="connsiteX4" fmla="*/ 159826 w 4192274"/>
              <a:gd name="connsiteY4" fmla="*/ 2509249 h 4416332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6740930"/>
              <a:gd name="connsiteY0" fmla="*/ 2528011 h 4502672"/>
              <a:gd name="connsiteX1" fmla="*/ 766009 w 6740930"/>
              <a:gd name="connsiteY1" fmla="*/ 18762 h 4502672"/>
              <a:gd name="connsiteX2" fmla="*/ 1809154 w 6740930"/>
              <a:gd name="connsiteY2" fmla="*/ 1439401 h 4502672"/>
              <a:gd name="connsiteX3" fmla="*/ 6740916 w 6740930"/>
              <a:gd name="connsiteY3" fmla="*/ 3721191 h 4502672"/>
              <a:gd name="connsiteX4" fmla="*/ 2059550 w 6740930"/>
              <a:gd name="connsiteY4" fmla="*/ 4435094 h 4502672"/>
              <a:gd name="connsiteX5" fmla="*/ 43326 w 6740930"/>
              <a:gd name="connsiteY5" fmla="*/ 2528011 h 4502672"/>
              <a:gd name="connsiteX0" fmla="*/ 45865 w 6743469"/>
              <a:gd name="connsiteY0" fmla="*/ 2511181 h 4485842"/>
              <a:gd name="connsiteX1" fmla="*/ 768548 w 6743469"/>
              <a:gd name="connsiteY1" fmla="*/ 1932 h 4485842"/>
              <a:gd name="connsiteX2" fmla="*/ 2101624 w 6743469"/>
              <a:gd name="connsiteY2" fmla="*/ 2102795 h 4485842"/>
              <a:gd name="connsiteX3" fmla="*/ 6743455 w 6743469"/>
              <a:gd name="connsiteY3" fmla="*/ 3704361 h 4485842"/>
              <a:gd name="connsiteX4" fmla="*/ 2062089 w 6743469"/>
              <a:gd name="connsiteY4" fmla="*/ 4418264 h 4485842"/>
              <a:gd name="connsiteX5" fmla="*/ 45865 w 6743469"/>
              <a:gd name="connsiteY5" fmla="*/ 2511181 h 4485842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108768 w 6248810"/>
              <a:gd name="connsiteY0" fmla="*/ 2703443 h 4475800"/>
              <a:gd name="connsiteX1" fmla="*/ 273890 w 6248810"/>
              <a:gd name="connsiteY1" fmla="*/ 4624 h 4475800"/>
              <a:gd name="connsiteX2" fmla="*/ 1606966 w 6248810"/>
              <a:gd name="connsiteY2" fmla="*/ 2105487 h 4475800"/>
              <a:gd name="connsiteX3" fmla="*/ 6248797 w 6248810"/>
              <a:gd name="connsiteY3" fmla="*/ 3707053 h 4475800"/>
              <a:gd name="connsiteX4" fmla="*/ 1567431 w 6248810"/>
              <a:gd name="connsiteY4" fmla="*/ 4420956 h 4475800"/>
              <a:gd name="connsiteX5" fmla="*/ 108768 w 6248810"/>
              <a:gd name="connsiteY5" fmla="*/ 2703443 h 447580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1029 w 6251071"/>
              <a:gd name="connsiteY0" fmla="*/ 2699826 h 4472183"/>
              <a:gd name="connsiteX1" fmla="*/ 276151 w 6251071"/>
              <a:gd name="connsiteY1" fmla="*/ 1007 h 4472183"/>
              <a:gd name="connsiteX2" fmla="*/ 1664984 w 6251071"/>
              <a:gd name="connsiteY2" fmla="*/ 2402953 h 4472183"/>
              <a:gd name="connsiteX3" fmla="*/ 6251058 w 6251071"/>
              <a:gd name="connsiteY3" fmla="*/ 3703436 h 4472183"/>
              <a:gd name="connsiteX4" fmla="*/ 1569692 w 6251071"/>
              <a:gd name="connsiteY4" fmla="*/ 4417339 h 4472183"/>
              <a:gd name="connsiteX5" fmla="*/ 111029 w 6251071"/>
              <a:gd name="connsiteY5" fmla="*/ 2699826 h 4472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51071" h="4472183">
                <a:moveTo>
                  <a:pt x="111029" y="2699826"/>
                </a:moveTo>
                <a:cubicBezTo>
                  <a:pt x="-104561" y="1963771"/>
                  <a:pt x="17159" y="50486"/>
                  <a:pt x="276151" y="1007"/>
                </a:cubicBezTo>
                <a:cubicBezTo>
                  <a:pt x="535144" y="-48472"/>
                  <a:pt x="488888" y="1739418"/>
                  <a:pt x="1664984" y="2402953"/>
                </a:cubicBezTo>
                <a:cubicBezTo>
                  <a:pt x="4034260" y="3769013"/>
                  <a:pt x="6242779" y="3031310"/>
                  <a:pt x="6251058" y="3703436"/>
                </a:cubicBezTo>
                <a:cubicBezTo>
                  <a:pt x="6259337" y="4375562"/>
                  <a:pt x="2593030" y="4584607"/>
                  <a:pt x="1569692" y="4417339"/>
                </a:cubicBezTo>
                <a:cubicBezTo>
                  <a:pt x="546354" y="4250071"/>
                  <a:pt x="326619" y="3435881"/>
                  <a:pt x="111029" y="2699826"/>
                </a:cubicBezTo>
                <a:close/>
              </a:path>
            </a:pathLst>
          </a:custGeom>
          <a:solidFill>
            <a:srgbClr val="0070C0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Century Gothic" panose="020B0502020202020204" pitchFamily="34" charset="0"/>
            </a:endParaRPr>
          </a:p>
        </p:txBody>
      </p:sp>
      <p:sp>
        <p:nvSpPr>
          <p:cNvPr id="30" name="Овал 7">
            <a:extLst>
              <a:ext uri="{FF2B5EF4-FFF2-40B4-BE49-F238E27FC236}">
                <a16:creationId xmlns:a16="http://schemas.microsoft.com/office/drawing/2014/main" id="{9C2B6145-C084-4C29-A7C3-B6FBC3B77998}"/>
              </a:ext>
            </a:extLst>
          </p:cNvPr>
          <p:cNvSpPr/>
          <p:nvPr/>
        </p:nvSpPr>
        <p:spPr>
          <a:xfrm rot="404496" flipH="1" flipV="1">
            <a:off x="3140457" y="-1150927"/>
            <a:ext cx="6842042" cy="4894979"/>
          </a:xfrm>
          <a:custGeom>
            <a:avLst/>
            <a:gdLst>
              <a:gd name="connsiteX0" fmla="*/ 0 w 4032448"/>
              <a:gd name="connsiteY0" fmla="*/ 1907083 h 3814166"/>
              <a:gd name="connsiteX1" fmla="*/ 2016224 w 4032448"/>
              <a:gd name="connsiteY1" fmla="*/ 0 h 3814166"/>
              <a:gd name="connsiteX2" fmla="*/ 4032448 w 4032448"/>
              <a:gd name="connsiteY2" fmla="*/ 1907083 h 3814166"/>
              <a:gd name="connsiteX3" fmla="*/ 2016224 w 4032448"/>
              <a:gd name="connsiteY3" fmla="*/ 3814166 h 3814166"/>
              <a:gd name="connsiteX4" fmla="*/ 0 w 4032448"/>
              <a:gd name="connsiteY4" fmla="*/ 1907083 h 3814166"/>
              <a:gd name="connsiteX0" fmla="*/ 159826 w 4192274"/>
              <a:gd name="connsiteY0" fmla="*/ 2509249 h 4416332"/>
              <a:gd name="connsiteX1" fmla="*/ 882509 w 4192274"/>
              <a:gd name="connsiteY1" fmla="*/ 0 h 4416332"/>
              <a:gd name="connsiteX2" fmla="*/ 4192274 w 4192274"/>
              <a:gd name="connsiteY2" fmla="*/ 2509249 h 4416332"/>
              <a:gd name="connsiteX3" fmla="*/ 2176050 w 4192274"/>
              <a:gd name="connsiteY3" fmla="*/ 4416332 h 4416332"/>
              <a:gd name="connsiteX4" fmla="*/ 159826 w 4192274"/>
              <a:gd name="connsiteY4" fmla="*/ 2509249 h 4416332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6740930"/>
              <a:gd name="connsiteY0" fmla="*/ 2528011 h 4502672"/>
              <a:gd name="connsiteX1" fmla="*/ 766009 w 6740930"/>
              <a:gd name="connsiteY1" fmla="*/ 18762 h 4502672"/>
              <a:gd name="connsiteX2" fmla="*/ 1809154 w 6740930"/>
              <a:gd name="connsiteY2" fmla="*/ 1439401 h 4502672"/>
              <a:gd name="connsiteX3" fmla="*/ 6740916 w 6740930"/>
              <a:gd name="connsiteY3" fmla="*/ 3721191 h 4502672"/>
              <a:gd name="connsiteX4" fmla="*/ 2059550 w 6740930"/>
              <a:gd name="connsiteY4" fmla="*/ 4435094 h 4502672"/>
              <a:gd name="connsiteX5" fmla="*/ 43326 w 6740930"/>
              <a:gd name="connsiteY5" fmla="*/ 2528011 h 4502672"/>
              <a:gd name="connsiteX0" fmla="*/ 45865 w 6743469"/>
              <a:gd name="connsiteY0" fmla="*/ 2511181 h 4485842"/>
              <a:gd name="connsiteX1" fmla="*/ 768548 w 6743469"/>
              <a:gd name="connsiteY1" fmla="*/ 1932 h 4485842"/>
              <a:gd name="connsiteX2" fmla="*/ 2101624 w 6743469"/>
              <a:gd name="connsiteY2" fmla="*/ 2102795 h 4485842"/>
              <a:gd name="connsiteX3" fmla="*/ 6743455 w 6743469"/>
              <a:gd name="connsiteY3" fmla="*/ 3704361 h 4485842"/>
              <a:gd name="connsiteX4" fmla="*/ 2062089 w 6743469"/>
              <a:gd name="connsiteY4" fmla="*/ 4418264 h 4485842"/>
              <a:gd name="connsiteX5" fmla="*/ 45865 w 6743469"/>
              <a:gd name="connsiteY5" fmla="*/ 2511181 h 4485842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108768 w 6248810"/>
              <a:gd name="connsiteY0" fmla="*/ 2703443 h 4475800"/>
              <a:gd name="connsiteX1" fmla="*/ 273890 w 6248810"/>
              <a:gd name="connsiteY1" fmla="*/ 4624 h 4475800"/>
              <a:gd name="connsiteX2" fmla="*/ 1606966 w 6248810"/>
              <a:gd name="connsiteY2" fmla="*/ 2105487 h 4475800"/>
              <a:gd name="connsiteX3" fmla="*/ 6248797 w 6248810"/>
              <a:gd name="connsiteY3" fmla="*/ 3707053 h 4475800"/>
              <a:gd name="connsiteX4" fmla="*/ 1567431 w 6248810"/>
              <a:gd name="connsiteY4" fmla="*/ 4420956 h 4475800"/>
              <a:gd name="connsiteX5" fmla="*/ 108768 w 6248810"/>
              <a:gd name="connsiteY5" fmla="*/ 2703443 h 447580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1029 w 6251071"/>
              <a:gd name="connsiteY0" fmla="*/ 2699826 h 4472183"/>
              <a:gd name="connsiteX1" fmla="*/ 276151 w 6251071"/>
              <a:gd name="connsiteY1" fmla="*/ 1007 h 4472183"/>
              <a:gd name="connsiteX2" fmla="*/ 1664984 w 6251071"/>
              <a:gd name="connsiteY2" fmla="*/ 2402953 h 4472183"/>
              <a:gd name="connsiteX3" fmla="*/ 6251058 w 6251071"/>
              <a:gd name="connsiteY3" fmla="*/ 3703436 h 4472183"/>
              <a:gd name="connsiteX4" fmla="*/ 1569692 w 6251071"/>
              <a:gd name="connsiteY4" fmla="*/ 4417339 h 4472183"/>
              <a:gd name="connsiteX5" fmla="*/ 111029 w 6251071"/>
              <a:gd name="connsiteY5" fmla="*/ 2699826 h 4472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51071" h="4472183">
                <a:moveTo>
                  <a:pt x="111029" y="2699826"/>
                </a:moveTo>
                <a:cubicBezTo>
                  <a:pt x="-104561" y="1963771"/>
                  <a:pt x="17159" y="50486"/>
                  <a:pt x="276151" y="1007"/>
                </a:cubicBezTo>
                <a:cubicBezTo>
                  <a:pt x="535144" y="-48472"/>
                  <a:pt x="488888" y="1739418"/>
                  <a:pt x="1664984" y="2402953"/>
                </a:cubicBezTo>
                <a:cubicBezTo>
                  <a:pt x="4034260" y="3769013"/>
                  <a:pt x="6242779" y="3031310"/>
                  <a:pt x="6251058" y="3703436"/>
                </a:cubicBezTo>
                <a:cubicBezTo>
                  <a:pt x="6259337" y="4375562"/>
                  <a:pt x="2593030" y="4584607"/>
                  <a:pt x="1569692" y="4417339"/>
                </a:cubicBezTo>
                <a:cubicBezTo>
                  <a:pt x="546354" y="4250071"/>
                  <a:pt x="326619" y="3435881"/>
                  <a:pt x="111029" y="2699826"/>
                </a:cubicBezTo>
                <a:close/>
              </a:path>
            </a:pathLst>
          </a:custGeom>
          <a:solidFill>
            <a:srgbClr val="74BEED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Century Gothic" panose="020B0502020202020204" pitchFamily="34" charset="0"/>
            </a:endParaRPr>
          </a:p>
        </p:txBody>
      </p:sp>
      <p:sp>
        <p:nvSpPr>
          <p:cNvPr id="31" name="Овал 7">
            <a:extLst>
              <a:ext uri="{FF2B5EF4-FFF2-40B4-BE49-F238E27FC236}">
                <a16:creationId xmlns:a16="http://schemas.microsoft.com/office/drawing/2014/main" id="{BD65834F-0ED6-4B85-9329-82E3A3C586AA}"/>
              </a:ext>
            </a:extLst>
          </p:cNvPr>
          <p:cNvSpPr/>
          <p:nvPr/>
        </p:nvSpPr>
        <p:spPr>
          <a:xfrm rot="662638" flipH="1" flipV="1">
            <a:off x="4535996" y="-1254982"/>
            <a:ext cx="6251071" cy="4472183"/>
          </a:xfrm>
          <a:custGeom>
            <a:avLst/>
            <a:gdLst>
              <a:gd name="connsiteX0" fmla="*/ 0 w 4032448"/>
              <a:gd name="connsiteY0" fmla="*/ 1907083 h 3814166"/>
              <a:gd name="connsiteX1" fmla="*/ 2016224 w 4032448"/>
              <a:gd name="connsiteY1" fmla="*/ 0 h 3814166"/>
              <a:gd name="connsiteX2" fmla="*/ 4032448 w 4032448"/>
              <a:gd name="connsiteY2" fmla="*/ 1907083 h 3814166"/>
              <a:gd name="connsiteX3" fmla="*/ 2016224 w 4032448"/>
              <a:gd name="connsiteY3" fmla="*/ 3814166 h 3814166"/>
              <a:gd name="connsiteX4" fmla="*/ 0 w 4032448"/>
              <a:gd name="connsiteY4" fmla="*/ 1907083 h 3814166"/>
              <a:gd name="connsiteX0" fmla="*/ 159826 w 4192274"/>
              <a:gd name="connsiteY0" fmla="*/ 2509249 h 4416332"/>
              <a:gd name="connsiteX1" fmla="*/ 882509 w 4192274"/>
              <a:gd name="connsiteY1" fmla="*/ 0 h 4416332"/>
              <a:gd name="connsiteX2" fmla="*/ 4192274 w 4192274"/>
              <a:gd name="connsiteY2" fmla="*/ 2509249 h 4416332"/>
              <a:gd name="connsiteX3" fmla="*/ 2176050 w 4192274"/>
              <a:gd name="connsiteY3" fmla="*/ 4416332 h 4416332"/>
              <a:gd name="connsiteX4" fmla="*/ 159826 w 4192274"/>
              <a:gd name="connsiteY4" fmla="*/ 2509249 h 4416332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6740930"/>
              <a:gd name="connsiteY0" fmla="*/ 2528011 h 4502672"/>
              <a:gd name="connsiteX1" fmla="*/ 766009 w 6740930"/>
              <a:gd name="connsiteY1" fmla="*/ 18762 h 4502672"/>
              <a:gd name="connsiteX2" fmla="*/ 1809154 w 6740930"/>
              <a:gd name="connsiteY2" fmla="*/ 1439401 h 4502672"/>
              <a:gd name="connsiteX3" fmla="*/ 6740916 w 6740930"/>
              <a:gd name="connsiteY3" fmla="*/ 3721191 h 4502672"/>
              <a:gd name="connsiteX4" fmla="*/ 2059550 w 6740930"/>
              <a:gd name="connsiteY4" fmla="*/ 4435094 h 4502672"/>
              <a:gd name="connsiteX5" fmla="*/ 43326 w 6740930"/>
              <a:gd name="connsiteY5" fmla="*/ 2528011 h 4502672"/>
              <a:gd name="connsiteX0" fmla="*/ 45865 w 6743469"/>
              <a:gd name="connsiteY0" fmla="*/ 2511181 h 4485842"/>
              <a:gd name="connsiteX1" fmla="*/ 768548 w 6743469"/>
              <a:gd name="connsiteY1" fmla="*/ 1932 h 4485842"/>
              <a:gd name="connsiteX2" fmla="*/ 2101624 w 6743469"/>
              <a:gd name="connsiteY2" fmla="*/ 2102795 h 4485842"/>
              <a:gd name="connsiteX3" fmla="*/ 6743455 w 6743469"/>
              <a:gd name="connsiteY3" fmla="*/ 3704361 h 4485842"/>
              <a:gd name="connsiteX4" fmla="*/ 2062089 w 6743469"/>
              <a:gd name="connsiteY4" fmla="*/ 4418264 h 4485842"/>
              <a:gd name="connsiteX5" fmla="*/ 45865 w 6743469"/>
              <a:gd name="connsiteY5" fmla="*/ 2511181 h 4485842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108768 w 6248810"/>
              <a:gd name="connsiteY0" fmla="*/ 2703443 h 4475800"/>
              <a:gd name="connsiteX1" fmla="*/ 273890 w 6248810"/>
              <a:gd name="connsiteY1" fmla="*/ 4624 h 4475800"/>
              <a:gd name="connsiteX2" fmla="*/ 1606966 w 6248810"/>
              <a:gd name="connsiteY2" fmla="*/ 2105487 h 4475800"/>
              <a:gd name="connsiteX3" fmla="*/ 6248797 w 6248810"/>
              <a:gd name="connsiteY3" fmla="*/ 3707053 h 4475800"/>
              <a:gd name="connsiteX4" fmla="*/ 1567431 w 6248810"/>
              <a:gd name="connsiteY4" fmla="*/ 4420956 h 4475800"/>
              <a:gd name="connsiteX5" fmla="*/ 108768 w 6248810"/>
              <a:gd name="connsiteY5" fmla="*/ 2703443 h 447580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1029 w 6251071"/>
              <a:gd name="connsiteY0" fmla="*/ 2699826 h 4472183"/>
              <a:gd name="connsiteX1" fmla="*/ 276151 w 6251071"/>
              <a:gd name="connsiteY1" fmla="*/ 1007 h 4472183"/>
              <a:gd name="connsiteX2" fmla="*/ 1664984 w 6251071"/>
              <a:gd name="connsiteY2" fmla="*/ 2402953 h 4472183"/>
              <a:gd name="connsiteX3" fmla="*/ 6251058 w 6251071"/>
              <a:gd name="connsiteY3" fmla="*/ 3703436 h 4472183"/>
              <a:gd name="connsiteX4" fmla="*/ 1569692 w 6251071"/>
              <a:gd name="connsiteY4" fmla="*/ 4417339 h 4472183"/>
              <a:gd name="connsiteX5" fmla="*/ 111029 w 6251071"/>
              <a:gd name="connsiteY5" fmla="*/ 2699826 h 4472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51071" h="4472183">
                <a:moveTo>
                  <a:pt x="111029" y="2699826"/>
                </a:moveTo>
                <a:cubicBezTo>
                  <a:pt x="-104561" y="1963771"/>
                  <a:pt x="17159" y="50486"/>
                  <a:pt x="276151" y="1007"/>
                </a:cubicBezTo>
                <a:cubicBezTo>
                  <a:pt x="535144" y="-48472"/>
                  <a:pt x="488888" y="1739418"/>
                  <a:pt x="1664984" y="2402953"/>
                </a:cubicBezTo>
                <a:cubicBezTo>
                  <a:pt x="4034260" y="3769013"/>
                  <a:pt x="6242779" y="3031310"/>
                  <a:pt x="6251058" y="3703436"/>
                </a:cubicBezTo>
                <a:cubicBezTo>
                  <a:pt x="6259337" y="4375562"/>
                  <a:pt x="2593030" y="4584607"/>
                  <a:pt x="1569692" y="4417339"/>
                </a:cubicBezTo>
                <a:cubicBezTo>
                  <a:pt x="546354" y="4250071"/>
                  <a:pt x="326619" y="3435881"/>
                  <a:pt x="111029" y="2699826"/>
                </a:cubicBezTo>
                <a:close/>
              </a:path>
            </a:pathLst>
          </a:custGeom>
          <a:solidFill>
            <a:srgbClr val="0070C0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Century Gothic" panose="020B0502020202020204" pitchFamily="34" charset="0"/>
            </a:endParaRPr>
          </a:p>
        </p:txBody>
      </p:sp>
      <p:sp>
        <p:nvSpPr>
          <p:cNvPr id="15363" name="Заголовок 1"/>
          <p:cNvSpPr>
            <a:spLocks noGrp="1"/>
          </p:cNvSpPr>
          <p:nvPr>
            <p:ph type="ctrTitle"/>
          </p:nvPr>
        </p:nvSpPr>
        <p:spPr>
          <a:xfrm>
            <a:off x="144463" y="44450"/>
            <a:ext cx="8099945" cy="573088"/>
          </a:xfrm>
        </p:spPr>
        <p:txBody>
          <a:bodyPr/>
          <a:lstStyle/>
          <a:p>
            <a:pPr algn="l" eaLnBrk="1" hangingPunct="1"/>
            <a:r>
              <a:rPr lang="ru-RU" alt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mbria" pitchFamily="18" charset="0"/>
                <a:cs typeface="Arial" charset="0"/>
              </a:rPr>
              <a:t>Выдача материалов ИС </a:t>
            </a:r>
          </a:p>
        </p:txBody>
      </p:sp>
      <p:sp>
        <p:nvSpPr>
          <p:cNvPr id="15365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6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7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8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9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70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71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1058863" y="769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50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5019303" y="764704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33" name="Прямоугольник 4"/>
          <p:cNvSpPr>
            <a:spLocks noChangeArrowheads="1"/>
          </p:cNvSpPr>
          <p:nvPr/>
        </p:nvSpPr>
        <p:spPr bwMode="auto">
          <a:xfrm>
            <a:off x="371079" y="1982181"/>
            <a:ext cx="852361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ru-RU" altLang="ru-RU" sz="18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ru-RU" altLang="ru-RU" sz="18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инструкции по выполнению заданий итогового собеседования</a:t>
            </a:r>
          </a:p>
          <a:p>
            <a:pPr>
              <a:spcBef>
                <a:spcPct val="0"/>
              </a:spcBef>
              <a:buNone/>
            </a:pPr>
            <a:r>
              <a:rPr lang="ru-RU" altLang="ru-RU" sz="18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(по количеству участников);</a:t>
            </a:r>
          </a:p>
        </p:txBody>
      </p:sp>
      <p:sp>
        <p:nvSpPr>
          <p:cNvPr id="22" name="Прямоугольник 4"/>
          <p:cNvSpPr>
            <a:spLocks noChangeArrowheads="1"/>
          </p:cNvSpPr>
          <p:nvPr/>
        </p:nvSpPr>
        <p:spPr bwMode="auto">
          <a:xfrm>
            <a:off x="818491" y="2636912"/>
            <a:ext cx="80915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ru-RU" altLang="ru-RU" sz="18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список </a:t>
            </a:r>
            <a:r>
              <a:rPr lang="ru-RU" altLang="ru-RU" sz="18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участников, распределенных в аудиторию </a:t>
            </a:r>
            <a:r>
              <a:rPr lang="ru-RU" altLang="ru-RU" sz="18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ожидания;</a:t>
            </a:r>
          </a:p>
        </p:txBody>
      </p:sp>
      <p:sp>
        <p:nvSpPr>
          <p:cNvPr id="35" name="Прямоугольник: скругленные углы 14">
            <a:extLst>
              <a:ext uri="{FF2B5EF4-FFF2-40B4-BE49-F238E27FC236}">
                <a16:creationId xmlns:a16="http://schemas.microsoft.com/office/drawing/2014/main" id="{5D6CE071-8FD3-4C26-ADCF-13F1D79B7617}"/>
              </a:ext>
            </a:extLst>
          </p:cNvPr>
          <p:cNvSpPr/>
          <p:nvPr/>
        </p:nvSpPr>
        <p:spPr>
          <a:xfrm>
            <a:off x="-1509155" y="758894"/>
            <a:ext cx="7644482" cy="92409"/>
          </a:xfrm>
          <a:prstGeom prst="roundRect">
            <a:avLst>
              <a:gd name="adj" fmla="val 50000"/>
            </a:avLst>
          </a:prstGeom>
          <a:solidFill>
            <a:srgbClr val="4BA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: скругленные углы 13">
            <a:extLst>
              <a:ext uri="{FF2B5EF4-FFF2-40B4-BE49-F238E27FC236}">
                <a16:creationId xmlns:a16="http://schemas.microsoft.com/office/drawing/2014/main" id="{4DFEF4BA-3FC5-4F83-90EF-532B904F3266}"/>
              </a:ext>
            </a:extLst>
          </p:cNvPr>
          <p:cNvSpPr/>
          <p:nvPr/>
        </p:nvSpPr>
        <p:spPr>
          <a:xfrm>
            <a:off x="200551" y="1608338"/>
            <a:ext cx="9141709" cy="45719"/>
          </a:xfrm>
          <a:prstGeom prst="roundRect">
            <a:avLst>
              <a:gd name="adj" fmla="val 50000"/>
            </a:avLst>
          </a:prstGeom>
          <a:solidFill>
            <a:srgbClr val="74BE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49262" y="3068960"/>
            <a:ext cx="83712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mbria" pitchFamily="18" charset="0"/>
              </a:rPr>
              <a:t>2) организатору </a:t>
            </a:r>
            <a:r>
              <a:rPr lang="ru-RU" altLang="ru-RU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mbria" pitchFamily="18" charset="0"/>
              </a:rPr>
              <a:t>вне аудитории, отвечающему за перемещение участников из аудитории ожидания в аудиторию </a:t>
            </a:r>
            <a:r>
              <a:rPr lang="ru-RU" alt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mbria" pitchFamily="18" charset="0"/>
              </a:rPr>
              <a:t>проведения: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2866" y="904963"/>
            <a:ext cx="74614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Руководитель ОО не позднее 08.45 часов в штабе ОО выдает: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53529" y="1612849"/>
            <a:ext cx="46531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mbria" pitchFamily="18" charset="0"/>
                <a:cs typeface="Times New Roman" pitchFamily="18" charset="0"/>
              </a:rPr>
              <a:t>1) организатору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mbria" pitchFamily="18" charset="0"/>
                <a:cs typeface="Times New Roman" pitchFamily="18" charset="0"/>
              </a:rPr>
              <a:t>в аудитории 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mbria" pitchFamily="18" charset="0"/>
                <a:cs typeface="Times New Roman" pitchFamily="18" charset="0"/>
              </a:rPr>
              <a:t>ожидания: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2" name="Прямоугольник: скругленные углы 13">
            <a:extLst>
              <a:ext uri="{FF2B5EF4-FFF2-40B4-BE49-F238E27FC236}">
                <a16:creationId xmlns:a16="http://schemas.microsoft.com/office/drawing/2014/main" id="{4DFEF4BA-3FC5-4F83-90EF-532B904F3266}"/>
              </a:ext>
            </a:extLst>
          </p:cNvPr>
          <p:cNvSpPr/>
          <p:nvPr/>
        </p:nvSpPr>
        <p:spPr>
          <a:xfrm>
            <a:off x="1363662" y="3068960"/>
            <a:ext cx="8580585" cy="45719"/>
          </a:xfrm>
          <a:prstGeom prst="roundRect">
            <a:avLst>
              <a:gd name="adj" fmla="val 50000"/>
            </a:avLst>
          </a:prstGeom>
          <a:solidFill>
            <a:srgbClr val="74BE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3086" y="3963438"/>
            <a:ext cx="6576906" cy="384614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673148" y="3717032"/>
            <a:ext cx="38150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списки участников (форма ИС-01);</a:t>
            </a:r>
          </a:p>
        </p:txBody>
      </p:sp>
    </p:spTree>
    <p:extLst>
      <p:ext uri="{BB962C8B-B14F-4D97-AF65-F5344CB8AC3E}">
        <p14:creationId xmlns:p14="http://schemas.microsoft.com/office/powerpoint/2010/main" val="2376105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Овал 7">
            <a:extLst>
              <a:ext uri="{FF2B5EF4-FFF2-40B4-BE49-F238E27FC236}">
                <a16:creationId xmlns:a16="http://schemas.microsoft.com/office/drawing/2014/main" id="{6CAC8962-688D-4ED6-9382-37577A7F3C6C}"/>
              </a:ext>
            </a:extLst>
          </p:cNvPr>
          <p:cNvSpPr/>
          <p:nvPr/>
        </p:nvSpPr>
        <p:spPr>
          <a:xfrm rot="6618965">
            <a:off x="-1517141" y="-853132"/>
            <a:ext cx="6506228" cy="4596278"/>
          </a:xfrm>
          <a:custGeom>
            <a:avLst/>
            <a:gdLst>
              <a:gd name="connsiteX0" fmla="*/ 0 w 4032448"/>
              <a:gd name="connsiteY0" fmla="*/ 1907083 h 3814166"/>
              <a:gd name="connsiteX1" fmla="*/ 2016224 w 4032448"/>
              <a:gd name="connsiteY1" fmla="*/ 0 h 3814166"/>
              <a:gd name="connsiteX2" fmla="*/ 4032448 w 4032448"/>
              <a:gd name="connsiteY2" fmla="*/ 1907083 h 3814166"/>
              <a:gd name="connsiteX3" fmla="*/ 2016224 w 4032448"/>
              <a:gd name="connsiteY3" fmla="*/ 3814166 h 3814166"/>
              <a:gd name="connsiteX4" fmla="*/ 0 w 4032448"/>
              <a:gd name="connsiteY4" fmla="*/ 1907083 h 3814166"/>
              <a:gd name="connsiteX0" fmla="*/ 159826 w 4192274"/>
              <a:gd name="connsiteY0" fmla="*/ 2509249 h 4416332"/>
              <a:gd name="connsiteX1" fmla="*/ 882509 w 4192274"/>
              <a:gd name="connsiteY1" fmla="*/ 0 h 4416332"/>
              <a:gd name="connsiteX2" fmla="*/ 4192274 w 4192274"/>
              <a:gd name="connsiteY2" fmla="*/ 2509249 h 4416332"/>
              <a:gd name="connsiteX3" fmla="*/ 2176050 w 4192274"/>
              <a:gd name="connsiteY3" fmla="*/ 4416332 h 4416332"/>
              <a:gd name="connsiteX4" fmla="*/ 159826 w 4192274"/>
              <a:gd name="connsiteY4" fmla="*/ 2509249 h 4416332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6740930"/>
              <a:gd name="connsiteY0" fmla="*/ 2528011 h 4502672"/>
              <a:gd name="connsiteX1" fmla="*/ 766009 w 6740930"/>
              <a:gd name="connsiteY1" fmla="*/ 18762 h 4502672"/>
              <a:gd name="connsiteX2" fmla="*/ 1809154 w 6740930"/>
              <a:gd name="connsiteY2" fmla="*/ 1439401 h 4502672"/>
              <a:gd name="connsiteX3" fmla="*/ 6740916 w 6740930"/>
              <a:gd name="connsiteY3" fmla="*/ 3721191 h 4502672"/>
              <a:gd name="connsiteX4" fmla="*/ 2059550 w 6740930"/>
              <a:gd name="connsiteY4" fmla="*/ 4435094 h 4502672"/>
              <a:gd name="connsiteX5" fmla="*/ 43326 w 6740930"/>
              <a:gd name="connsiteY5" fmla="*/ 2528011 h 4502672"/>
              <a:gd name="connsiteX0" fmla="*/ 45865 w 6743469"/>
              <a:gd name="connsiteY0" fmla="*/ 2511181 h 4485842"/>
              <a:gd name="connsiteX1" fmla="*/ 768548 w 6743469"/>
              <a:gd name="connsiteY1" fmla="*/ 1932 h 4485842"/>
              <a:gd name="connsiteX2" fmla="*/ 2101624 w 6743469"/>
              <a:gd name="connsiteY2" fmla="*/ 2102795 h 4485842"/>
              <a:gd name="connsiteX3" fmla="*/ 6743455 w 6743469"/>
              <a:gd name="connsiteY3" fmla="*/ 3704361 h 4485842"/>
              <a:gd name="connsiteX4" fmla="*/ 2062089 w 6743469"/>
              <a:gd name="connsiteY4" fmla="*/ 4418264 h 4485842"/>
              <a:gd name="connsiteX5" fmla="*/ 45865 w 6743469"/>
              <a:gd name="connsiteY5" fmla="*/ 2511181 h 4485842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108768 w 6248810"/>
              <a:gd name="connsiteY0" fmla="*/ 2703443 h 4475800"/>
              <a:gd name="connsiteX1" fmla="*/ 273890 w 6248810"/>
              <a:gd name="connsiteY1" fmla="*/ 4624 h 4475800"/>
              <a:gd name="connsiteX2" fmla="*/ 1606966 w 6248810"/>
              <a:gd name="connsiteY2" fmla="*/ 2105487 h 4475800"/>
              <a:gd name="connsiteX3" fmla="*/ 6248797 w 6248810"/>
              <a:gd name="connsiteY3" fmla="*/ 3707053 h 4475800"/>
              <a:gd name="connsiteX4" fmla="*/ 1567431 w 6248810"/>
              <a:gd name="connsiteY4" fmla="*/ 4420956 h 4475800"/>
              <a:gd name="connsiteX5" fmla="*/ 108768 w 6248810"/>
              <a:gd name="connsiteY5" fmla="*/ 2703443 h 447580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1029 w 6251071"/>
              <a:gd name="connsiteY0" fmla="*/ 2699826 h 4472183"/>
              <a:gd name="connsiteX1" fmla="*/ 276151 w 6251071"/>
              <a:gd name="connsiteY1" fmla="*/ 1007 h 4472183"/>
              <a:gd name="connsiteX2" fmla="*/ 1664984 w 6251071"/>
              <a:gd name="connsiteY2" fmla="*/ 2402953 h 4472183"/>
              <a:gd name="connsiteX3" fmla="*/ 6251058 w 6251071"/>
              <a:gd name="connsiteY3" fmla="*/ 3703436 h 4472183"/>
              <a:gd name="connsiteX4" fmla="*/ 1569692 w 6251071"/>
              <a:gd name="connsiteY4" fmla="*/ 4417339 h 4472183"/>
              <a:gd name="connsiteX5" fmla="*/ 111029 w 6251071"/>
              <a:gd name="connsiteY5" fmla="*/ 2699826 h 4472183"/>
              <a:gd name="connsiteX0" fmla="*/ 84175 w 6224217"/>
              <a:gd name="connsiteY0" fmla="*/ 2865405 h 4637762"/>
              <a:gd name="connsiteX1" fmla="*/ 333047 w 6224217"/>
              <a:gd name="connsiteY1" fmla="*/ 922 h 4637762"/>
              <a:gd name="connsiteX2" fmla="*/ 1638130 w 6224217"/>
              <a:gd name="connsiteY2" fmla="*/ 2568532 h 4637762"/>
              <a:gd name="connsiteX3" fmla="*/ 6224204 w 6224217"/>
              <a:gd name="connsiteY3" fmla="*/ 3869015 h 4637762"/>
              <a:gd name="connsiteX4" fmla="*/ 1542838 w 6224217"/>
              <a:gd name="connsiteY4" fmla="*/ 4582918 h 4637762"/>
              <a:gd name="connsiteX5" fmla="*/ 84175 w 6224217"/>
              <a:gd name="connsiteY5" fmla="*/ 2865405 h 4637762"/>
              <a:gd name="connsiteX0" fmla="*/ 112484 w 6252526"/>
              <a:gd name="connsiteY0" fmla="*/ 2864565 h 4636922"/>
              <a:gd name="connsiteX1" fmla="*/ 361356 w 6252526"/>
              <a:gd name="connsiteY1" fmla="*/ 82 h 4636922"/>
              <a:gd name="connsiteX2" fmla="*/ 2446339 w 6252526"/>
              <a:gd name="connsiteY2" fmla="*/ 2773072 h 4636922"/>
              <a:gd name="connsiteX3" fmla="*/ 6252513 w 6252526"/>
              <a:gd name="connsiteY3" fmla="*/ 3868175 h 4636922"/>
              <a:gd name="connsiteX4" fmla="*/ 1571147 w 6252526"/>
              <a:gd name="connsiteY4" fmla="*/ 4582078 h 4636922"/>
              <a:gd name="connsiteX5" fmla="*/ 112484 w 6252526"/>
              <a:gd name="connsiteY5" fmla="*/ 2864565 h 4636922"/>
              <a:gd name="connsiteX0" fmla="*/ 112484 w 6521247"/>
              <a:gd name="connsiteY0" fmla="*/ 2864565 h 4594719"/>
              <a:gd name="connsiteX1" fmla="*/ 361356 w 6521247"/>
              <a:gd name="connsiteY1" fmla="*/ 82 h 4594719"/>
              <a:gd name="connsiteX2" fmla="*/ 2446339 w 6521247"/>
              <a:gd name="connsiteY2" fmla="*/ 2773072 h 4594719"/>
              <a:gd name="connsiteX3" fmla="*/ 6521234 w 6521247"/>
              <a:gd name="connsiteY3" fmla="*/ 3478959 h 4594719"/>
              <a:gd name="connsiteX4" fmla="*/ 1571147 w 6521247"/>
              <a:gd name="connsiteY4" fmla="*/ 4582078 h 4594719"/>
              <a:gd name="connsiteX5" fmla="*/ 112484 w 6521247"/>
              <a:gd name="connsiteY5" fmla="*/ 2864565 h 4594719"/>
              <a:gd name="connsiteX0" fmla="*/ 97465 w 6506228"/>
              <a:gd name="connsiteY0" fmla="*/ 2866124 h 4596278"/>
              <a:gd name="connsiteX1" fmla="*/ 346337 w 6506228"/>
              <a:gd name="connsiteY1" fmla="*/ 1641 h 4596278"/>
              <a:gd name="connsiteX2" fmla="*/ 2051208 w 6506228"/>
              <a:gd name="connsiteY2" fmla="*/ 2476782 h 4596278"/>
              <a:gd name="connsiteX3" fmla="*/ 6506215 w 6506228"/>
              <a:gd name="connsiteY3" fmla="*/ 3480518 h 4596278"/>
              <a:gd name="connsiteX4" fmla="*/ 1556128 w 6506228"/>
              <a:gd name="connsiteY4" fmla="*/ 4583637 h 4596278"/>
              <a:gd name="connsiteX5" fmla="*/ 97465 w 6506228"/>
              <a:gd name="connsiteY5" fmla="*/ 2866124 h 4596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06228" h="4596278">
                <a:moveTo>
                  <a:pt x="97465" y="2866124"/>
                </a:moveTo>
                <a:cubicBezTo>
                  <a:pt x="-104167" y="2102458"/>
                  <a:pt x="20713" y="66531"/>
                  <a:pt x="346337" y="1641"/>
                </a:cubicBezTo>
                <a:cubicBezTo>
                  <a:pt x="671961" y="-63249"/>
                  <a:pt x="875112" y="1813247"/>
                  <a:pt x="2051208" y="2476782"/>
                </a:cubicBezTo>
                <a:cubicBezTo>
                  <a:pt x="4420484" y="3842842"/>
                  <a:pt x="6497936" y="2808392"/>
                  <a:pt x="6506215" y="3480518"/>
                </a:cubicBezTo>
                <a:cubicBezTo>
                  <a:pt x="6514494" y="4152644"/>
                  <a:pt x="2624253" y="4686036"/>
                  <a:pt x="1556128" y="4583637"/>
                </a:cubicBezTo>
                <a:cubicBezTo>
                  <a:pt x="488003" y="4481238"/>
                  <a:pt x="299097" y="3629790"/>
                  <a:pt x="97465" y="2866124"/>
                </a:cubicBezTo>
                <a:close/>
              </a:path>
            </a:pathLst>
          </a:custGeom>
          <a:solidFill>
            <a:srgbClr val="0070C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Century Gothic" panose="020B0502020202020204" pitchFamily="34" charset="0"/>
            </a:endParaRPr>
          </a:p>
        </p:txBody>
      </p:sp>
      <p:sp>
        <p:nvSpPr>
          <p:cNvPr id="37" name="Овал 7">
            <a:extLst>
              <a:ext uri="{FF2B5EF4-FFF2-40B4-BE49-F238E27FC236}">
                <a16:creationId xmlns:a16="http://schemas.microsoft.com/office/drawing/2014/main" id="{0748CC4D-B13B-4DC9-AAA7-6DCB4A1C5249}"/>
              </a:ext>
            </a:extLst>
          </p:cNvPr>
          <p:cNvSpPr/>
          <p:nvPr/>
        </p:nvSpPr>
        <p:spPr>
          <a:xfrm rot="21408415" flipV="1">
            <a:off x="-2868202" y="-727569"/>
            <a:ext cx="8670421" cy="7158836"/>
          </a:xfrm>
          <a:custGeom>
            <a:avLst/>
            <a:gdLst>
              <a:gd name="connsiteX0" fmla="*/ 0 w 4032448"/>
              <a:gd name="connsiteY0" fmla="*/ 1907083 h 3814166"/>
              <a:gd name="connsiteX1" fmla="*/ 2016224 w 4032448"/>
              <a:gd name="connsiteY1" fmla="*/ 0 h 3814166"/>
              <a:gd name="connsiteX2" fmla="*/ 4032448 w 4032448"/>
              <a:gd name="connsiteY2" fmla="*/ 1907083 h 3814166"/>
              <a:gd name="connsiteX3" fmla="*/ 2016224 w 4032448"/>
              <a:gd name="connsiteY3" fmla="*/ 3814166 h 3814166"/>
              <a:gd name="connsiteX4" fmla="*/ 0 w 4032448"/>
              <a:gd name="connsiteY4" fmla="*/ 1907083 h 3814166"/>
              <a:gd name="connsiteX0" fmla="*/ 159826 w 4192274"/>
              <a:gd name="connsiteY0" fmla="*/ 2509249 h 4416332"/>
              <a:gd name="connsiteX1" fmla="*/ 882509 w 4192274"/>
              <a:gd name="connsiteY1" fmla="*/ 0 h 4416332"/>
              <a:gd name="connsiteX2" fmla="*/ 4192274 w 4192274"/>
              <a:gd name="connsiteY2" fmla="*/ 2509249 h 4416332"/>
              <a:gd name="connsiteX3" fmla="*/ 2176050 w 4192274"/>
              <a:gd name="connsiteY3" fmla="*/ 4416332 h 4416332"/>
              <a:gd name="connsiteX4" fmla="*/ 159826 w 4192274"/>
              <a:gd name="connsiteY4" fmla="*/ 2509249 h 4416332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6740930"/>
              <a:gd name="connsiteY0" fmla="*/ 2528011 h 4502672"/>
              <a:gd name="connsiteX1" fmla="*/ 766009 w 6740930"/>
              <a:gd name="connsiteY1" fmla="*/ 18762 h 4502672"/>
              <a:gd name="connsiteX2" fmla="*/ 1809154 w 6740930"/>
              <a:gd name="connsiteY2" fmla="*/ 1439401 h 4502672"/>
              <a:gd name="connsiteX3" fmla="*/ 6740916 w 6740930"/>
              <a:gd name="connsiteY3" fmla="*/ 3721191 h 4502672"/>
              <a:gd name="connsiteX4" fmla="*/ 2059550 w 6740930"/>
              <a:gd name="connsiteY4" fmla="*/ 4435094 h 4502672"/>
              <a:gd name="connsiteX5" fmla="*/ 43326 w 6740930"/>
              <a:gd name="connsiteY5" fmla="*/ 2528011 h 4502672"/>
              <a:gd name="connsiteX0" fmla="*/ 45865 w 6743469"/>
              <a:gd name="connsiteY0" fmla="*/ 2511181 h 4485842"/>
              <a:gd name="connsiteX1" fmla="*/ 768548 w 6743469"/>
              <a:gd name="connsiteY1" fmla="*/ 1932 h 4485842"/>
              <a:gd name="connsiteX2" fmla="*/ 2101624 w 6743469"/>
              <a:gd name="connsiteY2" fmla="*/ 2102795 h 4485842"/>
              <a:gd name="connsiteX3" fmla="*/ 6743455 w 6743469"/>
              <a:gd name="connsiteY3" fmla="*/ 3704361 h 4485842"/>
              <a:gd name="connsiteX4" fmla="*/ 2062089 w 6743469"/>
              <a:gd name="connsiteY4" fmla="*/ 4418264 h 4485842"/>
              <a:gd name="connsiteX5" fmla="*/ 45865 w 6743469"/>
              <a:gd name="connsiteY5" fmla="*/ 2511181 h 4485842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108768 w 6248810"/>
              <a:gd name="connsiteY0" fmla="*/ 2703443 h 4475800"/>
              <a:gd name="connsiteX1" fmla="*/ 273890 w 6248810"/>
              <a:gd name="connsiteY1" fmla="*/ 4624 h 4475800"/>
              <a:gd name="connsiteX2" fmla="*/ 1606966 w 6248810"/>
              <a:gd name="connsiteY2" fmla="*/ 2105487 h 4475800"/>
              <a:gd name="connsiteX3" fmla="*/ 6248797 w 6248810"/>
              <a:gd name="connsiteY3" fmla="*/ 3707053 h 4475800"/>
              <a:gd name="connsiteX4" fmla="*/ 1567431 w 6248810"/>
              <a:gd name="connsiteY4" fmla="*/ 4420956 h 4475800"/>
              <a:gd name="connsiteX5" fmla="*/ 108768 w 6248810"/>
              <a:gd name="connsiteY5" fmla="*/ 2703443 h 447580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1029 w 6251071"/>
              <a:gd name="connsiteY0" fmla="*/ 2699826 h 4472183"/>
              <a:gd name="connsiteX1" fmla="*/ 276151 w 6251071"/>
              <a:gd name="connsiteY1" fmla="*/ 1007 h 4472183"/>
              <a:gd name="connsiteX2" fmla="*/ 1664984 w 6251071"/>
              <a:gd name="connsiteY2" fmla="*/ 2402953 h 4472183"/>
              <a:gd name="connsiteX3" fmla="*/ 6251058 w 6251071"/>
              <a:gd name="connsiteY3" fmla="*/ 3703436 h 4472183"/>
              <a:gd name="connsiteX4" fmla="*/ 1569692 w 6251071"/>
              <a:gd name="connsiteY4" fmla="*/ 4417339 h 4472183"/>
              <a:gd name="connsiteX5" fmla="*/ 111029 w 6251071"/>
              <a:gd name="connsiteY5" fmla="*/ 2699826 h 4472183"/>
              <a:gd name="connsiteX0" fmla="*/ 310570 w 6450612"/>
              <a:gd name="connsiteY0" fmla="*/ 3287327 h 5059684"/>
              <a:gd name="connsiteX1" fmla="*/ 129052 w 6450612"/>
              <a:gd name="connsiteY1" fmla="*/ 761 h 5059684"/>
              <a:gd name="connsiteX2" fmla="*/ 1864525 w 6450612"/>
              <a:gd name="connsiteY2" fmla="*/ 2990454 h 5059684"/>
              <a:gd name="connsiteX3" fmla="*/ 6450599 w 6450612"/>
              <a:gd name="connsiteY3" fmla="*/ 4290937 h 5059684"/>
              <a:gd name="connsiteX4" fmla="*/ 1769233 w 6450612"/>
              <a:gd name="connsiteY4" fmla="*/ 5004840 h 5059684"/>
              <a:gd name="connsiteX5" fmla="*/ 310570 w 6450612"/>
              <a:gd name="connsiteY5" fmla="*/ 3287327 h 5059684"/>
              <a:gd name="connsiteX0" fmla="*/ 310570 w 6888734"/>
              <a:gd name="connsiteY0" fmla="*/ 3287327 h 5098057"/>
              <a:gd name="connsiteX1" fmla="*/ 129052 w 6888734"/>
              <a:gd name="connsiteY1" fmla="*/ 761 h 5098057"/>
              <a:gd name="connsiteX2" fmla="*/ 1864525 w 6888734"/>
              <a:gd name="connsiteY2" fmla="*/ 2990454 h 5098057"/>
              <a:gd name="connsiteX3" fmla="*/ 6888722 w 6888734"/>
              <a:gd name="connsiteY3" fmla="*/ 4451915 h 5098057"/>
              <a:gd name="connsiteX4" fmla="*/ 1769233 w 6888734"/>
              <a:gd name="connsiteY4" fmla="*/ 5004840 h 5098057"/>
              <a:gd name="connsiteX5" fmla="*/ 310570 w 6888734"/>
              <a:gd name="connsiteY5" fmla="*/ 3287327 h 5098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88734" h="5098057">
                <a:moveTo>
                  <a:pt x="310570" y="3287327"/>
                </a:moveTo>
                <a:cubicBezTo>
                  <a:pt x="37207" y="2453314"/>
                  <a:pt x="-129940" y="50240"/>
                  <a:pt x="129052" y="761"/>
                </a:cubicBezTo>
                <a:cubicBezTo>
                  <a:pt x="388045" y="-48718"/>
                  <a:pt x="688429" y="2326919"/>
                  <a:pt x="1864525" y="2990454"/>
                </a:cubicBezTo>
                <a:cubicBezTo>
                  <a:pt x="4233801" y="4356514"/>
                  <a:pt x="6880443" y="3779789"/>
                  <a:pt x="6888722" y="4451915"/>
                </a:cubicBezTo>
                <a:cubicBezTo>
                  <a:pt x="6897001" y="5124041"/>
                  <a:pt x="2865592" y="5198938"/>
                  <a:pt x="1769233" y="5004840"/>
                </a:cubicBezTo>
                <a:cubicBezTo>
                  <a:pt x="672874" y="4810742"/>
                  <a:pt x="583933" y="4121340"/>
                  <a:pt x="310570" y="3287327"/>
                </a:cubicBezTo>
                <a:close/>
              </a:path>
            </a:pathLst>
          </a:custGeom>
          <a:solidFill>
            <a:srgbClr val="74BEED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Century Gothic" panose="020B0502020202020204" pitchFamily="34" charset="0"/>
            </a:endParaRPr>
          </a:p>
        </p:txBody>
      </p:sp>
      <p:sp>
        <p:nvSpPr>
          <p:cNvPr id="34" name="Овал 7">
            <a:extLst>
              <a:ext uri="{FF2B5EF4-FFF2-40B4-BE49-F238E27FC236}">
                <a16:creationId xmlns:a16="http://schemas.microsoft.com/office/drawing/2014/main" id="{73AC93CF-8037-4CBF-ABB5-652AFCDAFBCC}"/>
              </a:ext>
            </a:extLst>
          </p:cNvPr>
          <p:cNvSpPr/>
          <p:nvPr/>
        </p:nvSpPr>
        <p:spPr>
          <a:xfrm rot="16472114">
            <a:off x="2753369" y="-95110"/>
            <a:ext cx="7612504" cy="7455261"/>
          </a:xfrm>
          <a:custGeom>
            <a:avLst/>
            <a:gdLst>
              <a:gd name="connsiteX0" fmla="*/ 0 w 4032448"/>
              <a:gd name="connsiteY0" fmla="*/ 1907083 h 3814166"/>
              <a:gd name="connsiteX1" fmla="*/ 2016224 w 4032448"/>
              <a:gd name="connsiteY1" fmla="*/ 0 h 3814166"/>
              <a:gd name="connsiteX2" fmla="*/ 4032448 w 4032448"/>
              <a:gd name="connsiteY2" fmla="*/ 1907083 h 3814166"/>
              <a:gd name="connsiteX3" fmla="*/ 2016224 w 4032448"/>
              <a:gd name="connsiteY3" fmla="*/ 3814166 h 3814166"/>
              <a:gd name="connsiteX4" fmla="*/ 0 w 4032448"/>
              <a:gd name="connsiteY4" fmla="*/ 1907083 h 3814166"/>
              <a:gd name="connsiteX0" fmla="*/ 159826 w 4192274"/>
              <a:gd name="connsiteY0" fmla="*/ 2509249 h 4416332"/>
              <a:gd name="connsiteX1" fmla="*/ 882509 w 4192274"/>
              <a:gd name="connsiteY1" fmla="*/ 0 h 4416332"/>
              <a:gd name="connsiteX2" fmla="*/ 4192274 w 4192274"/>
              <a:gd name="connsiteY2" fmla="*/ 2509249 h 4416332"/>
              <a:gd name="connsiteX3" fmla="*/ 2176050 w 4192274"/>
              <a:gd name="connsiteY3" fmla="*/ 4416332 h 4416332"/>
              <a:gd name="connsiteX4" fmla="*/ 159826 w 4192274"/>
              <a:gd name="connsiteY4" fmla="*/ 2509249 h 4416332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6740930"/>
              <a:gd name="connsiteY0" fmla="*/ 2528011 h 4502672"/>
              <a:gd name="connsiteX1" fmla="*/ 766009 w 6740930"/>
              <a:gd name="connsiteY1" fmla="*/ 18762 h 4502672"/>
              <a:gd name="connsiteX2" fmla="*/ 1809154 w 6740930"/>
              <a:gd name="connsiteY2" fmla="*/ 1439401 h 4502672"/>
              <a:gd name="connsiteX3" fmla="*/ 6740916 w 6740930"/>
              <a:gd name="connsiteY3" fmla="*/ 3721191 h 4502672"/>
              <a:gd name="connsiteX4" fmla="*/ 2059550 w 6740930"/>
              <a:gd name="connsiteY4" fmla="*/ 4435094 h 4502672"/>
              <a:gd name="connsiteX5" fmla="*/ 43326 w 6740930"/>
              <a:gd name="connsiteY5" fmla="*/ 2528011 h 4502672"/>
              <a:gd name="connsiteX0" fmla="*/ 45865 w 6743469"/>
              <a:gd name="connsiteY0" fmla="*/ 2511181 h 4485842"/>
              <a:gd name="connsiteX1" fmla="*/ 768548 w 6743469"/>
              <a:gd name="connsiteY1" fmla="*/ 1932 h 4485842"/>
              <a:gd name="connsiteX2" fmla="*/ 2101624 w 6743469"/>
              <a:gd name="connsiteY2" fmla="*/ 2102795 h 4485842"/>
              <a:gd name="connsiteX3" fmla="*/ 6743455 w 6743469"/>
              <a:gd name="connsiteY3" fmla="*/ 3704361 h 4485842"/>
              <a:gd name="connsiteX4" fmla="*/ 2062089 w 6743469"/>
              <a:gd name="connsiteY4" fmla="*/ 4418264 h 4485842"/>
              <a:gd name="connsiteX5" fmla="*/ 45865 w 6743469"/>
              <a:gd name="connsiteY5" fmla="*/ 2511181 h 4485842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108768 w 6248810"/>
              <a:gd name="connsiteY0" fmla="*/ 2703443 h 4475800"/>
              <a:gd name="connsiteX1" fmla="*/ 273890 w 6248810"/>
              <a:gd name="connsiteY1" fmla="*/ 4624 h 4475800"/>
              <a:gd name="connsiteX2" fmla="*/ 1606966 w 6248810"/>
              <a:gd name="connsiteY2" fmla="*/ 2105487 h 4475800"/>
              <a:gd name="connsiteX3" fmla="*/ 6248797 w 6248810"/>
              <a:gd name="connsiteY3" fmla="*/ 3707053 h 4475800"/>
              <a:gd name="connsiteX4" fmla="*/ 1567431 w 6248810"/>
              <a:gd name="connsiteY4" fmla="*/ 4420956 h 4475800"/>
              <a:gd name="connsiteX5" fmla="*/ 108768 w 6248810"/>
              <a:gd name="connsiteY5" fmla="*/ 2703443 h 447580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1029 w 6251071"/>
              <a:gd name="connsiteY0" fmla="*/ 2699826 h 4472183"/>
              <a:gd name="connsiteX1" fmla="*/ 276151 w 6251071"/>
              <a:gd name="connsiteY1" fmla="*/ 1007 h 4472183"/>
              <a:gd name="connsiteX2" fmla="*/ 1664984 w 6251071"/>
              <a:gd name="connsiteY2" fmla="*/ 2402953 h 4472183"/>
              <a:gd name="connsiteX3" fmla="*/ 6251058 w 6251071"/>
              <a:gd name="connsiteY3" fmla="*/ 3703436 h 4472183"/>
              <a:gd name="connsiteX4" fmla="*/ 1569692 w 6251071"/>
              <a:gd name="connsiteY4" fmla="*/ 4417339 h 4472183"/>
              <a:gd name="connsiteX5" fmla="*/ 111029 w 6251071"/>
              <a:gd name="connsiteY5" fmla="*/ 2699826 h 4472183"/>
              <a:gd name="connsiteX0" fmla="*/ 310570 w 6450612"/>
              <a:gd name="connsiteY0" fmla="*/ 3287327 h 5059684"/>
              <a:gd name="connsiteX1" fmla="*/ 129052 w 6450612"/>
              <a:gd name="connsiteY1" fmla="*/ 761 h 5059684"/>
              <a:gd name="connsiteX2" fmla="*/ 1864525 w 6450612"/>
              <a:gd name="connsiteY2" fmla="*/ 2990454 h 5059684"/>
              <a:gd name="connsiteX3" fmla="*/ 6450599 w 6450612"/>
              <a:gd name="connsiteY3" fmla="*/ 4290937 h 5059684"/>
              <a:gd name="connsiteX4" fmla="*/ 1769233 w 6450612"/>
              <a:gd name="connsiteY4" fmla="*/ 5004840 h 5059684"/>
              <a:gd name="connsiteX5" fmla="*/ 310570 w 6450612"/>
              <a:gd name="connsiteY5" fmla="*/ 3287327 h 5059684"/>
              <a:gd name="connsiteX0" fmla="*/ 310570 w 6888734"/>
              <a:gd name="connsiteY0" fmla="*/ 3287327 h 5098057"/>
              <a:gd name="connsiteX1" fmla="*/ 129052 w 6888734"/>
              <a:gd name="connsiteY1" fmla="*/ 761 h 5098057"/>
              <a:gd name="connsiteX2" fmla="*/ 1864525 w 6888734"/>
              <a:gd name="connsiteY2" fmla="*/ 2990454 h 5098057"/>
              <a:gd name="connsiteX3" fmla="*/ 6888722 w 6888734"/>
              <a:gd name="connsiteY3" fmla="*/ 4451915 h 5098057"/>
              <a:gd name="connsiteX4" fmla="*/ 1769233 w 6888734"/>
              <a:gd name="connsiteY4" fmla="*/ 5004840 h 5098057"/>
              <a:gd name="connsiteX5" fmla="*/ 310570 w 6888734"/>
              <a:gd name="connsiteY5" fmla="*/ 3287327 h 5098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88734" h="5098057">
                <a:moveTo>
                  <a:pt x="310570" y="3287327"/>
                </a:moveTo>
                <a:cubicBezTo>
                  <a:pt x="37207" y="2453314"/>
                  <a:pt x="-129940" y="50240"/>
                  <a:pt x="129052" y="761"/>
                </a:cubicBezTo>
                <a:cubicBezTo>
                  <a:pt x="388045" y="-48718"/>
                  <a:pt x="688429" y="2326919"/>
                  <a:pt x="1864525" y="2990454"/>
                </a:cubicBezTo>
                <a:cubicBezTo>
                  <a:pt x="4233801" y="4356514"/>
                  <a:pt x="6880443" y="3779789"/>
                  <a:pt x="6888722" y="4451915"/>
                </a:cubicBezTo>
                <a:cubicBezTo>
                  <a:pt x="6897001" y="5124041"/>
                  <a:pt x="2865592" y="5198938"/>
                  <a:pt x="1769233" y="5004840"/>
                </a:cubicBezTo>
                <a:cubicBezTo>
                  <a:pt x="672874" y="4810742"/>
                  <a:pt x="583933" y="4121340"/>
                  <a:pt x="310570" y="3287327"/>
                </a:cubicBezTo>
                <a:close/>
              </a:path>
            </a:pathLst>
          </a:custGeom>
          <a:solidFill>
            <a:srgbClr val="74BEED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Century Gothic" panose="020B0502020202020204" pitchFamily="34" charset="0"/>
            </a:endParaRPr>
          </a:p>
        </p:txBody>
      </p:sp>
      <p:sp>
        <p:nvSpPr>
          <p:cNvPr id="35" name="Овал 7">
            <a:extLst>
              <a:ext uri="{FF2B5EF4-FFF2-40B4-BE49-F238E27FC236}">
                <a16:creationId xmlns:a16="http://schemas.microsoft.com/office/drawing/2014/main" id="{46AF482A-84D9-46D5-86D9-F61101BB3691}"/>
              </a:ext>
            </a:extLst>
          </p:cNvPr>
          <p:cNvSpPr/>
          <p:nvPr/>
        </p:nvSpPr>
        <p:spPr>
          <a:xfrm rot="16752542">
            <a:off x="4837534" y="2254964"/>
            <a:ext cx="6506228" cy="4596278"/>
          </a:xfrm>
          <a:custGeom>
            <a:avLst/>
            <a:gdLst>
              <a:gd name="connsiteX0" fmla="*/ 0 w 4032448"/>
              <a:gd name="connsiteY0" fmla="*/ 1907083 h 3814166"/>
              <a:gd name="connsiteX1" fmla="*/ 2016224 w 4032448"/>
              <a:gd name="connsiteY1" fmla="*/ 0 h 3814166"/>
              <a:gd name="connsiteX2" fmla="*/ 4032448 w 4032448"/>
              <a:gd name="connsiteY2" fmla="*/ 1907083 h 3814166"/>
              <a:gd name="connsiteX3" fmla="*/ 2016224 w 4032448"/>
              <a:gd name="connsiteY3" fmla="*/ 3814166 h 3814166"/>
              <a:gd name="connsiteX4" fmla="*/ 0 w 4032448"/>
              <a:gd name="connsiteY4" fmla="*/ 1907083 h 3814166"/>
              <a:gd name="connsiteX0" fmla="*/ 159826 w 4192274"/>
              <a:gd name="connsiteY0" fmla="*/ 2509249 h 4416332"/>
              <a:gd name="connsiteX1" fmla="*/ 882509 w 4192274"/>
              <a:gd name="connsiteY1" fmla="*/ 0 h 4416332"/>
              <a:gd name="connsiteX2" fmla="*/ 4192274 w 4192274"/>
              <a:gd name="connsiteY2" fmla="*/ 2509249 h 4416332"/>
              <a:gd name="connsiteX3" fmla="*/ 2176050 w 4192274"/>
              <a:gd name="connsiteY3" fmla="*/ 4416332 h 4416332"/>
              <a:gd name="connsiteX4" fmla="*/ 159826 w 4192274"/>
              <a:gd name="connsiteY4" fmla="*/ 2509249 h 4416332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6740930"/>
              <a:gd name="connsiteY0" fmla="*/ 2528011 h 4502672"/>
              <a:gd name="connsiteX1" fmla="*/ 766009 w 6740930"/>
              <a:gd name="connsiteY1" fmla="*/ 18762 h 4502672"/>
              <a:gd name="connsiteX2" fmla="*/ 1809154 w 6740930"/>
              <a:gd name="connsiteY2" fmla="*/ 1439401 h 4502672"/>
              <a:gd name="connsiteX3" fmla="*/ 6740916 w 6740930"/>
              <a:gd name="connsiteY3" fmla="*/ 3721191 h 4502672"/>
              <a:gd name="connsiteX4" fmla="*/ 2059550 w 6740930"/>
              <a:gd name="connsiteY4" fmla="*/ 4435094 h 4502672"/>
              <a:gd name="connsiteX5" fmla="*/ 43326 w 6740930"/>
              <a:gd name="connsiteY5" fmla="*/ 2528011 h 4502672"/>
              <a:gd name="connsiteX0" fmla="*/ 45865 w 6743469"/>
              <a:gd name="connsiteY0" fmla="*/ 2511181 h 4485842"/>
              <a:gd name="connsiteX1" fmla="*/ 768548 w 6743469"/>
              <a:gd name="connsiteY1" fmla="*/ 1932 h 4485842"/>
              <a:gd name="connsiteX2" fmla="*/ 2101624 w 6743469"/>
              <a:gd name="connsiteY2" fmla="*/ 2102795 h 4485842"/>
              <a:gd name="connsiteX3" fmla="*/ 6743455 w 6743469"/>
              <a:gd name="connsiteY3" fmla="*/ 3704361 h 4485842"/>
              <a:gd name="connsiteX4" fmla="*/ 2062089 w 6743469"/>
              <a:gd name="connsiteY4" fmla="*/ 4418264 h 4485842"/>
              <a:gd name="connsiteX5" fmla="*/ 45865 w 6743469"/>
              <a:gd name="connsiteY5" fmla="*/ 2511181 h 4485842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108768 w 6248810"/>
              <a:gd name="connsiteY0" fmla="*/ 2703443 h 4475800"/>
              <a:gd name="connsiteX1" fmla="*/ 273890 w 6248810"/>
              <a:gd name="connsiteY1" fmla="*/ 4624 h 4475800"/>
              <a:gd name="connsiteX2" fmla="*/ 1606966 w 6248810"/>
              <a:gd name="connsiteY2" fmla="*/ 2105487 h 4475800"/>
              <a:gd name="connsiteX3" fmla="*/ 6248797 w 6248810"/>
              <a:gd name="connsiteY3" fmla="*/ 3707053 h 4475800"/>
              <a:gd name="connsiteX4" fmla="*/ 1567431 w 6248810"/>
              <a:gd name="connsiteY4" fmla="*/ 4420956 h 4475800"/>
              <a:gd name="connsiteX5" fmla="*/ 108768 w 6248810"/>
              <a:gd name="connsiteY5" fmla="*/ 2703443 h 447580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1029 w 6251071"/>
              <a:gd name="connsiteY0" fmla="*/ 2699826 h 4472183"/>
              <a:gd name="connsiteX1" fmla="*/ 276151 w 6251071"/>
              <a:gd name="connsiteY1" fmla="*/ 1007 h 4472183"/>
              <a:gd name="connsiteX2" fmla="*/ 1664984 w 6251071"/>
              <a:gd name="connsiteY2" fmla="*/ 2402953 h 4472183"/>
              <a:gd name="connsiteX3" fmla="*/ 6251058 w 6251071"/>
              <a:gd name="connsiteY3" fmla="*/ 3703436 h 4472183"/>
              <a:gd name="connsiteX4" fmla="*/ 1569692 w 6251071"/>
              <a:gd name="connsiteY4" fmla="*/ 4417339 h 4472183"/>
              <a:gd name="connsiteX5" fmla="*/ 111029 w 6251071"/>
              <a:gd name="connsiteY5" fmla="*/ 2699826 h 4472183"/>
              <a:gd name="connsiteX0" fmla="*/ 84175 w 6224217"/>
              <a:gd name="connsiteY0" fmla="*/ 2865405 h 4637762"/>
              <a:gd name="connsiteX1" fmla="*/ 333047 w 6224217"/>
              <a:gd name="connsiteY1" fmla="*/ 922 h 4637762"/>
              <a:gd name="connsiteX2" fmla="*/ 1638130 w 6224217"/>
              <a:gd name="connsiteY2" fmla="*/ 2568532 h 4637762"/>
              <a:gd name="connsiteX3" fmla="*/ 6224204 w 6224217"/>
              <a:gd name="connsiteY3" fmla="*/ 3869015 h 4637762"/>
              <a:gd name="connsiteX4" fmla="*/ 1542838 w 6224217"/>
              <a:gd name="connsiteY4" fmla="*/ 4582918 h 4637762"/>
              <a:gd name="connsiteX5" fmla="*/ 84175 w 6224217"/>
              <a:gd name="connsiteY5" fmla="*/ 2865405 h 4637762"/>
              <a:gd name="connsiteX0" fmla="*/ 112484 w 6252526"/>
              <a:gd name="connsiteY0" fmla="*/ 2864565 h 4636922"/>
              <a:gd name="connsiteX1" fmla="*/ 361356 w 6252526"/>
              <a:gd name="connsiteY1" fmla="*/ 82 h 4636922"/>
              <a:gd name="connsiteX2" fmla="*/ 2446339 w 6252526"/>
              <a:gd name="connsiteY2" fmla="*/ 2773072 h 4636922"/>
              <a:gd name="connsiteX3" fmla="*/ 6252513 w 6252526"/>
              <a:gd name="connsiteY3" fmla="*/ 3868175 h 4636922"/>
              <a:gd name="connsiteX4" fmla="*/ 1571147 w 6252526"/>
              <a:gd name="connsiteY4" fmla="*/ 4582078 h 4636922"/>
              <a:gd name="connsiteX5" fmla="*/ 112484 w 6252526"/>
              <a:gd name="connsiteY5" fmla="*/ 2864565 h 4636922"/>
              <a:gd name="connsiteX0" fmla="*/ 112484 w 6521247"/>
              <a:gd name="connsiteY0" fmla="*/ 2864565 h 4594719"/>
              <a:gd name="connsiteX1" fmla="*/ 361356 w 6521247"/>
              <a:gd name="connsiteY1" fmla="*/ 82 h 4594719"/>
              <a:gd name="connsiteX2" fmla="*/ 2446339 w 6521247"/>
              <a:gd name="connsiteY2" fmla="*/ 2773072 h 4594719"/>
              <a:gd name="connsiteX3" fmla="*/ 6521234 w 6521247"/>
              <a:gd name="connsiteY3" fmla="*/ 3478959 h 4594719"/>
              <a:gd name="connsiteX4" fmla="*/ 1571147 w 6521247"/>
              <a:gd name="connsiteY4" fmla="*/ 4582078 h 4594719"/>
              <a:gd name="connsiteX5" fmla="*/ 112484 w 6521247"/>
              <a:gd name="connsiteY5" fmla="*/ 2864565 h 4594719"/>
              <a:gd name="connsiteX0" fmla="*/ 97465 w 6506228"/>
              <a:gd name="connsiteY0" fmla="*/ 2866124 h 4596278"/>
              <a:gd name="connsiteX1" fmla="*/ 346337 w 6506228"/>
              <a:gd name="connsiteY1" fmla="*/ 1641 h 4596278"/>
              <a:gd name="connsiteX2" fmla="*/ 2051208 w 6506228"/>
              <a:gd name="connsiteY2" fmla="*/ 2476782 h 4596278"/>
              <a:gd name="connsiteX3" fmla="*/ 6506215 w 6506228"/>
              <a:gd name="connsiteY3" fmla="*/ 3480518 h 4596278"/>
              <a:gd name="connsiteX4" fmla="*/ 1556128 w 6506228"/>
              <a:gd name="connsiteY4" fmla="*/ 4583637 h 4596278"/>
              <a:gd name="connsiteX5" fmla="*/ 97465 w 6506228"/>
              <a:gd name="connsiteY5" fmla="*/ 2866124 h 4596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06228" h="4596278">
                <a:moveTo>
                  <a:pt x="97465" y="2866124"/>
                </a:moveTo>
                <a:cubicBezTo>
                  <a:pt x="-104167" y="2102458"/>
                  <a:pt x="20713" y="66531"/>
                  <a:pt x="346337" y="1641"/>
                </a:cubicBezTo>
                <a:cubicBezTo>
                  <a:pt x="671961" y="-63249"/>
                  <a:pt x="875112" y="1813247"/>
                  <a:pt x="2051208" y="2476782"/>
                </a:cubicBezTo>
                <a:cubicBezTo>
                  <a:pt x="4420484" y="3842842"/>
                  <a:pt x="6497936" y="2808392"/>
                  <a:pt x="6506215" y="3480518"/>
                </a:cubicBezTo>
                <a:cubicBezTo>
                  <a:pt x="6514494" y="4152644"/>
                  <a:pt x="2624253" y="4686036"/>
                  <a:pt x="1556128" y="4583637"/>
                </a:cubicBezTo>
                <a:cubicBezTo>
                  <a:pt x="488003" y="4481238"/>
                  <a:pt x="299097" y="3629790"/>
                  <a:pt x="97465" y="2866124"/>
                </a:cubicBezTo>
                <a:close/>
              </a:path>
            </a:pathLst>
          </a:custGeom>
          <a:solidFill>
            <a:srgbClr val="0070C0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Century Gothic" panose="020B0502020202020204" pitchFamily="34" charset="0"/>
            </a:endParaRPr>
          </a:p>
        </p:txBody>
      </p:sp>
      <p:sp>
        <p:nvSpPr>
          <p:cNvPr id="15363" name="Заголовок 1"/>
          <p:cNvSpPr>
            <a:spLocks noGrp="1"/>
          </p:cNvSpPr>
          <p:nvPr>
            <p:ph type="ctrTitle"/>
          </p:nvPr>
        </p:nvSpPr>
        <p:spPr>
          <a:xfrm>
            <a:off x="2326419" y="44450"/>
            <a:ext cx="6782656" cy="655792"/>
          </a:xfrm>
        </p:spPr>
        <p:txBody>
          <a:bodyPr/>
          <a:lstStyle/>
          <a:p>
            <a:pPr algn="r" eaLnBrk="1" hangingPunct="1"/>
            <a:r>
              <a:rPr lang="ru-RU" alt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mbria" pitchFamily="18" charset="0"/>
                <a:cs typeface="Arial" charset="0"/>
              </a:rPr>
              <a:t>Выдача материалов ИС собеседнику</a:t>
            </a:r>
          </a:p>
        </p:txBody>
      </p:sp>
      <p:sp>
        <p:nvSpPr>
          <p:cNvPr id="15365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6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7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8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9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70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71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1058863" y="769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50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5019303" y="764704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33" name="Прямоугольник 4"/>
          <p:cNvSpPr>
            <a:spLocks noChangeArrowheads="1"/>
          </p:cNvSpPr>
          <p:nvPr/>
        </p:nvSpPr>
        <p:spPr bwMode="auto">
          <a:xfrm>
            <a:off x="296862" y="980728"/>
            <a:ext cx="852361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ru-RU" altLang="ru-RU" sz="18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1</a:t>
            </a:r>
            <a:r>
              <a:rPr lang="ru-RU" altLang="ru-RU" sz="18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) з</a:t>
            </a:r>
            <a:r>
              <a:rPr lang="ru-RU" altLang="ru-RU" sz="18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аполненную ведомость </a:t>
            </a:r>
            <a:r>
              <a:rPr lang="ru-RU" altLang="ru-RU" sz="18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учета проведения итогового собеседования </a:t>
            </a:r>
            <a:r>
              <a:rPr lang="ru-RU" altLang="ru-RU" sz="18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/>
            </a:r>
            <a:br>
              <a:rPr lang="ru-RU" altLang="ru-RU" sz="18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</a:br>
            <a:r>
              <a:rPr lang="ru-RU" altLang="ru-RU" sz="18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в </a:t>
            </a:r>
            <a:r>
              <a:rPr lang="ru-RU" altLang="ru-RU" sz="18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аудитории (форма ИС-02)</a:t>
            </a:r>
          </a:p>
        </p:txBody>
      </p:sp>
      <p:sp>
        <p:nvSpPr>
          <p:cNvPr id="25" name="Прямоугольник 4"/>
          <p:cNvSpPr>
            <a:spLocks noChangeArrowheads="1"/>
          </p:cNvSpPr>
          <p:nvPr/>
        </p:nvSpPr>
        <p:spPr bwMode="auto">
          <a:xfrm>
            <a:off x="1448990" y="3441774"/>
            <a:ext cx="780353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ru-RU" altLang="ru-RU" sz="18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4</a:t>
            </a:r>
            <a:r>
              <a:rPr lang="ru-RU" altLang="ru-RU" sz="18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) </a:t>
            </a:r>
            <a:r>
              <a:rPr lang="ru-RU" altLang="ru-RU" sz="18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перечень категорий участников с ОВЗ, детей-инвалидов и инвалидов, претендующих на уменьшение минимального количества баллов, необходимого для получения «зачета</a:t>
            </a:r>
            <a:r>
              <a:rPr lang="ru-RU" altLang="ru-RU" sz="18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» </a:t>
            </a:r>
            <a:r>
              <a:rPr lang="ru-RU" altLang="ru-RU" sz="18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(приложение 16 к Порядку)</a:t>
            </a:r>
          </a:p>
          <a:p>
            <a:pPr>
              <a:spcBef>
                <a:spcPct val="0"/>
              </a:spcBef>
              <a:buNone/>
            </a:pPr>
            <a:endParaRPr lang="ru-RU" altLang="ru-RU" sz="1800" dirty="0">
              <a:solidFill>
                <a:srgbClr val="003399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4"/>
          <p:cNvSpPr>
            <a:spLocks noChangeArrowheads="1"/>
          </p:cNvSpPr>
          <p:nvPr/>
        </p:nvSpPr>
        <p:spPr bwMode="auto">
          <a:xfrm>
            <a:off x="1691680" y="4438853"/>
            <a:ext cx="737148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ru-RU" altLang="ru-RU" sz="18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5</a:t>
            </a:r>
            <a:r>
              <a:rPr lang="ru-RU" altLang="ru-RU" sz="18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) </a:t>
            </a:r>
            <a:r>
              <a:rPr lang="ru-RU" altLang="ru-RU" sz="18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временной регламент выполнения заданий </a:t>
            </a:r>
            <a:r>
              <a:rPr lang="ru-RU" altLang="ru-RU" sz="18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итогового собеседования</a:t>
            </a:r>
            <a:endParaRPr lang="ru-RU" altLang="ru-RU" sz="1800" dirty="0">
              <a:solidFill>
                <a:srgbClr val="003399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4"/>
          <p:cNvSpPr>
            <a:spLocks noChangeArrowheads="1"/>
          </p:cNvSpPr>
          <p:nvPr/>
        </p:nvSpPr>
        <p:spPr bwMode="auto">
          <a:xfrm>
            <a:off x="2097062" y="5157192"/>
            <a:ext cx="737148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ru-RU" altLang="ru-RU" sz="18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6</a:t>
            </a:r>
            <a:r>
              <a:rPr lang="ru-RU" altLang="ru-RU" sz="18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) инструкция </a:t>
            </a:r>
            <a:r>
              <a:rPr lang="ru-RU" altLang="ru-RU" sz="18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по работе с ПО «Автономная станция записи» </a:t>
            </a:r>
          </a:p>
          <a:p>
            <a:pPr>
              <a:spcBef>
                <a:spcPct val="0"/>
              </a:spcBef>
              <a:buNone/>
            </a:pPr>
            <a:r>
              <a:rPr lang="ru-RU" altLang="ru-RU" sz="18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и «Автономная станция прослушивания» для записи </a:t>
            </a:r>
            <a:r>
              <a:rPr lang="ru-RU" altLang="ru-RU" sz="18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/>
            </a:r>
            <a:br>
              <a:rPr lang="ru-RU" altLang="ru-RU" sz="18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</a:br>
            <a:r>
              <a:rPr lang="ru-RU" altLang="ru-RU" sz="18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и </a:t>
            </a:r>
            <a:r>
              <a:rPr lang="ru-RU" altLang="ru-RU" sz="18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прослушивания ответов участников (при необходимости</a:t>
            </a:r>
            <a:r>
              <a:rPr lang="ru-RU" altLang="ru-RU" sz="18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)</a:t>
            </a:r>
            <a:endParaRPr lang="ru-RU" altLang="ru-RU" sz="1800" dirty="0">
              <a:solidFill>
                <a:srgbClr val="003399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4"/>
          <p:cNvSpPr>
            <a:spLocks noChangeArrowheads="1"/>
          </p:cNvSpPr>
          <p:nvPr/>
        </p:nvSpPr>
        <p:spPr bwMode="auto">
          <a:xfrm>
            <a:off x="2529110" y="6170528"/>
            <a:ext cx="653405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ru-RU" altLang="ru-RU" sz="18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7</a:t>
            </a:r>
            <a:r>
              <a:rPr lang="ru-RU" altLang="ru-RU" sz="18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) </a:t>
            </a:r>
            <a:r>
              <a:rPr lang="ru-RU" altLang="ru-RU" sz="18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конверт с КИМ для проведения итогового собеседования</a:t>
            </a:r>
          </a:p>
        </p:txBody>
      </p:sp>
      <p:sp>
        <p:nvSpPr>
          <p:cNvPr id="38" name="Прямоугольник: скругленные углы 13">
            <a:extLst>
              <a:ext uri="{FF2B5EF4-FFF2-40B4-BE49-F238E27FC236}">
                <a16:creationId xmlns:a16="http://schemas.microsoft.com/office/drawing/2014/main" id="{4DFEF4BA-3FC5-4F83-90EF-532B904F3266}"/>
              </a:ext>
            </a:extLst>
          </p:cNvPr>
          <p:cNvSpPr/>
          <p:nvPr/>
        </p:nvSpPr>
        <p:spPr>
          <a:xfrm>
            <a:off x="861357" y="1700808"/>
            <a:ext cx="9111243" cy="45719"/>
          </a:xfrm>
          <a:prstGeom prst="roundRect">
            <a:avLst>
              <a:gd name="adj" fmla="val 50000"/>
            </a:avLst>
          </a:prstGeom>
          <a:solidFill>
            <a:srgbClr val="74BE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: скругленные углы 14">
            <a:extLst>
              <a:ext uri="{FF2B5EF4-FFF2-40B4-BE49-F238E27FC236}">
                <a16:creationId xmlns:a16="http://schemas.microsoft.com/office/drawing/2014/main" id="{5D6CE071-8FD3-4C26-ADCF-13F1D79B7617}"/>
              </a:ext>
            </a:extLst>
          </p:cNvPr>
          <p:cNvSpPr/>
          <p:nvPr/>
        </p:nvSpPr>
        <p:spPr>
          <a:xfrm>
            <a:off x="-1126558" y="705007"/>
            <a:ext cx="9214854" cy="59697"/>
          </a:xfrm>
          <a:prstGeom prst="roundRect">
            <a:avLst>
              <a:gd name="adj" fmla="val 50000"/>
            </a:avLst>
          </a:prstGeom>
          <a:solidFill>
            <a:srgbClr val="4BA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: скругленные углы 13">
            <a:extLst>
              <a:ext uri="{FF2B5EF4-FFF2-40B4-BE49-F238E27FC236}">
                <a16:creationId xmlns:a16="http://schemas.microsoft.com/office/drawing/2014/main" id="{4DFEF4BA-3FC5-4F83-90EF-532B904F3266}"/>
              </a:ext>
            </a:extLst>
          </p:cNvPr>
          <p:cNvSpPr/>
          <p:nvPr/>
        </p:nvSpPr>
        <p:spPr>
          <a:xfrm>
            <a:off x="1259632" y="2276872"/>
            <a:ext cx="8580585" cy="45719"/>
          </a:xfrm>
          <a:prstGeom prst="roundRect">
            <a:avLst>
              <a:gd name="adj" fmla="val 50000"/>
            </a:avLst>
          </a:prstGeom>
          <a:solidFill>
            <a:srgbClr val="74BE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: скругленные углы 13">
            <a:extLst>
              <a:ext uri="{FF2B5EF4-FFF2-40B4-BE49-F238E27FC236}">
                <a16:creationId xmlns:a16="http://schemas.microsoft.com/office/drawing/2014/main" id="{4DFEF4BA-3FC5-4F83-90EF-532B904F3266}"/>
              </a:ext>
            </a:extLst>
          </p:cNvPr>
          <p:cNvSpPr/>
          <p:nvPr/>
        </p:nvSpPr>
        <p:spPr>
          <a:xfrm>
            <a:off x="1619672" y="3429000"/>
            <a:ext cx="9111243" cy="45719"/>
          </a:xfrm>
          <a:prstGeom prst="roundRect">
            <a:avLst>
              <a:gd name="adj" fmla="val 50000"/>
            </a:avLst>
          </a:prstGeom>
          <a:solidFill>
            <a:srgbClr val="74BE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: скругленные углы 13">
            <a:extLst>
              <a:ext uri="{FF2B5EF4-FFF2-40B4-BE49-F238E27FC236}">
                <a16:creationId xmlns:a16="http://schemas.microsoft.com/office/drawing/2014/main" id="{4DFEF4BA-3FC5-4F83-90EF-532B904F3266}"/>
              </a:ext>
            </a:extLst>
          </p:cNvPr>
          <p:cNvSpPr/>
          <p:nvPr/>
        </p:nvSpPr>
        <p:spPr>
          <a:xfrm>
            <a:off x="1835696" y="4437112"/>
            <a:ext cx="8580585" cy="45719"/>
          </a:xfrm>
          <a:prstGeom prst="roundRect">
            <a:avLst>
              <a:gd name="adj" fmla="val 50000"/>
            </a:avLst>
          </a:prstGeom>
          <a:solidFill>
            <a:srgbClr val="74BE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: скругленные углы 13">
            <a:extLst>
              <a:ext uri="{FF2B5EF4-FFF2-40B4-BE49-F238E27FC236}">
                <a16:creationId xmlns:a16="http://schemas.microsoft.com/office/drawing/2014/main" id="{4DFEF4BA-3FC5-4F83-90EF-532B904F3266}"/>
              </a:ext>
            </a:extLst>
          </p:cNvPr>
          <p:cNvSpPr/>
          <p:nvPr/>
        </p:nvSpPr>
        <p:spPr>
          <a:xfrm>
            <a:off x="2256111" y="5183481"/>
            <a:ext cx="8580585" cy="45719"/>
          </a:xfrm>
          <a:prstGeom prst="roundRect">
            <a:avLst>
              <a:gd name="adj" fmla="val 50000"/>
            </a:avLst>
          </a:prstGeom>
          <a:solidFill>
            <a:srgbClr val="74BE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: скругленные углы 13">
            <a:extLst>
              <a:ext uri="{FF2B5EF4-FFF2-40B4-BE49-F238E27FC236}">
                <a16:creationId xmlns:a16="http://schemas.microsoft.com/office/drawing/2014/main" id="{4DFEF4BA-3FC5-4F83-90EF-532B904F3266}"/>
              </a:ext>
            </a:extLst>
          </p:cNvPr>
          <p:cNvSpPr/>
          <p:nvPr/>
        </p:nvSpPr>
        <p:spPr>
          <a:xfrm>
            <a:off x="2688159" y="6191593"/>
            <a:ext cx="8580585" cy="45719"/>
          </a:xfrm>
          <a:prstGeom prst="roundRect">
            <a:avLst>
              <a:gd name="adj" fmla="val 50000"/>
            </a:avLst>
          </a:prstGeom>
          <a:solidFill>
            <a:srgbClr val="74BE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4"/>
          <p:cNvSpPr>
            <a:spLocks noChangeArrowheads="1"/>
          </p:cNvSpPr>
          <p:nvPr/>
        </p:nvSpPr>
        <p:spPr bwMode="auto">
          <a:xfrm>
            <a:off x="683568" y="1772816"/>
            <a:ext cx="780353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ru-RU" altLang="ru-RU" sz="18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2</a:t>
            </a:r>
            <a:r>
              <a:rPr lang="ru-RU" altLang="ru-RU" sz="18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) </a:t>
            </a:r>
            <a:r>
              <a:rPr lang="ru-RU" altLang="ru-RU" sz="18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с</a:t>
            </a:r>
            <a:r>
              <a:rPr lang="ru-RU" altLang="ru-RU" sz="18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писок участников ИС без обработки ПД (при наличии)</a:t>
            </a:r>
            <a:endParaRPr lang="ru-RU" altLang="ru-RU" sz="1800" dirty="0">
              <a:solidFill>
                <a:srgbClr val="003399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32" name="Прямоугольник 4"/>
          <p:cNvSpPr>
            <a:spLocks noChangeArrowheads="1"/>
          </p:cNvSpPr>
          <p:nvPr/>
        </p:nvSpPr>
        <p:spPr bwMode="auto">
          <a:xfrm>
            <a:off x="1043608" y="2361654"/>
            <a:ext cx="809156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ru-RU" altLang="ru-RU" sz="18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3</a:t>
            </a:r>
            <a:r>
              <a:rPr lang="ru-RU" altLang="ru-RU" sz="18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) </a:t>
            </a:r>
            <a:r>
              <a:rPr lang="ru-RU" altLang="ru-RU" sz="18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список участников итогового собеседования с ОВЗ, детей-инвалидов </a:t>
            </a:r>
          </a:p>
          <a:p>
            <a:pPr>
              <a:spcBef>
                <a:spcPct val="0"/>
              </a:spcBef>
              <a:buNone/>
            </a:pPr>
            <a:r>
              <a:rPr lang="ru-RU" altLang="ru-RU" sz="18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и инвалидов </a:t>
            </a:r>
            <a:r>
              <a:rPr lang="ru-RU" altLang="ru-RU" sz="18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с </a:t>
            </a:r>
            <a:r>
              <a:rPr lang="ru-RU" altLang="ru-RU" sz="18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указанием категории </a:t>
            </a:r>
            <a:r>
              <a:rPr lang="ru-RU" altLang="ru-RU" sz="18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заболевания, </a:t>
            </a:r>
            <a:r>
              <a:rPr lang="ru-RU" altLang="ru-RU" sz="18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распределенных </a:t>
            </a:r>
            <a:r>
              <a:rPr lang="ru-RU" altLang="ru-RU" sz="18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/>
            </a:r>
            <a:br>
              <a:rPr lang="ru-RU" altLang="ru-RU" sz="18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</a:br>
            <a:r>
              <a:rPr lang="ru-RU" altLang="ru-RU" sz="18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в </a:t>
            </a:r>
            <a:r>
              <a:rPr lang="ru-RU" altLang="ru-RU" sz="18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данную аудиторию </a:t>
            </a:r>
            <a:r>
              <a:rPr lang="ru-RU" altLang="ru-RU" sz="18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проведения (при наличии)</a:t>
            </a:r>
            <a:endParaRPr lang="ru-RU" altLang="ru-RU" sz="1800" dirty="0">
              <a:solidFill>
                <a:srgbClr val="003399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2" name="Левая фигурная скобка 1"/>
          <p:cNvSpPr/>
          <p:nvPr/>
        </p:nvSpPr>
        <p:spPr>
          <a:xfrm>
            <a:off x="906463" y="2361654"/>
            <a:ext cx="304800" cy="2121177"/>
          </a:xfrm>
          <a:prstGeom prst="leftBrace">
            <a:avLst>
              <a:gd name="adj1" fmla="val 8333"/>
              <a:gd name="adj2" fmla="val 50427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"/>
          <p:cNvSpPr>
            <a:spLocks noChangeArrowheads="1"/>
          </p:cNvSpPr>
          <p:nvPr/>
        </p:nvSpPr>
        <p:spPr bwMode="auto">
          <a:xfrm>
            <a:off x="179512" y="2639931"/>
            <a:ext cx="738664" cy="1437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vert270"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ru-RU" altLang="ru-RU" sz="1800" dirty="0" smtClean="0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Желательно объединить  </a:t>
            </a:r>
            <a:endParaRPr lang="ru-RU" altLang="ru-RU" sz="1800" dirty="0">
              <a:solidFill>
                <a:srgbClr val="FF0000"/>
              </a:solidFill>
              <a:latin typeface="Cambria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196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Овал 7">
            <a:extLst>
              <a:ext uri="{FF2B5EF4-FFF2-40B4-BE49-F238E27FC236}">
                <a16:creationId xmlns:a16="http://schemas.microsoft.com/office/drawing/2014/main" id="{4C5BC2F6-457D-4F59-BE71-877BD7BFE6C1}"/>
              </a:ext>
            </a:extLst>
          </p:cNvPr>
          <p:cNvSpPr/>
          <p:nvPr/>
        </p:nvSpPr>
        <p:spPr>
          <a:xfrm>
            <a:off x="-474170" y="3193932"/>
            <a:ext cx="6842042" cy="4894979"/>
          </a:xfrm>
          <a:custGeom>
            <a:avLst/>
            <a:gdLst>
              <a:gd name="connsiteX0" fmla="*/ 0 w 4032448"/>
              <a:gd name="connsiteY0" fmla="*/ 1907083 h 3814166"/>
              <a:gd name="connsiteX1" fmla="*/ 2016224 w 4032448"/>
              <a:gd name="connsiteY1" fmla="*/ 0 h 3814166"/>
              <a:gd name="connsiteX2" fmla="*/ 4032448 w 4032448"/>
              <a:gd name="connsiteY2" fmla="*/ 1907083 h 3814166"/>
              <a:gd name="connsiteX3" fmla="*/ 2016224 w 4032448"/>
              <a:gd name="connsiteY3" fmla="*/ 3814166 h 3814166"/>
              <a:gd name="connsiteX4" fmla="*/ 0 w 4032448"/>
              <a:gd name="connsiteY4" fmla="*/ 1907083 h 3814166"/>
              <a:gd name="connsiteX0" fmla="*/ 159826 w 4192274"/>
              <a:gd name="connsiteY0" fmla="*/ 2509249 h 4416332"/>
              <a:gd name="connsiteX1" fmla="*/ 882509 w 4192274"/>
              <a:gd name="connsiteY1" fmla="*/ 0 h 4416332"/>
              <a:gd name="connsiteX2" fmla="*/ 4192274 w 4192274"/>
              <a:gd name="connsiteY2" fmla="*/ 2509249 h 4416332"/>
              <a:gd name="connsiteX3" fmla="*/ 2176050 w 4192274"/>
              <a:gd name="connsiteY3" fmla="*/ 4416332 h 4416332"/>
              <a:gd name="connsiteX4" fmla="*/ 159826 w 4192274"/>
              <a:gd name="connsiteY4" fmla="*/ 2509249 h 4416332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6740930"/>
              <a:gd name="connsiteY0" fmla="*/ 2528011 h 4502672"/>
              <a:gd name="connsiteX1" fmla="*/ 766009 w 6740930"/>
              <a:gd name="connsiteY1" fmla="*/ 18762 h 4502672"/>
              <a:gd name="connsiteX2" fmla="*/ 1809154 w 6740930"/>
              <a:gd name="connsiteY2" fmla="*/ 1439401 h 4502672"/>
              <a:gd name="connsiteX3" fmla="*/ 6740916 w 6740930"/>
              <a:gd name="connsiteY3" fmla="*/ 3721191 h 4502672"/>
              <a:gd name="connsiteX4" fmla="*/ 2059550 w 6740930"/>
              <a:gd name="connsiteY4" fmla="*/ 4435094 h 4502672"/>
              <a:gd name="connsiteX5" fmla="*/ 43326 w 6740930"/>
              <a:gd name="connsiteY5" fmla="*/ 2528011 h 4502672"/>
              <a:gd name="connsiteX0" fmla="*/ 45865 w 6743469"/>
              <a:gd name="connsiteY0" fmla="*/ 2511181 h 4485842"/>
              <a:gd name="connsiteX1" fmla="*/ 768548 w 6743469"/>
              <a:gd name="connsiteY1" fmla="*/ 1932 h 4485842"/>
              <a:gd name="connsiteX2" fmla="*/ 2101624 w 6743469"/>
              <a:gd name="connsiteY2" fmla="*/ 2102795 h 4485842"/>
              <a:gd name="connsiteX3" fmla="*/ 6743455 w 6743469"/>
              <a:gd name="connsiteY3" fmla="*/ 3704361 h 4485842"/>
              <a:gd name="connsiteX4" fmla="*/ 2062089 w 6743469"/>
              <a:gd name="connsiteY4" fmla="*/ 4418264 h 4485842"/>
              <a:gd name="connsiteX5" fmla="*/ 45865 w 6743469"/>
              <a:gd name="connsiteY5" fmla="*/ 2511181 h 4485842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108768 w 6248810"/>
              <a:gd name="connsiteY0" fmla="*/ 2703443 h 4475800"/>
              <a:gd name="connsiteX1" fmla="*/ 273890 w 6248810"/>
              <a:gd name="connsiteY1" fmla="*/ 4624 h 4475800"/>
              <a:gd name="connsiteX2" fmla="*/ 1606966 w 6248810"/>
              <a:gd name="connsiteY2" fmla="*/ 2105487 h 4475800"/>
              <a:gd name="connsiteX3" fmla="*/ 6248797 w 6248810"/>
              <a:gd name="connsiteY3" fmla="*/ 3707053 h 4475800"/>
              <a:gd name="connsiteX4" fmla="*/ 1567431 w 6248810"/>
              <a:gd name="connsiteY4" fmla="*/ 4420956 h 4475800"/>
              <a:gd name="connsiteX5" fmla="*/ 108768 w 6248810"/>
              <a:gd name="connsiteY5" fmla="*/ 2703443 h 447580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1029 w 6251071"/>
              <a:gd name="connsiteY0" fmla="*/ 2699826 h 4472183"/>
              <a:gd name="connsiteX1" fmla="*/ 276151 w 6251071"/>
              <a:gd name="connsiteY1" fmla="*/ 1007 h 4472183"/>
              <a:gd name="connsiteX2" fmla="*/ 1664984 w 6251071"/>
              <a:gd name="connsiteY2" fmla="*/ 2402953 h 4472183"/>
              <a:gd name="connsiteX3" fmla="*/ 6251058 w 6251071"/>
              <a:gd name="connsiteY3" fmla="*/ 3703436 h 4472183"/>
              <a:gd name="connsiteX4" fmla="*/ 1569692 w 6251071"/>
              <a:gd name="connsiteY4" fmla="*/ 4417339 h 4472183"/>
              <a:gd name="connsiteX5" fmla="*/ 111029 w 6251071"/>
              <a:gd name="connsiteY5" fmla="*/ 2699826 h 4472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51071" h="4472183">
                <a:moveTo>
                  <a:pt x="111029" y="2699826"/>
                </a:moveTo>
                <a:cubicBezTo>
                  <a:pt x="-104561" y="1963771"/>
                  <a:pt x="17159" y="50486"/>
                  <a:pt x="276151" y="1007"/>
                </a:cubicBezTo>
                <a:cubicBezTo>
                  <a:pt x="535144" y="-48472"/>
                  <a:pt x="488888" y="1739418"/>
                  <a:pt x="1664984" y="2402953"/>
                </a:cubicBezTo>
                <a:cubicBezTo>
                  <a:pt x="4034260" y="3769013"/>
                  <a:pt x="6242779" y="3031310"/>
                  <a:pt x="6251058" y="3703436"/>
                </a:cubicBezTo>
                <a:cubicBezTo>
                  <a:pt x="6259337" y="4375562"/>
                  <a:pt x="2593030" y="4584607"/>
                  <a:pt x="1569692" y="4417339"/>
                </a:cubicBezTo>
                <a:cubicBezTo>
                  <a:pt x="546354" y="4250071"/>
                  <a:pt x="326619" y="3435881"/>
                  <a:pt x="111029" y="2699826"/>
                </a:cubicBezTo>
                <a:close/>
              </a:path>
            </a:pathLst>
          </a:custGeom>
          <a:solidFill>
            <a:srgbClr val="74BEED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Century Gothic" panose="020B0502020202020204" pitchFamily="34" charset="0"/>
            </a:endParaRPr>
          </a:p>
        </p:txBody>
      </p:sp>
      <p:sp>
        <p:nvSpPr>
          <p:cNvPr id="31" name="Овал 7">
            <a:extLst>
              <a:ext uri="{FF2B5EF4-FFF2-40B4-BE49-F238E27FC236}">
                <a16:creationId xmlns:a16="http://schemas.microsoft.com/office/drawing/2014/main" id="{C529F975-5C1D-42D1-AF9A-D996FE70DAEE}"/>
              </a:ext>
            </a:extLst>
          </p:cNvPr>
          <p:cNvSpPr/>
          <p:nvPr/>
        </p:nvSpPr>
        <p:spPr>
          <a:xfrm>
            <a:off x="-1004571" y="4042927"/>
            <a:ext cx="6251071" cy="4472183"/>
          </a:xfrm>
          <a:custGeom>
            <a:avLst/>
            <a:gdLst>
              <a:gd name="connsiteX0" fmla="*/ 0 w 4032448"/>
              <a:gd name="connsiteY0" fmla="*/ 1907083 h 3814166"/>
              <a:gd name="connsiteX1" fmla="*/ 2016224 w 4032448"/>
              <a:gd name="connsiteY1" fmla="*/ 0 h 3814166"/>
              <a:gd name="connsiteX2" fmla="*/ 4032448 w 4032448"/>
              <a:gd name="connsiteY2" fmla="*/ 1907083 h 3814166"/>
              <a:gd name="connsiteX3" fmla="*/ 2016224 w 4032448"/>
              <a:gd name="connsiteY3" fmla="*/ 3814166 h 3814166"/>
              <a:gd name="connsiteX4" fmla="*/ 0 w 4032448"/>
              <a:gd name="connsiteY4" fmla="*/ 1907083 h 3814166"/>
              <a:gd name="connsiteX0" fmla="*/ 159826 w 4192274"/>
              <a:gd name="connsiteY0" fmla="*/ 2509249 h 4416332"/>
              <a:gd name="connsiteX1" fmla="*/ 882509 w 4192274"/>
              <a:gd name="connsiteY1" fmla="*/ 0 h 4416332"/>
              <a:gd name="connsiteX2" fmla="*/ 4192274 w 4192274"/>
              <a:gd name="connsiteY2" fmla="*/ 2509249 h 4416332"/>
              <a:gd name="connsiteX3" fmla="*/ 2176050 w 4192274"/>
              <a:gd name="connsiteY3" fmla="*/ 4416332 h 4416332"/>
              <a:gd name="connsiteX4" fmla="*/ 159826 w 4192274"/>
              <a:gd name="connsiteY4" fmla="*/ 2509249 h 4416332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6740930"/>
              <a:gd name="connsiteY0" fmla="*/ 2528011 h 4502672"/>
              <a:gd name="connsiteX1" fmla="*/ 766009 w 6740930"/>
              <a:gd name="connsiteY1" fmla="*/ 18762 h 4502672"/>
              <a:gd name="connsiteX2" fmla="*/ 1809154 w 6740930"/>
              <a:gd name="connsiteY2" fmla="*/ 1439401 h 4502672"/>
              <a:gd name="connsiteX3" fmla="*/ 6740916 w 6740930"/>
              <a:gd name="connsiteY3" fmla="*/ 3721191 h 4502672"/>
              <a:gd name="connsiteX4" fmla="*/ 2059550 w 6740930"/>
              <a:gd name="connsiteY4" fmla="*/ 4435094 h 4502672"/>
              <a:gd name="connsiteX5" fmla="*/ 43326 w 6740930"/>
              <a:gd name="connsiteY5" fmla="*/ 2528011 h 4502672"/>
              <a:gd name="connsiteX0" fmla="*/ 45865 w 6743469"/>
              <a:gd name="connsiteY0" fmla="*/ 2511181 h 4485842"/>
              <a:gd name="connsiteX1" fmla="*/ 768548 w 6743469"/>
              <a:gd name="connsiteY1" fmla="*/ 1932 h 4485842"/>
              <a:gd name="connsiteX2" fmla="*/ 2101624 w 6743469"/>
              <a:gd name="connsiteY2" fmla="*/ 2102795 h 4485842"/>
              <a:gd name="connsiteX3" fmla="*/ 6743455 w 6743469"/>
              <a:gd name="connsiteY3" fmla="*/ 3704361 h 4485842"/>
              <a:gd name="connsiteX4" fmla="*/ 2062089 w 6743469"/>
              <a:gd name="connsiteY4" fmla="*/ 4418264 h 4485842"/>
              <a:gd name="connsiteX5" fmla="*/ 45865 w 6743469"/>
              <a:gd name="connsiteY5" fmla="*/ 2511181 h 4485842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108768 w 6248810"/>
              <a:gd name="connsiteY0" fmla="*/ 2703443 h 4475800"/>
              <a:gd name="connsiteX1" fmla="*/ 273890 w 6248810"/>
              <a:gd name="connsiteY1" fmla="*/ 4624 h 4475800"/>
              <a:gd name="connsiteX2" fmla="*/ 1606966 w 6248810"/>
              <a:gd name="connsiteY2" fmla="*/ 2105487 h 4475800"/>
              <a:gd name="connsiteX3" fmla="*/ 6248797 w 6248810"/>
              <a:gd name="connsiteY3" fmla="*/ 3707053 h 4475800"/>
              <a:gd name="connsiteX4" fmla="*/ 1567431 w 6248810"/>
              <a:gd name="connsiteY4" fmla="*/ 4420956 h 4475800"/>
              <a:gd name="connsiteX5" fmla="*/ 108768 w 6248810"/>
              <a:gd name="connsiteY5" fmla="*/ 2703443 h 447580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1029 w 6251071"/>
              <a:gd name="connsiteY0" fmla="*/ 2699826 h 4472183"/>
              <a:gd name="connsiteX1" fmla="*/ 276151 w 6251071"/>
              <a:gd name="connsiteY1" fmla="*/ 1007 h 4472183"/>
              <a:gd name="connsiteX2" fmla="*/ 1664984 w 6251071"/>
              <a:gd name="connsiteY2" fmla="*/ 2402953 h 4472183"/>
              <a:gd name="connsiteX3" fmla="*/ 6251058 w 6251071"/>
              <a:gd name="connsiteY3" fmla="*/ 3703436 h 4472183"/>
              <a:gd name="connsiteX4" fmla="*/ 1569692 w 6251071"/>
              <a:gd name="connsiteY4" fmla="*/ 4417339 h 4472183"/>
              <a:gd name="connsiteX5" fmla="*/ 111029 w 6251071"/>
              <a:gd name="connsiteY5" fmla="*/ 2699826 h 4472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51071" h="4472183">
                <a:moveTo>
                  <a:pt x="111029" y="2699826"/>
                </a:moveTo>
                <a:cubicBezTo>
                  <a:pt x="-104561" y="1963771"/>
                  <a:pt x="17159" y="50486"/>
                  <a:pt x="276151" y="1007"/>
                </a:cubicBezTo>
                <a:cubicBezTo>
                  <a:pt x="535144" y="-48472"/>
                  <a:pt x="488888" y="1739418"/>
                  <a:pt x="1664984" y="2402953"/>
                </a:cubicBezTo>
                <a:cubicBezTo>
                  <a:pt x="4034260" y="3769013"/>
                  <a:pt x="6242779" y="3031310"/>
                  <a:pt x="6251058" y="3703436"/>
                </a:cubicBezTo>
                <a:cubicBezTo>
                  <a:pt x="6259337" y="4375562"/>
                  <a:pt x="2593030" y="4584607"/>
                  <a:pt x="1569692" y="4417339"/>
                </a:cubicBezTo>
                <a:cubicBezTo>
                  <a:pt x="546354" y="4250071"/>
                  <a:pt x="326619" y="3435881"/>
                  <a:pt x="111029" y="2699826"/>
                </a:cubicBezTo>
                <a:close/>
              </a:path>
            </a:pathLst>
          </a:custGeom>
          <a:solidFill>
            <a:srgbClr val="0070C0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Century Gothic" panose="020B0502020202020204" pitchFamily="34" charset="0"/>
            </a:endParaRPr>
          </a:p>
        </p:txBody>
      </p:sp>
      <p:sp>
        <p:nvSpPr>
          <p:cNvPr id="34" name="Овал 7">
            <a:extLst>
              <a:ext uri="{FF2B5EF4-FFF2-40B4-BE49-F238E27FC236}">
                <a16:creationId xmlns:a16="http://schemas.microsoft.com/office/drawing/2014/main" id="{9C2B6145-C084-4C29-A7C3-B6FBC3B77998}"/>
              </a:ext>
            </a:extLst>
          </p:cNvPr>
          <p:cNvSpPr/>
          <p:nvPr/>
        </p:nvSpPr>
        <p:spPr>
          <a:xfrm rot="404496" flipH="1" flipV="1">
            <a:off x="3140457" y="-1150927"/>
            <a:ext cx="6842042" cy="4894979"/>
          </a:xfrm>
          <a:custGeom>
            <a:avLst/>
            <a:gdLst>
              <a:gd name="connsiteX0" fmla="*/ 0 w 4032448"/>
              <a:gd name="connsiteY0" fmla="*/ 1907083 h 3814166"/>
              <a:gd name="connsiteX1" fmla="*/ 2016224 w 4032448"/>
              <a:gd name="connsiteY1" fmla="*/ 0 h 3814166"/>
              <a:gd name="connsiteX2" fmla="*/ 4032448 w 4032448"/>
              <a:gd name="connsiteY2" fmla="*/ 1907083 h 3814166"/>
              <a:gd name="connsiteX3" fmla="*/ 2016224 w 4032448"/>
              <a:gd name="connsiteY3" fmla="*/ 3814166 h 3814166"/>
              <a:gd name="connsiteX4" fmla="*/ 0 w 4032448"/>
              <a:gd name="connsiteY4" fmla="*/ 1907083 h 3814166"/>
              <a:gd name="connsiteX0" fmla="*/ 159826 w 4192274"/>
              <a:gd name="connsiteY0" fmla="*/ 2509249 h 4416332"/>
              <a:gd name="connsiteX1" fmla="*/ 882509 w 4192274"/>
              <a:gd name="connsiteY1" fmla="*/ 0 h 4416332"/>
              <a:gd name="connsiteX2" fmla="*/ 4192274 w 4192274"/>
              <a:gd name="connsiteY2" fmla="*/ 2509249 h 4416332"/>
              <a:gd name="connsiteX3" fmla="*/ 2176050 w 4192274"/>
              <a:gd name="connsiteY3" fmla="*/ 4416332 h 4416332"/>
              <a:gd name="connsiteX4" fmla="*/ 159826 w 4192274"/>
              <a:gd name="connsiteY4" fmla="*/ 2509249 h 4416332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6740930"/>
              <a:gd name="connsiteY0" fmla="*/ 2528011 h 4502672"/>
              <a:gd name="connsiteX1" fmla="*/ 766009 w 6740930"/>
              <a:gd name="connsiteY1" fmla="*/ 18762 h 4502672"/>
              <a:gd name="connsiteX2" fmla="*/ 1809154 w 6740930"/>
              <a:gd name="connsiteY2" fmla="*/ 1439401 h 4502672"/>
              <a:gd name="connsiteX3" fmla="*/ 6740916 w 6740930"/>
              <a:gd name="connsiteY3" fmla="*/ 3721191 h 4502672"/>
              <a:gd name="connsiteX4" fmla="*/ 2059550 w 6740930"/>
              <a:gd name="connsiteY4" fmla="*/ 4435094 h 4502672"/>
              <a:gd name="connsiteX5" fmla="*/ 43326 w 6740930"/>
              <a:gd name="connsiteY5" fmla="*/ 2528011 h 4502672"/>
              <a:gd name="connsiteX0" fmla="*/ 45865 w 6743469"/>
              <a:gd name="connsiteY0" fmla="*/ 2511181 h 4485842"/>
              <a:gd name="connsiteX1" fmla="*/ 768548 w 6743469"/>
              <a:gd name="connsiteY1" fmla="*/ 1932 h 4485842"/>
              <a:gd name="connsiteX2" fmla="*/ 2101624 w 6743469"/>
              <a:gd name="connsiteY2" fmla="*/ 2102795 h 4485842"/>
              <a:gd name="connsiteX3" fmla="*/ 6743455 w 6743469"/>
              <a:gd name="connsiteY3" fmla="*/ 3704361 h 4485842"/>
              <a:gd name="connsiteX4" fmla="*/ 2062089 w 6743469"/>
              <a:gd name="connsiteY4" fmla="*/ 4418264 h 4485842"/>
              <a:gd name="connsiteX5" fmla="*/ 45865 w 6743469"/>
              <a:gd name="connsiteY5" fmla="*/ 2511181 h 4485842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108768 w 6248810"/>
              <a:gd name="connsiteY0" fmla="*/ 2703443 h 4475800"/>
              <a:gd name="connsiteX1" fmla="*/ 273890 w 6248810"/>
              <a:gd name="connsiteY1" fmla="*/ 4624 h 4475800"/>
              <a:gd name="connsiteX2" fmla="*/ 1606966 w 6248810"/>
              <a:gd name="connsiteY2" fmla="*/ 2105487 h 4475800"/>
              <a:gd name="connsiteX3" fmla="*/ 6248797 w 6248810"/>
              <a:gd name="connsiteY3" fmla="*/ 3707053 h 4475800"/>
              <a:gd name="connsiteX4" fmla="*/ 1567431 w 6248810"/>
              <a:gd name="connsiteY4" fmla="*/ 4420956 h 4475800"/>
              <a:gd name="connsiteX5" fmla="*/ 108768 w 6248810"/>
              <a:gd name="connsiteY5" fmla="*/ 2703443 h 447580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1029 w 6251071"/>
              <a:gd name="connsiteY0" fmla="*/ 2699826 h 4472183"/>
              <a:gd name="connsiteX1" fmla="*/ 276151 w 6251071"/>
              <a:gd name="connsiteY1" fmla="*/ 1007 h 4472183"/>
              <a:gd name="connsiteX2" fmla="*/ 1664984 w 6251071"/>
              <a:gd name="connsiteY2" fmla="*/ 2402953 h 4472183"/>
              <a:gd name="connsiteX3" fmla="*/ 6251058 w 6251071"/>
              <a:gd name="connsiteY3" fmla="*/ 3703436 h 4472183"/>
              <a:gd name="connsiteX4" fmla="*/ 1569692 w 6251071"/>
              <a:gd name="connsiteY4" fmla="*/ 4417339 h 4472183"/>
              <a:gd name="connsiteX5" fmla="*/ 111029 w 6251071"/>
              <a:gd name="connsiteY5" fmla="*/ 2699826 h 4472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51071" h="4472183">
                <a:moveTo>
                  <a:pt x="111029" y="2699826"/>
                </a:moveTo>
                <a:cubicBezTo>
                  <a:pt x="-104561" y="1963771"/>
                  <a:pt x="17159" y="50486"/>
                  <a:pt x="276151" y="1007"/>
                </a:cubicBezTo>
                <a:cubicBezTo>
                  <a:pt x="535144" y="-48472"/>
                  <a:pt x="488888" y="1739418"/>
                  <a:pt x="1664984" y="2402953"/>
                </a:cubicBezTo>
                <a:cubicBezTo>
                  <a:pt x="4034260" y="3769013"/>
                  <a:pt x="6242779" y="3031310"/>
                  <a:pt x="6251058" y="3703436"/>
                </a:cubicBezTo>
                <a:cubicBezTo>
                  <a:pt x="6259337" y="4375562"/>
                  <a:pt x="2593030" y="4584607"/>
                  <a:pt x="1569692" y="4417339"/>
                </a:cubicBezTo>
                <a:cubicBezTo>
                  <a:pt x="546354" y="4250071"/>
                  <a:pt x="326619" y="3435881"/>
                  <a:pt x="111029" y="2699826"/>
                </a:cubicBezTo>
                <a:close/>
              </a:path>
            </a:pathLst>
          </a:custGeom>
          <a:solidFill>
            <a:srgbClr val="74BEED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Century Gothic" panose="020B0502020202020204" pitchFamily="34" charset="0"/>
            </a:endParaRPr>
          </a:p>
        </p:txBody>
      </p:sp>
      <p:sp>
        <p:nvSpPr>
          <p:cNvPr id="35" name="Овал 7">
            <a:extLst>
              <a:ext uri="{FF2B5EF4-FFF2-40B4-BE49-F238E27FC236}">
                <a16:creationId xmlns:a16="http://schemas.microsoft.com/office/drawing/2014/main" id="{BD65834F-0ED6-4B85-9329-82E3A3C586AA}"/>
              </a:ext>
            </a:extLst>
          </p:cNvPr>
          <p:cNvSpPr/>
          <p:nvPr/>
        </p:nvSpPr>
        <p:spPr>
          <a:xfrm rot="662638" flipH="1" flipV="1">
            <a:off x="4535996" y="-1254982"/>
            <a:ext cx="6251071" cy="4472183"/>
          </a:xfrm>
          <a:custGeom>
            <a:avLst/>
            <a:gdLst>
              <a:gd name="connsiteX0" fmla="*/ 0 w 4032448"/>
              <a:gd name="connsiteY0" fmla="*/ 1907083 h 3814166"/>
              <a:gd name="connsiteX1" fmla="*/ 2016224 w 4032448"/>
              <a:gd name="connsiteY1" fmla="*/ 0 h 3814166"/>
              <a:gd name="connsiteX2" fmla="*/ 4032448 w 4032448"/>
              <a:gd name="connsiteY2" fmla="*/ 1907083 h 3814166"/>
              <a:gd name="connsiteX3" fmla="*/ 2016224 w 4032448"/>
              <a:gd name="connsiteY3" fmla="*/ 3814166 h 3814166"/>
              <a:gd name="connsiteX4" fmla="*/ 0 w 4032448"/>
              <a:gd name="connsiteY4" fmla="*/ 1907083 h 3814166"/>
              <a:gd name="connsiteX0" fmla="*/ 159826 w 4192274"/>
              <a:gd name="connsiteY0" fmla="*/ 2509249 h 4416332"/>
              <a:gd name="connsiteX1" fmla="*/ 882509 w 4192274"/>
              <a:gd name="connsiteY1" fmla="*/ 0 h 4416332"/>
              <a:gd name="connsiteX2" fmla="*/ 4192274 w 4192274"/>
              <a:gd name="connsiteY2" fmla="*/ 2509249 h 4416332"/>
              <a:gd name="connsiteX3" fmla="*/ 2176050 w 4192274"/>
              <a:gd name="connsiteY3" fmla="*/ 4416332 h 4416332"/>
              <a:gd name="connsiteX4" fmla="*/ 159826 w 4192274"/>
              <a:gd name="connsiteY4" fmla="*/ 2509249 h 4416332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6740930"/>
              <a:gd name="connsiteY0" fmla="*/ 2528011 h 4502672"/>
              <a:gd name="connsiteX1" fmla="*/ 766009 w 6740930"/>
              <a:gd name="connsiteY1" fmla="*/ 18762 h 4502672"/>
              <a:gd name="connsiteX2" fmla="*/ 1809154 w 6740930"/>
              <a:gd name="connsiteY2" fmla="*/ 1439401 h 4502672"/>
              <a:gd name="connsiteX3" fmla="*/ 6740916 w 6740930"/>
              <a:gd name="connsiteY3" fmla="*/ 3721191 h 4502672"/>
              <a:gd name="connsiteX4" fmla="*/ 2059550 w 6740930"/>
              <a:gd name="connsiteY4" fmla="*/ 4435094 h 4502672"/>
              <a:gd name="connsiteX5" fmla="*/ 43326 w 6740930"/>
              <a:gd name="connsiteY5" fmla="*/ 2528011 h 4502672"/>
              <a:gd name="connsiteX0" fmla="*/ 45865 w 6743469"/>
              <a:gd name="connsiteY0" fmla="*/ 2511181 h 4485842"/>
              <a:gd name="connsiteX1" fmla="*/ 768548 w 6743469"/>
              <a:gd name="connsiteY1" fmla="*/ 1932 h 4485842"/>
              <a:gd name="connsiteX2" fmla="*/ 2101624 w 6743469"/>
              <a:gd name="connsiteY2" fmla="*/ 2102795 h 4485842"/>
              <a:gd name="connsiteX3" fmla="*/ 6743455 w 6743469"/>
              <a:gd name="connsiteY3" fmla="*/ 3704361 h 4485842"/>
              <a:gd name="connsiteX4" fmla="*/ 2062089 w 6743469"/>
              <a:gd name="connsiteY4" fmla="*/ 4418264 h 4485842"/>
              <a:gd name="connsiteX5" fmla="*/ 45865 w 6743469"/>
              <a:gd name="connsiteY5" fmla="*/ 2511181 h 4485842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108768 w 6248810"/>
              <a:gd name="connsiteY0" fmla="*/ 2703443 h 4475800"/>
              <a:gd name="connsiteX1" fmla="*/ 273890 w 6248810"/>
              <a:gd name="connsiteY1" fmla="*/ 4624 h 4475800"/>
              <a:gd name="connsiteX2" fmla="*/ 1606966 w 6248810"/>
              <a:gd name="connsiteY2" fmla="*/ 2105487 h 4475800"/>
              <a:gd name="connsiteX3" fmla="*/ 6248797 w 6248810"/>
              <a:gd name="connsiteY3" fmla="*/ 3707053 h 4475800"/>
              <a:gd name="connsiteX4" fmla="*/ 1567431 w 6248810"/>
              <a:gd name="connsiteY4" fmla="*/ 4420956 h 4475800"/>
              <a:gd name="connsiteX5" fmla="*/ 108768 w 6248810"/>
              <a:gd name="connsiteY5" fmla="*/ 2703443 h 447580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1029 w 6251071"/>
              <a:gd name="connsiteY0" fmla="*/ 2699826 h 4472183"/>
              <a:gd name="connsiteX1" fmla="*/ 276151 w 6251071"/>
              <a:gd name="connsiteY1" fmla="*/ 1007 h 4472183"/>
              <a:gd name="connsiteX2" fmla="*/ 1664984 w 6251071"/>
              <a:gd name="connsiteY2" fmla="*/ 2402953 h 4472183"/>
              <a:gd name="connsiteX3" fmla="*/ 6251058 w 6251071"/>
              <a:gd name="connsiteY3" fmla="*/ 3703436 h 4472183"/>
              <a:gd name="connsiteX4" fmla="*/ 1569692 w 6251071"/>
              <a:gd name="connsiteY4" fmla="*/ 4417339 h 4472183"/>
              <a:gd name="connsiteX5" fmla="*/ 111029 w 6251071"/>
              <a:gd name="connsiteY5" fmla="*/ 2699826 h 4472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51071" h="4472183">
                <a:moveTo>
                  <a:pt x="111029" y="2699826"/>
                </a:moveTo>
                <a:cubicBezTo>
                  <a:pt x="-104561" y="1963771"/>
                  <a:pt x="17159" y="50486"/>
                  <a:pt x="276151" y="1007"/>
                </a:cubicBezTo>
                <a:cubicBezTo>
                  <a:pt x="535144" y="-48472"/>
                  <a:pt x="488888" y="1739418"/>
                  <a:pt x="1664984" y="2402953"/>
                </a:cubicBezTo>
                <a:cubicBezTo>
                  <a:pt x="4034260" y="3769013"/>
                  <a:pt x="6242779" y="3031310"/>
                  <a:pt x="6251058" y="3703436"/>
                </a:cubicBezTo>
                <a:cubicBezTo>
                  <a:pt x="6259337" y="4375562"/>
                  <a:pt x="2593030" y="4584607"/>
                  <a:pt x="1569692" y="4417339"/>
                </a:cubicBezTo>
                <a:cubicBezTo>
                  <a:pt x="546354" y="4250071"/>
                  <a:pt x="326619" y="3435881"/>
                  <a:pt x="111029" y="2699826"/>
                </a:cubicBezTo>
                <a:close/>
              </a:path>
            </a:pathLst>
          </a:custGeom>
          <a:solidFill>
            <a:srgbClr val="0070C0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Century Gothic" panose="020B0502020202020204" pitchFamily="34" charset="0"/>
            </a:endParaRPr>
          </a:p>
        </p:txBody>
      </p:sp>
      <p:sp>
        <p:nvSpPr>
          <p:cNvPr id="15363" name="Заголовок 1"/>
          <p:cNvSpPr>
            <a:spLocks noGrp="1"/>
          </p:cNvSpPr>
          <p:nvPr>
            <p:ph type="ctrTitle"/>
          </p:nvPr>
        </p:nvSpPr>
        <p:spPr>
          <a:xfrm>
            <a:off x="144463" y="44450"/>
            <a:ext cx="8964612" cy="1055688"/>
          </a:xfrm>
        </p:spPr>
        <p:txBody>
          <a:bodyPr/>
          <a:lstStyle/>
          <a:p>
            <a:pPr algn="l" eaLnBrk="1" hangingPunct="1"/>
            <a:r>
              <a:rPr lang="ru-RU" alt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mbria" pitchFamily="18" charset="0"/>
                <a:cs typeface="Arial" charset="0"/>
              </a:rPr>
              <a:t>Выдача материалов </a:t>
            </a:r>
            <a:br>
              <a:rPr lang="ru-RU" alt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mbria" pitchFamily="18" charset="0"/>
                <a:cs typeface="Arial" charset="0"/>
              </a:rPr>
            </a:br>
            <a:r>
              <a:rPr lang="ru-RU" alt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mbria" pitchFamily="18" charset="0"/>
                <a:cs typeface="Arial" charset="0"/>
              </a:rPr>
              <a:t>итогового собеседования эксперту</a:t>
            </a:r>
          </a:p>
        </p:txBody>
      </p:sp>
      <p:sp>
        <p:nvSpPr>
          <p:cNvPr id="15365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6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7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8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9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70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71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1058863" y="769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50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5019303" y="764704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33" name="Прямоугольник 4"/>
          <p:cNvSpPr>
            <a:spLocks noChangeArrowheads="1"/>
          </p:cNvSpPr>
          <p:nvPr/>
        </p:nvSpPr>
        <p:spPr bwMode="auto">
          <a:xfrm>
            <a:off x="296862" y="1268760"/>
            <a:ext cx="852361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ru-RU" altLang="ru-RU" sz="18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1</a:t>
            </a:r>
            <a:r>
              <a:rPr lang="ru-RU" altLang="ru-RU" sz="18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) критерии оценивания итогового собеседования</a:t>
            </a:r>
          </a:p>
        </p:txBody>
      </p:sp>
      <p:sp>
        <p:nvSpPr>
          <p:cNvPr id="22" name="Прямоугольник 4"/>
          <p:cNvSpPr>
            <a:spLocks noChangeArrowheads="1"/>
          </p:cNvSpPr>
          <p:nvPr/>
        </p:nvSpPr>
        <p:spPr bwMode="auto">
          <a:xfrm>
            <a:off x="728910" y="1863620"/>
            <a:ext cx="809156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ru-RU" altLang="ru-RU" sz="18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2</a:t>
            </a:r>
            <a:r>
              <a:rPr lang="ru-RU" altLang="ru-RU" sz="18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) </a:t>
            </a:r>
            <a:r>
              <a:rPr lang="ru-RU" sz="18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форму протокола эксперта для оценивания ответов участников итогового собеседования (форма ИС-03) (по количеству участников </a:t>
            </a:r>
            <a:br>
              <a:rPr lang="ru-RU" sz="18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в аудитории</a:t>
            </a:r>
            <a:r>
              <a:rPr lang="ru-RU" sz="18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)</a:t>
            </a:r>
            <a:endParaRPr lang="ru-RU" altLang="ru-RU" sz="1800" b="1" dirty="0">
              <a:solidFill>
                <a:srgbClr val="00B050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4"/>
          <p:cNvSpPr>
            <a:spLocks noChangeArrowheads="1"/>
          </p:cNvSpPr>
          <p:nvPr/>
        </p:nvSpPr>
        <p:spPr bwMode="auto">
          <a:xfrm>
            <a:off x="1160958" y="3028071"/>
            <a:ext cx="780353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ru-RU" altLang="ru-RU" sz="18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3) список участников итогового собеседования с ОВЗ, детей-инвалидов </a:t>
            </a:r>
          </a:p>
          <a:p>
            <a:pPr>
              <a:spcBef>
                <a:spcPct val="0"/>
              </a:spcBef>
              <a:buNone/>
            </a:pPr>
            <a:r>
              <a:rPr lang="ru-RU" altLang="ru-RU" sz="18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и инвалидов (с указанием категории заболевания), распределенных </a:t>
            </a:r>
            <a:br>
              <a:rPr lang="ru-RU" altLang="ru-RU" sz="18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</a:br>
            <a:r>
              <a:rPr lang="ru-RU" altLang="ru-RU" sz="18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в данную аудиторию </a:t>
            </a:r>
            <a:r>
              <a:rPr lang="ru-RU" altLang="ru-RU" sz="18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проведения (при наличии)</a:t>
            </a:r>
            <a:endParaRPr lang="ru-RU" altLang="ru-RU" sz="1800" dirty="0">
              <a:solidFill>
                <a:srgbClr val="003399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4"/>
          <p:cNvSpPr>
            <a:spLocks noChangeArrowheads="1"/>
          </p:cNvSpPr>
          <p:nvPr/>
        </p:nvSpPr>
        <p:spPr bwMode="auto">
          <a:xfrm>
            <a:off x="1655168" y="4217914"/>
            <a:ext cx="748883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ru-RU" altLang="ru-RU" sz="18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4</a:t>
            </a:r>
            <a:r>
              <a:rPr lang="ru-RU" altLang="ru-RU" sz="18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) перечень категорий участников с ОВЗ, детей-инвалидов </a:t>
            </a:r>
            <a:br>
              <a:rPr lang="ru-RU" altLang="ru-RU" sz="18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</a:br>
            <a:r>
              <a:rPr lang="ru-RU" altLang="ru-RU" sz="18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и инвалидов, претендующих на уменьшение минимального количества баллов, необходимого для получения «зачета» (приложение 16 к Порядку)</a:t>
            </a:r>
          </a:p>
        </p:txBody>
      </p:sp>
      <p:sp>
        <p:nvSpPr>
          <p:cNvPr id="23" name="Прямоугольник 4"/>
          <p:cNvSpPr>
            <a:spLocks noChangeArrowheads="1"/>
          </p:cNvSpPr>
          <p:nvPr/>
        </p:nvSpPr>
        <p:spPr bwMode="auto">
          <a:xfrm>
            <a:off x="2177900" y="5607978"/>
            <a:ext cx="69661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ru-RU" altLang="ru-RU" sz="18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5</a:t>
            </a:r>
            <a:r>
              <a:rPr lang="ru-RU" altLang="ru-RU" sz="18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) </a:t>
            </a:r>
            <a:r>
              <a:rPr lang="ru-RU" altLang="ru-RU" sz="18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ф</a:t>
            </a:r>
            <a:r>
              <a:rPr lang="ru-RU" altLang="ru-RU" sz="18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орму ИС-01, используемую </a:t>
            </a:r>
            <a:r>
              <a:rPr lang="ru-RU" altLang="ru-RU" sz="18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для заполнения формы ИС-03;</a:t>
            </a:r>
          </a:p>
        </p:txBody>
      </p:sp>
      <p:sp>
        <p:nvSpPr>
          <p:cNvPr id="29" name="Прямоугольник 4"/>
          <p:cNvSpPr>
            <a:spLocks noChangeArrowheads="1"/>
          </p:cNvSpPr>
          <p:nvPr/>
        </p:nvSpPr>
        <p:spPr bwMode="auto">
          <a:xfrm>
            <a:off x="2574452" y="6156012"/>
            <a:ext cx="653405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ru-RU" altLang="ru-RU" sz="18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6) ВДП </a:t>
            </a:r>
            <a:r>
              <a:rPr lang="ru-RU" altLang="ru-RU" sz="18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для упаковки </a:t>
            </a:r>
            <a:r>
              <a:rPr lang="ru-RU" altLang="ru-RU" sz="18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форм ИС-03</a:t>
            </a:r>
            <a:endParaRPr lang="ru-RU" altLang="ru-RU" sz="1800" dirty="0">
              <a:solidFill>
                <a:srgbClr val="003399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36" name="Прямоугольник: скругленные углы 13">
            <a:extLst>
              <a:ext uri="{FF2B5EF4-FFF2-40B4-BE49-F238E27FC236}">
                <a16:creationId xmlns:a16="http://schemas.microsoft.com/office/drawing/2014/main" id="{4DFEF4BA-3FC5-4F83-90EF-532B904F3266}"/>
              </a:ext>
            </a:extLst>
          </p:cNvPr>
          <p:cNvSpPr/>
          <p:nvPr/>
        </p:nvSpPr>
        <p:spPr>
          <a:xfrm>
            <a:off x="861356" y="1801742"/>
            <a:ext cx="9111243" cy="45719"/>
          </a:xfrm>
          <a:prstGeom prst="roundRect">
            <a:avLst>
              <a:gd name="adj" fmla="val 50000"/>
            </a:avLst>
          </a:prstGeom>
          <a:solidFill>
            <a:srgbClr val="74BE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: скругленные углы 14">
            <a:extLst>
              <a:ext uri="{FF2B5EF4-FFF2-40B4-BE49-F238E27FC236}">
                <a16:creationId xmlns:a16="http://schemas.microsoft.com/office/drawing/2014/main" id="{5D6CE071-8FD3-4C26-ADCF-13F1D79B7617}"/>
              </a:ext>
            </a:extLst>
          </p:cNvPr>
          <p:cNvSpPr/>
          <p:nvPr/>
        </p:nvSpPr>
        <p:spPr>
          <a:xfrm>
            <a:off x="-1332656" y="1148690"/>
            <a:ext cx="9214854" cy="92409"/>
          </a:xfrm>
          <a:prstGeom prst="roundRect">
            <a:avLst>
              <a:gd name="adj" fmla="val 50000"/>
            </a:avLst>
          </a:prstGeom>
          <a:solidFill>
            <a:srgbClr val="4BA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: скругленные углы 13">
            <a:extLst>
              <a:ext uri="{FF2B5EF4-FFF2-40B4-BE49-F238E27FC236}">
                <a16:creationId xmlns:a16="http://schemas.microsoft.com/office/drawing/2014/main" id="{4DFEF4BA-3FC5-4F83-90EF-532B904F3266}"/>
              </a:ext>
            </a:extLst>
          </p:cNvPr>
          <p:cNvSpPr/>
          <p:nvPr/>
        </p:nvSpPr>
        <p:spPr>
          <a:xfrm>
            <a:off x="1335819" y="2982352"/>
            <a:ext cx="8580585" cy="45719"/>
          </a:xfrm>
          <a:prstGeom prst="roundRect">
            <a:avLst>
              <a:gd name="adj" fmla="val 50000"/>
            </a:avLst>
          </a:prstGeom>
          <a:solidFill>
            <a:srgbClr val="74BE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: скругленные углы 13">
            <a:extLst>
              <a:ext uri="{FF2B5EF4-FFF2-40B4-BE49-F238E27FC236}">
                <a16:creationId xmlns:a16="http://schemas.microsoft.com/office/drawing/2014/main" id="{4DFEF4BA-3FC5-4F83-90EF-532B904F3266}"/>
              </a:ext>
            </a:extLst>
          </p:cNvPr>
          <p:cNvSpPr/>
          <p:nvPr/>
        </p:nvSpPr>
        <p:spPr>
          <a:xfrm>
            <a:off x="1797461" y="4172195"/>
            <a:ext cx="9111243" cy="45719"/>
          </a:xfrm>
          <a:prstGeom prst="roundRect">
            <a:avLst>
              <a:gd name="adj" fmla="val 50000"/>
            </a:avLst>
          </a:prstGeom>
          <a:solidFill>
            <a:srgbClr val="74BE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: скругленные углы 13">
            <a:extLst>
              <a:ext uri="{FF2B5EF4-FFF2-40B4-BE49-F238E27FC236}">
                <a16:creationId xmlns:a16="http://schemas.microsoft.com/office/drawing/2014/main" id="{4DFEF4BA-3FC5-4F83-90EF-532B904F3266}"/>
              </a:ext>
            </a:extLst>
          </p:cNvPr>
          <p:cNvSpPr/>
          <p:nvPr/>
        </p:nvSpPr>
        <p:spPr>
          <a:xfrm>
            <a:off x="2372135" y="5562259"/>
            <a:ext cx="8580585" cy="45719"/>
          </a:xfrm>
          <a:prstGeom prst="roundRect">
            <a:avLst>
              <a:gd name="adj" fmla="val 50000"/>
            </a:avLst>
          </a:prstGeom>
          <a:solidFill>
            <a:srgbClr val="74BE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: скругленные углы 13">
            <a:extLst>
              <a:ext uri="{FF2B5EF4-FFF2-40B4-BE49-F238E27FC236}">
                <a16:creationId xmlns:a16="http://schemas.microsoft.com/office/drawing/2014/main" id="{4DFEF4BA-3FC5-4F83-90EF-532B904F3266}"/>
              </a:ext>
            </a:extLst>
          </p:cNvPr>
          <p:cNvSpPr/>
          <p:nvPr/>
        </p:nvSpPr>
        <p:spPr>
          <a:xfrm>
            <a:off x="2760166" y="6110293"/>
            <a:ext cx="8580585" cy="45719"/>
          </a:xfrm>
          <a:prstGeom prst="roundRect">
            <a:avLst>
              <a:gd name="adj" fmla="val 50000"/>
            </a:avLst>
          </a:prstGeom>
          <a:solidFill>
            <a:srgbClr val="74BE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Левая фигурная скобка 27"/>
          <p:cNvSpPr/>
          <p:nvPr/>
        </p:nvSpPr>
        <p:spPr>
          <a:xfrm>
            <a:off x="927215" y="3012478"/>
            <a:ext cx="304800" cy="2549781"/>
          </a:xfrm>
          <a:prstGeom prst="leftBrace">
            <a:avLst>
              <a:gd name="adj1" fmla="val 8333"/>
              <a:gd name="adj2" fmla="val 50427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4"/>
          <p:cNvSpPr>
            <a:spLocks noChangeArrowheads="1"/>
          </p:cNvSpPr>
          <p:nvPr/>
        </p:nvSpPr>
        <p:spPr bwMode="auto">
          <a:xfrm>
            <a:off x="200264" y="3290755"/>
            <a:ext cx="738664" cy="1727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vert270"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ru-RU" altLang="ru-RU" sz="1800" dirty="0" smtClean="0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Желательно объединить  </a:t>
            </a:r>
            <a:endParaRPr lang="ru-RU" altLang="ru-RU" sz="1800" dirty="0">
              <a:solidFill>
                <a:srgbClr val="FF0000"/>
              </a:solidFill>
              <a:latin typeface="Cambria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1356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Овал 7">
            <a:extLst>
              <a:ext uri="{FF2B5EF4-FFF2-40B4-BE49-F238E27FC236}">
                <a16:creationId xmlns:a16="http://schemas.microsoft.com/office/drawing/2014/main" id="{4C5BC2F6-457D-4F59-BE71-877BD7BFE6C1}"/>
              </a:ext>
            </a:extLst>
          </p:cNvPr>
          <p:cNvSpPr/>
          <p:nvPr/>
        </p:nvSpPr>
        <p:spPr>
          <a:xfrm>
            <a:off x="-474170" y="3193932"/>
            <a:ext cx="6842042" cy="4894979"/>
          </a:xfrm>
          <a:custGeom>
            <a:avLst/>
            <a:gdLst>
              <a:gd name="connsiteX0" fmla="*/ 0 w 4032448"/>
              <a:gd name="connsiteY0" fmla="*/ 1907083 h 3814166"/>
              <a:gd name="connsiteX1" fmla="*/ 2016224 w 4032448"/>
              <a:gd name="connsiteY1" fmla="*/ 0 h 3814166"/>
              <a:gd name="connsiteX2" fmla="*/ 4032448 w 4032448"/>
              <a:gd name="connsiteY2" fmla="*/ 1907083 h 3814166"/>
              <a:gd name="connsiteX3" fmla="*/ 2016224 w 4032448"/>
              <a:gd name="connsiteY3" fmla="*/ 3814166 h 3814166"/>
              <a:gd name="connsiteX4" fmla="*/ 0 w 4032448"/>
              <a:gd name="connsiteY4" fmla="*/ 1907083 h 3814166"/>
              <a:gd name="connsiteX0" fmla="*/ 159826 w 4192274"/>
              <a:gd name="connsiteY0" fmla="*/ 2509249 h 4416332"/>
              <a:gd name="connsiteX1" fmla="*/ 882509 w 4192274"/>
              <a:gd name="connsiteY1" fmla="*/ 0 h 4416332"/>
              <a:gd name="connsiteX2" fmla="*/ 4192274 w 4192274"/>
              <a:gd name="connsiteY2" fmla="*/ 2509249 h 4416332"/>
              <a:gd name="connsiteX3" fmla="*/ 2176050 w 4192274"/>
              <a:gd name="connsiteY3" fmla="*/ 4416332 h 4416332"/>
              <a:gd name="connsiteX4" fmla="*/ 159826 w 4192274"/>
              <a:gd name="connsiteY4" fmla="*/ 2509249 h 4416332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6740930"/>
              <a:gd name="connsiteY0" fmla="*/ 2528011 h 4502672"/>
              <a:gd name="connsiteX1" fmla="*/ 766009 w 6740930"/>
              <a:gd name="connsiteY1" fmla="*/ 18762 h 4502672"/>
              <a:gd name="connsiteX2" fmla="*/ 1809154 w 6740930"/>
              <a:gd name="connsiteY2" fmla="*/ 1439401 h 4502672"/>
              <a:gd name="connsiteX3" fmla="*/ 6740916 w 6740930"/>
              <a:gd name="connsiteY3" fmla="*/ 3721191 h 4502672"/>
              <a:gd name="connsiteX4" fmla="*/ 2059550 w 6740930"/>
              <a:gd name="connsiteY4" fmla="*/ 4435094 h 4502672"/>
              <a:gd name="connsiteX5" fmla="*/ 43326 w 6740930"/>
              <a:gd name="connsiteY5" fmla="*/ 2528011 h 4502672"/>
              <a:gd name="connsiteX0" fmla="*/ 45865 w 6743469"/>
              <a:gd name="connsiteY0" fmla="*/ 2511181 h 4485842"/>
              <a:gd name="connsiteX1" fmla="*/ 768548 w 6743469"/>
              <a:gd name="connsiteY1" fmla="*/ 1932 h 4485842"/>
              <a:gd name="connsiteX2" fmla="*/ 2101624 w 6743469"/>
              <a:gd name="connsiteY2" fmla="*/ 2102795 h 4485842"/>
              <a:gd name="connsiteX3" fmla="*/ 6743455 w 6743469"/>
              <a:gd name="connsiteY3" fmla="*/ 3704361 h 4485842"/>
              <a:gd name="connsiteX4" fmla="*/ 2062089 w 6743469"/>
              <a:gd name="connsiteY4" fmla="*/ 4418264 h 4485842"/>
              <a:gd name="connsiteX5" fmla="*/ 45865 w 6743469"/>
              <a:gd name="connsiteY5" fmla="*/ 2511181 h 4485842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108768 w 6248810"/>
              <a:gd name="connsiteY0" fmla="*/ 2703443 h 4475800"/>
              <a:gd name="connsiteX1" fmla="*/ 273890 w 6248810"/>
              <a:gd name="connsiteY1" fmla="*/ 4624 h 4475800"/>
              <a:gd name="connsiteX2" fmla="*/ 1606966 w 6248810"/>
              <a:gd name="connsiteY2" fmla="*/ 2105487 h 4475800"/>
              <a:gd name="connsiteX3" fmla="*/ 6248797 w 6248810"/>
              <a:gd name="connsiteY3" fmla="*/ 3707053 h 4475800"/>
              <a:gd name="connsiteX4" fmla="*/ 1567431 w 6248810"/>
              <a:gd name="connsiteY4" fmla="*/ 4420956 h 4475800"/>
              <a:gd name="connsiteX5" fmla="*/ 108768 w 6248810"/>
              <a:gd name="connsiteY5" fmla="*/ 2703443 h 447580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1029 w 6251071"/>
              <a:gd name="connsiteY0" fmla="*/ 2699826 h 4472183"/>
              <a:gd name="connsiteX1" fmla="*/ 276151 w 6251071"/>
              <a:gd name="connsiteY1" fmla="*/ 1007 h 4472183"/>
              <a:gd name="connsiteX2" fmla="*/ 1664984 w 6251071"/>
              <a:gd name="connsiteY2" fmla="*/ 2402953 h 4472183"/>
              <a:gd name="connsiteX3" fmla="*/ 6251058 w 6251071"/>
              <a:gd name="connsiteY3" fmla="*/ 3703436 h 4472183"/>
              <a:gd name="connsiteX4" fmla="*/ 1569692 w 6251071"/>
              <a:gd name="connsiteY4" fmla="*/ 4417339 h 4472183"/>
              <a:gd name="connsiteX5" fmla="*/ 111029 w 6251071"/>
              <a:gd name="connsiteY5" fmla="*/ 2699826 h 4472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51071" h="4472183">
                <a:moveTo>
                  <a:pt x="111029" y="2699826"/>
                </a:moveTo>
                <a:cubicBezTo>
                  <a:pt x="-104561" y="1963771"/>
                  <a:pt x="17159" y="50486"/>
                  <a:pt x="276151" y="1007"/>
                </a:cubicBezTo>
                <a:cubicBezTo>
                  <a:pt x="535144" y="-48472"/>
                  <a:pt x="488888" y="1739418"/>
                  <a:pt x="1664984" y="2402953"/>
                </a:cubicBezTo>
                <a:cubicBezTo>
                  <a:pt x="4034260" y="3769013"/>
                  <a:pt x="6242779" y="3031310"/>
                  <a:pt x="6251058" y="3703436"/>
                </a:cubicBezTo>
                <a:cubicBezTo>
                  <a:pt x="6259337" y="4375562"/>
                  <a:pt x="2593030" y="4584607"/>
                  <a:pt x="1569692" y="4417339"/>
                </a:cubicBezTo>
                <a:cubicBezTo>
                  <a:pt x="546354" y="4250071"/>
                  <a:pt x="326619" y="3435881"/>
                  <a:pt x="111029" y="2699826"/>
                </a:cubicBezTo>
                <a:close/>
              </a:path>
            </a:pathLst>
          </a:custGeom>
          <a:solidFill>
            <a:srgbClr val="74BEED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Century Gothic" panose="020B0502020202020204" pitchFamily="34" charset="0"/>
            </a:endParaRPr>
          </a:p>
        </p:txBody>
      </p:sp>
      <p:sp>
        <p:nvSpPr>
          <p:cNvPr id="68" name="Овал 7">
            <a:extLst>
              <a:ext uri="{FF2B5EF4-FFF2-40B4-BE49-F238E27FC236}">
                <a16:creationId xmlns:a16="http://schemas.microsoft.com/office/drawing/2014/main" id="{C529F975-5C1D-42D1-AF9A-D996FE70DAEE}"/>
              </a:ext>
            </a:extLst>
          </p:cNvPr>
          <p:cNvSpPr/>
          <p:nvPr/>
        </p:nvSpPr>
        <p:spPr>
          <a:xfrm>
            <a:off x="-1004571" y="4042927"/>
            <a:ext cx="6251071" cy="4472183"/>
          </a:xfrm>
          <a:custGeom>
            <a:avLst/>
            <a:gdLst>
              <a:gd name="connsiteX0" fmla="*/ 0 w 4032448"/>
              <a:gd name="connsiteY0" fmla="*/ 1907083 h 3814166"/>
              <a:gd name="connsiteX1" fmla="*/ 2016224 w 4032448"/>
              <a:gd name="connsiteY1" fmla="*/ 0 h 3814166"/>
              <a:gd name="connsiteX2" fmla="*/ 4032448 w 4032448"/>
              <a:gd name="connsiteY2" fmla="*/ 1907083 h 3814166"/>
              <a:gd name="connsiteX3" fmla="*/ 2016224 w 4032448"/>
              <a:gd name="connsiteY3" fmla="*/ 3814166 h 3814166"/>
              <a:gd name="connsiteX4" fmla="*/ 0 w 4032448"/>
              <a:gd name="connsiteY4" fmla="*/ 1907083 h 3814166"/>
              <a:gd name="connsiteX0" fmla="*/ 159826 w 4192274"/>
              <a:gd name="connsiteY0" fmla="*/ 2509249 h 4416332"/>
              <a:gd name="connsiteX1" fmla="*/ 882509 w 4192274"/>
              <a:gd name="connsiteY1" fmla="*/ 0 h 4416332"/>
              <a:gd name="connsiteX2" fmla="*/ 4192274 w 4192274"/>
              <a:gd name="connsiteY2" fmla="*/ 2509249 h 4416332"/>
              <a:gd name="connsiteX3" fmla="*/ 2176050 w 4192274"/>
              <a:gd name="connsiteY3" fmla="*/ 4416332 h 4416332"/>
              <a:gd name="connsiteX4" fmla="*/ 159826 w 4192274"/>
              <a:gd name="connsiteY4" fmla="*/ 2509249 h 4416332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6740930"/>
              <a:gd name="connsiteY0" fmla="*/ 2528011 h 4502672"/>
              <a:gd name="connsiteX1" fmla="*/ 766009 w 6740930"/>
              <a:gd name="connsiteY1" fmla="*/ 18762 h 4502672"/>
              <a:gd name="connsiteX2" fmla="*/ 1809154 w 6740930"/>
              <a:gd name="connsiteY2" fmla="*/ 1439401 h 4502672"/>
              <a:gd name="connsiteX3" fmla="*/ 6740916 w 6740930"/>
              <a:gd name="connsiteY3" fmla="*/ 3721191 h 4502672"/>
              <a:gd name="connsiteX4" fmla="*/ 2059550 w 6740930"/>
              <a:gd name="connsiteY4" fmla="*/ 4435094 h 4502672"/>
              <a:gd name="connsiteX5" fmla="*/ 43326 w 6740930"/>
              <a:gd name="connsiteY5" fmla="*/ 2528011 h 4502672"/>
              <a:gd name="connsiteX0" fmla="*/ 45865 w 6743469"/>
              <a:gd name="connsiteY0" fmla="*/ 2511181 h 4485842"/>
              <a:gd name="connsiteX1" fmla="*/ 768548 w 6743469"/>
              <a:gd name="connsiteY1" fmla="*/ 1932 h 4485842"/>
              <a:gd name="connsiteX2" fmla="*/ 2101624 w 6743469"/>
              <a:gd name="connsiteY2" fmla="*/ 2102795 h 4485842"/>
              <a:gd name="connsiteX3" fmla="*/ 6743455 w 6743469"/>
              <a:gd name="connsiteY3" fmla="*/ 3704361 h 4485842"/>
              <a:gd name="connsiteX4" fmla="*/ 2062089 w 6743469"/>
              <a:gd name="connsiteY4" fmla="*/ 4418264 h 4485842"/>
              <a:gd name="connsiteX5" fmla="*/ 45865 w 6743469"/>
              <a:gd name="connsiteY5" fmla="*/ 2511181 h 4485842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108768 w 6248810"/>
              <a:gd name="connsiteY0" fmla="*/ 2703443 h 4475800"/>
              <a:gd name="connsiteX1" fmla="*/ 273890 w 6248810"/>
              <a:gd name="connsiteY1" fmla="*/ 4624 h 4475800"/>
              <a:gd name="connsiteX2" fmla="*/ 1606966 w 6248810"/>
              <a:gd name="connsiteY2" fmla="*/ 2105487 h 4475800"/>
              <a:gd name="connsiteX3" fmla="*/ 6248797 w 6248810"/>
              <a:gd name="connsiteY3" fmla="*/ 3707053 h 4475800"/>
              <a:gd name="connsiteX4" fmla="*/ 1567431 w 6248810"/>
              <a:gd name="connsiteY4" fmla="*/ 4420956 h 4475800"/>
              <a:gd name="connsiteX5" fmla="*/ 108768 w 6248810"/>
              <a:gd name="connsiteY5" fmla="*/ 2703443 h 447580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1029 w 6251071"/>
              <a:gd name="connsiteY0" fmla="*/ 2699826 h 4472183"/>
              <a:gd name="connsiteX1" fmla="*/ 276151 w 6251071"/>
              <a:gd name="connsiteY1" fmla="*/ 1007 h 4472183"/>
              <a:gd name="connsiteX2" fmla="*/ 1664984 w 6251071"/>
              <a:gd name="connsiteY2" fmla="*/ 2402953 h 4472183"/>
              <a:gd name="connsiteX3" fmla="*/ 6251058 w 6251071"/>
              <a:gd name="connsiteY3" fmla="*/ 3703436 h 4472183"/>
              <a:gd name="connsiteX4" fmla="*/ 1569692 w 6251071"/>
              <a:gd name="connsiteY4" fmla="*/ 4417339 h 4472183"/>
              <a:gd name="connsiteX5" fmla="*/ 111029 w 6251071"/>
              <a:gd name="connsiteY5" fmla="*/ 2699826 h 4472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51071" h="4472183">
                <a:moveTo>
                  <a:pt x="111029" y="2699826"/>
                </a:moveTo>
                <a:cubicBezTo>
                  <a:pt x="-104561" y="1963771"/>
                  <a:pt x="17159" y="50486"/>
                  <a:pt x="276151" y="1007"/>
                </a:cubicBezTo>
                <a:cubicBezTo>
                  <a:pt x="535144" y="-48472"/>
                  <a:pt x="488888" y="1739418"/>
                  <a:pt x="1664984" y="2402953"/>
                </a:cubicBezTo>
                <a:cubicBezTo>
                  <a:pt x="4034260" y="3769013"/>
                  <a:pt x="6242779" y="3031310"/>
                  <a:pt x="6251058" y="3703436"/>
                </a:cubicBezTo>
                <a:cubicBezTo>
                  <a:pt x="6259337" y="4375562"/>
                  <a:pt x="2593030" y="4584607"/>
                  <a:pt x="1569692" y="4417339"/>
                </a:cubicBezTo>
                <a:cubicBezTo>
                  <a:pt x="546354" y="4250071"/>
                  <a:pt x="326619" y="3435881"/>
                  <a:pt x="111029" y="2699826"/>
                </a:cubicBezTo>
                <a:close/>
              </a:path>
            </a:pathLst>
          </a:custGeom>
          <a:solidFill>
            <a:srgbClr val="0070C0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Century Gothic" panose="020B0502020202020204" pitchFamily="34" charset="0"/>
            </a:endParaRPr>
          </a:p>
        </p:txBody>
      </p:sp>
      <p:sp>
        <p:nvSpPr>
          <p:cNvPr id="70" name="Овал 7">
            <a:extLst>
              <a:ext uri="{FF2B5EF4-FFF2-40B4-BE49-F238E27FC236}">
                <a16:creationId xmlns:a16="http://schemas.microsoft.com/office/drawing/2014/main" id="{9C2B6145-C084-4C29-A7C3-B6FBC3B77998}"/>
              </a:ext>
            </a:extLst>
          </p:cNvPr>
          <p:cNvSpPr/>
          <p:nvPr/>
        </p:nvSpPr>
        <p:spPr>
          <a:xfrm rot="404496" flipH="1" flipV="1">
            <a:off x="3140457" y="-1150927"/>
            <a:ext cx="6842042" cy="4894979"/>
          </a:xfrm>
          <a:custGeom>
            <a:avLst/>
            <a:gdLst>
              <a:gd name="connsiteX0" fmla="*/ 0 w 4032448"/>
              <a:gd name="connsiteY0" fmla="*/ 1907083 h 3814166"/>
              <a:gd name="connsiteX1" fmla="*/ 2016224 w 4032448"/>
              <a:gd name="connsiteY1" fmla="*/ 0 h 3814166"/>
              <a:gd name="connsiteX2" fmla="*/ 4032448 w 4032448"/>
              <a:gd name="connsiteY2" fmla="*/ 1907083 h 3814166"/>
              <a:gd name="connsiteX3" fmla="*/ 2016224 w 4032448"/>
              <a:gd name="connsiteY3" fmla="*/ 3814166 h 3814166"/>
              <a:gd name="connsiteX4" fmla="*/ 0 w 4032448"/>
              <a:gd name="connsiteY4" fmla="*/ 1907083 h 3814166"/>
              <a:gd name="connsiteX0" fmla="*/ 159826 w 4192274"/>
              <a:gd name="connsiteY0" fmla="*/ 2509249 h 4416332"/>
              <a:gd name="connsiteX1" fmla="*/ 882509 w 4192274"/>
              <a:gd name="connsiteY1" fmla="*/ 0 h 4416332"/>
              <a:gd name="connsiteX2" fmla="*/ 4192274 w 4192274"/>
              <a:gd name="connsiteY2" fmla="*/ 2509249 h 4416332"/>
              <a:gd name="connsiteX3" fmla="*/ 2176050 w 4192274"/>
              <a:gd name="connsiteY3" fmla="*/ 4416332 h 4416332"/>
              <a:gd name="connsiteX4" fmla="*/ 159826 w 4192274"/>
              <a:gd name="connsiteY4" fmla="*/ 2509249 h 4416332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6740930"/>
              <a:gd name="connsiteY0" fmla="*/ 2528011 h 4502672"/>
              <a:gd name="connsiteX1" fmla="*/ 766009 w 6740930"/>
              <a:gd name="connsiteY1" fmla="*/ 18762 h 4502672"/>
              <a:gd name="connsiteX2" fmla="*/ 1809154 w 6740930"/>
              <a:gd name="connsiteY2" fmla="*/ 1439401 h 4502672"/>
              <a:gd name="connsiteX3" fmla="*/ 6740916 w 6740930"/>
              <a:gd name="connsiteY3" fmla="*/ 3721191 h 4502672"/>
              <a:gd name="connsiteX4" fmla="*/ 2059550 w 6740930"/>
              <a:gd name="connsiteY4" fmla="*/ 4435094 h 4502672"/>
              <a:gd name="connsiteX5" fmla="*/ 43326 w 6740930"/>
              <a:gd name="connsiteY5" fmla="*/ 2528011 h 4502672"/>
              <a:gd name="connsiteX0" fmla="*/ 45865 w 6743469"/>
              <a:gd name="connsiteY0" fmla="*/ 2511181 h 4485842"/>
              <a:gd name="connsiteX1" fmla="*/ 768548 w 6743469"/>
              <a:gd name="connsiteY1" fmla="*/ 1932 h 4485842"/>
              <a:gd name="connsiteX2" fmla="*/ 2101624 w 6743469"/>
              <a:gd name="connsiteY2" fmla="*/ 2102795 h 4485842"/>
              <a:gd name="connsiteX3" fmla="*/ 6743455 w 6743469"/>
              <a:gd name="connsiteY3" fmla="*/ 3704361 h 4485842"/>
              <a:gd name="connsiteX4" fmla="*/ 2062089 w 6743469"/>
              <a:gd name="connsiteY4" fmla="*/ 4418264 h 4485842"/>
              <a:gd name="connsiteX5" fmla="*/ 45865 w 6743469"/>
              <a:gd name="connsiteY5" fmla="*/ 2511181 h 4485842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108768 w 6248810"/>
              <a:gd name="connsiteY0" fmla="*/ 2703443 h 4475800"/>
              <a:gd name="connsiteX1" fmla="*/ 273890 w 6248810"/>
              <a:gd name="connsiteY1" fmla="*/ 4624 h 4475800"/>
              <a:gd name="connsiteX2" fmla="*/ 1606966 w 6248810"/>
              <a:gd name="connsiteY2" fmla="*/ 2105487 h 4475800"/>
              <a:gd name="connsiteX3" fmla="*/ 6248797 w 6248810"/>
              <a:gd name="connsiteY3" fmla="*/ 3707053 h 4475800"/>
              <a:gd name="connsiteX4" fmla="*/ 1567431 w 6248810"/>
              <a:gd name="connsiteY4" fmla="*/ 4420956 h 4475800"/>
              <a:gd name="connsiteX5" fmla="*/ 108768 w 6248810"/>
              <a:gd name="connsiteY5" fmla="*/ 2703443 h 447580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1029 w 6251071"/>
              <a:gd name="connsiteY0" fmla="*/ 2699826 h 4472183"/>
              <a:gd name="connsiteX1" fmla="*/ 276151 w 6251071"/>
              <a:gd name="connsiteY1" fmla="*/ 1007 h 4472183"/>
              <a:gd name="connsiteX2" fmla="*/ 1664984 w 6251071"/>
              <a:gd name="connsiteY2" fmla="*/ 2402953 h 4472183"/>
              <a:gd name="connsiteX3" fmla="*/ 6251058 w 6251071"/>
              <a:gd name="connsiteY3" fmla="*/ 3703436 h 4472183"/>
              <a:gd name="connsiteX4" fmla="*/ 1569692 w 6251071"/>
              <a:gd name="connsiteY4" fmla="*/ 4417339 h 4472183"/>
              <a:gd name="connsiteX5" fmla="*/ 111029 w 6251071"/>
              <a:gd name="connsiteY5" fmla="*/ 2699826 h 4472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51071" h="4472183">
                <a:moveTo>
                  <a:pt x="111029" y="2699826"/>
                </a:moveTo>
                <a:cubicBezTo>
                  <a:pt x="-104561" y="1963771"/>
                  <a:pt x="17159" y="50486"/>
                  <a:pt x="276151" y="1007"/>
                </a:cubicBezTo>
                <a:cubicBezTo>
                  <a:pt x="535144" y="-48472"/>
                  <a:pt x="488888" y="1739418"/>
                  <a:pt x="1664984" y="2402953"/>
                </a:cubicBezTo>
                <a:cubicBezTo>
                  <a:pt x="4034260" y="3769013"/>
                  <a:pt x="6242779" y="3031310"/>
                  <a:pt x="6251058" y="3703436"/>
                </a:cubicBezTo>
                <a:cubicBezTo>
                  <a:pt x="6259337" y="4375562"/>
                  <a:pt x="2593030" y="4584607"/>
                  <a:pt x="1569692" y="4417339"/>
                </a:cubicBezTo>
                <a:cubicBezTo>
                  <a:pt x="546354" y="4250071"/>
                  <a:pt x="326619" y="3435881"/>
                  <a:pt x="111029" y="2699826"/>
                </a:cubicBezTo>
                <a:close/>
              </a:path>
            </a:pathLst>
          </a:custGeom>
          <a:solidFill>
            <a:srgbClr val="74BEED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Century Gothic" panose="020B0502020202020204" pitchFamily="34" charset="0"/>
            </a:endParaRPr>
          </a:p>
        </p:txBody>
      </p:sp>
      <p:sp>
        <p:nvSpPr>
          <p:cNvPr id="71" name="Овал 7">
            <a:extLst>
              <a:ext uri="{FF2B5EF4-FFF2-40B4-BE49-F238E27FC236}">
                <a16:creationId xmlns:a16="http://schemas.microsoft.com/office/drawing/2014/main" id="{BD65834F-0ED6-4B85-9329-82E3A3C586AA}"/>
              </a:ext>
            </a:extLst>
          </p:cNvPr>
          <p:cNvSpPr/>
          <p:nvPr/>
        </p:nvSpPr>
        <p:spPr>
          <a:xfrm rot="662638" flipH="1" flipV="1">
            <a:off x="4535996" y="-1254982"/>
            <a:ext cx="6251071" cy="4472183"/>
          </a:xfrm>
          <a:custGeom>
            <a:avLst/>
            <a:gdLst>
              <a:gd name="connsiteX0" fmla="*/ 0 w 4032448"/>
              <a:gd name="connsiteY0" fmla="*/ 1907083 h 3814166"/>
              <a:gd name="connsiteX1" fmla="*/ 2016224 w 4032448"/>
              <a:gd name="connsiteY1" fmla="*/ 0 h 3814166"/>
              <a:gd name="connsiteX2" fmla="*/ 4032448 w 4032448"/>
              <a:gd name="connsiteY2" fmla="*/ 1907083 h 3814166"/>
              <a:gd name="connsiteX3" fmla="*/ 2016224 w 4032448"/>
              <a:gd name="connsiteY3" fmla="*/ 3814166 h 3814166"/>
              <a:gd name="connsiteX4" fmla="*/ 0 w 4032448"/>
              <a:gd name="connsiteY4" fmla="*/ 1907083 h 3814166"/>
              <a:gd name="connsiteX0" fmla="*/ 159826 w 4192274"/>
              <a:gd name="connsiteY0" fmla="*/ 2509249 h 4416332"/>
              <a:gd name="connsiteX1" fmla="*/ 882509 w 4192274"/>
              <a:gd name="connsiteY1" fmla="*/ 0 h 4416332"/>
              <a:gd name="connsiteX2" fmla="*/ 4192274 w 4192274"/>
              <a:gd name="connsiteY2" fmla="*/ 2509249 h 4416332"/>
              <a:gd name="connsiteX3" fmla="*/ 2176050 w 4192274"/>
              <a:gd name="connsiteY3" fmla="*/ 4416332 h 4416332"/>
              <a:gd name="connsiteX4" fmla="*/ 159826 w 4192274"/>
              <a:gd name="connsiteY4" fmla="*/ 2509249 h 4416332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6740930"/>
              <a:gd name="connsiteY0" fmla="*/ 2528011 h 4502672"/>
              <a:gd name="connsiteX1" fmla="*/ 766009 w 6740930"/>
              <a:gd name="connsiteY1" fmla="*/ 18762 h 4502672"/>
              <a:gd name="connsiteX2" fmla="*/ 1809154 w 6740930"/>
              <a:gd name="connsiteY2" fmla="*/ 1439401 h 4502672"/>
              <a:gd name="connsiteX3" fmla="*/ 6740916 w 6740930"/>
              <a:gd name="connsiteY3" fmla="*/ 3721191 h 4502672"/>
              <a:gd name="connsiteX4" fmla="*/ 2059550 w 6740930"/>
              <a:gd name="connsiteY4" fmla="*/ 4435094 h 4502672"/>
              <a:gd name="connsiteX5" fmla="*/ 43326 w 6740930"/>
              <a:gd name="connsiteY5" fmla="*/ 2528011 h 4502672"/>
              <a:gd name="connsiteX0" fmla="*/ 45865 w 6743469"/>
              <a:gd name="connsiteY0" fmla="*/ 2511181 h 4485842"/>
              <a:gd name="connsiteX1" fmla="*/ 768548 w 6743469"/>
              <a:gd name="connsiteY1" fmla="*/ 1932 h 4485842"/>
              <a:gd name="connsiteX2" fmla="*/ 2101624 w 6743469"/>
              <a:gd name="connsiteY2" fmla="*/ 2102795 h 4485842"/>
              <a:gd name="connsiteX3" fmla="*/ 6743455 w 6743469"/>
              <a:gd name="connsiteY3" fmla="*/ 3704361 h 4485842"/>
              <a:gd name="connsiteX4" fmla="*/ 2062089 w 6743469"/>
              <a:gd name="connsiteY4" fmla="*/ 4418264 h 4485842"/>
              <a:gd name="connsiteX5" fmla="*/ 45865 w 6743469"/>
              <a:gd name="connsiteY5" fmla="*/ 2511181 h 4485842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108768 w 6248810"/>
              <a:gd name="connsiteY0" fmla="*/ 2703443 h 4475800"/>
              <a:gd name="connsiteX1" fmla="*/ 273890 w 6248810"/>
              <a:gd name="connsiteY1" fmla="*/ 4624 h 4475800"/>
              <a:gd name="connsiteX2" fmla="*/ 1606966 w 6248810"/>
              <a:gd name="connsiteY2" fmla="*/ 2105487 h 4475800"/>
              <a:gd name="connsiteX3" fmla="*/ 6248797 w 6248810"/>
              <a:gd name="connsiteY3" fmla="*/ 3707053 h 4475800"/>
              <a:gd name="connsiteX4" fmla="*/ 1567431 w 6248810"/>
              <a:gd name="connsiteY4" fmla="*/ 4420956 h 4475800"/>
              <a:gd name="connsiteX5" fmla="*/ 108768 w 6248810"/>
              <a:gd name="connsiteY5" fmla="*/ 2703443 h 447580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1029 w 6251071"/>
              <a:gd name="connsiteY0" fmla="*/ 2699826 h 4472183"/>
              <a:gd name="connsiteX1" fmla="*/ 276151 w 6251071"/>
              <a:gd name="connsiteY1" fmla="*/ 1007 h 4472183"/>
              <a:gd name="connsiteX2" fmla="*/ 1664984 w 6251071"/>
              <a:gd name="connsiteY2" fmla="*/ 2402953 h 4472183"/>
              <a:gd name="connsiteX3" fmla="*/ 6251058 w 6251071"/>
              <a:gd name="connsiteY3" fmla="*/ 3703436 h 4472183"/>
              <a:gd name="connsiteX4" fmla="*/ 1569692 w 6251071"/>
              <a:gd name="connsiteY4" fmla="*/ 4417339 h 4472183"/>
              <a:gd name="connsiteX5" fmla="*/ 111029 w 6251071"/>
              <a:gd name="connsiteY5" fmla="*/ 2699826 h 4472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51071" h="4472183">
                <a:moveTo>
                  <a:pt x="111029" y="2699826"/>
                </a:moveTo>
                <a:cubicBezTo>
                  <a:pt x="-104561" y="1963771"/>
                  <a:pt x="17159" y="50486"/>
                  <a:pt x="276151" y="1007"/>
                </a:cubicBezTo>
                <a:cubicBezTo>
                  <a:pt x="535144" y="-48472"/>
                  <a:pt x="488888" y="1739418"/>
                  <a:pt x="1664984" y="2402953"/>
                </a:cubicBezTo>
                <a:cubicBezTo>
                  <a:pt x="4034260" y="3769013"/>
                  <a:pt x="6242779" y="3031310"/>
                  <a:pt x="6251058" y="3703436"/>
                </a:cubicBezTo>
                <a:cubicBezTo>
                  <a:pt x="6259337" y="4375562"/>
                  <a:pt x="2593030" y="4584607"/>
                  <a:pt x="1569692" y="4417339"/>
                </a:cubicBezTo>
                <a:cubicBezTo>
                  <a:pt x="546354" y="4250071"/>
                  <a:pt x="326619" y="3435881"/>
                  <a:pt x="111029" y="2699826"/>
                </a:cubicBezTo>
                <a:close/>
              </a:path>
            </a:pathLst>
          </a:custGeom>
          <a:solidFill>
            <a:srgbClr val="0070C0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Century Gothic" panose="020B0502020202020204" pitchFamily="34" charset="0"/>
            </a:endParaRPr>
          </a:p>
        </p:txBody>
      </p:sp>
      <p:sp>
        <p:nvSpPr>
          <p:cNvPr id="15363" name="Заголовок 1"/>
          <p:cNvSpPr>
            <a:spLocks noGrp="1"/>
          </p:cNvSpPr>
          <p:nvPr>
            <p:ph type="ctrTitle"/>
          </p:nvPr>
        </p:nvSpPr>
        <p:spPr>
          <a:xfrm>
            <a:off x="144463" y="44450"/>
            <a:ext cx="8964612" cy="1055688"/>
          </a:xfrm>
        </p:spPr>
        <p:txBody>
          <a:bodyPr/>
          <a:lstStyle/>
          <a:p>
            <a:pPr algn="l" eaLnBrk="1" hangingPunct="1"/>
            <a:r>
              <a:rPr lang="ru-RU" alt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mbria" pitchFamily="18" charset="0"/>
                <a:cs typeface="Arial" charset="0"/>
              </a:rPr>
              <a:t>Сбор материалов ИС </a:t>
            </a:r>
            <a:br>
              <a:rPr lang="ru-RU" alt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mbria" pitchFamily="18" charset="0"/>
                <a:cs typeface="Arial" charset="0"/>
              </a:rPr>
            </a:br>
            <a:r>
              <a:rPr lang="ru-RU" alt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mbria" pitchFamily="18" charset="0"/>
                <a:cs typeface="Arial" charset="0"/>
              </a:rPr>
              <a:t>и заполнение сопроводительных бланков</a:t>
            </a:r>
          </a:p>
        </p:txBody>
      </p:sp>
      <p:sp>
        <p:nvSpPr>
          <p:cNvPr id="15365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6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7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8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9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70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71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1058863" y="769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50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5019303" y="764704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665287" y="1052736"/>
            <a:ext cx="3402657" cy="357418"/>
          </a:xfrm>
          <a:prstGeom prst="roundRect">
            <a:avLst/>
          </a:prstGeom>
          <a:solidFill>
            <a:srgbClr val="FFC000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1 схеме оценивания</a:t>
            </a:r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323528" y="1628800"/>
            <a:ext cx="8208912" cy="43204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000" b="1" dirty="0" smtClean="0">
                <a:solidFill>
                  <a:srgbClr val="003399"/>
                </a:solidFill>
                <a:latin typeface="Cambria" panose="02040503050406030204" pitchFamily="18" charset="0"/>
              </a:rPr>
              <a:t>Эксперт упаковывает в ВДП протоколы эксперта (формы ИС-03) </a:t>
            </a:r>
            <a:endParaRPr lang="ru-RU" sz="2000" b="1" dirty="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0" y="1700808"/>
            <a:ext cx="2017589" cy="9032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1600" b="1" dirty="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2017588" y="5190009"/>
            <a:ext cx="2050355" cy="9032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600" b="1" dirty="0" smtClean="0">
                <a:solidFill>
                  <a:srgbClr val="003399"/>
                </a:solidFill>
                <a:latin typeface="Cambria" panose="02040503050406030204" pitchFamily="18" charset="0"/>
              </a:rPr>
              <a:t>подпись эксперта</a:t>
            </a:r>
            <a:endParaRPr lang="ru-RU" sz="1600" b="1" dirty="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  <p:sp>
        <p:nvSpPr>
          <p:cNvPr id="51" name="Овал 50"/>
          <p:cNvSpPr/>
          <p:nvPr/>
        </p:nvSpPr>
        <p:spPr>
          <a:xfrm>
            <a:off x="323528" y="5567474"/>
            <a:ext cx="1234948" cy="20969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C00000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6260037" y="5360144"/>
            <a:ext cx="2848467" cy="4712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600" b="1" dirty="0" smtClean="0">
                <a:solidFill>
                  <a:srgbClr val="003399"/>
                </a:solidFill>
                <a:latin typeface="Cambria" panose="02040503050406030204" pitchFamily="18" charset="0"/>
              </a:rPr>
              <a:t>подпись собеседника</a:t>
            </a:r>
            <a:endParaRPr lang="ru-RU" sz="1600" b="1" dirty="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  <p:sp>
        <p:nvSpPr>
          <p:cNvPr id="53" name="Овал 52"/>
          <p:cNvSpPr/>
          <p:nvPr/>
        </p:nvSpPr>
        <p:spPr>
          <a:xfrm>
            <a:off x="4715704" y="5565692"/>
            <a:ext cx="1234948" cy="209696"/>
          </a:xfrm>
          <a:prstGeom prst="ellipse">
            <a:avLst/>
          </a:prstGeom>
          <a:noFill/>
          <a:ln w="28575">
            <a:solidFill>
              <a:srgbClr val="4058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C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17507" y="5487656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b="1" dirty="0" smtClean="0">
                <a:solidFill>
                  <a:srgbClr val="003399"/>
                </a:solidFill>
                <a:latin typeface="Cambria" panose="02040503050406030204" pitchFamily="18" charset="0"/>
              </a:rPr>
              <a:t>–</a:t>
            </a:r>
            <a:endParaRPr lang="ru-RU" dirty="0"/>
          </a:p>
        </p:txBody>
      </p:sp>
      <p:sp>
        <p:nvSpPr>
          <p:cNvPr id="65" name="Прямоугольник 64"/>
          <p:cNvSpPr/>
          <p:nvPr/>
        </p:nvSpPr>
        <p:spPr>
          <a:xfrm>
            <a:off x="6015128" y="5462051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b="1" dirty="0" smtClean="0">
                <a:solidFill>
                  <a:srgbClr val="003399"/>
                </a:solidFill>
                <a:latin typeface="Cambria" panose="02040503050406030204" pitchFamily="18" charset="0"/>
              </a:rPr>
              <a:t>–</a:t>
            </a:r>
            <a:endParaRPr lang="ru-RU" dirty="0"/>
          </a:p>
        </p:txBody>
      </p:sp>
      <p:pic>
        <p:nvPicPr>
          <p:cNvPr id="72" name="Рисунок 71" descr="C:\Users\zhuravleva\Desktop\сопроводительный бланк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2" y="2348880"/>
            <a:ext cx="3923482" cy="2508334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Овал 40"/>
          <p:cNvSpPr/>
          <p:nvPr/>
        </p:nvSpPr>
        <p:spPr>
          <a:xfrm>
            <a:off x="942835" y="4276278"/>
            <a:ext cx="1234948" cy="209696"/>
          </a:xfrm>
          <a:prstGeom prst="ellipse">
            <a:avLst/>
          </a:prstGeom>
          <a:noFill/>
          <a:ln w="28575">
            <a:solidFill>
              <a:srgbClr val="4058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C00000"/>
              </a:solidFill>
            </a:endParaRPr>
          </a:p>
        </p:txBody>
      </p:sp>
      <p:sp>
        <p:nvSpPr>
          <p:cNvPr id="40" name="Овал 39"/>
          <p:cNvSpPr/>
          <p:nvPr/>
        </p:nvSpPr>
        <p:spPr>
          <a:xfrm>
            <a:off x="848907" y="3720332"/>
            <a:ext cx="1234948" cy="20969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C00000"/>
              </a:solidFill>
            </a:endParaRPr>
          </a:p>
        </p:txBody>
      </p:sp>
      <p:sp>
        <p:nvSpPr>
          <p:cNvPr id="73" name="Скругленный прямоугольник 72"/>
          <p:cNvSpPr/>
          <p:nvPr/>
        </p:nvSpPr>
        <p:spPr>
          <a:xfrm>
            <a:off x="4860149" y="1038456"/>
            <a:ext cx="3402657" cy="357418"/>
          </a:xfrm>
          <a:prstGeom prst="roundRect">
            <a:avLst/>
          </a:prstGeom>
          <a:solidFill>
            <a:srgbClr val="FFC000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2 схеме оценивания</a:t>
            </a:r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9" name="Рисунок 78" descr="C:\Users\zhuravleva\Desktop\сопроводительный бланк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2620" y="2348880"/>
            <a:ext cx="3923482" cy="2508334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Овал 79"/>
          <p:cNvSpPr/>
          <p:nvPr/>
        </p:nvSpPr>
        <p:spPr>
          <a:xfrm>
            <a:off x="5511668" y="3720332"/>
            <a:ext cx="1234948" cy="20969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C00000"/>
              </a:solidFill>
            </a:endParaRPr>
          </a:p>
        </p:txBody>
      </p:sp>
      <p:sp>
        <p:nvSpPr>
          <p:cNvPr id="37" name="Овал 36"/>
          <p:cNvSpPr/>
          <p:nvPr/>
        </p:nvSpPr>
        <p:spPr>
          <a:xfrm>
            <a:off x="5497292" y="4293096"/>
            <a:ext cx="1234948" cy="20969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026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Овал 7">
            <a:extLst>
              <a:ext uri="{FF2B5EF4-FFF2-40B4-BE49-F238E27FC236}">
                <a16:creationId xmlns:a16="http://schemas.microsoft.com/office/drawing/2014/main" id="{6CAC8962-688D-4ED6-9382-37577A7F3C6C}"/>
              </a:ext>
            </a:extLst>
          </p:cNvPr>
          <p:cNvSpPr/>
          <p:nvPr/>
        </p:nvSpPr>
        <p:spPr>
          <a:xfrm rot="6618965">
            <a:off x="-1517141" y="-853132"/>
            <a:ext cx="6506228" cy="4596278"/>
          </a:xfrm>
          <a:custGeom>
            <a:avLst/>
            <a:gdLst>
              <a:gd name="connsiteX0" fmla="*/ 0 w 4032448"/>
              <a:gd name="connsiteY0" fmla="*/ 1907083 h 3814166"/>
              <a:gd name="connsiteX1" fmla="*/ 2016224 w 4032448"/>
              <a:gd name="connsiteY1" fmla="*/ 0 h 3814166"/>
              <a:gd name="connsiteX2" fmla="*/ 4032448 w 4032448"/>
              <a:gd name="connsiteY2" fmla="*/ 1907083 h 3814166"/>
              <a:gd name="connsiteX3" fmla="*/ 2016224 w 4032448"/>
              <a:gd name="connsiteY3" fmla="*/ 3814166 h 3814166"/>
              <a:gd name="connsiteX4" fmla="*/ 0 w 4032448"/>
              <a:gd name="connsiteY4" fmla="*/ 1907083 h 3814166"/>
              <a:gd name="connsiteX0" fmla="*/ 159826 w 4192274"/>
              <a:gd name="connsiteY0" fmla="*/ 2509249 h 4416332"/>
              <a:gd name="connsiteX1" fmla="*/ 882509 w 4192274"/>
              <a:gd name="connsiteY1" fmla="*/ 0 h 4416332"/>
              <a:gd name="connsiteX2" fmla="*/ 4192274 w 4192274"/>
              <a:gd name="connsiteY2" fmla="*/ 2509249 h 4416332"/>
              <a:gd name="connsiteX3" fmla="*/ 2176050 w 4192274"/>
              <a:gd name="connsiteY3" fmla="*/ 4416332 h 4416332"/>
              <a:gd name="connsiteX4" fmla="*/ 159826 w 4192274"/>
              <a:gd name="connsiteY4" fmla="*/ 2509249 h 4416332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6740930"/>
              <a:gd name="connsiteY0" fmla="*/ 2528011 h 4502672"/>
              <a:gd name="connsiteX1" fmla="*/ 766009 w 6740930"/>
              <a:gd name="connsiteY1" fmla="*/ 18762 h 4502672"/>
              <a:gd name="connsiteX2" fmla="*/ 1809154 w 6740930"/>
              <a:gd name="connsiteY2" fmla="*/ 1439401 h 4502672"/>
              <a:gd name="connsiteX3" fmla="*/ 6740916 w 6740930"/>
              <a:gd name="connsiteY3" fmla="*/ 3721191 h 4502672"/>
              <a:gd name="connsiteX4" fmla="*/ 2059550 w 6740930"/>
              <a:gd name="connsiteY4" fmla="*/ 4435094 h 4502672"/>
              <a:gd name="connsiteX5" fmla="*/ 43326 w 6740930"/>
              <a:gd name="connsiteY5" fmla="*/ 2528011 h 4502672"/>
              <a:gd name="connsiteX0" fmla="*/ 45865 w 6743469"/>
              <a:gd name="connsiteY0" fmla="*/ 2511181 h 4485842"/>
              <a:gd name="connsiteX1" fmla="*/ 768548 w 6743469"/>
              <a:gd name="connsiteY1" fmla="*/ 1932 h 4485842"/>
              <a:gd name="connsiteX2" fmla="*/ 2101624 w 6743469"/>
              <a:gd name="connsiteY2" fmla="*/ 2102795 h 4485842"/>
              <a:gd name="connsiteX3" fmla="*/ 6743455 w 6743469"/>
              <a:gd name="connsiteY3" fmla="*/ 3704361 h 4485842"/>
              <a:gd name="connsiteX4" fmla="*/ 2062089 w 6743469"/>
              <a:gd name="connsiteY4" fmla="*/ 4418264 h 4485842"/>
              <a:gd name="connsiteX5" fmla="*/ 45865 w 6743469"/>
              <a:gd name="connsiteY5" fmla="*/ 2511181 h 4485842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108768 w 6248810"/>
              <a:gd name="connsiteY0" fmla="*/ 2703443 h 4475800"/>
              <a:gd name="connsiteX1" fmla="*/ 273890 w 6248810"/>
              <a:gd name="connsiteY1" fmla="*/ 4624 h 4475800"/>
              <a:gd name="connsiteX2" fmla="*/ 1606966 w 6248810"/>
              <a:gd name="connsiteY2" fmla="*/ 2105487 h 4475800"/>
              <a:gd name="connsiteX3" fmla="*/ 6248797 w 6248810"/>
              <a:gd name="connsiteY3" fmla="*/ 3707053 h 4475800"/>
              <a:gd name="connsiteX4" fmla="*/ 1567431 w 6248810"/>
              <a:gd name="connsiteY4" fmla="*/ 4420956 h 4475800"/>
              <a:gd name="connsiteX5" fmla="*/ 108768 w 6248810"/>
              <a:gd name="connsiteY5" fmla="*/ 2703443 h 447580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1029 w 6251071"/>
              <a:gd name="connsiteY0" fmla="*/ 2699826 h 4472183"/>
              <a:gd name="connsiteX1" fmla="*/ 276151 w 6251071"/>
              <a:gd name="connsiteY1" fmla="*/ 1007 h 4472183"/>
              <a:gd name="connsiteX2" fmla="*/ 1664984 w 6251071"/>
              <a:gd name="connsiteY2" fmla="*/ 2402953 h 4472183"/>
              <a:gd name="connsiteX3" fmla="*/ 6251058 w 6251071"/>
              <a:gd name="connsiteY3" fmla="*/ 3703436 h 4472183"/>
              <a:gd name="connsiteX4" fmla="*/ 1569692 w 6251071"/>
              <a:gd name="connsiteY4" fmla="*/ 4417339 h 4472183"/>
              <a:gd name="connsiteX5" fmla="*/ 111029 w 6251071"/>
              <a:gd name="connsiteY5" fmla="*/ 2699826 h 4472183"/>
              <a:gd name="connsiteX0" fmla="*/ 84175 w 6224217"/>
              <a:gd name="connsiteY0" fmla="*/ 2865405 h 4637762"/>
              <a:gd name="connsiteX1" fmla="*/ 333047 w 6224217"/>
              <a:gd name="connsiteY1" fmla="*/ 922 h 4637762"/>
              <a:gd name="connsiteX2" fmla="*/ 1638130 w 6224217"/>
              <a:gd name="connsiteY2" fmla="*/ 2568532 h 4637762"/>
              <a:gd name="connsiteX3" fmla="*/ 6224204 w 6224217"/>
              <a:gd name="connsiteY3" fmla="*/ 3869015 h 4637762"/>
              <a:gd name="connsiteX4" fmla="*/ 1542838 w 6224217"/>
              <a:gd name="connsiteY4" fmla="*/ 4582918 h 4637762"/>
              <a:gd name="connsiteX5" fmla="*/ 84175 w 6224217"/>
              <a:gd name="connsiteY5" fmla="*/ 2865405 h 4637762"/>
              <a:gd name="connsiteX0" fmla="*/ 112484 w 6252526"/>
              <a:gd name="connsiteY0" fmla="*/ 2864565 h 4636922"/>
              <a:gd name="connsiteX1" fmla="*/ 361356 w 6252526"/>
              <a:gd name="connsiteY1" fmla="*/ 82 h 4636922"/>
              <a:gd name="connsiteX2" fmla="*/ 2446339 w 6252526"/>
              <a:gd name="connsiteY2" fmla="*/ 2773072 h 4636922"/>
              <a:gd name="connsiteX3" fmla="*/ 6252513 w 6252526"/>
              <a:gd name="connsiteY3" fmla="*/ 3868175 h 4636922"/>
              <a:gd name="connsiteX4" fmla="*/ 1571147 w 6252526"/>
              <a:gd name="connsiteY4" fmla="*/ 4582078 h 4636922"/>
              <a:gd name="connsiteX5" fmla="*/ 112484 w 6252526"/>
              <a:gd name="connsiteY5" fmla="*/ 2864565 h 4636922"/>
              <a:gd name="connsiteX0" fmla="*/ 112484 w 6521247"/>
              <a:gd name="connsiteY0" fmla="*/ 2864565 h 4594719"/>
              <a:gd name="connsiteX1" fmla="*/ 361356 w 6521247"/>
              <a:gd name="connsiteY1" fmla="*/ 82 h 4594719"/>
              <a:gd name="connsiteX2" fmla="*/ 2446339 w 6521247"/>
              <a:gd name="connsiteY2" fmla="*/ 2773072 h 4594719"/>
              <a:gd name="connsiteX3" fmla="*/ 6521234 w 6521247"/>
              <a:gd name="connsiteY3" fmla="*/ 3478959 h 4594719"/>
              <a:gd name="connsiteX4" fmla="*/ 1571147 w 6521247"/>
              <a:gd name="connsiteY4" fmla="*/ 4582078 h 4594719"/>
              <a:gd name="connsiteX5" fmla="*/ 112484 w 6521247"/>
              <a:gd name="connsiteY5" fmla="*/ 2864565 h 4594719"/>
              <a:gd name="connsiteX0" fmla="*/ 97465 w 6506228"/>
              <a:gd name="connsiteY0" fmla="*/ 2866124 h 4596278"/>
              <a:gd name="connsiteX1" fmla="*/ 346337 w 6506228"/>
              <a:gd name="connsiteY1" fmla="*/ 1641 h 4596278"/>
              <a:gd name="connsiteX2" fmla="*/ 2051208 w 6506228"/>
              <a:gd name="connsiteY2" fmla="*/ 2476782 h 4596278"/>
              <a:gd name="connsiteX3" fmla="*/ 6506215 w 6506228"/>
              <a:gd name="connsiteY3" fmla="*/ 3480518 h 4596278"/>
              <a:gd name="connsiteX4" fmla="*/ 1556128 w 6506228"/>
              <a:gd name="connsiteY4" fmla="*/ 4583637 h 4596278"/>
              <a:gd name="connsiteX5" fmla="*/ 97465 w 6506228"/>
              <a:gd name="connsiteY5" fmla="*/ 2866124 h 4596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06228" h="4596278">
                <a:moveTo>
                  <a:pt x="97465" y="2866124"/>
                </a:moveTo>
                <a:cubicBezTo>
                  <a:pt x="-104167" y="2102458"/>
                  <a:pt x="20713" y="66531"/>
                  <a:pt x="346337" y="1641"/>
                </a:cubicBezTo>
                <a:cubicBezTo>
                  <a:pt x="671961" y="-63249"/>
                  <a:pt x="875112" y="1813247"/>
                  <a:pt x="2051208" y="2476782"/>
                </a:cubicBezTo>
                <a:cubicBezTo>
                  <a:pt x="4420484" y="3842842"/>
                  <a:pt x="6497936" y="2808392"/>
                  <a:pt x="6506215" y="3480518"/>
                </a:cubicBezTo>
                <a:cubicBezTo>
                  <a:pt x="6514494" y="4152644"/>
                  <a:pt x="2624253" y="4686036"/>
                  <a:pt x="1556128" y="4583637"/>
                </a:cubicBezTo>
                <a:cubicBezTo>
                  <a:pt x="488003" y="4481238"/>
                  <a:pt x="299097" y="3629790"/>
                  <a:pt x="97465" y="2866124"/>
                </a:cubicBezTo>
                <a:close/>
              </a:path>
            </a:pathLst>
          </a:custGeom>
          <a:solidFill>
            <a:srgbClr val="0070C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Century Gothic" panose="020B0502020202020204" pitchFamily="34" charset="0"/>
            </a:endParaRPr>
          </a:p>
        </p:txBody>
      </p:sp>
      <p:sp>
        <p:nvSpPr>
          <p:cNvPr id="14" name="Овал 7">
            <a:extLst>
              <a:ext uri="{FF2B5EF4-FFF2-40B4-BE49-F238E27FC236}">
                <a16:creationId xmlns:a16="http://schemas.microsoft.com/office/drawing/2014/main" id="{73AC93CF-8037-4CBF-ABB5-652AFCDAFBCC}"/>
              </a:ext>
            </a:extLst>
          </p:cNvPr>
          <p:cNvSpPr/>
          <p:nvPr/>
        </p:nvSpPr>
        <p:spPr>
          <a:xfrm rot="16472114">
            <a:off x="3423855" y="262064"/>
            <a:ext cx="7612504" cy="7455261"/>
          </a:xfrm>
          <a:custGeom>
            <a:avLst/>
            <a:gdLst>
              <a:gd name="connsiteX0" fmla="*/ 0 w 4032448"/>
              <a:gd name="connsiteY0" fmla="*/ 1907083 h 3814166"/>
              <a:gd name="connsiteX1" fmla="*/ 2016224 w 4032448"/>
              <a:gd name="connsiteY1" fmla="*/ 0 h 3814166"/>
              <a:gd name="connsiteX2" fmla="*/ 4032448 w 4032448"/>
              <a:gd name="connsiteY2" fmla="*/ 1907083 h 3814166"/>
              <a:gd name="connsiteX3" fmla="*/ 2016224 w 4032448"/>
              <a:gd name="connsiteY3" fmla="*/ 3814166 h 3814166"/>
              <a:gd name="connsiteX4" fmla="*/ 0 w 4032448"/>
              <a:gd name="connsiteY4" fmla="*/ 1907083 h 3814166"/>
              <a:gd name="connsiteX0" fmla="*/ 159826 w 4192274"/>
              <a:gd name="connsiteY0" fmla="*/ 2509249 h 4416332"/>
              <a:gd name="connsiteX1" fmla="*/ 882509 w 4192274"/>
              <a:gd name="connsiteY1" fmla="*/ 0 h 4416332"/>
              <a:gd name="connsiteX2" fmla="*/ 4192274 w 4192274"/>
              <a:gd name="connsiteY2" fmla="*/ 2509249 h 4416332"/>
              <a:gd name="connsiteX3" fmla="*/ 2176050 w 4192274"/>
              <a:gd name="connsiteY3" fmla="*/ 4416332 h 4416332"/>
              <a:gd name="connsiteX4" fmla="*/ 159826 w 4192274"/>
              <a:gd name="connsiteY4" fmla="*/ 2509249 h 4416332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6740930"/>
              <a:gd name="connsiteY0" fmla="*/ 2528011 h 4502672"/>
              <a:gd name="connsiteX1" fmla="*/ 766009 w 6740930"/>
              <a:gd name="connsiteY1" fmla="*/ 18762 h 4502672"/>
              <a:gd name="connsiteX2" fmla="*/ 1809154 w 6740930"/>
              <a:gd name="connsiteY2" fmla="*/ 1439401 h 4502672"/>
              <a:gd name="connsiteX3" fmla="*/ 6740916 w 6740930"/>
              <a:gd name="connsiteY3" fmla="*/ 3721191 h 4502672"/>
              <a:gd name="connsiteX4" fmla="*/ 2059550 w 6740930"/>
              <a:gd name="connsiteY4" fmla="*/ 4435094 h 4502672"/>
              <a:gd name="connsiteX5" fmla="*/ 43326 w 6740930"/>
              <a:gd name="connsiteY5" fmla="*/ 2528011 h 4502672"/>
              <a:gd name="connsiteX0" fmla="*/ 45865 w 6743469"/>
              <a:gd name="connsiteY0" fmla="*/ 2511181 h 4485842"/>
              <a:gd name="connsiteX1" fmla="*/ 768548 w 6743469"/>
              <a:gd name="connsiteY1" fmla="*/ 1932 h 4485842"/>
              <a:gd name="connsiteX2" fmla="*/ 2101624 w 6743469"/>
              <a:gd name="connsiteY2" fmla="*/ 2102795 h 4485842"/>
              <a:gd name="connsiteX3" fmla="*/ 6743455 w 6743469"/>
              <a:gd name="connsiteY3" fmla="*/ 3704361 h 4485842"/>
              <a:gd name="connsiteX4" fmla="*/ 2062089 w 6743469"/>
              <a:gd name="connsiteY4" fmla="*/ 4418264 h 4485842"/>
              <a:gd name="connsiteX5" fmla="*/ 45865 w 6743469"/>
              <a:gd name="connsiteY5" fmla="*/ 2511181 h 4485842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108768 w 6248810"/>
              <a:gd name="connsiteY0" fmla="*/ 2703443 h 4475800"/>
              <a:gd name="connsiteX1" fmla="*/ 273890 w 6248810"/>
              <a:gd name="connsiteY1" fmla="*/ 4624 h 4475800"/>
              <a:gd name="connsiteX2" fmla="*/ 1606966 w 6248810"/>
              <a:gd name="connsiteY2" fmla="*/ 2105487 h 4475800"/>
              <a:gd name="connsiteX3" fmla="*/ 6248797 w 6248810"/>
              <a:gd name="connsiteY3" fmla="*/ 3707053 h 4475800"/>
              <a:gd name="connsiteX4" fmla="*/ 1567431 w 6248810"/>
              <a:gd name="connsiteY4" fmla="*/ 4420956 h 4475800"/>
              <a:gd name="connsiteX5" fmla="*/ 108768 w 6248810"/>
              <a:gd name="connsiteY5" fmla="*/ 2703443 h 447580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1029 w 6251071"/>
              <a:gd name="connsiteY0" fmla="*/ 2699826 h 4472183"/>
              <a:gd name="connsiteX1" fmla="*/ 276151 w 6251071"/>
              <a:gd name="connsiteY1" fmla="*/ 1007 h 4472183"/>
              <a:gd name="connsiteX2" fmla="*/ 1664984 w 6251071"/>
              <a:gd name="connsiteY2" fmla="*/ 2402953 h 4472183"/>
              <a:gd name="connsiteX3" fmla="*/ 6251058 w 6251071"/>
              <a:gd name="connsiteY3" fmla="*/ 3703436 h 4472183"/>
              <a:gd name="connsiteX4" fmla="*/ 1569692 w 6251071"/>
              <a:gd name="connsiteY4" fmla="*/ 4417339 h 4472183"/>
              <a:gd name="connsiteX5" fmla="*/ 111029 w 6251071"/>
              <a:gd name="connsiteY5" fmla="*/ 2699826 h 4472183"/>
              <a:gd name="connsiteX0" fmla="*/ 310570 w 6450612"/>
              <a:gd name="connsiteY0" fmla="*/ 3287327 h 5059684"/>
              <a:gd name="connsiteX1" fmla="*/ 129052 w 6450612"/>
              <a:gd name="connsiteY1" fmla="*/ 761 h 5059684"/>
              <a:gd name="connsiteX2" fmla="*/ 1864525 w 6450612"/>
              <a:gd name="connsiteY2" fmla="*/ 2990454 h 5059684"/>
              <a:gd name="connsiteX3" fmla="*/ 6450599 w 6450612"/>
              <a:gd name="connsiteY3" fmla="*/ 4290937 h 5059684"/>
              <a:gd name="connsiteX4" fmla="*/ 1769233 w 6450612"/>
              <a:gd name="connsiteY4" fmla="*/ 5004840 h 5059684"/>
              <a:gd name="connsiteX5" fmla="*/ 310570 w 6450612"/>
              <a:gd name="connsiteY5" fmla="*/ 3287327 h 5059684"/>
              <a:gd name="connsiteX0" fmla="*/ 310570 w 6888734"/>
              <a:gd name="connsiteY0" fmla="*/ 3287327 h 5098057"/>
              <a:gd name="connsiteX1" fmla="*/ 129052 w 6888734"/>
              <a:gd name="connsiteY1" fmla="*/ 761 h 5098057"/>
              <a:gd name="connsiteX2" fmla="*/ 1864525 w 6888734"/>
              <a:gd name="connsiteY2" fmla="*/ 2990454 h 5098057"/>
              <a:gd name="connsiteX3" fmla="*/ 6888722 w 6888734"/>
              <a:gd name="connsiteY3" fmla="*/ 4451915 h 5098057"/>
              <a:gd name="connsiteX4" fmla="*/ 1769233 w 6888734"/>
              <a:gd name="connsiteY4" fmla="*/ 5004840 h 5098057"/>
              <a:gd name="connsiteX5" fmla="*/ 310570 w 6888734"/>
              <a:gd name="connsiteY5" fmla="*/ 3287327 h 5098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88734" h="5098057">
                <a:moveTo>
                  <a:pt x="310570" y="3287327"/>
                </a:moveTo>
                <a:cubicBezTo>
                  <a:pt x="37207" y="2453314"/>
                  <a:pt x="-129940" y="50240"/>
                  <a:pt x="129052" y="761"/>
                </a:cubicBezTo>
                <a:cubicBezTo>
                  <a:pt x="388045" y="-48718"/>
                  <a:pt x="688429" y="2326919"/>
                  <a:pt x="1864525" y="2990454"/>
                </a:cubicBezTo>
                <a:cubicBezTo>
                  <a:pt x="4233801" y="4356514"/>
                  <a:pt x="6880443" y="3779789"/>
                  <a:pt x="6888722" y="4451915"/>
                </a:cubicBezTo>
                <a:cubicBezTo>
                  <a:pt x="6897001" y="5124041"/>
                  <a:pt x="2865592" y="5198938"/>
                  <a:pt x="1769233" y="5004840"/>
                </a:cubicBezTo>
                <a:cubicBezTo>
                  <a:pt x="672874" y="4810742"/>
                  <a:pt x="583933" y="4121340"/>
                  <a:pt x="310570" y="3287327"/>
                </a:cubicBezTo>
                <a:close/>
              </a:path>
            </a:pathLst>
          </a:custGeom>
          <a:solidFill>
            <a:srgbClr val="74BEED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Century Gothic" panose="020B0502020202020204" pitchFamily="34" charset="0"/>
            </a:endParaRPr>
          </a:p>
        </p:txBody>
      </p:sp>
      <p:sp>
        <p:nvSpPr>
          <p:cNvPr id="16388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89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0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1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2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3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5" name="Заголовок 1"/>
          <p:cNvSpPr txBox="1">
            <a:spLocks/>
          </p:cNvSpPr>
          <p:nvPr/>
        </p:nvSpPr>
        <p:spPr bwMode="auto">
          <a:xfrm>
            <a:off x="54060" y="160338"/>
            <a:ext cx="8964612" cy="1400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buNone/>
            </a:pPr>
            <a:r>
              <a:rPr lang="ru-RU" alt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Муниципальный координатор, передает </a:t>
            </a:r>
            <a:br>
              <a:rPr lang="ru-RU" alt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РЦОКО материалы ИС, сформированные по ОО:</a:t>
            </a:r>
            <a:endParaRPr lang="ru-RU" altLang="ru-RU" sz="24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07420" y="1560721"/>
            <a:ext cx="859561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2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аудиофайлы </a:t>
            </a:r>
            <a:r>
              <a:rPr lang="ru-RU" sz="22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записями ответов участников на съемном электронном </a:t>
            </a:r>
            <a:r>
              <a:rPr lang="ru-RU" sz="22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накопителе;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 smtClean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2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ведомости </a:t>
            </a:r>
            <a:r>
              <a:rPr lang="ru-RU" sz="22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учета проведения итогового собеседования в аудиториях (формы ИС-02) </a:t>
            </a:r>
            <a:r>
              <a:rPr lang="ru-RU" sz="2200" b="1" i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 количеству аудиторий проведения</a:t>
            </a:r>
            <a:r>
              <a:rPr lang="ru-RU" sz="2200" b="1" i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000" b="1" i="1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2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ВДП </a:t>
            </a:r>
            <a:r>
              <a:rPr lang="ru-RU" sz="22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протоколами эксперта для оценивания ответов участников итогового собеседования (формы ИС-03) </a:t>
            </a:r>
            <a:r>
              <a:rPr lang="ru-RU" sz="2200" b="1" i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 количеству аудиторий </a:t>
            </a:r>
            <a:r>
              <a:rPr lang="ru-RU" sz="2200" b="1" i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200" b="1" i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участников итогового собеседования);</a:t>
            </a:r>
          </a:p>
          <a:p>
            <a:pPr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ru-RU" sz="1000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2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акты </a:t>
            </a:r>
            <a:r>
              <a:rPr lang="ru-RU" sz="22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служебные записки (</a:t>
            </a:r>
            <a:r>
              <a:rPr lang="ru-RU" sz="2200" i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наличии</a:t>
            </a:r>
            <a:r>
              <a:rPr lang="ru-RU" sz="22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ru-RU" sz="1000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2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2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 материалы участника ИС без обработки ПД, упакованные </a:t>
            </a:r>
            <a:br>
              <a:rPr lang="ru-RU" sz="22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отдельный конверт (</a:t>
            </a:r>
            <a:r>
              <a:rPr lang="ru-RU" sz="2200" i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наличии такого участника</a:t>
            </a:r>
            <a:r>
              <a:rPr lang="ru-RU" sz="22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039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7">
            <a:extLst>
              <a:ext uri="{FF2B5EF4-FFF2-40B4-BE49-F238E27FC236}">
                <a16:creationId xmlns:a16="http://schemas.microsoft.com/office/drawing/2014/main" id="{73AC93CF-8037-4CBF-ABB5-652AFCDAFBCC}"/>
              </a:ext>
            </a:extLst>
          </p:cNvPr>
          <p:cNvSpPr/>
          <p:nvPr/>
        </p:nvSpPr>
        <p:spPr>
          <a:xfrm rot="16472114">
            <a:off x="2910467" y="190055"/>
            <a:ext cx="7612504" cy="7455261"/>
          </a:xfrm>
          <a:custGeom>
            <a:avLst/>
            <a:gdLst>
              <a:gd name="connsiteX0" fmla="*/ 0 w 4032448"/>
              <a:gd name="connsiteY0" fmla="*/ 1907083 h 3814166"/>
              <a:gd name="connsiteX1" fmla="*/ 2016224 w 4032448"/>
              <a:gd name="connsiteY1" fmla="*/ 0 h 3814166"/>
              <a:gd name="connsiteX2" fmla="*/ 4032448 w 4032448"/>
              <a:gd name="connsiteY2" fmla="*/ 1907083 h 3814166"/>
              <a:gd name="connsiteX3" fmla="*/ 2016224 w 4032448"/>
              <a:gd name="connsiteY3" fmla="*/ 3814166 h 3814166"/>
              <a:gd name="connsiteX4" fmla="*/ 0 w 4032448"/>
              <a:gd name="connsiteY4" fmla="*/ 1907083 h 3814166"/>
              <a:gd name="connsiteX0" fmla="*/ 159826 w 4192274"/>
              <a:gd name="connsiteY0" fmla="*/ 2509249 h 4416332"/>
              <a:gd name="connsiteX1" fmla="*/ 882509 w 4192274"/>
              <a:gd name="connsiteY1" fmla="*/ 0 h 4416332"/>
              <a:gd name="connsiteX2" fmla="*/ 4192274 w 4192274"/>
              <a:gd name="connsiteY2" fmla="*/ 2509249 h 4416332"/>
              <a:gd name="connsiteX3" fmla="*/ 2176050 w 4192274"/>
              <a:gd name="connsiteY3" fmla="*/ 4416332 h 4416332"/>
              <a:gd name="connsiteX4" fmla="*/ 159826 w 4192274"/>
              <a:gd name="connsiteY4" fmla="*/ 2509249 h 4416332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6740930"/>
              <a:gd name="connsiteY0" fmla="*/ 2528011 h 4502672"/>
              <a:gd name="connsiteX1" fmla="*/ 766009 w 6740930"/>
              <a:gd name="connsiteY1" fmla="*/ 18762 h 4502672"/>
              <a:gd name="connsiteX2" fmla="*/ 1809154 w 6740930"/>
              <a:gd name="connsiteY2" fmla="*/ 1439401 h 4502672"/>
              <a:gd name="connsiteX3" fmla="*/ 6740916 w 6740930"/>
              <a:gd name="connsiteY3" fmla="*/ 3721191 h 4502672"/>
              <a:gd name="connsiteX4" fmla="*/ 2059550 w 6740930"/>
              <a:gd name="connsiteY4" fmla="*/ 4435094 h 4502672"/>
              <a:gd name="connsiteX5" fmla="*/ 43326 w 6740930"/>
              <a:gd name="connsiteY5" fmla="*/ 2528011 h 4502672"/>
              <a:gd name="connsiteX0" fmla="*/ 45865 w 6743469"/>
              <a:gd name="connsiteY0" fmla="*/ 2511181 h 4485842"/>
              <a:gd name="connsiteX1" fmla="*/ 768548 w 6743469"/>
              <a:gd name="connsiteY1" fmla="*/ 1932 h 4485842"/>
              <a:gd name="connsiteX2" fmla="*/ 2101624 w 6743469"/>
              <a:gd name="connsiteY2" fmla="*/ 2102795 h 4485842"/>
              <a:gd name="connsiteX3" fmla="*/ 6743455 w 6743469"/>
              <a:gd name="connsiteY3" fmla="*/ 3704361 h 4485842"/>
              <a:gd name="connsiteX4" fmla="*/ 2062089 w 6743469"/>
              <a:gd name="connsiteY4" fmla="*/ 4418264 h 4485842"/>
              <a:gd name="connsiteX5" fmla="*/ 45865 w 6743469"/>
              <a:gd name="connsiteY5" fmla="*/ 2511181 h 4485842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108768 w 6248810"/>
              <a:gd name="connsiteY0" fmla="*/ 2703443 h 4475800"/>
              <a:gd name="connsiteX1" fmla="*/ 273890 w 6248810"/>
              <a:gd name="connsiteY1" fmla="*/ 4624 h 4475800"/>
              <a:gd name="connsiteX2" fmla="*/ 1606966 w 6248810"/>
              <a:gd name="connsiteY2" fmla="*/ 2105487 h 4475800"/>
              <a:gd name="connsiteX3" fmla="*/ 6248797 w 6248810"/>
              <a:gd name="connsiteY3" fmla="*/ 3707053 h 4475800"/>
              <a:gd name="connsiteX4" fmla="*/ 1567431 w 6248810"/>
              <a:gd name="connsiteY4" fmla="*/ 4420956 h 4475800"/>
              <a:gd name="connsiteX5" fmla="*/ 108768 w 6248810"/>
              <a:gd name="connsiteY5" fmla="*/ 2703443 h 447580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1029 w 6251071"/>
              <a:gd name="connsiteY0" fmla="*/ 2699826 h 4472183"/>
              <a:gd name="connsiteX1" fmla="*/ 276151 w 6251071"/>
              <a:gd name="connsiteY1" fmla="*/ 1007 h 4472183"/>
              <a:gd name="connsiteX2" fmla="*/ 1664984 w 6251071"/>
              <a:gd name="connsiteY2" fmla="*/ 2402953 h 4472183"/>
              <a:gd name="connsiteX3" fmla="*/ 6251058 w 6251071"/>
              <a:gd name="connsiteY3" fmla="*/ 3703436 h 4472183"/>
              <a:gd name="connsiteX4" fmla="*/ 1569692 w 6251071"/>
              <a:gd name="connsiteY4" fmla="*/ 4417339 h 4472183"/>
              <a:gd name="connsiteX5" fmla="*/ 111029 w 6251071"/>
              <a:gd name="connsiteY5" fmla="*/ 2699826 h 4472183"/>
              <a:gd name="connsiteX0" fmla="*/ 310570 w 6450612"/>
              <a:gd name="connsiteY0" fmla="*/ 3287327 h 5059684"/>
              <a:gd name="connsiteX1" fmla="*/ 129052 w 6450612"/>
              <a:gd name="connsiteY1" fmla="*/ 761 h 5059684"/>
              <a:gd name="connsiteX2" fmla="*/ 1864525 w 6450612"/>
              <a:gd name="connsiteY2" fmla="*/ 2990454 h 5059684"/>
              <a:gd name="connsiteX3" fmla="*/ 6450599 w 6450612"/>
              <a:gd name="connsiteY3" fmla="*/ 4290937 h 5059684"/>
              <a:gd name="connsiteX4" fmla="*/ 1769233 w 6450612"/>
              <a:gd name="connsiteY4" fmla="*/ 5004840 h 5059684"/>
              <a:gd name="connsiteX5" fmla="*/ 310570 w 6450612"/>
              <a:gd name="connsiteY5" fmla="*/ 3287327 h 5059684"/>
              <a:gd name="connsiteX0" fmla="*/ 310570 w 6888734"/>
              <a:gd name="connsiteY0" fmla="*/ 3287327 h 5098057"/>
              <a:gd name="connsiteX1" fmla="*/ 129052 w 6888734"/>
              <a:gd name="connsiteY1" fmla="*/ 761 h 5098057"/>
              <a:gd name="connsiteX2" fmla="*/ 1864525 w 6888734"/>
              <a:gd name="connsiteY2" fmla="*/ 2990454 h 5098057"/>
              <a:gd name="connsiteX3" fmla="*/ 6888722 w 6888734"/>
              <a:gd name="connsiteY3" fmla="*/ 4451915 h 5098057"/>
              <a:gd name="connsiteX4" fmla="*/ 1769233 w 6888734"/>
              <a:gd name="connsiteY4" fmla="*/ 5004840 h 5098057"/>
              <a:gd name="connsiteX5" fmla="*/ 310570 w 6888734"/>
              <a:gd name="connsiteY5" fmla="*/ 3287327 h 5098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88734" h="5098057">
                <a:moveTo>
                  <a:pt x="310570" y="3287327"/>
                </a:moveTo>
                <a:cubicBezTo>
                  <a:pt x="37207" y="2453314"/>
                  <a:pt x="-129940" y="50240"/>
                  <a:pt x="129052" y="761"/>
                </a:cubicBezTo>
                <a:cubicBezTo>
                  <a:pt x="388045" y="-48718"/>
                  <a:pt x="688429" y="2326919"/>
                  <a:pt x="1864525" y="2990454"/>
                </a:cubicBezTo>
                <a:cubicBezTo>
                  <a:pt x="4233801" y="4356514"/>
                  <a:pt x="6880443" y="3779789"/>
                  <a:pt x="6888722" y="4451915"/>
                </a:cubicBezTo>
                <a:cubicBezTo>
                  <a:pt x="6897001" y="5124041"/>
                  <a:pt x="2865592" y="5198938"/>
                  <a:pt x="1769233" y="5004840"/>
                </a:cubicBezTo>
                <a:cubicBezTo>
                  <a:pt x="672874" y="4810742"/>
                  <a:pt x="583933" y="4121340"/>
                  <a:pt x="310570" y="3287327"/>
                </a:cubicBezTo>
                <a:close/>
              </a:path>
            </a:pathLst>
          </a:custGeom>
          <a:solidFill>
            <a:srgbClr val="74BEED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Century Gothic" panose="020B0502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44624"/>
            <a:ext cx="9144000" cy="7678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" y="251356"/>
            <a:ext cx="9143999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Особенности использования ПО «Автономная станция записи» при проведении тренировочного ИС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79512" y="4509120"/>
            <a:ext cx="87849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1. В ПО </a:t>
            </a:r>
            <a:r>
              <a:rPr lang="ru-RU" dirty="0"/>
              <a:t>«Автономная станция записи</a:t>
            </a:r>
            <a:r>
              <a:rPr lang="ru-RU" dirty="0" smtClean="0"/>
              <a:t>» нет ФИО участников тренировочного ИС;</a:t>
            </a:r>
          </a:p>
          <a:p>
            <a:r>
              <a:rPr lang="ru-RU" dirty="0" smtClean="0"/>
              <a:t>2. В графе «Фамилия» в каждой аудитории проведения стоит «Ученик»;</a:t>
            </a:r>
          </a:p>
          <a:p>
            <a:r>
              <a:rPr lang="ru-RU" dirty="0" smtClean="0"/>
              <a:t>3. В графе «№» идет нумерация участников;</a:t>
            </a:r>
          </a:p>
          <a:p>
            <a:r>
              <a:rPr lang="ru-RU" dirty="0" smtClean="0"/>
              <a:t>4. Собеседник при включении кнопки «Начать запись» ориентируется </a:t>
            </a:r>
            <a:br>
              <a:rPr lang="ru-RU" dirty="0" smtClean="0"/>
            </a:br>
            <a:r>
              <a:rPr lang="ru-RU" dirty="0" smtClean="0"/>
              <a:t>на порядковый номер участника в форме ИС-02, заполненной техническим специалистом </a:t>
            </a:r>
            <a:r>
              <a:rPr lang="ru-RU" i="1" dirty="0" smtClean="0"/>
              <a:t>(для удобства рекомендуется внести участников тренировочного ИС в форму ИС-02 согласно их очередности);</a:t>
            </a:r>
          </a:p>
          <a:p>
            <a:r>
              <a:rPr lang="ru-RU" dirty="0" smtClean="0"/>
              <a:t>5. Не обращаем внимание на графу «ОВЗ»</a:t>
            </a:r>
            <a:endParaRPr lang="ru-RU" dirty="0"/>
          </a:p>
        </p:txBody>
      </p:sp>
      <p:pic>
        <p:nvPicPr>
          <p:cNvPr id="12" name="Picture 2" descr="F:\Тренировка ИС\Test\4.jpg"/>
          <p:cNvPicPr>
            <a:picLocks noChangeAspect="1" noChangeArrowheads="1"/>
          </p:cNvPicPr>
          <p:nvPr/>
        </p:nvPicPr>
        <p:blipFill rotWithShape="1">
          <a:blip r:embed="rId2" cstate="print"/>
          <a:srcRect r="28079" b="25184"/>
          <a:stretch/>
        </p:blipFill>
        <p:spPr bwMode="auto">
          <a:xfrm>
            <a:off x="179647" y="908721"/>
            <a:ext cx="6264561" cy="36638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33170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вал 7">
            <a:extLst>
              <a:ext uri="{FF2B5EF4-FFF2-40B4-BE49-F238E27FC236}">
                <a16:creationId xmlns:a16="http://schemas.microsoft.com/office/drawing/2014/main" id="{73AC93CF-8037-4CBF-ABB5-652AFCDAFBCC}"/>
              </a:ext>
            </a:extLst>
          </p:cNvPr>
          <p:cNvSpPr/>
          <p:nvPr/>
        </p:nvSpPr>
        <p:spPr>
          <a:xfrm rot="16472114">
            <a:off x="3423855" y="262064"/>
            <a:ext cx="7612504" cy="7455261"/>
          </a:xfrm>
          <a:custGeom>
            <a:avLst/>
            <a:gdLst>
              <a:gd name="connsiteX0" fmla="*/ 0 w 4032448"/>
              <a:gd name="connsiteY0" fmla="*/ 1907083 h 3814166"/>
              <a:gd name="connsiteX1" fmla="*/ 2016224 w 4032448"/>
              <a:gd name="connsiteY1" fmla="*/ 0 h 3814166"/>
              <a:gd name="connsiteX2" fmla="*/ 4032448 w 4032448"/>
              <a:gd name="connsiteY2" fmla="*/ 1907083 h 3814166"/>
              <a:gd name="connsiteX3" fmla="*/ 2016224 w 4032448"/>
              <a:gd name="connsiteY3" fmla="*/ 3814166 h 3814166"/>
              <a:gd name="connsiteX4" fmla="*/ 0 w 4032448"/>
              <a:gd name="connsiteY4" fmla="*/ 1907083 h 3814166"/>
              <a:gd name="connsiteX0" fmla="*/ 159826 w 4192274"/>
              <a:gd name="connsiteY0" fmla="*/ 2509249 h 4416332"/>
              <a:gd name="connsiteX1" fmla="*/ 882509 w 4192274"/>
              <a:gd name="connsiteY1" fmla="*/ 0 h 4416332"/>
              <a:gd name="connsiteX2" fmla="*/ 4192274 w 4192274"/>
              <a:gd name="connsiteY2" fmla="*/ 2509249 h 4416332"/>
              <a:gd name="connsiteX3" fmla="*/ 2176050 w 4192274"/>
              <a:gd name="connsiteY3" fmla="*/ 4416332 h 4416332"/>
              <a:gd name="connsiteX4" fmla="*/ 159826 w 4192274"/>
              <a:gd name="connsiteY4" fmla="*/ 2509249 h 4416332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6740930"/>
              <a:gd name="connsiteY0" fmla="*/ 2528011 h 4502672"/>
              <a:gd name="connsiteX1" fmla="*/ 766009 w 6740930"/>
              <a:gd name="connsiteY1" fmla="*/ 18762 h 4502672"/>
              <a:gd name="connsiteX2" fmla="*/ 1809154 w 6740930"/>
              <a:gd name="connsiteY2" fmla="*/ 1439401 h 4502672"/>
              <a:gd name="connsiteX3" fmla="*/ 6740916 w 6740930"/>
              <a:gd name="connsiteY3" fmla="*/ 3721191 h 4502672"/>
              <a:gd name="connsiteX4" fmla="*/ 2059550 w 6740930"/>
              <a:gd name="connsiteY4" fmla="*/ 4435094 h 4502672"/>
              <a:gd name="connsiteX5" fmla="*/ 43326 w 6740930"/>
              <a:gd name="connsiteY5" fmla="*/ 2528011 h 4502672"/>
              <a:gd name="connsiteX0" fmla="*/ 45865 w 6743469"/>
              <a:gd name="connsiteY0" fmla="*/ 2511181 h 4485842"/>
              <a:gd name="connsiteX1" fmla="*/ 768548 w 6743469"/>
              <a:gd name="connsiteY1" fmla="*/ 1932 h 4485842"/>
              <a:gd name="connsiteX2" fmla="*/ 2101624 w 6743469"/>
              <a:gd name="connsiteY2" fmla="*/ 2102795 h 4485842"/>
              <a:gd name="connsiteX3" fmla="*/ 6743455 w 6743469"/>
              <a:gd name="connsiteY3" fmla="*/ 3704361 h 4485842"/>
              <a:gd name="connsiteX4" fmla="*/ 2062089 w 6743469"/>
              <a:gd name="connsiteY4" fmla="*/ 4418264 h 4485842"/>
              <a:gd name="connsiteX5" fmla="*/ 45865 w 6743469"/>
              <a:gd name="connsiteY5" fmla="*/ 2511181 h 4485842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108768 w 6248810"/>
              <a:gd name="connsiteY0" fmla="*/ 2703443 h 4475800"/>
              <a:gd name="connsiteX1" fmla="*/ 273890 w 6248810"/>
              <a:gd name="connsiteY1" fmla="*/ 4624 h 4475800"/>
              <a:gd name="connsiteX2" fmla="*/ 1606966 w 6248810"/>
              <a:gd name="connsiteY2" fmla="*/ 2105487 h 4475800"/>
              <a:gd name="connsiteX3" fmla="*/ 6248797 w 6248810"/>
              <a:gd name="connsiteY3" fmla="*/ 3707053 h 4475800"/>
              <a:gd name="connsiteX4" fmla="*/ 1567431 w 6248810"/>
              <a:gd name="connsiteY4" fmla="*/ 4420956 h 4475800"/>
              <a:gd name="connsiteX5" fmla="*/ 108768 w 6248810"/>
              <a:gd name="connsiteY5" fmla="*/ 2703443 h 447580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1029 w 6251071"/>
              <a:gd name="connsiteY0" fmla="*/ 2699826 h 4472183"/>
              <a:gd name="connsiteX1" fmla="*/ 276151 w 6251071"/>
              <a:gd name="connsiteY1" fmla="*/ 1007 h 4472183"/>
              <a:gd name="connsiteX2" fmla="*/ 1664984 w 6251071"/>
              <a:gd name="connsiteY2" fmla="*/ 2402953 h 4472183"/>
              <a:gd name="connsiteX3" fmla="*/ 6251058 w 6251071"/>
              <a:gd name="connsiteY3" fmla="*/ 3703436 h 4472183"/>
              <a:gd name="connsiteX4" fmla="*/ 1569692 w 6251071"/>
              <a:gd name="connsiteY4" fmla="*/ 4417339 h 4472183"/>
              <a:gd name="connsiteX5" fmla="*/ 111029 w 6251071"/>
              <a:gd name="connsiteY5" fmla="*/ 2699826 h 4472183"/>
              <a:gd name="connsiteX0" fmla="*/ 310570 w 6450612"/>
              <a:gd name="connsiteY0" fmla="*/ 3287327 h 5059684"/>
              <a:gd name="connsiteX1" fmla="*/ 129052 w 6450612"/>
              <a:gd name="connsiteY1" fmla="*/ 761 h 5059684"/>
              <a:gd name="connsiteX2" fmla="*/ 1864525 w 6450612"/>
              <a:gd name="connsiteY2" fmla="*/ 2990454 h 5059684"/>
              <a:gd name="connsiteX3" fmla="*/ 6450599 w 6450612"/>
              <a:gd name="connsiteY3" fmla="*/ 4290937 h 5059684"/>
              <a:gd name="connsiteX4" fmla="*/ 1769233 w 6450612"/>
              <a:gd name="connsiteY4" fmla="*/ 5004840 h 5059684"/>
              <a:gd name="connsiteX5" fmla="*/ 310570 w 6450612"/>
              <a:gd name="connsiteY5" fmla="*/ 3287327 h 5059684"/>
              <a:gd name="connsiteX0" fmla="*/ 310570 w 6888734"/>
              <a:gd name="connsiteY0" fmla="*/ 3287327 h 5098057"/>
              <a:gd name="connsiteX1" fmla="*/ 129052 w 6888734"/>
              <a:gd name="connsiteY1" fmla="*/ 761 h 5098057"/>
              <a:gd name="connsiteX2" fmla="*/ 1864525 w 6888734"/>
              <a:gd name="connsiteY2" fmla="*/ 2990454 h 5098057"/>
              <a:gd name="connsiteX3" fmla="*/ 6888722 w 6888734"/>
              <a:gd name="connsiteY3" fmla="*/ 4451915 h 5098057"/>
              <a:gd name="connsiteX4" fmla="*/ 1769233 w 6888734"/>
              <a:gd name="connsiteY4" fmla="*/ 5004840 h 5098057"/>
              <a:gd name="connsiteX5" fmla="*/ 310570 w 6888734"/>
              <a:gd name="connsiteY5" fmla="*/ 3287327 h 5098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88734" h="5098057">
                <a:moveTo>
                  <a:pt x="310570" y="3287327"/>
                </a:moveTo>
                <a:cubicBezTo>
                  <a:pt x="37207" y="2453314"/>
                  <a:pt x="-129940" y="50240"/>
                  <a:pt x="129052" y="761"/>
                </a:cubicBezTo>
                <a:cubicBezTo>
                  <a:pt x="388045" y="-48718"/>
                  <a:pt x="688429" y="2326919"/>
                  <a:pt x="1864525" y="2990454"/>
                </a:cubicBezTo>
                <a:cubicBezTo>
                  <a:pt x="4233801" y="4356514"/>
                  <a:pt x="6880443" y="3779789"/>
                  <a:pt x="6888722" y="4451915"/>
                </a:cubicBezTo>
                <a:cubicBezTo>
                  <a:pt x="6897001" y="5124041"/>
                  <a:pt x="2865592" y="5198938"/>
                  <a:pt x="1769233" y="5004840"/>
                </a:cubicBezTo>
                <a:cubicBezTo>
                  <a:pt x="672874" y="4810742"/>
                  <a:pt x="583933" y="4121340"/>
                  <a:pt x="310570" y="3287327"/>
                </a:cubicBezTo>
                <a:close/>
              </a:path>
            </a:pathLst>
          </a:custGeom>
          <a:solidFill>
            <a:srgbClr val="74BEED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Century Gothic" panose="020B0502020202020204" pitchFamily="34" charset="0"/>
            </a:endParaRPr>
          </a:p>
        </p:txBody>
      </p:sp>
      <p:sp>
        <p:nvSpPr>
          <p:cNvPr id="15365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6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7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8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9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70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71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1058863" y="91917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50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5019303" y="913944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33" name="Прямоугольник 4"/>
          <p:cNvSpPr>
            <a:spLocks noChangeArrowheads="1"/>
          </p:cNvSpPr>
          <p:nvPr/>
        </p:nvSpPr>
        <p:spPr bwMode="auto">
          <a:xfrm>
            <a:off x="296863" y="1764099"/>
            <a:ext cx="8739633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6350" indent="-6350" algn="just">
              <a:spcBef>
                <a:spcPct val="0"/>
              </a:spcBef>
              <a:buAutoNum type="arabicParenR"/>
            </a:pPr>
            <a:r>
              <a:rPr lang="ru-RU" altLang="ru-RU" sz="20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     Распределить участника ИС без обработки ПД в аудиторию ожидания и аудиторию проведения;</a:t>
            </a:r>
          </a:p>
          <a:p>
            <a:pPr marL="457200" indent="-457200">
              <a:spcBef>
                <a:spcPct val="0"/>
              </a:spcBef>
              <a:buFont typeface="Arial" charset="0"/>
              <a:buAutoNum type="arabicParenR"/>
            </a:pPr>
            <a:r>
              <a:rPr lang="ru-RU" altLang="ru-RU" sz="20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Подготовить </a:t>
            </a:r>
            <a:r>
              <a:rPr lang="ru-RU" altLang="ru-RU" sz="20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для участника формы</a:t>
            </a:r>
            <a:r>
              <a:rPr lang="ru-RU" altLang="ru-RU" sz="20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: </a:t>
            </a:r>
            <a:endParaRPr lang="ru-RU" altLang="ru-RU" sz="2000" dirty="0" smtClean="0">
              <a:solidFill>
                <a:srgbClr val="003399"/>
              </a:solidFill>
              <a:latin typeface="Cambria" pitchFamily="18" charset="0"/>
              <a:cs typeface="Times New Roman" pitchFamily="18" charset="0"/>
            </a:endParaRPr>
          </a:p>
          <a:p>
            <a:pPr indent="446088">
              <a:spcBef>
                <a:spcPct val="0"/>
              </a:spcBef>
              <a:buNone/>
            </a:pPr>
            <a:r>
              <a:rPr lang="ru-RU" altLang="ru-RU" sz="20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ИС-01 «Списки участников итогового собеседования»;</a:t>
            </a:r>
          </a:p>
          <a:p>
            <a:pPr indent="446088">
              <a:spcBef>
                <a:spcPct val="0"/>
              </a:spcBef>
              <a:buNone/>
            </a:pPr>
            <a:r>
              <a:rPr lang="ru-RU" altLang="ru-RU" sz="20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ИС-02 «Ведомость учета проведения итогового собеседования </a:t>
            </a:r>
            <a:br>
              <a:rPr lang="ru-RU" altLang="ru-RU" sz="20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</a:br>
            <a:r>
              <a:rPr lang="ru-RU" altLang="ru-RU" sz="20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в аудитории»;</a:t>
            </a:r>
          </a:p>
          <a:p>
            <a:pPr indent="446088">
              <a:spcBef>
                <a:spcPct val="0"/>
              </a:spcBef>
              <a:buNone/>
              <a:tabLst>
                <a:tab pos="533400" algn="l"/>
                <a:tab pos="625475" algn="l"/>
                <a:tab pos="715963" algn="l"/>
              </a:tabLst>
            </a:pPr>
            <a:r>
              <a:rPr lang="ru-RU" altLang="ru-RU" sz="20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ИС-03 «П</a:t>
            </a:r>
            <a:r>
              <a:rPr lang="ru-RU" sz="20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ротокол </a:t>
            </a:r>
            <a:r>
              <a:rPr lang="ru-RU" sz="20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эксперта </a:t>
            </a:r>
            <a:r>
              <a:rPr lang="ru-RU" sz="20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по </a:t>
            </a:r>
            <a:r>
              <a:rPr lang="ru-RU" sz="20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оцениванию ответов участника итогового </a:t>
            </a:r>
            <a:r>
              <a:rPr lang="ru-RU" sz="20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собеседования»; </a:t>
            </a:r>
            <a:r>
              <a:rPr lang="ru-RU" sz="20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altLang="ru-RU" sz="20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altLang="ru-RU" sz="20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Провести инструктаж с собеседником и экспертом об </a:t>
            </a:r>
            <a:r>
              <a:rPr lang="ru-RU" altLang="ru-RU" sz="20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особенностях проведения </a:t>
            </a:r>
            <a:r>
              <a:rPr lang="ru-RU" altLang="ru-RU" sz="20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 для участников ИС без обработки ПД;</a:t>
            </a:r>
            <a:endParaRPr lang="ru-RU" altLang="ru-RU" sz="2000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None/>
            </a:pPr>
            <a:r>
              <a:rPr lang="ru-RU" altLang="ru-RU" sz="20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</a:t>
            </a:r>
            <a:r>
              <a:rPr lang="ru-RU" altLang="ru-RU" sz="20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Сведения о данной категории участников отсутствуют в ПО «Автономная станция записи</a:t>
            </a:r>
            <a:r>
              <a:rPr lang="ru-RU" altLang="ru-RU" sz="20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»;</a:t>
            </a:r>
            <a:endParaRPr lang="ru-RU" altLang="ru-RU" sz="2000" dirty="0">
              <a:solidFill>
                <a:srgbClr val="003399"/>
              </a:solidFill>
              <a:latin typeface="Cambria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None/>
            </a:pPr>
            <a:r>
              <a:rPr lang="ru-RU" altLang="ru-RU" sz="20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5) </a:t>
            </a:r>
            <a:r>
              <a:rPr lang="ru-RU" sz="2000" dirty="0" smtClean="0">
                <a:solidFill>
                  <a:srgbClr val="003399"/>
                </a:solidFill>
                <a:latin typeface="Cambria" panose="02040503050406030204" pitchFamily="18" charset="0"/>
                <a:ea typeface="Calibri"/>
                <a:cs typeface="Times New Roman" panose="02020603050405020304" pitchFamily="18" charset="0"/>
              </a:rPr>
              <a:t>Для участника без </a:t>
            </a:r>
            <a:r>
              <a:rPr lang="ru-RU" sz="2000" dirty="0">
                <a:solidFill>
                  <a:srgbClr val="003399"/>
                </a:solidFill>
                <a:latin typeface="Cambria" panose="02040503050406030204" pitchFamily="18" charset="0"/>
                <a:ea typeface="Calibri"/>
                <a:cs typeface="Times New Roman" panose="02020603050405020304" pitchFamily="18" charset="0"/>
              </a:rPr>
              <a:t>обработки </a:t>
            </a:r>
            <a:r>
              <a:rPr lang="ru-RU" sz="2000" dirty="0" smtClean="0">
                <a:solidFill>
                  <a:srgbClr val="003399"/>
                </a:solidFill>
                <a:latin typeface="Cambria" panose="02040503050406030204" pitchFamily="18" charset="0"/>
                <a:ea typeface="Calibri"/>
                <a:cs typeface="Times New Roman" panose="02020603050405020304" pitchFamily="18" charset="0"/>
              </a:rPr>
              <a:t>ПД </a:t>
            </a:r>
            <a:r>
              <a:rPr lang="ru-RU" sz="2000" dirty="0">
                <a:solidFill>
                  <a:srgbClr val="003399"/>
                </a:solidFill>
                <a:latin typeface="Cambria" panose="02040503050406030204" pitchFamily="18" charset="0"/>
                <a:ea typeface="Calibri"/>
                <a:cs typeface="Times New Roman" panose="02020603050405020304" pitchFamily="18" charset="0"/>
              </a:rPr>
              <a:t>использование специализированного ПО «Станция записи» и иных средств записи </a:t>
            </a:r>
            <a:r>
              <a:rPr lang="ru-RU" sz="2000" b="1" dirty="0" smtClean="0">
                <a:solidFill>
                  <a:srgbClr val="FF0000"/>
                </a:solidFill>
                <a:latin typeface="Cambria" panose="02040503050406030204" pitchFamily="18" charset="0"/>
                <a:ea typeface="Calibri"/>
                <a:cs typeface="Times New Roman" panose="02020603050405020304" pitchFamily="18" charset="0"/>
              </a:rPr>
              <a:t>НЕ </a:t>
            </a:r>
            <a:r>
              <a:rPr lang="ru-RU" sz="2000" b="1" dirty="0">
                <a:solidFill>
                  <a:srgbClr val="FF0000"/>
                </a:solidFill>
                <a:latin typeface="Cambria" panose="02040503050406030204" pitchFamily="18" charset="0"/>
                <a:ea typeface="Calibri"/>
                <a:cs typeface="Times New Roman" panose="02020603050405020304" pitchFamily="18" charset="0"/>
              </a:rPr>
              <a:t>ПРЕДУСМОТРЕНО</a:t>
            </a:r>
            <a:endParaRPr lang="ru-RU" altLang="ru-RU" sz="2000" dirty="0" smtClean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39552" y="1124745"/>
            <a:ext cx="8354441" cy="36003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Cambria" panose="02040503050406030204" pitchFamily="18" charset="0"/>
              </a:rPr>
              <a:t>Не позднее чем за один день </a:t>
            </a:r>
            <a:r>
              <a:rPr lang="ru-RU" sz="2000" b="1" dirty="0" smtClean="0">
                <a:latin typeface="Cambria" panose="02040503050406030204" pitchFamily="18" charset="0"/>
              </a:rPr>
              <a:t>до дня проведения ИС необходимо:</a:t>
            </a:r>
            <a:endParaRPr lang="ru-RU" altLang="ru-RU" sz="2000" b="1" dirty="0">
              <a:solidFill>
                <a:schemeClr val="bg1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0" y="16184"/>
            <a:ext cx="9144000" cy="8977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1" y="150909"/>
            <a:ext cx="9143999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Проведение ИС для участников, </a:t>
            </a:r>
            <a:br>
              <a:rPr lang="ru-RU" dirty="0"/>
            </a:br>
            <a:r>
              <a:rPr lang="ru-RU" dirty="0"/>
              <a:t>не давших согласие на обработку персональных данных</a:t>
            </a:r>
          </a:p>
        </p:txBody>
      </p:sp>
    </p:spTree>
    <p:extLst>
      <p:ext uri="{BB962C8B-B14F-4D97-AF65-F5344CB8AC3E}">
        <p14:creationId xmlns:p14="http://schemas.microsoft.com/office/powerpoint/2010/main" val="1010249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>
            <a:extLst>
              <a:ext uri="{FF2B5EF4-FFF2-40B4-BE49-F238E27FC236}">
                <a16:creationId xmlns:a16="http://schemas.microsoft.com/office/drawing/2014/main" id="{2D8D2A51-5842-4778-A344-66DCF0538664}"/>
              </a:ext>
            </a:extLst>
          </p:cNvPr>
          <p:cNvSpPr/>
          <p:nvPr/>
        </p:nvSpPr>
        <p:spPr>
          <a:xfrm rot="21241918" flipH="1">
            <a:off x="3295363" y="2627002"/>
            <a:ext cx="6990136" cy="4894979"/>
          </a:xfrm>
          <a:custGeom>
            <a:avLst/>
            <a:gdLst>
              <a:gd name="connsiteX0" fmla="*/ 0 w 4032448"/>
              <a:gd name="connsiteY0" fmla="*/ 1907083 h 3814166"/>
              <a:gd name="connsiteX1" fmla="*/ 2016224 w 4032448"/>
              <a:gd name="connsiteY1" fmla="*/ 0 h 3814166"/>
              <a:gd name="connsiteX2" fmla="*/ 4032448 w 4032448"/>
              <a:gd name="connsiteY2" fmla="*/ 1907083 h 3814166"/>
              <a:gd name="connsiteX3" fmla="*/ 2016224 w 4032448"/>
              <a:gd name="connsiteY3" fmla="*/ 3814166 h 3814166"/>
              <a:gd name="connsiteX4" fmla="*/ 0 w 4032448"/>
              <a:gd name="connsiteY4" fmla="*/ 1907083 h 3814166"/>
              <a:gd name="connsiteX0" fmla="*/ 159826 w 4192274"/>
              <a:gd name="connsiteY0" fmla="*/ 2509249 h 4416332"/>
              <a:gd name="connsiteX1" fmla="*/ 882509 w 4192274"/>
              <a:gd name="connsiteY1" fmla="*/ 0 h 4416332"/>
              <a:gd name="connsiteX2" fmla="*/ 4192274 w 4192274"/>
              <a:gd name="connsiteY2" fmla="*/ 2509249 h 4416332"/>
              <a:gd name="connsiteX3" fmla="*/ 2176050 w 4192274"/>
              <a:gd name="connsiteY3" fmla="*/ 4416332 h 4416332"/>
              <a:gd name="connsiteX4" fmla="*/ 159826 w 4192274"/>
              <a:gd name="connsiteY4" fmla="*/ 2509249 h 4416332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6740930"/>
              <a:gd name="connsiteY0" fmla="*/ 2528011 h 4502672"/>
              <a:gd name="connsiteX1" fmla="*/ 766009 w 6740930"/>
              <a:gd name="connsiteY1" fmla="*/ 18762 h 4502672"/>
              <a:gd name="connsiteX2" fmla="*/ 1809154 w 6740930"/>
              <a:gd name="connsiteY2" fmla="*/ 1439401 h 4502672"/>
              <a:gd name="connsiteX3" fmla="*/ 6740916 w 6740930"/>
              <a:gd name="connsiteY3" fmla="*/ 3721191 h 4502672"/>
              <a:gd name="connsiteX4" fmla="*/ 2059550 w 6740930"/>
              <a:gd name="connsiteY4" fmla="*/ 4435094 h 4502672"/>
              <a:gd name="connsiteX5" fmla="*/ 43326 w 6740930"/>
              <a:gd name="connsiteY5" fmla="*/ 2528011 h 4502672"/>
              <a:gd name="connsiteX0" fmla="*/ 45865 w 6743469"/>
              <a:gd name="connsiteY0" fmla="*/ 2511181 h 4485842"/>
              <a:gd name="connsiteX1" fmla="*/ 768548 w 6743469"/>
              <a:gd name="connsiteY1" fmla="*/ 1932 h 4485842"/>
              <a:gd name="connsiteX2" fmla="*/ 2101624 w 6743469"/>
              <a:gd name="connsiteY2" fmla="*/ 2102795 h 4485842"/>
              <a:gd name="connsiteX3" fmla="*/ 6743455 w 6743469"/>
              <a:gd name="connsiteY3" fmla="*/ 3704361 h 4485842"/>
              <a:gd name="connsiteX4" fmla="*/ 2062089 w 6743469"/>
              <a:gd name="connsiteY4" fmla="*/ 4418264 h 4485842"/>
              <a:gd name="connsiteX5" fmla="*/ 45865 w 6743469"/>
              <a:gd name="connsiteY5" fmla="*/ 2511181 h 4485842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108768 w 6248810"/>
              <a:gd name="connsiteY0" fmla="*/ 2703443 h 4475800"/>
              <a:gd name="connsiteX1" fmla="*/ 273890 w 6248810"/>
              <a:gd name="connsiteY1" fmla="*/ 4624 h 4475800"/>
              <a:gd name="connsiteX2" fmla="*/ 1606966 w 6248810"/>
              <a:gd name="connsiteY2" fmla="*/ 2105487 h 4475800"/>
              <a:gd name="connsiteX3" fmla="*/ 6248797 w 6248810"/>
              <a:gd name="connsiteY3" fmla="*/ 3707053 h 4475800"/>
              <a:gd name="connsiteX4" fmla="*/ 1567431 w 6248810"/>
              <a:gd name="connsiteY4" fmla="*/ 4420956 h 4475800"/>
              <a:gd name="connsiteX5" fmla="*/ 108768 w 6248810"/>
              <a:gd name="connsiteY5" fmla="*/ 2703443 h 447580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1029 w 6251071"/>
              <a:gd name="connsiteY0" fmla="*/ 2699826 h 4472183"/>
              <a:gd name="connsiteX1" fmla="*/ 276151 w 6251071"/>
              <a:gd name="connsiteY1" fmla="*/ 1007 h 4472183"/>
              <a:gd name="connsiteX2" fmla="*/ 1664984 w 6251071"/>
              <a:gd name="connsiteY2" fmla="*/ 2402953 h 4472183"/>
              <a:gd name="connsiteX3" fmla="*/ 6251058 w 6251071"/>
              <a:gd name="connsiteY3" fmla="*/ 3703436 h 4472183"/>
              <a:gd name="connsiteX4" fmla="*/ 1569692 w 6251071"/>
              <a:gd name="connsiteY4" fmla="*/ 4417339 h 4472183"/>
              <a:gd name="connsiteX5" fmla="*/ 111029 w 6251071"/>
              <a:gd name="connsiteY5" fmla="*/ 2699826 h 4472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51071" h="4472183">
                <a:moveTo>
                  <a:pt x="111029" y="2699826"/>
                </a:moveTo>
                <a:cubicBezTo>
                  <a:pt x="-104561" y="1963771"/>
                  <a:pt x="17159" y="50486"/>
                  <a:pt x="276151" y="1007"/>
                </a:cubicBezTo>
                <a:cubicBezTo>
                  <a:pt x="535144" y="-48472"/>
                  <a:pt x="488888" y="1739418"/>
                  <a:pt x="1664984" y="2402953"/>
                </a:cubicBezTo>
                <a:cubicBezTo>
                  <a:pt x="4034260" y="3769013"/>
                  <a:pt x="6242779" y="3031310"/>
                  <a:pt x="6251058" y="3703436"/>
                </a:cubicBezTo>
                <a:cubicBezTo>
                  <a:pt x="6259337" y="4375562"/>
                  <a:pt x="2593030" y="4584607"/>
                  <a:pt x="1569692" y="4417339"/>
                </a:cubicBezTo>
                <a:cubicBezTo>
                  <a:pt x="546354" y="4250071"/>
                  <a:pt x="326619" y="3435881"/>
                  <a:pt x="111029" y="2699826"/>
                </a:cubicBezTo>
                <a:close/>
              </a:path>
            </a:pathLst>
          </a:custGeom>
          <a:solidFill>
            <a:srgbClr val="74BEED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Century Gothic" panose="020B0502020202020204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8552325"/>
              </p:ext>
            </p:extLst>
          </p:nvPr>
        </p:nvGraphicFramePr>
        <p:xfrm>
          <a:off x="298874" y="1013826"/>
          <a:ext cx="8546251" cy="50074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46251">
                  <a:extLst>
                    <a:ext uri="{9D8B030D-6E8A-4147-A177-3AD203B41FA5}">
                      <a16:colId xmlns:a16="http://schemas.microsoft.com/office/drawing/2014/main" val="3602639228"/>
                    </a:ext>
                  </a:extLst>
                </a:gridCol>
              </a:tblGrid>
              <a:tr h="369003">
                <a:tc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230257927"/>
                  </a:ext>
                </a:extLst>
              </a:tr>
              <a:tr h="383101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1. Не бланковая технология проведения ИС, использование </a:t>
                      </a:r>
                      <a:r>
                        <a:rPr lang="ru-RU" sz="1800" baseline="0" dirty="0" smtClean="0"/>
                        <a:t>АИС «Веб ИС-9»</a:t>
                      </a:r>
                      <a:endParaRPr lang="ru-RU" sz="1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069993210"/>
                  </a:ext>
                </a:extLst>
              </a:tr>
              <a:tr h="949195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2. Выгрузка</a:t>
                      </a:r>
                      <a:r>
                        <a:rPr lang="ru-RU" sz="1800" baseline="0" dirty="0" smtClean="0"/>
                        <a:t> форм ИС для ОО осуществляется в РЦОКО </a:t>
                      </a:r>
                      <a:r>
                        <a:rPr lang="ru-RU" sz="1800" dirty="0" smtClean="0"/>
                        <a:t>из ПО «Планирование ГИА-9» </a:t>
                      </a:r>
                      <a:br>
                        <a:rPr lang="ru-RU" sz="1800" dirty="0" smtClean="0"/>
                      </a:br>
                      <a:r>
                        <a:rPr lang="ru-RU" sz="1800" baseline="0" dirty="0" smtClean="0"/>
                        <a:t>и передается в МСУ по защищенным каналам связи. </a:t>
                      </a:r>
                      <a:r>
                        <a:rPr lang="ru-RU" sz="1800" dirty="0" smtClean="0"/>
                        <a:t>Печать форм ИС в необходимом количестве осуществляется или в МСУ для ОО или в ОО</a:t>
                      </a:r>
                      <a:endParaRPr lang="ru-RU" sz="1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051988544"/>
                  </a:ext>
                </a:extLst>
              </a:tr>
              <a:tr h="365075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3. Два</a:t>
                      </a:r>
                      <a:r>
                        <a:rPr lang="ru-RU" sz="1800" baseline="0" dirty="0" smtClean="0"/>
                        <a:t> вида </a:t>
                      </a:r>
                      <a:r>
                        <a:rPr lang="ru-RU" sz="1800" dirty="0" smtClean="0"/>
                        <a:t>аудиторий:</a:t>
                      </a:r>
                      <a:r>
                        <a:rPr lang="ru-RU" sz="1800" baseline="0" dirty="0" smtClean="0"/>
                        <a:t> </a:t>
                      </a:r>
                      <a:r>
                        <a:rPr lang="ru-RU" sz="1800" dirty="0" smtClean="0"/>
                        <a:t>ожидания и проведения</a:t>
                      </a:r>
                      <a:endParaRPr lang="ru-RU" sz="1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665451151"/>
                  </a:ext>
                </a:extLst>
              </a:tr>
              <a:tr h="400454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4. В аудитории ожидания – не менее одного организатора</a:t>
                      </a:r>
                      <a:endParaRPr lang="ru-RU" sz="1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757799801"/>
                  </a:ext>
                </a:extLst>
              </a:tr>
              <a:tr h="379827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5. В аудитории ожидания участники ИС могут сидеть по два человека за столом</a:t>
                      </a:r>
                      <a:endParaRPr lang="ru-RU" sz="1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975533291"/>
                  </a:ext>
                </a:extLst>
              </a:tr>
              <a:tr h="365075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6. Начало ИС в 9.00 часов в аудитории проведения</a:t>
                      </a:r>
                      <a:endParaRPr lang="ru-RU" sz="1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959091475"/>
                  </a:ext>
                </a:extLst>
              </a:tr>
              <a:tr h="949195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7. В форме ИС-01 «Список участников ИС» внесены из РИС сведения о всех участниках ИС в ОО:</a:t>
                      </a:r>
                      <a:r>
                        <a:rPr lang="ru-RU" sz="1800" baseline="0" dirty="0" smtClean="0"/>
                        <a:t> </a:t>
                      </a:r>
                      <a:br>
                        <a:rPr lang="ru-RU" sz="1800" baseline="0" dirty="0" smtClean="0"/>
                      </a:br>
                      <a:r>
                        <a:rPr lang="ru-RU" sz="1800" baseline="0" dirty="0" smtClean="0"/>
                        <a:t>ФИО, реквизиты документа, удостоверяющего личность, класс</a:t>
                      </a:r>
                      <a:endParaRPr lang="ru-RU" sz="1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473519289"/>
                  </a:ext>
                </a:extLst>
              </a:tr>
              <a:tr h="846536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8</a:t>
                      </a:r>
                      <a:r>
                        <a:rPr lang="ru-RU" sz="1800" dirty="0" smtClean="0"/>
                        <a:t>.</a:t>
                      </a:r>
                      <a:r>
                        <a:rPr lang="ru-RU" sz="1800" baseline="0" dirty="0" smtClean="0"/>
                        <a:t> Использование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региональной государственной информационной системы «Образование-57» для получения КИМ ИС в день проведения ИС</a:t>
                      </a:r>
                      <a:endParaRPr lang="ru-RU" sz="1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162974781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0" y="44624"/>
            <a:ext cx="9144000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" y="205190"/>
            <a:ext cx="9143999" cy="41549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100" dirty="0" smtClean="0"/>
              <a:t>Особенности проведения </a:t>
            </a:r>
            <a:r>
              <a:rPr lang="ru-RU" sz="2100" dirty="0"/>
              <a:t>итогового собеседования (ИС) в </a:t>
            </a:r>
            <a:r>
              <a:rPr lang="ru-RU" sz="2100" dirty="0" smtClean="0"/>
              <a:t>2026 </a:t>
            </a:r>
            <a:r>
              <a:rPr lang="ru-RU" sz="2100" dirty="0"/>
              <a:t>году </a:t>
            </a:r>
          </a:p>
        </p:txBody>
      </p:sp>
    </p:spTree>
    <p:extLst>
      <p:ext uri="{BB962C8B-B14F-4D97-AF65-F5344CB8AC3E}">
        <p14:creationId xmlns:p14="http://schemas.microsoft.com/office/powerpoint/2010/main" val="2675651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Овал 7">
            <a:extLst>
              <a:ext uri="{FF2B5EF4-FFF2-40B4-BE49-F238E27FC236}">
                <a16:creationId xmlns:a16="http://schemas.microsoft.com/office/drawing/2014/main" id="{73AC93CF-8037-4CBF-ABB5-652AFCDAFBCC}"/>
              </a:ext>
            </a:extLst>
          </p:cNvPr>
          <p:cNvSpPr/>
          <p:nvPr/>
        </p:nvSpPr>
        <p:spPr>
          <a:xfrm rot="16472114">
            <a:off x="3224841" y="-97977"/>
            <a:ext cx="7612504" cy="7455261"/>
          </a:xfrm>
          <a:custGeom>
            <a:avLst/>
            <a:gdLst>
              <a:gd name="connsiteX0" fmla="*/ 0 w 4032448"/>
              <a:gd name="connsiteY0" fmla="*/ 1907083 h 3814166"/>
              <a:gd name="connsiteX1" fmla="*/ 2016224 w 4032448"/>
              <a:gd name="connsiteY1" fmla="*/ 0 h 3814166"/>
              <a:gd name="connsiteX2" fmla="*/ 4032448 w 4032448"/>
              <a:gd name="connsiteY2" fmla="*/ 1907083 h 3814166"/>
              <a:gd name="connsiteX3" fmla="*/ 2016224 w 4032448"/>
              <a:gd name="connsiteY3" fmla="*/ 3814166 h 3814166"/>
              <a:gd name="connsiteX4" fmla="*/ 0 w 4032448"/>
              <a:gd name="connsiteY4" fmla="*/ 1907083 h 3814166"/>
              <a:gd name="connsiteX0" fmla="*/ 159826 w 4192274"/>
              <a:gd name="connsiteY0" fmla="*/ 2509249 h 4416332"/>
              <a:gd name="connsiteX1" fmla="*/ 882509 w 4192274"/>
              <a:gd name="connsiteY1" fmla="*/ 0 h 4416332"/>
              <a:gd name="connsiteX2" fmla="*/ 4192274 w 4192274"/>
              <a:gd name="connsiteY2" fmla="*/ 2509249 h 4416332"/>
              <a:gd name="connsiteX3" fmla="*/ 2176050 w 4192274"/>
              <a:gd name="connsiteY3" fmla="*/ 4416332 h 4416332"/>
              <a:gd name="connsiteX4" fmla="*/ 159826 w 4192274"/>
              <a:gd name="connsiteY4" fmla="*/ 2509249 h 4416332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6740930"/>
              <a:gd name="connsiteY0" fmla="*/ 2528011 h 4502672"/>
              <a:gd name="connsiteX1" fmla="*/ 766009 w 6740930"/>
              <a:gd name="connsiteY1" fmla="*/ 18762 h 4502672"/>
              <a:gd name="connsiteX2" fmla="*/ 1809154 w 6740930"/>
              <a:gd name="connsiteY2" fmla="*/ 1439401 h 4502672"/>
              <a:gd name="connsiteX3" fmla="*/ 6740916 w 6740930"/>
              <a:gd name="connsiteY3" fmla="*/ 3721191 h 4502672"/>
              <a:gd name="connsiteX4" fmla="*/ 2059550 w 6740930"/>
              <a:gd name="connsiteY4" fmla="*/ 4435094 h 4502672"/>
              <a:gd name="connsiteX5" fmla="*/ 43326 w 6740930"/>
              <a:gd name="connsiteY5" fmla="*/ 2528011 h 4502672"/>
              <a:gd name="connsiteX0" fmla="*/ 45865 w 6743469"/>
              <a:gd name="connsiteY0" fmla="*/ 2511181 h 4485842"/>
              <a:gd name="connsiteX1" fmla="*/ 768548 w 6743469"/>
              <a:gd name="connsiteY1" fmla="*/ 1932 h 4485842"/>
              <a:gd name="connsiteX2" fmla="*/ 2101624 w 6743469"/>
              <a:gd name="connsiteY2" fmla="*/ 2102795 h 4485842"/>
              <a:gd name="connsiteX3" fmla="*/ 6743455 w 6743469"/>
              <a:gd name="connsiteY3" fmla="*/ 3704361 h 4485842"/>
              <a:gd name="connsiteX4" fmla="*/ 2062089 w 6743469"/>
              <a:gd name="connsiteY4" fmla="*/ 4418264 h 4485842"/>
              <a:gd name="connsiteX5" fmla="*/ 45865 w 6743469"/>
              <a:gd name="connsiteY5" fmla="*/ 2511181 h 4485842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108768 w 6248810"/>
              <a:gd name="connsiteY0" fmla="*/ 2703443 h 4475800"/>
              <a:gd name="connsiteX1" fmla="*/ 273890 w 6248810"/>
              <a:gd name="connsiteY1" fmla="*/ 4624 h 4475800"/>
              <a:gd name="connsiteX2" fmla="*/ 1606966 w 6248810"/>
              <a:gd name="connsiteY2" fmla="*/ 2105487 h 4475800"/>
              <a:gd name="connsiteX3" fmla="*/ 6248797 w 6248810"/>
              <a:gd name="connsiteY3" fmla="*/ 3707053 h 4475800"/>
              <a:gd name="connsiteX4" fmla="*/ 1567431 w 6248810"/>
              <a:gd name="connsiteY4" fmla="*/ 4420956 h 4475800"/>
              <a:gd name="connsiteX5" fmla="*/ 108768 w 6248810"/>
              <a:gd name="connsiteY5" fmla="*/ 2703443 h 447580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1029 w 6251071"/>
              <a:gd name="connsiteY0" fmla="*/ 2699826 h 4472183"/>
              <a:gd name="connsiteX1" fmla="*/ 276151 w 6251071"/>
              <a:gd name="connsiteY1" fmla="*/ 1007 h 4472183"/>
              <a:gd name="connsiteX2" fmla="*/ 1664984 w 6251071"/>
              <a:gd name="connsiteY2" fmla="*/ 2402953 h 4472183"/>
              <a:gd name="connsiteX3" fmla="*/ 6251058 w 6251071"/>
              <a:gd name="connsiteY3" fmla="*/ 3703436 h 4472183"/>
              <a:gd name="connsiteX4" fmla="*/ 1569692 w 6251071"/>
              <a:gd name="connsiteY4" fmla="*/ 4417339 h 4472183"/>
              <a:gd name="connsiteX5" fmla="*/ 111029 w 6251071"/>
              <a:gd name="connsiteY5" fmla="*/ 2699826 h 4472183"/>
              <a:gd name="connsiteX0" fmla="*/ 310570 w 6450612"/>
              <a:gd name="connsiteY0" fmla="*/ 3287327 h 5059684"/>
              <a:gd name="connsiteX1" fmla="*/ 129052 w 6450612"/>
              <a:gd name="connsiteY1" fmla="*/ 761 h 5059684"/>
              <a:gd name="connsiteX2" fmla="*/ 1864525 w 6450612"/>
              <a:gd name="connsiteY2" fmla="*/ 2990454 h 5059684"/>
              <a:gd name="connsiteX3" fmla="*/ 6450599 w 6450612"/>
              <a:gd name="connsiteY3" fmla="*/ 4290937 h 5059684"/>
              <a:gd name="connsiteX4" fmla="*/ 1769233 w 6450612"/>
              <a:gd name="connsiteY4" fmla="*/ 5004840 h 5059684"/>
              <a:gd name="connsiteX5" fmla="*/ 310570 w 6450612"/>
              <a:gd name="connsiteY5" fmla="*/ 3287327 h 5059684"/>
              <a:gd name="connsiteX0" fmla="*/ 310570 w 6888734"/>
              <a:gd name="connsiteY0" fmla="*/ 3287327 h 5098057"/>
              <a:gd name="connsiteX1" fmla="*/ 129052 w 6888734"/>
              <a:gd name="connsiteY1" fmla="*/ 761 h 5098057"/>
              <a:gd name="connsiteX2" fmla="*/ 1864525 w 6888734"/>
              <a:gd name="connsiteY2" fmla="*/ 2990454 h 5098057"/>
              <a:gd name="connsiteX3" fmla="*/ 6888722 w 6888734"/>
              <a:gd name="connsiteY3" fmla="*/ 4451915 h 5098057"/>
              <a:gd name="connsiteX4" fmla="*/ 1769233 w 6888734"/>
              <a:gd name="connsiteY4" fmla="*/ 5004840 h 5098057"/>
              <a:gd name="connsiteX5" fmla="*/ 310570 w 6888734"/>
              <a:gd name="connsiteY5" fmla="*/ 3287327 h 5098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88734" h="5098057">
                <a:moveTo>
                  <a:pt x="310570" y="3287327"/>
                </a:moveTo>
                <a:cubicBezTo>
                  <a:pt x="37207" y="2453314"/>
                  <a:pt x="-129940" y="50240"/>
                  <a:pt x="129052" y="761"/>
                </a:cubicBezTo>
                <a:cubicBezTo>
                  <a:pt x="388045" y="-48718"/>
                  <a:pt x="688429" y="2326919"/>
                  <a:pt x="1864525" y="2990454"/>
                </a:cubicBezTo>
                <a:cubicBezTo>
                  <a:pt x="4233801" y="4356514"/>
                  <a:pt x="6880443" y="3779789"/>
                  <a:pt x="6888722" y="4451915"/>
                </a:cubicBezTo>
                <a:cubicBezTo>
                  <a:pt x="6897001" y="5124041"/>
                  <a:pt x="2865592" y="5198938"/>
                  <a:pt x="1769233" y="5004840"/>
                </a:cubicBezTo>
                <a:cubicBezTo>
                  <a:pt x="672874" y="4810742"/>
                  <a:pt x="583933" y="4121340"/>
                  <a:pt x="310570" y="3287327"/>
                </a:cubicBezTo>
                <a:close/>
              </a:path>
            </a:pathLst>
          </a:custGeom>
          <a:solidFill>
            <a:srgbClr val="74BEED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Century Gothic" panose="020B0502020202020204" pitchFamily="34" charset="0"/>
            </a:endParaRPr>
          </a:p>
        </p:txBody>
      </p:sp>
      <p:sp>
        <p:nvSpPr>
          <p:cNvPr id="15365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6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7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8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9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70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71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1058863" y="91917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50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5019303" y="913944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33" name="Прямоугольник 4"/>
          <p:cNvSpPr>
            <a:spLocks noChangeArrowheads="1"/>
          </p:cNvSpPr>
          <p:nvPr/>
        </p:nvSpPr>
        <p:spPr bwMode="auto">
          <a:xfrm>
            <a:off x="319081" y="1268760"/>
            <a:ext cx="8645407" cy="2723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ru-RU" altLang="ru-RU" sz="19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6) Оценивание </a:t>
            </a:r>
            <a:r>
              <a:rPr lang="ru-RU" altLang="ru-RU" sz="19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ответов </a:t>
            </a:r>
            <a:r>
              <a:rPr lang="ru-RU" altLang="ru-RU" sz="19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участников </a:t>
            </a:r>
            <a:r>
              <a:rPr lang="ru-RU" altLang="ru-RU" sz="19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ИС </a:t>
            </a:r>
            <a:r>
              <a:rPr lang="ru-RU" altLang="ru-RU" sz="19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 без обработки ПД проводится </a:t>
            </a:r>
            <a:r>
              <a:rPr lang="ru-RU" altLang="ru-RU" sz="19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только </a:t>
            </a:r>
            <a:r>
              <a:rPr lang="ru-RU" altLang="ru-RU" sz="19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по </a:t>
            </a:r>
            <a:r>
              <a:rPr lang="ru-RU" altLang="ru-RU" sz="19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1 схеме оценивания (наличие эксперта в аудитории</a:t>
            </a:r>
            <a:r>
              <a:rPr lang="ru-RU" altLang="ru-RU" sz="19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);</a:t>
            </a:r>
          </a:p>
          <a:p>
            <a:pPr>
              <a:spcBef>
                <a:spcPct val="0"/>
              </a:spcBef>
              <a:buNone/>
            </a:pPr>
            <a:r>
              <a:rPr lang="ru-RU" sz="19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7) Эксперт </a:t>
            </a:r>
            <a:r>
              <a:rPr lang="ru-RU" sz="19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заполняет протокол эксперта для оценивания ответов участника итогового </a:t>
            </a:r>
            <a:r>
              <a:rPr lang="ru-RU" sz="19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собеседования (форма ИС-03) </a:t>
            </a:r>
            <a:r>
              <a:rPr lang="ru-RU" sz="19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(в протоколе поля </a:t>
            </a:r>
            <a:r>
              <a:rPr lang="ru-RU" sz="19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с </a:t>
            </a:r>
            <a:r>
              <a:rPr lang="ru-RU" sz="19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реквизитами документа, удостоверяющего личность, не заполняются</a:t>
            </a:r>
            <a:r>
              <a:rPr lang="ru-RU" sz="19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);</a:t>
            </a:r>
            <a:r>
              <a:rPr lang="ru-RU" sz="1900" dirty="0" smtClean="0"/>
              <a:t> </a:t>
            </a:r>
          </a:p>
          <a:p>
            <a:pPr>
              <a:spcBef>
                <a:spcPct val="0"/>
              </a:spcBef>
              <a:buNone/>
            </a:pPr>
            <a:r>
              <a:rPr lang="ru-RU" sz="19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8) </a:t>
            </a:r>
            <a:r>
              <a:rPr lang="ru-RU" sz="1900" dirty="0" smtClean="0">
                <a:solidFill>
                  <a:srgbClr val="00339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Ознакомление </a:t>
            </a:r>
            <a:r>
              <a:rPr lang="ru-RU" sz="1900" dirty="0">
                <a:solidFill>
                  <a:srgbClr val="00339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участника без ПД и его родителей (законных представителей) </a:t>
            </a:r>
            <a:r>
              <a:rPr lang="ru-RU" sz="1900" dirty="0" smtClean="0">
                <a:solidFill>
                  <a:srgbClr val="00339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с </a:t>
            </a:r>
            <a:r>
              <a:rPr lang="ru-RU" sz="1900" dirty="0">
                <a:solidFill>
                  <a:srgbClr val="00339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результатами итогового собеседования под подпись осуществляется </a:t>
            </a:r>
            <a:r>
              <a:rPr lang="ru-RU" sz="1900" dirty="0" smtClean="0">
                <a:solidFill>
                  <a:srgbClr val="00339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в ОО в соответствии </a:t>
            </a:r>
            <a:r>
              <a:rPr lang="ru-RU" sz="1900" dirty="0">
                <a:solidFill>
                  <a:srgbClr val="00339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с </a:t>
            </a:r>
            <a:r>
              <a:rPr lang="ru-RU" sz="1900" dirty="0" smtClean="0">
                <a:solidFill>
                  <a:srgbClr val="00339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графиком (</a:t>
            </a:r>
            <a:r>
              <a:rPr lang="ru-RU" sz="1900" i="1" dirty="0" smtClean="0">
                <a:solidFill>
                  <a:srgbClr val="00339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протокол с результатами на участника ИС без обработки ПД отдельный</a:t>
            </a:r>
            <a:r>
              <a:rPr lang="ru-RU" sz="1900" dirty="0" smtClean="0">
                <a:solidFill>
                  <a:srgbClr val="00339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) </a:t>
            </a:r>
            <a:endParaRPr lang="ru-RU" altLang="ru-RU" sz="1900" dirty="0" smtClean="0">
              <a:solidFill>
                <a:srgbClr val="003399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7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8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9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20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21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22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0" y="16184"/>
            <a:ext cx="9144000" cy="8977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1" y="150909"/>
            <a:ext cx="9143999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Проведение ИС для участников, </a:t>
            </a:r>
            <a:br>
              <a:rPr lang="ru-RU" dirty="0"/>
            </a:br>
            <a:r>
              <a:rPr lang="ru-RU" dirty="0"/>
              <a:t>не давших согласие на обработку персональных данных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574742" y="4272984"/>
            <a:ext cx="8245730" cy="203633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Материалы </a:t>
            </a:r>
            <a:r>
              <a:rPr lang="ru-RU" sz="20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ИС участника </a:t>
            </a:r>
            <a:r>
              <a:rPr lang="ru-RU" sz="20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без ПД (формы ИС-02 </a:t>
            </a:r>
            <a:r>
              <a:rPr lang="ru-RU" sz="20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и </a:t>
            </a:r>
            <a:r>
              <a:rPr lang="ru-RU" sz="20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ИС-03) упаковываются в отдельный </a:t>
            </a:r>
            <a:r>
              <a:rPr lang="ru-RU" sz="20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конверт (</a:t>
            </a:r>
            <a:r>
              <a:rPr lang="ru-RU" altLang="ru-RU" sz="2000" i="1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подписать</a:t>
            </a:r>
            <a:r>
              <a:rPr lang="ru-RU" altLang="ru-RU" sz="2000" i="1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: БЕЗ С</a:t>
            </a:r>
            <a:r>
              <a:rPr lang="ru-RU" altLang="ru-RU" sz="2000" i="1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ОГЛАСИЯ</a:t>
            </a:r>
            <a:r>
              <a:rPr lang="ru-RU" altLang="ru-RU" sz="2000" i="1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, МОУ, </a:t>
            </a:r>
            <a:r>
              <a:rPr lang="ru-RU" altLang="ru-RU" sz="2000" i="1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код </a:t>
            </a:r>
            <a:r>
              <a:rPr lang="ru-RU" altLang="ru-RU" sz="2000" i="1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ОО, краткое наименование ОО</a:t>
            </a:r>
            <a:r>
              <a:rPr lang="ru-RU" altLang="ru-RU" sz="20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)</a:t>
            </a:r>
            <a:r>
              <a:rPr lang="ru-RU" sz="20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, </a:t>
            </a:r>
            <a:r>
              <a:rPr lang="ru-RU" sz="20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приготовленный руководителем ОО </a:t>
            </a:r>
            <a:r>
              <a:rPr lang="ru-RU" sz="20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и </a:t>
            </a:r>
            <a:r>
              <a:rPr lang="ru-RU" sz="20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передаются в </a:t>
            </a:r>
            <a:r>
              <a:rPr lang="ru-RU" sz="20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РЦОКО </a:t>
            </a:r>
            <a:r>
              <a:rPr lang="ru-RU" sz="20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вместе с материалами участников </a:t>
            </a:r>
            <a:r>
              <a:rPr lang="ru-RU" sz="20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ИС данной ОО</a:t>
            </a:r>
            <a:endParaRPr lang="ru-RU" sz="2000" dirty="0">
              <a:solidFill>
                <a:srgbClr val="003399"/>
              </a:solidFill>
              <a:latin typeface="Cambria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7617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Овал 7">
            <a:extLst>
              <a:ext uri="{FF2B5EF4-FFF2-40B4-BE49-F238E27FC236}">
                <a16:creationId xmlns:a16="http://schemas.microsoft.com/office/drawing/2014/main" id="{73AC93CF-8037-4CBF-ABB5-652AFCDAFBCC}"/>
              </a:ext>
            </a:extLst>
          </p:cNvPr>
          <p:cNvSpPr/>
          <p:nvPr/>
        </p:nvSpPr>
        <p:spPr>
          <a:xfrm rot="21030303">
            <a:off x="-1129929" y="261398"/>
            <a:ext cx="7612504" cy="7455261"/>
          </a:xfrm>
          <a:custGeom>
            <a:avLst/>
            <a:gdLst>
              <a:gd name="connsiteX0" fmla="*/ 0 w 4032448"/>
              <a:gd name="connsiteY0" fmla="*/ 1907083 h 3814166"/>
              <a:gd name="connsiteX1" fmla="*/ 2016224 w 4032448"/>
              <a:gd name="connsiteY1" fmla="*/ 0 h 3814166"/>
              <a:gd name="connsiteX2" fmla="*/ 4032448 w 4032448"/>
              <a:gd name="connsiteY2" fmla="*/ 1907083 h 3814166"/>
              <a:gd name="connsiteX3" fmla="*/ 2016224 w 4032448"/>
              <a:gd name="connsiteY3" fmla="*/ 3814166 h 3814166"/>
              <a:gd name="connsiteX4" fmla="*/ 0 w 4032448"/>
              <a:gd name="connsiteY4" fmla="*/ 1907083 h 3814166"/>
              <a:gd name="connsiteX0" fmla="*/ 159826 w 4192274"/>
              <a:gd name="connsiteY0" fmla="*/ 2509249 h 4416332"/>
              <a:gd name="connsiteX1" fmla="*/ 882509 w 4192274"/>
              <a:gd name="connsiteY1" fmla="*/ 0 h 4416332"/>
              <a:gd name="connsiteX2" fmla="*/ 4192274 w 4192274"/>
              <a:gd name="connsiteY2" fmla="*/ 2509249 h 4416332"/>
              <a:gd name="connsiteX3" fmla="*/ 2176050 w 4192274"/>
              <a:gd name="connsiteY3" fmla="*/ 4416332 h 4416332"/>
              <a:gd name="connsiteX4" fmla="*/ 159826 w 4192274"/>
              <a:gd name="connsiteY4" fmla="*/ 2509249 h 4416332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6740930"/>
              <a:gd name="connsiteY0" fmla="*/ 2528011 h 4502672"/>
              <a:gd name="connsiteX1" fmla="*/ 766009 w 6740930"/>
              <a:gd name="connsiteY1" fmla="*/ 18762 h 4502672"/>
              <a:gd name="connsiteX2" fmla="*/ 1809154 w 6740930"/>
              <a:gd name="connsiteY2" fmla="*/ 1439401 h 4502672"/>
              <a:gd name="connsiteX3" fmla="*/ 6740916 w 6740930"/>
              <a:gd name="connsiteY3" fmla="*/ 3721191 h 4502672"/>
              <a:gd name="connsiteX4" fmla="*/ 2059550 w 6740930"/>
              <a:gd name="connsiteY4" fmla="*/ 4435094 h 4502672"/>
              <a:gd name="connsiteX5" fmla="*/ 43326 w 6740930"/>
              <a:gd name="connsiteY5" fmla="*/ 2528011 h 4502672"/>
              <a:gd name="connsiteX0" fmla="*/ 45865 w 6743469"/>
              <a:gd name="connsiteY0" fmla="*/ 2511181 h 4485842"/>
              <a:gd name="connsiteX1" fmla="*/ 768548 w 6743469"/>
              <a:gd name="connsiteY1" fmla="*/ 1932 h 4485842"/>
              <a:gd name="connsiteX2" fmla="*/ 2101624 w 6743469"/>
              <a:gd name="connsiteY2" fmla="*/ 2102795 h 4485842"/>
              <a:gd name="connsiteX3" fmla="*/ 6743455 w 6743469"/>
              <a:gd name="connsiteY3" fmla="*/ 3704361 h 4485842"/>
              <a:gd name="connsiteX4" fmla="*/ 2062089 w 6743469"/>
              <a:gd name="connsiteY4" fmla="*/ 4418264 h 4485842"/>
              <a:gd name="connsiteX5" fmla="*/ 45865 w 6743469"/>
              <a:gd name="connsiteY5" fmla="*/ 2511181 h 4485842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108768 w 6248810"/>
              <a:gd name="connsiteY0" fmla="*/ 2703443 h 4475800"/>
              <a:gd name="connsiteX1" fmla="*/ 273890 w 6248810"/>
              <a:gd name="connsiteY1" fmla="*/ 4624 h 4475800"/>
              <a:gd name="connsiteX2" fmla="*/ 1606966 w 6248810"/>
              <a:gd name="connsiteY2" fmla="*/ 2105487 h 4475800"/>
              <a:gd name="connsiteX3" fmla="*/ 6248797 w 6248810"/>
              <a:gd name="connsiteY3" fmla="*/ 3707053 h 4475800"/>
              <a:gd name="connsiteX4" fmla="*/ 1567431 w 6248810"/>
              <a:gd name="connsiteY4" fmla="*/ 4420956 h 4475800"/>
              <a:gd name="connsiteX5" fmla="*/ 108768 w 6248810"/>
              <a:gd name="connsiteY5" fmla="*/ 2703443 h 447580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1029 w 6251071"/>
              <a:gd name="connsiteY0" fmla="*/ 2699826 h 4472183"/>
              <a:gd name="connsiteX1" fmla="*/ 276151 w 6251071"/>
              <a:gd name="connsiteY1" fmla="*/ 1007 h 4472183"/>
              <a:gd name="connsiteX2" fmla="*/ 1664984 w 6251071"/>
              <a:gd name="connsiteY2" fmla="*/ 2402953 h 4472183"/>
              <a:gd name="connsiteX3" fmla="*/ 6251058 w 6251071"/>
              <a:gd name="connsiteY3" fmla="*/ 3703436 h 4472183"/>
              <a:gd name="connsiteX4" fmla="*/ 1569692 w 6251071"/>
              <a:gd name="connsiteY4" fmla="*/ 4417339 h 4472183"/>
              <a:gd name="connsiteX5" fmla="*/ 111029 w 6251071"/>
              <a:gd name="connsiteY5" fmla="*/ 2699826 h 4472183"/>
              <a:gd name="connsiteX0" fmla="*/ 310570 w 6450612"/>
              <a:gd name="connsiteY0" fmla="*/ 3287327 h 5059684"/>
              <a:gd name="connsiteX1" fmla="*/ 129052 w 6450612"/>
              <a:gd name="connsiteY1" fmla="*/ 761 h 5059684"/>
              <a:gd name="connsiteX2" fmla="*/ 1864525 w 6450612"/>
              <a:gd name="connsiteY2" fmla="*/ 2990454 h 5059684"/>
              <a:gd name="connsiteX3" fmla="*/ 6450599 w 6450612"/>
              <a:gd name="connsiteY3" fmla="*/ 4290937 h 5059684"/>
              <a:gd name="connsiteX4" fmla="*/ 1769233 w 6450612"/>
              <a:gd name="connsiteY4" fmla="*/ 5004840 h 5059684"/>
              <a:gd name="connsiteX5" fmla="*/ 310570 w 6450612"/>
              <a:gd name="connsiteY5" fmla="*/ 3287327 h 5059684"/>
              <a:gd name="connsiteX0" fmla="*/ 310570 w 6888734"/>
              <a:gd name="connsiteY0" fmla="*/ 3287327 h 5098057"/>
              <a:gd name="connsiteX1" fmla="*/ 129052 w 6888734"/>
              <a:gd name="connsiteY1" fmla="*/ 761 h 5098057"/>
              <a:gd name="connsiteX2" fmla="*/ 1864525 w 6888734"/>
              <a:gd name="connsiteY2" fmla="*/ 2990454 h 5098057"/>
              <a:gd name="connsiteX3" fmla="*/ 6888722 w 6888734"/>
              <a:gd name="connsiteY3" fmla="*/ 4451915 h 5098057"/>
              <a:gd name="connsiteX4" fmla="*/ 1769233 w 6888734"/>
              <a:gd name="connsiteY4" fmla="*/ 5004840 h 5098057"/>
              <a:gd name="connsiteX5" fmla="*/ 310570 w 6888734"/>
              <a:gd name="connsiteY5" fmla="*/ 3287327 h 5098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88734" h="5098057">
                <a:moveTo>
                  <a:pt x="310570" y="3287327"/>
                </a:moveTo>
                <a:cubicBezTo>
                  <a:pt x="37207" y="2453314"/>
                  <a:pt x="-129940" y="50240"/>
                  <a:pt x="129052" y="761"/>
                </a:cubicBezTo>
                <a:cubicBezTo>
                  <a:pt x="388045" y="-48718"/>
                  <a:pt x="688429" y="2326919"/>
                  <a:pt x="1864525" y="2990454"/>
                </a:cubicBezTo>
                <a:cubicBezTo>
                  <a:pt x="4233801" y="4356514"/>
                  <a:pt x="6880443" y="3779789"/>
                  <a:pt x="6888722" y="4451915"/>
                </a:cubicBezTo>
                <a:cubicBezTo>
                  <a:pt x="6897001" y="5124041"/>
                  <a:pt x="2865592" y="5198938"/>
                  <a:pt x="1769233" y="5004840"/>
                </a:cubicBezTo>
                <a:cubicBezTo>
                  <a:pt x="672874" y="4810742"/>
                  <a:pt x="583933" y="4121340"/>
                  <a:pt x="310570" y="3287327"/>
                </a:cubicBezTo>
                <a:close/>
              </a:path>
            </a:pathLst>
          </a:custGeom>
          <a:solidFill>
            <a:srgbClr val="74BEED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Century Gothic" panose="020B0502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44624"/>
            <a:ext cx="9144000" cy="7678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" y="251356"/>
            <a:ext cx="9143999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Форма ИС-01 Форма списка участников итогового собеседования</a:t>
            </a:r>
            <a:endParaRPr lang="ru-RU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9232" y="1376076"/>
            <a:ext cx="6525536" cy="4105848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1403648" y="3068960"/>
            <a:ext cx="4824536" cy="223224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авая фигурная скобка 16"/>
          <p:cNvSpPr/>
          <p:nvPr/>
        </p:nvSpPr>
        <p:spPr>
          <a:xfrm rot="5400000">
            <a:off x="3527884" y="3248980"/>
            <a:ext cx="576064" cy="4824536"/>
          </a:xfrm>
          <a:prstGeom prst="rightBrac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403647" y="5951021"/>
            <a:ext cx="48965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З</a:t>
            </a:r>
            <a:r>
              <a:rPr lang="ru-RU" dirty="0" smtClean="0"/>
              <a:t>аполняется автоматически из РИС</a:t>
            </a:r>
            <a:endParaRPr lang="ru-RU" dirty="0"/>
          </a:p>
        </p:txBody>
      </p:sp>
      <p:sp>
        <p:nvSpPr>
          <p:cNvPr id="19" name="Правая фигурная скобка 18"/>
          <p:cNvSpPr/>
          <p:nvPr/>
        </p:nvSpPr>
        <p:spPr>
          <a:xfrm>
            <a:off x="7668344" y="3212976"/>
            <a:ext cx="576064" cy="1944216"/>
          </a:xfrm>
          <a:prstGeom prst="rightBrace">
            <a:avLst/>
          </a:prstGeom>
          <a:ln w="28575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8141647" y="2564904"/>
            <a:ext cx="1015663" cy="3384376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pPr algn="ctr"/>
            <a:r>
              <a:rPr lang="ru-RU" dirty="0"/>
              <a:t>З</a:t>
            </a:r>
            <a:r>
              <a:rPr lang="ru-RU" dirty="0" smtClean="0"/>
              <a:t>аполняется по распределению руководителя ОО по аудиториям проведения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3419872" y="1844824"/>
            <a:ext cx="3960440" cy="108012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6804248" y="4215862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2</a:t>
            </a:r>
            <a:r>
              <a:rPr lang="ru-RU" sz="1400" b="1" dirty="0" smtClean="0"/>
              <a:t>/Н</a:t>
            </a:r>
            <a:endParaRPr lang="ru-RU" sz="1400" b="1" dirty="0"/>
          </a:p>
        </p:txBody>
      </p:sp>
      <p:cxnSp>
        <p:nvCxnSpPr>
          <p:cNvPr id="24" name="Прямая со стрелкой 23"/>
          <p:cNvCxnSpPr/>
          <p:nvPr/>
        </p:nvCxnSpPr>
        <p:spPr>
          <a:xfrm>
            <a:off x="7045343" y="4554416"/>
            <a:ext cx="262961" cy="131356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5652120" y="5951021"/>
            <a:ext cx="3491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З</a:t>
            </a:r>
            <a:r>
              <a:rPr lang="ru-RU" dirty="0" smtClean="0"/>
              <a:t>аполняется в случае неявки участника</a:t>
            </a:r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6779177" y="3501008"/>
            <a:ext cx="3131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793403" y="3685673"/>
            <a:ext cx="3131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2</a:t>
            </a:r>
            <a:endParaRPr lang="ru-RU" sz="14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6804248" y="3872662"/>
            <a:ext cx="3131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818474" y="4057327"/>
            <a:ext cx="3131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2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3304682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44624"/>
            <a:ext cx="9144000" cy="7678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" y="251356"/>
            <a:ext cx="9143999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Форма ИС-02 Ведомость учета проведения итогового собеседования в аудитории</a:t>
            </a:r>
            <a:endParaRPr lang="ru-RU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19" y="947392"/>
            <a:ext cx="8716423" cy="4426176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323528" y="2564904"/>
            <a:ext cx="4320480" cy="237626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авая фигурная скобка 15"/>
          <p:cNvSpPr/>
          <p:nvPr/>
        </p:nvSpPr>
        <p:spPr>
          <a:xfrm rot="5400000">
            <a:off x="2204160" y="3356699"/>
            <a:ext cx="576064" cy="4303632"/>
          </a:xfrm>
          <a:prstGeom prst="rightBrac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0" y="5813709"/>
            <a:ext cx="489654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З</a:t>
            </a:r>
            <a:r>
              <a:rPr lang="ru-RU" dirty="0" smtClean="0"/>
              <a:t>аполняется техническим специалистом по форме ИС-01 для каждой аудитории</a:t>
            </a:r>
          </a:p>
          <a:p>
            <a:pPr algn="ctr"/>
            <a:r>
              <a:rPr lang="ru-RU" sz="1400" i="1" dirty="0" smtClean="0"/>
              <a:t>(вносятся все участники, распределенные в данную аудиторию)</a:t>
            </a:r>
            <a:endParaRPr lang="ru-RU" sz="1400" i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40376" y="1691739"/>
            <a:ext cx="8627566" cy="80115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4788024" y="4077072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Н</a:t>
            </a:r>
            <a:endParaRPr lang="ru-RU" sz="1400" b="1" dirty="0"/>
          </a:p>
        </p:txBody>
      </p:sp>
      <p:cxnSp>
        <p:nvCxnSpPr>
          <p:cNvPr id="20" name="Прямая со стрелкой 19"/>
          <p:cNvCxnSpPr/>
          <p:nvPr/>
        </p:nvCxnSpPr>
        <p:spPr>
          <a:xfrm>
            <a:off x="4968554" y="4365104"/>
            <a:ext cx="655987" cy="139660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4732865" y="5661248"/>
            <a:ext cx="17833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З</a:t>
            </a:r>
            <a:r>
              <a:rPr lang="ru-RU" dirty="0" smtClean="0"/>
              <a:t>аполняется собеседником </a:t>
            </a:r>
            <a:br>
              <a:rPr lang="ru-RU" dirty="0" smtClean="0"/>
            </a:br>
            <a:r>
              <a:rPr lang="ru-RU" dirty="0" smtClean="0"/>
              <a:t>в случае неявки участника</a:t>
            </a:r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6300192" y="3645024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Х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236296" y="3861048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Х</a:t>
            </a:r>
          </a:p>
        </p:txBody>
      </p:sp>
      <p:cxnSp>
        <p:nvCxnSpPr>
          <p:cNvPr id="28" name="Прямая со стрелкой 27"/>
          <p:cNvCxnSpPr/>
          <p:nvPr/>
        </p:nvCxnSpPr>
        <p:spPr>
          <a:xfrm>
            <a:off x="6516216" y="3952801"/>
            <a:ext cx="576064" cy="170844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H="1">
            <a:off x="7236296" y="4168825"/>
            <a:ext cx="171596" cy="149242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4" name="Прямоугольник 33"/>
          <p:cNvSpPr/>
          <p:nvPr/>
        </p:nvSpPr>
        <p:spPr>
          <a:xfrm>
            <a:off x="6677081" y="5661248"/>
            <a:ext cx="17833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З</a:t>
            </a:r>
            <a:r>
              <a:rPr lang="ru-RU" dirty="0" smtClean="0"/>
              <a:t>аполняется собеседником </a:t>
            </a:r>
            <a:br>
              <a:rPr lang="ru-RU" dirty="0" smtClean="0"/>
            </a:br>
            <a:r>
              <a:rPr lang="ru-RU" dirty="0" smtClean="0"/>
              <a:t>в данных случаях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4150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Овал 7">
            <a:extLst>
              <a:ext uri="{FF2B5EF4-FFF2-40B4-BE49-F238E27FC236}">
                <a16:creationId xmlns:a16="http://schemas.microsoft.com/office/drawing/2014/main" id="{73AC93CF-8037-4CBF-ABB5-652AFCDAFBCC}"/>
              </a:ext>
            </a:extLst>
          </p:cNvPr>
          <p:cNvSpPr/>
          <p:nvPr/>
        </p:nvSpPr>
        <p:spPr>
          <a:xfrm rot="268715">
            <a:off x="-1123068" y="-156313"/>
            <a:ext cx="6210881" cy="7455261"/>
          </a:xfrm>
          <a:custGeom>
            <a:avLst/>
            <a:gdLst>
              <a:gd name="connsiteX0" fmla="*/ 0 w 4032448"/>
              <a:gd name="connsiteY0" fmla="*/ 1907083 h 3814166"/>
              <a:gd name="connsiteX1" fmla="*/ 2016224 w 4032448"/>
              <a:gd name="connsiteY1" fmla="*/ 0 h 3814166"/>
              <a:gd name="connsiteX2" fmla="*/ 4032448 w 4032448"/>
              <a:gd name="connsiteY2" fmla="*/ 1907083 h 3814166"/>
              <a:gd name="connsiteX3" fmla="*/ 2016224 w 4032448"/>
              <a:gd name="connsiteY3" fmla="*/ 3814166 h 3814166"/>
              <a:gd name="connsiteX4" fmla="*/ 0 w 4032448"/>
              <a:gd name="connsiteY4" fmla="*/ 1907083 h 3814166"/>
              <a:gd name="connsiteX0" fmla="*/ 159826 w 4192274"/>
              <a:gd name="connsiteY0" fmla="*/ 2509249 h 4416332"/>
              <a:gd name="connsiteX1" fmla="*/ 882509 w 4192274"/>
              <a:gd name="connsiteY1" fmla="*/ 0 h 4416332"/>
              <a:gd name="connsiteX2" fmla="*/ 4192274 w 4192274"/>
              <a:gd name="connsiteY2" fmla="*/ 2509249 h 4416332"/>
              <a:gd name="connsiteX3" fmla="*/ 2176050 w 4192274"/>
              <a:gd name="connsiteY3" fmla="*/ 4416332 h 4416332"/>
              <a:gd name="connsiteX4" fmla="*/ 159826 w 4192274"/>
              <a:gd name="connsiteY4" fmla="*/ 2509249 h 4416332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6740930"/>
              <a:gd name="connsiteY0" fmla="*/ 2528011 h 4502672"/>
              <a:gd name="connsiteX1" fmla="*/ 766009 w 6740930"/>
              <a:gd name="connsiteY1" fmla="*/ 18762 h 4502672"/>
              <a:gd name="connsiteX2" fmla="*/ 1809154 w 6740930"/>
              <a:gd name="connsiteY2" fmla="*/ 1439401 h 4502672"/>
              <a:gd name="connsiteX3" fmla="*/ 6740916 w 6740930"/>
              <a:gd name="connsiteY3" fmla="*/ 3721191 h 4502672"/>
              <a:gd name="connsiteX4" fmla="*/ 2059550 w 6740930"/>
              <a:gd name="connsiteY4" fmla="*/ 4435094 h 4502672"/>
              <a:gd name="connsiteX5" fmla="*/ 43326 w 6740930"/>
              <a:gd name="connsiteY5" fmla="*/ 2528011 h 4502672"/>
              <a:gd name="connsiteX0" fmla="*/ 45865 w 6743469"/>
              <a:gd name="connsiteY0" fmla="*/ 2511181 h 4485842"/>
              <a:gd name="connsiteX1" fmla="*/ 768548 w 6743469"/>
              <a:gd name="connsiteY1" fmla="*/ 1932 h 4485842"/>
              <a:gd name="connsiteX2" fmla="*/ 2101624 w 6743469"/>
              <a:gd name="connsiteY2" fmla="*/ 2102795 h 4485842"/>
              <a:gd name="connsiteX3" fmla="*/ 6743455 w 6743469"/>
              <a:gd name="connsiteY3" fmla="*/ 3704361 h 4485842"/>
              <a:gd name="connsiteX4" fmla="*/ 2062089 w 6743469"/>
              <a:gd name="connsiteY4" fmla="*/ 4418264 h 4485842"/>
              <a:gd name="connsiteX5" fmla="*/ 45865 w 6743469"/>
              <a:gd name="connsiteY5" fmla="*/ 2511181 h 4485842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108768 w 6248810"/>
              <a:gd name="connsiteY0" fmla="*/ 2703443 h 4475800"/>
              <a:gd name="connsiteX1" fmla="*/ 273890 w 6248810"/>
              <a:gd name="connsiteY1" fmla="*/ 4624 h 4475800"/>
              <a:gd name="connsiteX2" fmla="*/ 1606966 w 6248810"/>
              <a:gd name="connsiteY2" fmla="*/ 2105487 h 4475800"/>
              <a:gd name="connsiteX3" fmla="*/ 6248797 w 6248810"/>
              <a:gd name="connsiteY3" fmla="*/ 3707053 h 4475800"/>
              <a:gd name="connsiteX4" fmla="*/ 1567431 w 6248810"/>
              <a:gd name="connsiteY4" fmla="*/ 4420956 h 4475800"/>
              <a:gd name="connsiteX5" fmla="*/ 108768 w 6248810"/>
              <a:gd name="connsiteY5" fmla="*/ 2703443 h 447580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1029 w 6251071"/>
              <a:gd name="connsiteY0" fmla="*/ 2699826 h 4472183"/>
              <a:gd name="connsiteX1" fmla="*/ 276151 w 6251071"/>
              <a:gd name="connsiteY1" fmla="*/ 1007 h 4472183"/>
              <a:gd name="connsiteX2" fmla="*/ 1664984 w 6251071"/>
              <a:gd name="connsiteY2" fmla="*/ 2402953 h 4472183"/>
              <a:gd name="connsiteX3" fmla="*/ 6251058 w 6251071"/>
              <a:gd name="connsiteY3" fmla="*/ 3703436 h 4472183"/>
              <a:gd name="connsiteX4" fmla="*/ 1569692 w 6251071"/>
              <a:gd name="connsiteY4" fmla="*/ 4417339 h 4472183"/>
              <a:gd name="connsiteX5" fmla="*/ 111029 w 6251071"/>
              <a:gd name="connsiteY5" fmla="*/ 2699826 h 4472183"/>
              <a:gd name="connsiteX0" fmla="*/ 310570 w 6450612"/>
              <a:gd name="connsiteY0" fmla="*/ 3287327 h 5059684"/>
              <a:gd name="connsiteX1" fmla="*/ 129052 w 6450612"/>
              <a:gd name="connsiteY1" fmla="*/ 761 h 5059684"/>
              <a:gd name="connsiteX2" fmla="*/ 1864525 w 6450612"/>
              <a:gd name="connsiteY2" fmla="*/ 2990454 h 5059684"/>
              <a:gd name="connsiteX3" fmla="*/ 6450599 w 6450612"/>
              <a:gd name="connsiteY3" fmla="*/ 4290937 h 5059684"/>
              <a:gd name="connsiteX4" fmla="*/ 1769233 w 6450612"/>
              <a:gd name="connsiteY4" fmla="*/ 5004840 h 5059684"/>
              <a:gd name="connsiteX5" fmla="*/ 310570 w 6450612"/>
              <a:gd name="connsiteY5" fmla="*/ 3287327 h 5059684"/>
              <a:gd name="connsiteX0" fmla="*/ 310570 w 6888734"/>
              <a:gd name="connsiteY0" fmla="*/ 3287327 h 5098057"/>
              <a:gd name="connsiteX1" fmla="*/ 129052 w 6888734"/>
              <a:gd name="connsiteY1" fmla="*/ 761 h 5098057"/>
              <a:gd name="connsiteX2" fmla="*/ 1864525 w 6888734"/>
              <a:gd name="connsiteY2" fmla="*/ 2990454 h 5098057"/>
              <a:gd name="connsiteX3" fmla="*/ 6888722 w 6888734"/>
              <a:gd name="connsiteY3" fmla="*/ 4451915 h 5098057"/>
              <a:gd name="connsiteX4" fmla="*/ 1769233 w 6888734"/>
              <a:gd name="connsiteY4" fmla="*/ 5004840 h 5098057"/>
              <a:gd name="connsiteX5" fmla="*/ 310570 w 6888734"/>
              <a:gd name="connsiteY5" fmla="*/ 3287327 h 5098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88734" h="5098057">
                <a:moveTo>
                  <a:pt x="310570" y="3287327"/>
                </a:moveTo>
                <a:cubicBezTo>
                  <a:pt x="37207" y="2453314"/>
                  <a:pt x="-129940" y="50240"/>
                  <a:pt x="129052" y="761"/>
                </a:cubicBezTo>
                <a:cubicBezTo>
                  <a:pt x="388045" y="-48718"/>
                  <a:pt x="688429" y="2326919"/>
                  <a:pt x="1864525" y="2990454"/>
                </a:cubicBezTo>
                <a:cubicBezTo>
                  <a:pt x="4233801" y="4356514"/>
                  <a:pt x="6880443" y="3779789"/>
                  <a:pt x="6888722" y="4451915"/>
                </a:cubicBezTo>
                <a:cubicBezTo>
                  <a:pt x="6897001" y="5124041"/>
                  <a:pt x="2865592" y="5198938"/>
                  <a:pt x="1769233" y="5004840"/>
                </a:cubicBezTo>
                <a:cubicBezTo>
                  <a:pt x="672874" y="4810742"/>
                  <a:pt x="583933" y="4121340"/>
                  <a:pt x="310570" y="3287327"/>
                </a:cubicBezTo>
                <a:close/>
              </a:path>
            </a:pathLst>
          </a:custGeom>
          <a:solidFill>
            <a:srgbClr val="74BEED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Century Gothic" panose="020B0502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44624"/>
            <a:ext cx="9144000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" y="188640"/>
            <a:ext cx="9143999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Форма ИС-03 Протокол эксперта</a:t>
            </a:r>
            <a:endParaRPr lang="ru-RU" dirty="0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992" y="787083"/>
            <a:ext cx="3491880" cy="47776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Прямоугольник 1"/>
          <p:cNvSpPr/>
          <p:nvPr/>
        </p:nvSpPr>
        <p:spPr>
          <a:xfrm>
            <a:off x="70981" y="5643825"/>
            <a:ext cx="421298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78435" indent="450215" algn="just"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</a:rPr>
              <a:t>Если участник итогового собеседования </a:t>
            </a:r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не приступал </a:t>
            </a:r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 </a:t>
            </a:r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выполнению двух или более заданий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</a:rPr>
              <a:t>, то по всем критериям оценивания грамотности и фактической точности речи ставится </a:t>
            </a:r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0 </a:t>
            </a:r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баллов</a:t>
            </a:r>
            <a:endParaRPr lang="ru-RU" sz="14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27984" y="2204864"/>
            <a:ext cx="440975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Cambria" panose="02040503050406030204" pitchFamily="18" charset="0"/>
              </a:rPr>
              <a:t>Общее количество баллов – </a:t>
            </a:r>
            <a:r>
              <a:rPr lang="ru-RU" sz="2000" b="1" dirty="0" smtClean="0">
                <a:latin typeface="Cambria" panose="02040503050406030204" pitchFamily="18" charset="0"/>
              </a:rPr>
              <a:t>20</a:t>
            </a:r>
          </a:p>
          <a:p>
            <a:pPr algn="ctr"/>
            <a:endParaRPr lang="ru-RU" sz="1000" dirty="0" smtClean="0">
              <a:solidFill>
                <a:srgbClr val="00B050"/>
              </a:solidFill>
              <a:latin typeface="Cambria" panose="02040503050406030204" pitchFamily="18" charset="0"/>
            </a:endParaRPr>
          </a:p>
          <a:p>
            <a:pPr algn="ctr"/>
            <a:r>
              <a:rPr lang="ru-RU" sz="2000" dirty="0" smtClean="0">
                <a:solidFill>
                  <a:srgbClr val="00B050"/>
                </a:solidFill>
                <a:latin typeface="Cambria" panose="02040503050406030204" pitchFamily="18" charset="0"/>
              </a:rPr>
              <a:t>«Зачет» – </a:t>
            </a:r>
            <a:r>
              <a:rPr lang="ru-RU" sz="2000" b="1" dirty="0" smtClean="0">
                <a:solidFill>
                  <a:srgbClr val="00B050"/>
                </a:solidFill>
                <a:latin typeface="Cambria" panose="02040503050406030204" pitchFamily="18" charset="0"/>
              </a:rPr>
              <a:t>не менее 10 баллов</a:t>
            </a:r>
          </a:p>
          <a:p>
            <a:pPr algn="ctr"/>
            <a:endParaRPr lang="ru-RU" sz="1000" dirty="0" smtClean="0">
              <a:solidFill>
                <a:srgbClr val="00B050"/>
              </a:solidFill>
              <a:latin typeface="Cambria" panose="02040503050406030204" pitchFamily="18" charset="0"/>
            </a:endParaRPr>
          </a:p>
          <a:p>
            <a:pPr algn="ctr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Для участников с ОВЗ «зачет», </a:t>
            </a:r>
            <a:b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</a:b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в зависимости от категории, может быть выставлен начиная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с 3 баллов </a:t>
            </a:r>
          </a:p>
        </p:txBody>
      </p:sp>
      <p:sp>
        <p:nvSpPr>
          <p:cNvPr id="8" name="Прямоугольник 4"/>
          <p:cNvSpPr>
            <a:spLocks noChangeArrowheads="1"/>
          </p:cNvSpPr>
          <p:nvPr/>
        </p:nvSpPr>
        <p:spPr bwMode="auto">
          <a:xfrm>
            <a:off x="4608512" y="969813"/>
            <a:ext cx="4536504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ru-RU" altLang="ru-RU" sz="16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Регистрационные поля </a:t>
            </a:r>
            <a:r>
              <a:rPr lang="ru-RU" sz="16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протокола </a:t>
            </a:r>
            <a:r>
              <a:rPr lang="ru-RU" sz="16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эксперта </a:t>
            </a:r>
            <a:r>
              <a:rPr lang="ru-RU" sz="16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(</a:t>
            </a:r>
            <a:r>
              <a:rPr lang="ru-RU" sz="16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форма ИС-03) заполняются из </a:t>
            </a:r>
            <a:r>
              <a:rPr lang="ru-RU" sz="16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формы </a:t>
            </a:r>
            <a:br>
              <a:rPr lang="ru-RU" sz="16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ИС-01 «Список </a:t>
            </a:r>
            <a:r>
              <a:rPr lang="ru-RU" sz="16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участников итогового </a:t>
            </a:r>
            <a:r>
              <a:rPr lang="ru-RU" sz="16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собеседования» (</a:t>
            </a:r>
            <a:r>
              <a:rPr lang="ru-RU" sz="1600" i="1" u="sng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можно заполнить заранее</a:t>
            </a:r>
            <a:r>
              <a:rPr lang="ru-RU" sz="16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) </a:t>
            </a:r>
            <a:endParaRPr lang="ru-RU" altLang="ru-RU" sz="1600" b="1" dirty="0">
              <a:solidFill>
                <a:srgbClr val="00B050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99442" y="4366845"/>
            <a:ext cx="47976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Все ячейки по 13 критериям должны быть заполнены</a:t>
            </a:r>
            <a:r>
              <a:rPr lang="ru-RU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!!!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Cambria" panose="02040503050406030204" pitchFamily="18" charset="0"/>
              </a:rPr>
              <a:t>Поля не должны оставаться 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Cambria" panose="02040503050406030204" pitchFamily="18" charset="0"/>
              </a:rPr>
              <a:t>пустыми </a:t>
            </a:r>
            <a:r>
              <a:rPr lang="ru-RU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!!!!</a:t>
            </a:r>
            <a:endParaRPr lang="ru-RU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716016" y="5613047"/>
            <a:ext cx="43661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5EA4"/>
                </a:solidFill>
                <a:latin typeface="Cambria" panose="02040503050406030204" pitchFamily="18" charset="0"/>
              </a:rPr>
              <a:t>В случае, если участник </a:t>
            </a:r>
            <a:r>
              <a:rPr lang="ru-RU" dirty="0" smtClean="0">
                <a:solidFill>
                  <a:srgbClr val="005EA4"/>
                </a:solidFill>
                <a:latin typeface="Cambria" panose="02040503050406030204" pitchFamily="18" charset="0"/>
              </a:rPr>
              <a:t>НЕ ПРИСТУПАЛ </a:t>
            </a:r>
            <a:br>
              <a:rPr lang="ru-RU" dirty="0" smtClean="0">
                <a:solidFill>
                  <a:srgbClr val="005EA4"/>
                </a:solidFill>
                <a:latin typeface="Cambria" panose="02040503050406030204" pitchFamily="18" charset="0"/>
              </a:rPr>
            </a:br>
            <a:r>
              <a:rPr lang="ru-RU" dirty="0" smtClean="0">
                <a:solidFill>
                  <a:srgbClr val="005EA4"/>
                </a:solidFill>
                <a:latin typeface="Cambria" panose="02040503050406030204" pitchFamily="18" charset="0"/>
              </a:rPr>
              <a:t>к </a:t>
            </a:r>
            <a:r>
              <a:rPr lang="ru-RU" dirty="0">
                <a:solidFill>
                  <a:srgbClr val="005EA4"/>
                </a:solidFill>
                <a:latin typeface="Cambria" panose="02040503050406030204" pitchFamily="18" charset="0"/>
              </a:rPr>
              <a:t>выполнению задания, в ячейке проставляется </a:t>
            </a:r>
            <a:r>
              <a:rPr lang="ru-RU" b="1" dirty="0">
                <a:solidFill>
                  <a:srgbClr val="C00000"/>
                </a:solidFill>
                <a:latin typeface="Cambria" panose="02040503050406030204" pitchFamily="18" charset="0"/>
              </a:rPr>
              <a:t>«Х</a:t>
            </a:r>
            <a:r>
              <a:rPr lang="ru-RU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» по всем критериям к данному заданию. </a:t>
            </a:r>
            <a:endParaRPr lang="ru-RU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61448" y="980727"/>
            <a:ext cx="4222520" cy="66113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1129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44624"/>
            <a:ext cx="9144000" cy="7678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" y="251356"/>
            <a:ext cx="9143999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Ведомость коррекции персональных данных участников ИС</a:t>
            </a:r>
          </a:p>
        </p:txBody>
      </p:sp>
      <p:pic>
        <p:nvPicPr>
          <p:cNvPr id="7" name="Рисунок 6"/>
          <p:cNvPicPr/>
          <p:nvPr/>
        </p:nvPicPr>
        <p:blipFill rotWithShape="1">
          <a:blip r:embed="rId2"/>
          <a:srcRect l="11218" t="10826" r="11538" b="8546"/>
          <a:stretch/>
        </p:blipFill>
        <p:spPr bwMode="auto">
          <a:xfrm>
            <a:off x="827584" y="1412776"/>
            <a:ext cx="7416823" cy="41985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82438" y="2527012"/>
            <a:ext cx="104534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/>
              <a:t>Иванов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82438" y="2705144"/>
            <a:ext cx="71909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/>
              <a:t>Иван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82438" y="2887052"/>
            <a:ext cx="87223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/>
              <a:t>Иванович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04357" y="2541145"/>
            <a:ext cx="4993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5455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484361" y="2541145"/>
            <a:ext cx="7275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444444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300192" y="2529604"/>
            <a:ext cx="8049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444441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3528" y="5589240"/>
            <a:ext cx="83529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Для внесения изменений в РИС вместе с ведомостью коррекции предоставляется копия паспорта участника ИС (страница с фото). </a:t>
            </a:r>
          </a:p>
          <a:p>
            <a:r>
              <a:rPr lang="ru-RU" dirty="0" smtClean="0"/>
              <a:t>В случае замены паспорта необходимо предоставить и копию страницы </a:t>
            </a:r>
            <a:br>
              <a:rPr lang="ru-RU" dirty="0" smtClean="0"/>
            </a:br>
            <a:r>
              <a:rPr lang="ru-RU" dirty="0" smtClean="0"/>
              <a:t>с реквизитами предыдущего паспорта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95536" y="827420"/>
            <a:ext cx="86409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З</a:t>
            </a:r>
            <a:r>
              <a:rPr lang="ru-RU" dirty="0" smtClean="0"/>
              <a:t>аполняется </a:t>
            </a:r>
            <a:r>
              <a:rPr lang="ru-RU" dirty="0"/>
              <a:t>в случае расхождения данных </a:t>
            </a:r>
            <a:r>
              <a:rPr lang="ru-RU" dirty="0" smtClean="0"/>
              <a:t>в </a:t>
            </a:r>
            <a:r>
              <a:rPr lang="ru-RU" dirty="0"/>
              <a:t>форме ИС-01 и документе, удостоверяющем личность участника </a:t>
            </a:r>
            <a:r>
              <a:rPr lang="ru-RU" dirty="0" smtClean="0"/>
              <a:t>ИС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101317" y="2527012"/>
            <a:ext cx="2966627" cy="72385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авая фигурная скобка 14"/>
          <p:cNvSpPr/>
          <p:nvPr/>
        </p:nvSpPr>
        <p:spPr>
          <a:xfrm rot="5400000">
            <a:off x="2296599" y="2161711"/>
            <a:ext cx="576064" cy="2966627"/>
          </a:xfrm>
          <a:prstGeom prst="rightBrac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95536" y="3861048"/>
            <a:ext cx="38164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Вносятся сведения из формы ИС-01</a:t>
            </a:r>
            <a:endParaRPr lang="ru-RU" sz="1400" b="1" i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6228185" y="2527012"/>
            <a:ext cx="792088" cy="32592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авая фигурная скобка 17"/>
          <p:cNvSpPr/>
          <p:nvPr/>
        </p:nvSpPr>
        <p:spPr>
          <a:xfrm rot="5400000">
            <a:off x="6449006" y="2554993"/>
            <a:ext cx="296415" cy="995283"/>
          </a:xfrm>
          <a:prstGeom prst="rightBrac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4932040" y="3212976"/>
            <a:ext cx="33123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Вносятся сведения, которые внесены в РИС (форму ИС-01) некорректно</a:t>
            </a:r>
            <a:endParaRPr lang="ru-RU" sz="1400" b="1" i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1101317" y="1409000"/>
            <a:ext cx="6639035" cy="29978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авая фигурная скобка 20"/>
          <p:cNvSpPr/>
          <p:nvPr/>
        </p:nvSpPr>
        <p:spPr>
          <a:xfrm>
            <a:off x="7803977" y="1279367"/>
            <a:ext cx="296415" cy="565458"/>
          </a:xfrm>
          <a:prstGeom prst="rightBrac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8100392" y="1124744"/>
            <a:ext cx="615553" cy="1681859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pPr algn="ctr"/>
            <a:r>
              <a:rPr lang="ru-RU" sz="1400" dirty="0"/>
              <a:t>П</a:t>
            </a:r>
            <a:r>
              <a:rPr lang="ru-RU" sz="1400" dirty="0" smtClean="0"/>
              <a:t>оля, обязательные для заполнения</a:t>
            </a:r>
            <a:endParaRPr lang="ru-RU" sz="1400" i="1" dirty="0"/>
          </a:p>
        </p:txBody>
      </p:sp>
    </p:spTree>
    <p:extLst>
      <p:ext uri="{BB962C8B-B14F-4D97-AF65-F5344CB8AC3E}">
        <p14:creationId xmlns:p14="http://schemas.microsoft.com/office/powerpoint/2010/main" val="2232531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4775858"/>
              </p:ext>
            </p:extLst>
          </p:nvPr>
        </p:nvGraphicFramePr>
        <p:xfrm>
          <a:off x="1" y="548680"/>
          <a:ext cx="9036496" cy="6141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1559">
                  <a:extLst>
                    <a:ext uri="{9D8B030D-6E8A-4147-A177-3AD203B41FA5}">
                      <a16:colId xmlns:a16="http://schemas.microsoft.com/office/drawing/2014/main" val="2874077627"/>
                    </a:ext>
                  </a:extLst>
                </a:gridCol>
                <a:gridCol w="3973164">
                  <a:extLst>
                    <a:ext uri="{9D8B030D-6E8A-4147-A177-3AD203B41FA5}">
                      <a16:colId xmlns:a16="http://schemas.microsoft.com/office/drawing/2014/main" val="3256651581"/>
                    </a:ext>
                  </a:extLst>
                </a:gridCol>
                <a:gridCol w="1568546">
                  <a:extLst>
                    <a:ext uri="{9D8B030D-6E8A-4147-A177-3AD203B41FA5}">
                      <a16:colId xmlns:a16="http://schemas.microsoft.com/office/drawing/2014/main" val="3896573593"/>
                    </a:ext>
                  </a:extLst>
                </a:gridCol>
                <a:gridCol w="1571477">
                  <a:extLst>
                    <a:ext uri="{9D8B030D-6E8A-4147-A177-3AD203B41FA5}">
                      <a16:colId xmlns:a16="http://schemas.microsoft.com/office/drawing/2014/main" val="1029621293"/>
                    </a:ext>
                  </a:extLst>
                </a:gridCol>
                <a:gridCol w="1311750">
                  <a:extLst>
                    <a:ext uri="{9D8B030D-6E8A-4147-A177-3AD203B41FA5}">
                      <a16:colId xmlns:a16="http://schemas.microsoft.com/office/drawing/2014/main" val="3672490803"/>
                    </a:ext>
                  </a:extLst>
                </a:gridCol>
              </a:tblGrid>
              <a:tr h="216024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№ п/п</a:t>
                      </a:r>
                      <a:endParaRPr lang="ru-RU" sz="13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Наименование мероприятия</a:t>
                      </a:r>
                      <a:endParaRPr lang="ru-RU" sz="13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Ответственные</a:t>
                      </a:r>
                      <a:endParaRPr lang="ru-RU" sz="13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Тренировочное ИС</a:t>
                      </a:r>
                      <a:endParaRPr lang="ru-RU" sz="13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ИС</a:t>
                      </a:r>
                      <a:endParaRPr lang="ru-RU" sz="13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353019054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1.</a:t>
                      </a:r>
                      <a:endParaRPr lang="ru-RU" sz="13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Изучение Порядка проведения и оценивания ИС, обучение всех лиц, привлекаемых </a:t>
                      </a:r>
                      <a:br>
                        <a:rPr lang="ru-RU" sz="1300" dirty="0" smtClean="0"/>
                      </a:br>
                      <a:r>
                        <a:rPr lang="ru-RU" sz="1300" dirty="0" smtClean="0"/>
                        <a:t>к проведению и оцениванию ИС</a:t>
                      </a:r>
                      <a:endParaRPr lang="ru-RU" sz="13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Руководитель ОО</a:t>
                      </a:r>
                      <a:endParaRPr lang="ru-RU" sz="13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До 19.01.2026</a:t>
                      </a:r>
                      <a:endParaRPr lang="ru-RU" sz="13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До 19.01.2026</a:t>
                      </a:r>
                      <a:endParaRPr lang="ru-RU" sz="13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229088184"/>
                  </a:ext>
                </a:extLst>
              </a:tr>
              <a:tr h="891540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2.</a:t>
                      </a:r>
                      <a:endParaRPr lang="ru-RU" sz="13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Определение места проведения ИС (штаб ОО, аудитории, кабинет</a:t>
                      </a:r>
                      <a:r>
                        <a:rPr lang="ru-RU" sz="1300" baseline="0" dirty="0" smtClean="0"/>
                        <a:t> для медработника, место регистрации участников ИС и лиц, привлекаемых для проведения и оценивания ИС и т.д.</a:t>
                      </a:r>
                      <a:r>
                        <a:rPr lang="ru-RU" sz="1300" dirty="0" smtClean="0"/>
                        <a:t>)</a:t>
                      </a:r>
                      <a:endParaRPr lang="ru-RU" sz="13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/>
                        <a:t>Руководитель ОО</a:t>
                      </a:r>
                    </a:p>
                    <a:p>
                      <a:pPr algn="ctr"/>
                      <a:endParaRPr lang="ru-RU" sz="13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До 17.01.2026</a:t>
                      </a:r>
                      <a:endParaRPr lang="ru-RU" sz="13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До 06.02.2026</a:t>
                      </a:r>
                      <a:endParaRPr lang="ru-RU" sz="13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65914228"/>
                  </a:ext>
                </a:extLst>
              </a:tr>
              <a:tr h="1714500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3.</a:t>
                      </a:r>
                      <a:endParaRPr lang="ru-RU" sz="13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Скачивание с файлового сервера региональной защищенной сети 192.168.81.53:</a:t>
                      </a:r>
                    </a:p>
                    <a:p>
                      <a:r>
                        <a:rPr lang="ru-RU" sz="1300" dirty="0" smtClean="0"/>
                        <a:t>      форм ИС-01, ИС-03, ИС-08, ИС-09, сформированных для каждой ОО;</a:t>
                      </a:r>
                    </a:p>
                    <a:p>
                      <a:r>
                        <a:rPr lang="ru-RU" sz="1300" dirty="0" smtClean="0"/>
                        <a:t>      логинов и паролей для входа в личный кабинет на веб-ресурсе для муниципального координатора, руководителя ОО и технического специалиста ОО;</a:t>
                      </a:r>
                    </a:p>
                    <a:p>
                      <a:pPr marL="0" indent="271463"/>
                      <a:r>
                        <a:rPr lang="ru-RU" sz="1300" dirty="0" smtClean="0"/>
                        <a:t>файлы со сведениями об участниках в ОО </a:t>
                      </a:r>
                      <a:br>
                        <a:rPr lang="ru-RU" sz="1300" dirty="0" smtClean="0"/>
                      </a:br>
                      <a:r>
                        <a:rPr lang="ru-RU" sz="1300" dirty="0" smtClean="0"/>
                        <a:t>в формате b2p, предназначенные для «Автономной станции записи» и «Автономной станции прослушивания»; </a:t>
                      </a:r>
                    </a:p>
                    <a:p>
                      <a:pPr marL="0" indent="271463"/>
                      <a:r>
                        <a:rPr lang="ru-RU" sz="1300" dirty="0" smtClean="0"/>
                        <a:t>список участников с ОВЗ, детей-инвалидов и инвалидов</a:t>
                      </a:r>
                      <a:r>
                        <a:rPr lang="ru-RU" sz="1300" baseline="0" dirty="0" smtClean="0"/>
                        <a:t> </a:t>
                      </a:r>
                      <a:r>
                        <a:rPr lang="ru-RU" sz="1300" dirty="0" smtClean="0"/>
                        <a:t>в формате </a:t>
                      </a:r>
                      <a:r>
                        <a:rPr lang="ru-RU" sz="1300" dirty="0" err="1" smtClean="0"/>
                        <a:t>Excel</a:t>
                      </a:r>
                      <a:endParaRPr lang="ru-RU" sz="1300" dirty="0" smtClean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Инженер-программист МСУ</a:t>
                      </a:r>
                      <a:endParaRPr lang="ru-RU" sz="13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 smtClean="0"/>
                    </a:p>
                    <a:p>
                      <a:pPr algn="ctr"/>
                      <a:endParaRPr lang="ru-RU" sz="1300" dirty="0" smtClean="0"/>
                    </a:p>
                    <a:p>
                      <a:pPr algn="ctr"/>
                      <a:r>
                        <a:rPr lang="ru-RU" sz="1300" dirty="0" smtClean="0"/>
                        <a:t>---------</a:t>
                      </a:r>
                    </a:p>
                    <a:p>
                      <a:pPr algn="ctr"/>
                      <a:endParaRPr lang="ru-RU" sz="1300" dirty="0" smtClean="0"/>
                    </a:p>
                    <a:p>
                      <a:pPr algn="ctr"/>
                      <a:r>
                        <a:rPr lang="ru-RU" sz="1300" dirty="0" smtClean="0"/>
                        <a:t>До 19.01.2026</a:t>
                      </a:r>
                    </a:p>
                    <a:p>
                      <a:pPr algn="ctr"/>
                      <a:endParaRPr lang="ru-RU" sz="1300" dirty="0" smtClean="0"/>
                    </a:p>
                    <a:p>
                      <a:pPr algn="ctr"/>
                      <a:endParaRPr lang="ru-RU" sz="1300" dirty="0" smtClean="0"/>
                    </a:p>
                    <a:p>
                      <a:pPr algn="ctr"/>
                      <a:endParaRPr lang="ru-RU" sz="1300" dirty="0" smtClean="0"/>
                    </a:p>
                    <a:p>
                      <a:pPr algn="ctr"/>
                      <a:r>
                        <a:rPr lang="ru-RU" sz="1300" dirty="0" smtClean="0"/>
                        <a:t>---------------</a:t>
                      </a:r>
                    </a:p>
                    <a:p>
                      <a:pPr algn="ctr"/>
                      <a:endParaRPr lang="ru-RU" sz="1300" dirty="0" smtClean="0"/>
                    </a:p>
                    <a:p>
                      <a:pPr algn="ctr"/>
                      <a:endParaRPr lang="ru-RU" sz="1300" dirty="0" smtClean="0"/>
                    </a:p>
                    <a:p>
                      <a:pPr algn="ctr"/>
                      <a:r>
                        <a:rPr lang="ru-RU" sz="1300" dirty="0" smtClean="0"/>
                        <a:t>19.01.2026</a:t>
                      </a:r>
                      <a:endParaRPr lang="ru-RU" sz="13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 smtClean="0"/>
                    </a:p>
                    <a:p>
                      <a:pPr algn="ctr"/>
                      <a:endParaRPr lang="ru-RU" sz="1300" dirty="0" smtClean="0"/>
                    </a:p>
                    <a:p>
                      <a:pPr algn="ctr"/>
                      <a:r>
                        <a:rPr lang="ru-RU" sz="1300" dirty="0" smtClean="0"/>
                        <a:t>До 06.02.2026</a:t>
                      </a:r>
                    </a:p>
                    <a:p>
                      <a:pPr algn="ctr"/>
                      <a:endParaRPr lang="ru-RU" sz="1300" dirty="0" smtClean="0"/>
                    </a:p>
                    <a:p>
                      <a:pPr algn="ctr"/>
                      <a:r>
                        <a:rPr lang="ru-RU" sz="1300" dirty="0" smtClean="0"/>
                        <a:t>До 06.02.2026</a:t>
                      </a:r>
                    </a:p>
                    <a:p>
                      <a:pPr algn="ctr"/>
                      <a:endParaRPr lang="ru-RU" sz="1300" dirty="0" smtClean="0"/>
                    </a:p>
                    <a:p>
                      <a:pPr algn="ctr"/>
                      <a:endParaRPr lang="ru-RU" sz="1300" dirty="0" smtClean="0"/>
                    </a:p>
                    <a:p>
                      <a:pPr algn="ctr"/>
                      <a:endParaRPr lang="ru-RU" sz="13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/>
                        <a:t>09.02.2026</a:t>
                      </a:r>
                    </a:p>
                    <a:p>
                      <a:pPr algn="ctr"/>
                      <a:endParaRPr lang="ru-RU" sz="1300" dirty="0" smtClean="0"/>
                    </a:p>
                    <a:p>
                      <a:pPr algn="ctr"/>
                      <a:endParaRPr lang="ru-RU" sz="13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/>
                        <a:t>09.02.2026</a:t>
                      </a:r>
                    </a:p>
                    <a:p>
                      <a:pPr algn="ctr"/>
                      <a:endParaRPr lang="ru-RU" sz="13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192658408"/>
                  </a:ext>
                </a:extLst>
              </a:tr>
              <a:tr h="851088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4.</a:t>
                      </a:r>
                      <a:endParaRPr lang="ru-RU" sz="13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Скачивание с сайта </a:t>
                      </a:r>
                      <a:r>
                        <a:rPr lang="en-US" sz="1300" dirty="0" smtClean="0"/>
                        <a:t>http://www.orcoko.ru/ppe/</a:t>
                      </a:r>
                      <a:r>
                        <a:rPr lang="ru-RU" sz="1300" dirty="0" smtClean="0">
                          <a:solidFill>
                            <a:srgbClr val="005EA4"/>
                          </a:solidFill>
                        </a:rPr>
                        <a:t>Материалы тренировочного итогового собеседование по русскому языку:</a:t>
                      </a:r>
                    </a:p>
                    <a:p>
                      <a:r>
                        <a:rPr lang="ru-RU" sz="1300" dirty="0" smtClean="0"/>
                        <a:t>шаблоны форм ИС;</a:t>
                      </a:r>
                    </a:p>
                    <a:p>
                      <a:endParaRPr lang="ru-RU" sz="1300" dirty="0" smtClean="0"/>
                    </a:p>
                    <a:p>
                      <a:endParaRPr lang="ru-RU" sz="1300" dirty="0" smtClean="0"/>
                    </a:p>
                    <a:p>
                      <a:r>
                        <a:rPr lang="ru-RU" sz="1300" dirty="0" smtClean="0"/>
                        <a:t>файл в формате b2p</a:t>
                      </a:r>
                      <a:endParaRPr lang="ru-RU" sz="13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Технический</a:t>
                      </a:r>
                      <a:r>
                        <a:rPr lang="ru-RU" sz="1300" baseline="0" dirty="0" smtClean="0"/>
                        <a:t> специалист ОО</a:t>
                      </a:r>
                      <a:endParaRPr lang="ru-RU" sz="13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 smtClean="0"/>
                    </a:p>
                    <a:p>
                      <a:pPr algn="ctr"/>
                      <a:endParaRPr lang="ru-RU" sz="1300" dirty="0" smtClean="0"/>
                    </a:p>
                    <a:p>
                      <a:pPr algn="ctr"/>
                      <a:endParaRPr lang="ru-RU" sz="1300" dirty="0" smtClean="0"/>
                    </a:p>
                    <a:p>
                      <a:pPr algn="ctr"/>
                      <a:endParaRPr lang="ru-RU" sz="1300" dirty="0" smtClean="0"/>
                    </a:p>
                    <a:p>
                      <a:pPr algn="ctr"/>
                      <a:r>
                        <a:rPr lang="ru-RU" sz="1300" dirty="0" smtClean="0"/>
                        <a:t>До 17.01.2026</a:t>
                      </a:r>
                    </a:p>
                    <a:p>
                      <a:pPr algn="ctr"/>
                      <a:endParaRPr lang="ru-RU" sz="1300" dirty="0" smtClean="0"/>
                    </a:p>
                    <a:p>
                      <a:pPr algn="ctr"/>
                      <a:endParaRPr lang="ru-RU" sz="1300" dirty="0" smtClean="0"/>
                    </a:p>
                    <a:p>
                      <a:pPr algn="ctr"/>
                      <a:r>
                        <a:rPr lang="ru-RU" sz="1300" dirty="0" smtClean="0"/>
                        <a:t>До 19.01.2026</a:t>
                      </a:r>
                      <a:endParaRPr lang="ru-RU" sz="13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 smtClean="0"/>
                    </a:p>
                    <a:p>
                      <a:pPr algn="ctr"/>
                      <a:endParaRPr lang="ru-RU" sz="1300" dirty="0" smtClean="0"/>
                    </a:p>
                    <a:p>
                      <a:pPr algn="ctr"/>
                      <a:endParaRPr lang="ru-RU" sz="1300" dirty="0" smtClean="0"/>
                    </a:p>
                    <a:p>
                      <a:pPr algn="ctr"/>
                      <a:endParaRPr lang="ru-RU" sz="1300" dirty="0" smtClean="0"/>
                    </a:p>
                    <a:p>
                      <a:pPr algn="ctr"/>
                      <a:r>
                        <a:rPr lang="ru-RU" sz="1300" dirty="0" smtClean="0"/>
                        <a:t>До 06.02.2026 (только форма ИС-02)</a:t>
                      </a:r>
                      <a:endParaRPr lang="ru-RU" sz="1300" dirty="0"/>
                    </a:p>
                    <a:p>
                      <a:pPr algn="ctr"/>
                      <a:r>
                        <a:rPr lang="ru-RU" sz="1300" dirty="0" smtClean="0"/>
                        <a:t>--------------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59022909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0" y="-27384"/>
            <a:ext cx="914400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" y="44624"/>
            <a:ext cx="9143999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Контрольные даты </a:t>
            </a:r>
          </a:p>
        </p:txBody>
      </p:sp>
    </p:spTree>
    <p:extLst>
      <p:ext uri="{BB962C8B-B14F-4D97-AF65-F5344CB8AC3E}">
        <p14:creationId xmlns:p14="http://schemas.microsoft.com/office/powerpoint/2010/main" val="25689320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6730713"/>
              </p:ext>
            </p:extLst>
          </p:nvPr>
        </p:nvGraphicFramePr>
        <p:xfrm>
          <a:off x="107504" y="620688"/>
          <a:ext cx="8928990" cy="5974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1710">
                  <a:extLst>
                    <a:ext uri="{9D8B030D-6E8A-4147-A177-3AD203B41FA5}">
                      <a16:colId xmlns:a16="http://schemas.microsoft.com/office/drawing/2014/main" val="2874077627"/>
                    </a:ext>
                  </a:extLst>
                </a:gridCol>
                <a:gridCol w="3684754">
                  <a:extLst>
                    <a:ext uri="{9D8B030D-6E8A-4147-A177-3AD203B41FA5}">
                      <a16:colId xmlns:a16="http://schemas.microsoft.com/office/drawing/2014/main" val="3256651581"/>
                    </a:ext>
                  </a:extLst>
                </a:gridCol>
                <a:gridCol w="1800199">
                  <a:extLst>
                    <a:ext uri="{9D8B030D-6E8A-4147-A177-3AD203B41FA5}">
                      <a16:colId xmlns:a16="http://schemas.microsoft.com/office/drawing/2014/main" val="3896573593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1029621293"/>
                    </a:ext>
                  </a:extLst>
                </a:gridCol>
                <a:gridCol w="1368151">
                  <a:extLst>
                    <a:ext uri="{9D8B030D-6E8A-4147-A177-3AD203B41FA5}">
                      <a16:colId xmlns:a16="http://schemas.microsoft.com/office/drawing/2014/main" val="3672490803"/>
                    </a:ext>
                  </a:extLst>
                </a:gridCol>
              </a:tblGrid>
              <a:tr h="480060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№ п/п</a:t>
                      </a:r>
                      <a:endParaRPr lang="ru-RU" sz="13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Наименование мероприятия</a:t>
                      </a:r>
                      <a:endParaRPr lang="ru-RU" sz="13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Ответственные</a:t>
                      </a:r>
                      <a:endParaRPr lang="ru-RU" sz="13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Тренировочное ИС</a:t>
                      </a:r>
                      <a:endParaRPr lang="ru-RU" sz="13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ИС</a:t>
                      </a:r>
                      <a:endParaRPr lang="ru-RU" sz="13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353019054"/>
                  </a:ext>
                </a:extLst>
              </a:tr>
              <a:tr h="720090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5.</a:t>
                      </a:r>
                      <a:endParaRPr lang="ru-RU" sz="13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Заполнение форм ИС:</a:t>
                      </a:r>
                    </a:p>
                    <a:p>
                      <a:r>
                        <a:rPr lang="ru-RU" sz="1300" dirty="0" smtClean="0"/>
                        <a:t>     в ИС-01</a:t>
                      </a:r>
                      <a:r>
                        <a:rPr lang="ru-RU" sz="1300" baseline="0" dirty="0" smtClean="0"/>
                        <a:t> </a:t>
                      </a:r>
                      <a:r>
                        <a:rPr lang="ru-RU" sz="1300" dirty="0" smtClean="0"/>
                        <a:t>распределение участников ИС </a:t>
                      </a:r>
                      <a:br>
                        <a:rPr lang="ru-RU" sz="1300" dirty="0" smtClean="0"/>
                      </a:br>
                      <a:r>
                        <a:rPr lang="ru-RU" sz="1300" dirty="0" smtClean="0"/>
                        <a:t>по аудиториям проведения;</a:t>
                      </a:r>
                    </a:p>
                    <a:p>
                      <a:pPr marL="0" indent="180975"/>
                      <a:r>
                        <a:rPr lang="ru-RU" sz="1300" dirty="0" smtClean="0"/>
                        <a:t>в ИС-01 все сведения об участниках;</a:t>
                      </a:r>
                    </a:p>
                    <a:p>
                      <a:r>
                        <a:rPr lang="ru-RU" sz="1300" dirty="0" smtClean="0"/>
                        <a:t>     ИС-02 (ФИО,</a:t>
                      </a:r>
                      <a:r>
                        <a:rPr lang="ru-RU" sz="1300" baseline="0" dirty="0" smtClean="0"/>
                        <a:t> реквизиты документа, класс</a:t>
                      </a:r>
                      <a:r>
                        <a:rPr lang="ru-RU" sz="1300" dirty="0" smtClean="0"/>
                        <a:t>);</a:t>
                      </a:r>
                    </a:p>
                    <a:p>
                      <a:r>
                        <a:rPr lang="ru-RU" sz="1300" dirty="0" smtClean="0"/>
                        <a:t>     распределение участников по аудиториям ожидания (в свободной форме)</a:t>
                      </a:r>
                      <a:endParaRPr lang="ru-RU" sz="13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Руководитель ОО</a:t>
                      </a:r>
                    </a:p>
                    <a:p>
                      <a:pPr algn="ctr"/>
                      <a:r>
                        <a:rPr lang="ru-RU" sz="1300" dirty="0" smtClean="0"/>
                        <a:t>Технический специалист ОО</a:t>
                      </a:r>
                      <a:endParaRPr lang="ru-RU" sz="13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/>
                        <a:t>До 19.01.2026</a:t>
                      </a:r>
                    </a:p>
                    <a:p>
                      <a:pPr algn="ctr"/>
                      <a:endParaRPr lang="ru-RU" sz="1300" dirty="0" smtClean="0"/>
                    </a:p>
                    <a:p>
                      <a:pPr algn="ctr"/>
                      <a:endParaRPr lang="ru-RU" sz="13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До 09.02.2026</a:t>
                      </a:r>
                    </a:p>
                    <a:p>
                      <a:pPr algn="ctr"/>
                      <a:endParaRPr lang="ru-RU" sz="1300" dirty="0" smtClean="0"/>
                    </a:p>
                    <a:p>
                      <a:pPr algn="ctr"/>
                      <a:endParaRPr lang="ru-RU" sz="1300" dirty="0" smtClean="0"/>
                    </a:p>
                    <a:p>
                      <a:pPr algn="ctr"/>
                      <a:r>
                        <a:rPr lang="ru-RU" sz="1300" dirty="0" smtClean="0"/>
                        <a:t>---------------</a:t>
                      </a:r>
                      <a:endParaRPr lang="ru-RU" sz="13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014495567"/>
                  </a:ext>
                </a:extLst>
              </a:tr>
              <a:tr h="1040130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6.</a:t>
                      </a:r>
                      <a:endParaRPr lang="ru-RU" sz="13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Проверка</a:t>
                      </a:r>
                      <a:r>
                        <a:rPr lang="ru-RU" sz="1300" baseline="0" dirty="0" smtClean="0"/>
                        <a:t> работоспособности логинов </a:t>
                      </a:r>
                      <a:br>
                        <a:rPr lang="ru-RU" sz="1300" baseline="0" dirty="0" smtClean="0"/>
                      </a:br>
                      <a:r>
                        <a:rPr lang="ru-RU" sz="1300" baseline="0" dirty="0" smtClean="0"/>
                        <a:t>и паролей для входа в личный кабинет на веб-ресурсе</a:t>
                      </a:r>
                      <a:endParaRPr lang="ru-RU" sz="13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/>
                        <a:t>Муниципальный координатор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/>
                        <a:t>Руководитель ОО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/>
                        <a:t>Технический специалист ОО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До 12.00 часов 20.01.2026</a:t>
                      </a:r>
                      <a:endParaRPr lang="ru-RU" sz="13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До 12.00 часов 10.02.2026</a:t>
                      </a:r>
                      <a:endParaRPr lang="ru-RU" sz="13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65914228"/>
                  </a:ext>
                </a:extLst>
              </a:tr>
              <a:tr h="845820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7.</a:t>
                      </a:r>
                      <a:endParaRPr lang="ru-RU" sz="13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Скачивание с сайта </a:t>
                      </a:r>
                      <a:r>
                        <a:rPr lang="en-US" sz="1300" dirty="0" smtClean="0">
                          <a:hlinkClick r:id="rId2"/>
                        </a:rPr>
                        <a:t>http://www.orcoko.ru/ppe/</a:t>
                      </a:r>
                      <a:r>
                        <a:rPr lang="ru-RU" sz="1300" dirty="0" smtClean="0">
                          <a:hlinkClick r:id="rId2"/>
                        </a:rPr>
                        <a:t>Итоговое</a:t>
                      </a:r>
                      <a:r>
                        <a:rPr lang="ru-RU" sz="1300" dirty="0" smtClean="0"/>
                        <a:t> собеседование по русскому языку ПО «Автономная станция записи» и «Автономная станция прослушивания» и инструкций к ним</a:t>
                      </a:r>
                      <a:endParaRPr lang="ru-RU" sz="13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Технический специалист ОО</a:t>
                      </a:r>
                      <a:endParaRPr lang="ru-RU" sz="13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До 19.01.2026</a:t>
                      </a:r>
                      <a:endParaRPr lang="ru-RU" sz="13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До 09.02.2026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192658408"/>
                  </a:ext>
                </a:extLst>
              </a:tr>
              <a:tr h="461010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8.</a:t>
                      </a:r>
                      <a:endParaRPr lang="ru-RU" sz="13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Проверка технической готовности ОО к ИС, заполнение и направление муниципальному координатору Протокола технической готовности ОО к ИС</a:t>
                      </a:r>
                      <a:endParaRPr lang="ru-RU" sz="13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/>
                        <a:t>Руководитель ОО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/>
                        <a:t>Технический специалист ОО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До 12.00 часов 20.01.2026</a:t>
                      </a:r>
                      <a:endParaRPr lang="ru-RU" sz="13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До 12.00 часов 10.02.2026</a:t>
                      </a:r>
                      <a:endParaRPr lang="ru-RU" sz="13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59022909"/>
                  </a:ext>
                </a:extLst>
              </a:tr>
              <a:tr h="461010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9.</a:t>
                      </a:r>
                      <a:endParaRPr lang="ru-RU" sz="13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Направление на адрес электронной почты </a:t>
                      </a:r>
                      <a:r>
                        <a:rPr lang="en-US" sz="1300" dirty="0" smtClean="0">
                          <a:hlinkClick r:id="rId3"/>
                        </a:rPr>
                        <a:t>ege.orel@orcoko.ru</a:t>
                      </a:r>
                      <a:r>
                        <a:rPr lang="en-US" sz="1300" dirty="0" smtClean="0"/>
                        <a:t> </a:t>
                      </a:r>
                      <a:r>
                        <a:rPr lang="ru-RU" sz="1300" dirty="0" smtClean="0"/>
                        <a:t>Протоколов технической готовности к ИС всех ОО МОУ</a:t>
                      </a:r>
                      <a:endParaRPr lang="ru-RU" sz="13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/>
                        <a:t>Муниципальный координатор/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/>
                        <a:t>руководители государственных и негосударственных ОО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До 1</a:t>
                      </a:r>
                      <a:r>
                        <a:rPr lang="en-US" sz="1300" dirty="0" smtClean="0"/>
                        <a:t>5</a:t>
                      </a:r>
                      <a:r>
                        <a:rPr lang="ru-RU" sz="1300" dirty="0" smtClean="0"/>
                        <a:t>.00 часов 20.01.2026</a:t>
                      </a:r>
                      <a:endParaRPr lang="ru-RU" sz="13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До 1</a:t>
                      </a:r>
                      <a:r>
                        <a:rPr lang="en-US" sz="1300" dirty="0" smtClean="0"/>
                        <a:t>5</a:t>
                      </a:r>
                      <a:r>
                        <a:rPr lang="ru-RU" sz="1300" dirty="0" smtClean="0"/>
                        <a:t>.00 часов 10.02.2026</a:t>
                      </a:r>
                      <a:endParaRPr lang="ru-RU" sz="13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587668795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0" y="44624"/>
            <a:ext cx="914400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" y="116632"/>
            <a:ext cx="9143999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Контрольные даты </a:t>
            </a:r>
          </a:p>
        </p:txBody>
      </p:sp>
    </p:spTree>
    <p:extLst>
      <p:ext uri="{BB962C8B-B14F-4D97-AF65-F5344CB8AC3E}">
        <p14:creationId xmlns:p14="http://schemas.microsoft.com/office/powerpoint/2010/main" val="3761259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7">
            <a:extLst>
              <a:ext uri="{FF2B5EF4-FFF2-40B4-BE49-F238E27FC236}">
                <a16:creationId xmlns:a16="http://schemas.microsoft.com/office/drawing/2014/main" id="{73AC93CF-8037-4CBF-ABB5-652AFCDAFBCC}"/>
              </a:ext>
            </a:extLst>
          </p:cNvPr>
          <p:cNvSpPr/>
          <p:nvPr/>
        </p:nvSpPr>
        <p:spPr>
          <a:xfrm rot="16472114">
            <a:off x="2982476" y="118047"/>
            <a:ext cx="7612504" cy="7455261"/>
          </a:xfrm>
          <a:custGeom>
            <a:avLst/>
            <a:gdLst>
              <a:gd name="connsiteX0" fmla="*/ 0 w 4032448"/>
              <a:gd name="connsiteY0" fmla="*/ 1907083 h 3814166"/>
              <a:gd name="connsiteX1" fmla="*/ 2016224 w 4032448"/>
              <a:gd name="connsiteY1" fmla="*/ 0 h 3814166"/>
              <a:gd name="connsiteX2" fmla="*/ 4032448 w 4032448"/>
              <a:gd name="connsiteY2" fmla="*/ 1907083 h 3814166"/>
              <a:gd name="connsiteX3" fmla="*/ 2016224 w 4032448"/>
              <a:gd name="connsiteY3" fmla="*/ 3814166 h 3814166"/>
              <a:gd name="connsiteX4" fmla="*/ 0 w 4032448"/>
              <a:gd name="connsiteY4" fmla="*/ 1907083 h 3814166"/>
              <a:gd name="connsiteX0" fmla="*/ 159826 w 4192274"/>
              <a:gd name="connsiteY0" fmla="*/ 2509249 h 4416332"/>
              <a:gd name="connsiteX1" fmla="*/ 882509 w 4192274"/>
              <a:gd name="connsiteY1" fmla="*/ 0 h 4416332"/>
              <a:gd name="connsiteX2" fmla="*/ 4192274 w 4192274"/>
              <a:gd name="connsiteY2" fmla="*/ 2509249 h 4416332"/>
              <a:gd name="connsiteX3" fmla="*/ 2176050 w 4192274"/>
              <a:gd name="connsiteY3" fmla="*/ 4416332 h 4416332"/>
              <a:gd name="connsiteX4" fmla="*/ 159826 w 4192274"/>
              <a:gd name="connsiteY4" fmla="*/ 2509249 h 4416332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6740930"/>
              <a:gd name="connsiteY0" fmla="*/ 2528011 h 4502672"/>
              <a:gd name="connsiteX1" fmla="*/ 766009 w 6740930"/>
              <a:gd name="connsiteY1" fmla="*/ 18762 h 4502672"/>
              <a:gd name="connsiteX2" fmla="*/ 1809154 w 6740930"/>
              <a:gd name="connsiteY2" fmla="*/ 1439401 h 4502672"/>
              <a:gd name="connsiteX3" fmla="*/ 6740916 w 6740930"/>
              <a:gd name="connsiteY3" fmla="*/ 3721191 h 4502672"/>
              <a:gd name="connsiteX4" fmla="*/ 2059550 w 6740930"/>
              <a:gd name="connsiteY4" fmla="*/ 4435094 h 4502672"/>
              <a:gd name="connsiteX5" fmla="*/ 43326 w 6740930"/>
              <a:gd name="connsiteY5" fmla="*/ 2528011 h 4502672"/>
              <a:gd name="connsiteX0" fmla="*/ 45865 w 6743469"/>
              <a:gd name="connsiteY0" fmla="*/ 2511181 h 4485842"/>
              <a:gd name="connsiteX1" fmla="*/ 768548 w 6743469"/>
              <a:gd name="connsiteY1" fmla="*/ 1932 h 4485842"/>
              <a:gd name="connsiteX2" fmla="*/ 2101624 w 6743469"/>
              <a:gd name="connsiteY2" fmla="*/ 2102795 h 4485842"/>
              <a:gd name="connsiteX3" fmla="*/ 6743455 w 6743469"/>
              <a:gd name="connsiteY3" fmla="*/ 3704361 h 4485842"/>
              <a:gd name="connsiteX4" fmla="*/ 2062089 w 6743469"/>
              <a:gd name="connsiteY4" fmla="*/ 4418264 h 4485842"/>
              <a:gd name="connsiteX5" fmla="*/ 45865 w 6743469"/>
              <a:gd name="connsiteY5" fmla="*/ 2511181 h 4485842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108768 w 6248810"/>
              <a:gd name="connsiteY0" fmla="*/ 2703443 h 4475800"/>
              <a:gd name="connsiteX1" fmla="*/ 273890 w 6248810"/>
              <a:gd name="connsiteY1" fmla="*/ 4624 h 4475800"/>
              <a:gd name="connsiteX2" fmla="*/ 1606966 w 6248810"/>
              <a:gd name="connsiteY2" fmla="*/ 2105487 h 4475800"/>
              <a:gd name="connsiteX3" fmla="*/ 6248797 w 6248810"/>
              <a:gd name="connsiteY3" fmla="*/ 3707053 h 4475800"/>
              <a:gd name="connsiteX4" fmla="*/ 1567431 w 6248810"/>
              <a:gd name="connsiteY4" fmla="*/ 4420956 h 4475800"/>
              <a:gd name="connsiteX5" fmla="*/ 108768 w 6248810"/>
              <a:gd name="connsiteY5" fmla="*/ 2703443 h 447580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1029 w 6251071"/>
              <a:gd name="connsiteY0" fmla="*/ 2699826 h 4472183"/>
              <a:gd name="connsiteX1" fmla="*/ 276151 w 6251071"/>
              <a:gd name="connsiteY1" fmla="*/ 1007 h 4472183"/>
              <a:gd name="connsiteX2" fmla="*/ 1664984 w 6251071"/>
              <a:gd name="connsiteY2" fmla="*/ 2402953 h 4472183"/>
              <a:gd name="connsiteX3" fmla="*/ 6251058 w 6251071"/>
              <a:gd name="connsiteY3" fmla="*/ 3703436 h 4472183"/>
              <a:gd name="connsiteX4" fmla="*/ 1569692 w 6251071"/>
              <a:gd name="connsiteY4" fmla="*/ 4417339 h 4472183"/>
              <a:gd name="connsiteX5" fmla="*/ 111029 w 6251071"/>
              <a:gd name="connsiteY5" fmla="*/ 2699826 h 4472183"/>
              <a:gd name="connsiteX0" fmla="*/ 310570 w 6450612"/>
              <a:gd name="connsiteY0" fmla="*/ 3287327 h 5059684"/>
              <a:gd name="connsiteX1" fmla="*/ 129052 w 6450612"/>
              <a:gd name="connsiteY1" fmla="*/ 761 h 5059684"/>
              <a:gd name="connsiteX2" fmla="*/ 1864525 w 6450612"/>
              <a:gd name="connsiteY2" fmla="*/ 2990454 h 5059684"/>
              <a:gd name="connsiteX3" fmla="*/ 6450599 w 6450612"/>
              <a:gd name="connsiteY3" fmla="*/ 4290937 h 5059684"/>
              <a:gd name="connsiteX4" fmla="*/ 1769233 w 6450612"/>
              <a:gd name="connsiteY4" fmla="*/ 5004840 h 5059684"/>
              <a:gd name="connsiteX5" fmla="*/ 310570 w 6450612"/>
              <a:gd name="connsiteY5" fmla="*/ 3287327 h 5059684"/>
              <a:gd name="connsiteX0" fmla="*/ 310570 w 6888734"/>
              <a:gd name="connsiteY0" fmla="*/ 3287327 h 5098057"/>
              <a:gd name="connsiteX1" fmla="*/ 129052 w 6888734"/>
              <a:gd name="connsiteY1" fmla="*/ 761 h 5098057"/>
              <a:gd name="connsiteX2" fmla="*/ 1864525 w 6888734"/>
              <a:gd name="connsiteY2" fmla="*/ 2990454 h 5098057"/>
              <a:gd name="connsiteX3" fmla="*/ 6888722 w 6888734"/>
              <a:gd name="connsiteY3" fmla="*/ 4451915 h 5098057"/>
              <a:gd name="connsiteX4" fmla="*/ 1769233 w 6888734"/>
              <a:gd name="connsiteY4" fmla="*/ 5004840 h 5098057"/>
              <a:gd name="connsiteX5" fmla="*/ 310570 w 6888734"/>
              <a:gd name="connsiteY5" fmla="*/ 3287327 h 5098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88734" h="5098057">
                <a:moveTo>
                  <a:pt x="310570" y="3287327"/>
                </a:moveTo>
                <a:cubicBezTo>
                  <a:pt x="37207" y="2453314"/>
                  <a:pt x="-129940" y="50240"/>
                  <a:pt x="129052" y="761"/>
                </a:cubicBezTo>
                <a:cubicBezTo>
                  <a:pt x="388045" y="-48718"/>
                  <a:pt x="688429" y="2326919"/>
                  <a:pt x="1864525" y="2990454"/>
                </a:cubicBezTo>
                <a:cubicBezTo>
                  <a:pt x="4233801" y="4356514"/>
                  <a:pt x="6880443" y="3779789"/>
                  <a:pt x="6888722" y="4451915"/>
                </a:cubicBezTo>
                <a:cubicBezTo>
                  <a:pt x="6897001" y="5124041"/>
                  <a:pt x="2865592" y="5198938"/>
                  <a:pt x="1769233" y="5004840"/>
                </a:cubicBezTo>
                <a:cubicBezTo>
                  <a:pt x="672874" y="4810742"/>
                  <a:pt x="583933" y="4121340"/>
                  <a:pt x="310570" y="3287327"/>
                </a:cubicBezTo>
                <a:close/>
              </a:path>
            </a:pathLst>
          </a:custGeom>
          <a:solidFill>
            <a:srgbClr val="74BEED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Century Gothic" panose="020B050202020202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107504" y="620688"/>
          <a:ext cx="8928992" cy="5554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1709">
                  <a:extLst>
                    <a:ext uri="{9D8B030D-6E8A-4147-A177-3AD203B41FA5}">
                      <a16:colId xmlns:a16="http://schemas.microsoft.com/office/drawing/2014/main" val="2874077627"/>
                    </a:ext>
                  </a:extLst>
                </a:gridCol>
                <a:gridCol w="4044795">
                  <a:extLst>
                    <a:ext uri="{9D8B030D-6E8A-4147-A177-3AD203B41FA5}">
                      <a16:colId xmlns:a16="http://schemas.microsoft.com/office/drawing/2014/main" val="3256651581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3896573593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1029621293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3672490803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№ п/п</a:t>
                      </a:r>
                      <a:endParaRPr lang="ru-RU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 мероприятия</a:t>
                      </a:r>
                      <a:endParaRPr lang="ru-RU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Ответственные</a:t>
                      </a:r>
                      <a:endParaRPr lang="ru-RU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Тренировочное ИС</a:t>
                      </a:r>
                      <a:endParaRPr lang="ru-RU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ИС</a:t>
                      </a:r>
                      <a:endParaRPr lang="ru-RU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353019054"/>
                  </a:ext>
                </a:extLst>
              </a:tr>
              <a:tr h="63929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10.</a:t>
                      </a:r>
                      <a:endParaRPr lang="ru-RU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Скачивание:</a:t>
                      </a:r>
                    </a:p>
                    <a:p>
                      <a:r>
                        <a:rPr lang="ru-RU" sz="1400" baseline="0" dirty="0" smtClean="0"/>
                        <a:t>     КИМ ИС из РГИС «Образование-57»;</a:t>
                      </a:r>
                    </a:p>
                    <a:p>
                      <a:r>
                        <a:rPr lang="ru-RU" sz="1400" baseline="0" dirty="0" smtClean="0"/>
                        <a:t>    </a:t>
                      </a:r>
                    </a:p>
                    <a:p>
                      <a:r>
                        <a:rPr lang="ru-RU" sz="1400" baseline="0" dirty="0" smtClean="0"/>
                        <a:t>    </a:t>
                      </a:r>
                    </a:p>
                    <a:p>
                      <a:r>
                        <a:rPr lang="ru-RU" sz="1400" baseline="0" dirty="0" smtClean="0"/>
                        <a:t>     пароля к КИМ ИС</a:t>
                      </a:r>
                      <a:endParaRPr lang="ru-RU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Технический специалист ОО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До 21.01.2026</a:t>
                      </a:r>
                    </a:p>
                    <a:p>
                      <a:pPr algn="ctr"/>
                      <a:r>
                        <a:rPr lang="ru-RU" sz="1200" dirty="0" smtClean="0"/>
                        <a:t>(запароленный КИМ)</a:t>
                      </a:r>
                    </a:p>
                    <a:p>
                      <a:pPr algn="ctr"/>
                      <a:r>
                        <a:rPr lang="ru-RU" sz="1400" dirty="0" smtClean="0"/>
                        <a:t>С 7.50 часов 21.01.2026</a:t>
                      </a:r>
                      <a:endParaRPr lang="ru-RU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С 7.40 часов 11.02.2026</a:t>
                      </a:r>
                    </a:p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------------</a:t>
                      </a:r>
                      <a:endParaRPr lang="ru-RU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65914228"/>
                  </a:ext>
                </a:extLst>
              </a:tr>
              <a:tr h="65151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11.</a:t>
                      </a:r>
                      <a:endParaRPr lang="ru-RU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Тиражирование КИМ ИС в необходимом количестве</a:t>
                      </a:r>
                      <a:endParaRPr lang="ru-RU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Руководитель ОО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Технический специалист ОО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До 8.30 часов 21.01.2026</a:t>
                      </a:r>
                      <a:endParaRPr lang="ru-RU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До 8.30 часов 11.02.2026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192658408"/>
                  </a:ext>
                </a:extLst>
              </a:tr>
              <a:tr h="47240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12.</a:t>
                      </a:r>
                      <a:endParaRPr lang="ru-RU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Внесение результатов участников ИС в личный кабинет ОО на веб-ресурсе</a:t>
                      </a:r>
                      <a:endParaRPr lang="ru-RU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Руководитель ОО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Технический специалист ОО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До 23.01.2026 </a:t>
                      </a:r>
                      <a:r>
                        <a:rPr lang="ru-RU" sz="1200" dirty="0" smtClean="0"/>
                        <a:t>(результаты не более пяти условных участников)</a:t>
                      </a:r>
                      <a:endParaRPr lang="ru-RU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До 16.02.2026 </a:t>
                      </a:r>
                      <a:r>
                        <a:rPr lang="ru-RU" sz="1200" dirty="0" smtClean="0"/>
                        <a:t>(результаты всех участников ИС)</a:t>
                      </a:r>
                      <a:endParaRPr lang="ru-RU" sz="12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59022909"/>
                  </a:ext>
                </a:extLst>
              </a:tr>
              <a:tr h="65151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13.</a:t>
                      </a:r>
                      <a:endParaRPr lang="ru-RU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Внесение результатов всех участников ИС </a:t>
                      </a:r>
                      <a:br>
                        <a:rPr lang="ru-RU" sz="1400" dirty="0" smtClean="0"/>
                      </a:br>
                      <a:r>
                        <a:rPr lang="ru-RU" sz="1400" dirty="0" smtClean="0"/>
                        <a:t>в таблицы </a:t>
                      </a:r>
                      <a:r>
                        <a:rPr lang="en-US" sz="1400" dirty="0" smtClean="0"/>
                        <a:t>Excel (</a:t>
                      </a:r>
                      <a:r>
                        <a:rPr lang="ru-RU" sz="1400" dirty="0" smtClean="0"/>
                        <a:t>приложение</a:t>
                      </a:r>
                      <a:r>
                        <a:rPr lang="ru-RU" sz="1400" baseline="0" dirty="0" smtClean="0"/>
                        <a:t> к приказу Департамента № 1830</a:t>
                      </a:r>
                      <a:r>
                        <a:rPr lang="en-US" sz="1400" dirty="0" smtClean="0"/>
                        <a:t>)</a:t>
                      </a:r>
                      <a:r>
                        <a:rPr lang="ru-RU" sz="1400" dirty="0" smtClean="0"/>
                        <a:t>.</a:t>
                      </a:r>
                    </a:p>
                    <a:p>
                      <a:r>
                        <a:rPr lang="ru-RU" sz="1400" dirty="0" smtClean="0"/>
                        <a:t>Направление</a:t>
                      </a:r>
                      <a:r>
                        <a:rPr lang="ru-RU" sz="1400" baseline="0" dirty="0" smtClean="0"/>
                        <a:t> таблиц в формате </a:t>
                      </a:r>
                      <a:r>
                        <a:rPr lang="ru-RU" sz="1400" baseline="0" dirty="0" err="1" smtClean="0"/>
                        <a:t>Excel</a:t>
                      </a:r>
                      <a:r>
                        <a:rPr lang="ru-RU" sz="1400" baseline="0" dirty="0" smtClean="0"/>
                        <a:t> в РЦОКО </a:t>
                      </a:r>
                      <a:br>
                        <a:rPr lang="ru-RU" sz="1400" baseline="0" dirty="0" smtClean="0"/>
                      </a:br>
                      <a:r>
                        <a:rPr lang="ru-RU" sz="1400" baseline="0" dirty="0" smtClean="0"/>
                        <a:t>на адрес электронной почты ege.orel@orcoko.ru</a:t>
                      </a:r>
                      <a:endParaRPr lang="ru-RU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Руководитель ОО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Технический специалист ОО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Муниципальный координатор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До 25.01.2026</a:t>
                      </a:r>
                    </a:p>
                    <a:p>
                      <a:pPr algn="ctr"/>
                      <a:endParaRPr lang="ru-RU" sz="1400" dirty="0" smtClean="0"/>
                    </a:p>
                    <a:p>
                      <a:pPr algn="ctr"/>
                      <a:endParaRPr lang="ru-RU" sz="14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До 26.01.2026</a:t>
                      </a:r>
                    </a:p>
                    <a:p>
                      <a:pPr algn="ctr"/>
                      <a:endParaRPr lang="ru-RU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-------------</a:t>
                      </a:r>
                    </a:p>
                    <a:p>
                      <a:pPr algn="ctr"/>
                      <a:endParaRPr lang="ru-RU" sz="1400" dirty="0" smtClean="0"/>
                    </a:p>
                    <a:p>
                      <a:pPr algn="ctr"/>
                      <a:endParaRPr lang="ru-RU" sz="14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-------------</a:t>
                      </a:r>
                    </a:p>
                    <a:p>
                      <a:pPr algn="ctr"/>
                      <a:endParaRPr lang="ru-RU" sz="1400" dirty="0" smtClean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8074315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14.</a:t>
                      </a:r>
                      <a:endParaRPr lang="ru-RU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Ознакомление участников ИС и их родителей (законных представителей) с результатами ИС</a:t>
                      </a:r>
                      <a:endParaRPr lang="ru-RU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Руководитель ОО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До 26.01.2026</a:t>
                      </a:r>
                      <a:endParaRPr lang="ru-RU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До 25.02.2026</a:t>
                      </a:r>
                      <a:endParaRPr lang="ru-RU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2405541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15.</a:t>
                      </a:r>
                      <a:endParaRPr lang="ru-RU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Передача материалов ИС в РЦОКО</a:t>
                      </a:r>
                      <a:endParaRPr lang="ru-RU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Муниципальный координатор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----------------</a:t>
                      </a:r>
                      <a:endParaRPr lang="ru-RU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С 17.02.2026</a:t>
                      </a:r>
                    </a:p>
                    <a:p>
                      <a:pPr algn="ctr"/>
                      <a:r>
                        <a:rPr lang="ru-RU" sz="1050" dirty="0" smtClean="0"/>
                        <a:t>(по отдельному графику)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297870700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0" y="44624"/>
            <a:ext cx="914400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" y="107340"/>
            <a:ext cx="9143999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Контрольные даты </a:t>
            </a:r>
          </a:p>
        </p:txBody>
      </p:sp>
    </p:spTree>
    <p:extLst>
      <p:ext uri="{BB962C8B-B14F-4D97-AF65-F5344CB8AC3E}">
        <p14:creationId xmlns:p14="http://schemas.microsoft.com/office/powerpoint/2010/main" val="3091793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Овал 7">
            <a:extLst>
              <a:ext uri="{FF2B5EF4-FFF2-40B4-BE49-F238E27FC236}">
                <a16:creationId xmlns:a16="http://schemas.microsoft.com/office/drawing/2014/main" id="{4C5BC2F6-457D-4F59-BE71-877BD7BFE6C1}"/>
              </a:ext>
            </a:extLst>
          </p:cNvPr>
          <p:cNvSpPr/>
          <p:nvPr/>
        </p:nvSpPr>
        <p:spPr>
          <a:xfrm>
            <a:off x="-474170" y="3193932"/>
            <a:ext cx="6842042" cy="4894979"/>
          </a:xfrm>
          <a:custGeom>
            <a:avLst/>
            <a:gdLst>
              <a:gd name="connsiteX0" fmla="*/ 0 w 4032448"/>
              <a:gd name="connsiteY0" fmla="*/ 1907083 h 3814166"/>
              <a:gd name="connsiteX1" fmla="*/ 2016224 w 4032448"/>
              <a:gd name="connsiteY1" fmla="*/ 0 h 3814166"/>
              <a:gd name="connsiteX2" fmla="*/ 4032448 w 4032448"/>
              <a:gd name="connsiteY2" fmla="*/ 1907083 h 3814166"/>
              <a:gd name="connsiteX3" fmla="*/ 2016224 w 4032448"/>
              <a:gd name="connsiteY3" fmla="*/ 3814166 h 3814166"/>
              <a:gd name="connsiteX4" fmla="*/ 0 w 4032448"/>
              <a:gd name="connsiteY4" fmla="*/ 1907083 h 3814166"/>
              <a:gd name="connsiteX0" fmla="*/ 159826 w 4192274"/>
              <a:gd name="connsiteY0" fmla="*/ 2509249 h 4416332"/>
              <a:gd name="connsiteX1" fmla="*/ 882509 w 4192274"/>
              <a:gd name="connsiteY1" fmla="*/ 0 h 4416332"/>
              <a:gd name="connsiteX2" fmla="*/ 4192274 w 4192274"/>
              <a:gd name="connsiteY2" fmla="*/ 2509249 h 4416332"/>
              <a:gd name="connsiteX3" fmla="*/ 2176050 w 4192274"/>
              <a:gd name="connsiteY3" fmla="*/ 4416332 h 4416332"/>
              <a:gd name="connsiteX4" fmla="*/ 159826 w 4192274"/>
              <a:gd name="connsiteY4" fmla="*/ 2509249 h 4416332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6740930"/>
              <a:gd name="connsiteY0" fmla="*/ 2528011 h 4502672"/>
              <a:gd name="connsiteX1" fmla="*/ 766009 w 6740930"/>
              <a:gd name="connsiteY1" fmla="*/ 18762 h 4502672"/>
              <a:gd name="connsiteX2" fmla="*/ 1809154 w 6740930"/>
              <a:gd name="connsiteY2" fmla="*/ 1439401 h 4502672"/>
              <a:gd name="connsiteX3" fmla="*/ 6740916 w 6740930"/>
              <a:gd name="connsiteY3" fmla="*/ 3721191 h 4502672"/>
              <a:gd name="connsiteX4" fmla="*/ 2059550 w 6740930"/>
              <a:gd name="connsiteY4" fmla="*/ 4435094 h 4502672"/>
              <a:gd name="connsiteX5" fmla="*/ 43326 w 6740930"/>
              <a:gd name="connsiteY5" fmla="*/ 2528011 h 4502672"/>
              <a:gd name="connsiteX0" fmla="*/ 45865 w 6743469"/>
              <a:gd name="connsiteY0" fmla="*/ 2511181 h 4485842"/>
              <a:gd name="connsiteX1" fmla="*/ 768548 w 6743469"/>
              <a:gd name="connsiteY1" fmla="*/ 1932 h 4485842"/>
              <a:gd name="connsiteX2" fmla="*/ 2101624 w 6743469"/>
              <a:gd name="connsiteY2" fmla="*/ 2102795 h 4485842"/>
              <a:gd name="connsiteX3" fmla="*/ 6743455 w 6743469"/>
              <a:gd name="connsiteY3" fmla="*/ 3704361 h 4485842"/>
              <a:gd name="connsiteX4" fmla="*/ 2062089 w 6743469"/>
              <a:gd name="connsiteY4" fmla="*/ 4418264 h 4485842"/>
              <a:gd name="connsiteX5" fmla="*/ 45865 w 6743469"/>
              <a:gd name="connsiteY5" fmla="*/ 2511181 h 4485842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108768 w 6248810"/>
              <a:gd name="connsiteY0" fmla="*/ 2703443 h 4475800"/>
              <a:gd name="connsiteX1" fmla="*/ 273890 w 6248810"/>
              <a:gd name="connsiteY1" fmla="*/ 4624 h 4475800"/>
              <a:gd name="connsiteX2" fmla="*/ 1606966 w 6248810"/>
              <a:gd name="connsiteY2" fmla="*/ 2105487 h 4475800"/>
              <a:gd name="connsiteX3" fmla="*/ 6248797 w 6248810"/>
              <a:gd name="connsiteY3" fmla="*/ 3707053 h 4475800"/>
              <a:gd name="connsiteX4" fmla="*/ 1567431 w 6248810"/>
              <a:gd name="connsiteY4" fmla="*/ 4420956 h 4475800"/>
              <a:gd name="connsiteX5" fmla="*/ 108768 w 6248810"/>
              <a:gd name="connsiteY5" fmla="*/ 2703443 h 447580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1029 w 6251071"/>
              <a:gd name="connsiteY0" fmla="*/ 2699826 h 4472183"/>
              <a:gd name="connsiteX1" fmla="*/ 276151 w 6251071"/>
              <a:gd name="connsiteY1" fmla="*/ 1007 h 4472183"/>
              <a:gd name="connsiteX2" fmla="*/ 1664984 w 6251071"/>
              <a:gd name="connsiteY2" fmla="*/ 2402953 h 4472183"/>
              <a:gd name="connsiteX3" fmla="*/ 6251058 w 6251071"/>
              <a:gd name="connsiteY3" fmla="*/ 3703436 h 4472183"/>
              <a:gd name="connsiteX4" fmla="*/ 1569692 w 6251071"/>
              <a:gd name="connsiteY4" fmla="*/ 4417339 h 4472183"/>
              <a:gd name="connsiteX5" fmla="*/ 111029 w 6251071"/>
              <a:gd name="connsiteY5" fmla="*/ 2699826 h 4472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51071" h="4472183">
                <a:moveTo>
                  <a:pt x="111029" y="2699826"/>
                </a:moveTo>
                <a:cubicBezTo>
                  <a:pt x="-104561" y="1963771"/>
                  <a:pt x="17159" y="50486"/>
                  <a:pt x="276151" y="1007"/>
                </a:cubicBezTo>
                <a:cubicBezTo>
                  <a:pt x="535144" y="-48472"/>
                  <a:pt x="488888" y="1739418"/>
                  <a:pt x="1664984" y="2402953"/>
                </a:cubicBezTo>
                <a:cubicBezTo>
                  <a:pt x="4034260" y="3769013"/>
                  <a:pt x="6242779" y="3031310"/>
                  <a:pt x="6251058" y="3703436"/>
                </a:cubicBezTo>
                <a:cubicBezTo>
                  <a:pt x="6259337" y="4375562"/>
                  <a:pt x="2593030" y="4584607"/>
                  <a:pt x="1569692" y="4417339"/>
                </a:cubicBezTo>
                <a:cubicBezTo>
                  <a:pt x="546354" y="4250071"/>
                  <a:pt x="326619" y="3435881"/>
                  <a:pt x="111029" y="2699826"/>
                </a:cubicBezTo>
                <a:close/>
              </a:path>
            </a:pathLst>
          </a:custGeom>
          <a:solidFill>
            <a:srgbClr val="74BEED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Century Gothic" panose="020B0502020202020204" pitchFamily="34" charset="0"/>
            </a:endParaRPr>
          </a:p>
        </p:txBody>
      </p:sp>
      <p:sp>
        <p:nvSpPr>
          <p:cNvPr id="16" name="Овал 7">
            <a:extLst>
              <a:ext uri="{FF2B5EF4-FFF2-40B4-BE49-F238E27FC236}">
                <a16:creationId xmlns:a16="http://schemas.microsoft.com/office/drawing/2014/main" id="{C529F975-5C1D-42D1-AF9A-D996FE70DAEE}"/>
              </a:ext>
            </a:extLst>
          </p:cNvPr>
          <p:cNvSpPr/>
          <p:nvPr/>
        </p:nvSpPr>
        <p:spPr>
          <a:xfrm>
            <a:off x="-1004571" y="4042927"/>
            <a:ext cx="6251071" cy="4472183"/>
          </a:xfrm>
          <a:custGeom>
            <a:avLst/>
            <a:gdLst>
              <a:gd name="connsiteX0" fmla="*/ 0 w 4032448"/>
              <a:gd name="connsiteY0" fmla="*/ 1907083 h 3814166"/>
              <a:gd name="connsiteX1" fmla="*/ 2016224 w 4032448"/>
              <a:gd name="connsiteY1" fmla="*/ 0 h 3814166"/>
              <a:gd name="connsiteX2" fmla="*/ 4032448 w 4032448"/>
              <a:gd name="connsiteY2" fmla="*/ 1907083 h 3814166"/>
              <a:gd name="connsiteX3" fmla="*/ 2016224 w 4032448"/>
              <a:gd name="connsiteY3" fmla="*/ 3814166 h 3814166"/>
              <a:gd name="connsiteX4" fmla="*/ 0 w 4032448"/>
              <a:gd name="connsiteY4" fmla="*/ 1907083 h 3814166"/>
              <a:gd name="connsiteX0" fmla="*/ 159826 w 4192274"/>
              <a:gd name="connsiteY0" fmla="*/ 2509249 h 4416332"/>
              <a:gd name="connsiteX1" fmla="*/ 882509 w 4192274"/>
              <a:gd name="connsiteY1" fmla="*/ 0 h 4416332"/>
              <a:gd name="connsiteX2" fmla="*/ 4192274 w 4192274"/>
              <a:gd name="connsiteY2" fmla="*/ 2509249 h 4416332"/>
              <a:gd name="connsiteX3" fmla="*/ 2176050 w 4192274"/>
              <a:gd name="connsiteY3" fmla="*/ 4416332 h 4416332"/>
              <a:gd name="connsiteX4" fmla="*/ 159826 w 4192274"/>
              <a:gd name="connsiteY4" fmla="*/ 2509249 h 4416332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6740930"/>
              <a:gd name="connsiteY0" fmla="*/ 2528011 h 4502672"/>
              <a:gd name="connsiteX1" fmla="*/ 766009 w 6740930"/>
              <a:gd name="connsiteY1" fmla="*/ 18762 h 4502672"/>
              <a:gd name="connsiteX2" fmla="*/ 1809154 w 6740930"/>
              <a:gd name="connsiteY2" fmla="*/ 1439401 h 4502672"/>
              <a:gd name="connsiteX3" fmla="*/ 6740916 w 6740930"/>
              <a:gd name="connsiteY3" fmla="*/ 3721191 h 4502672"/>
              <a:gd name="connsiteX4" fmla="*/ 2059550 w 6740930"/>
              <a:gd name="connsiteY4" fmla="*/ 4435094 h 4502672"/>
              <a:gd name="connsiteX5" fmla="*/ 43326 w 6740930"/>
              <a:gd name="connsiteY5" fmla="*/ 2528011 h 4502672"/>
              <a:gd name="connsiteX0" fmla="*/ 45865 w 6743469"/>
              <a:gd name="connsiteY0" fmla="*/ 2511181 h 4485842"/>
              <a:gd name="connsiteX1" fmla="*/ 768548 w 6743469"/>
              <a:gd name="connsiteY1" fmla="*/ 1932 h 4485842"/>
              <a:gd name="connsiteX2" fmla="*/ 2101624 w 6743469"/>
              <a:gd name="connsiteY2" fmla="*/ 2102795 h 4485842"/>
              <a:gd name="connsiteX3" fmla="*/ 6743455 w 6743469"/>
              <a:gd name="connsiteY3" fmla="*/ 3704361 h 4485842"/>
              <a:gd name="connsiteX4" fmla="*/ 2062089 w 6743469"/>
              <a:gd name="connsiteY4" fmla="*/ 4418264 h 4485842"/>
              <a:gd name="connsiteX5" fmla="*/ 45865 w 6743469"/>
              <a:gd name="connsiteY5" fmla="*/ 2511181 h 4485842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108768 w 6248810"/>
              <a:gd name="connsiteY0" fmla="*/ 2703443 h 4475800"/>
              <a:gd name="connsiteX1" fmla="*/ 273890 w 6248810"/>
              <a:gd name="connsiteY1" fmla="*/ 4624 h 4475800"/>
              <a:gd name="connsiteX2" fmla="*/ 1606966 w 6248810"/>
              <a:gd name="connsiteY2" fmla="*/ 2105487 h 4475800"/>
              <a:gd name="connsiteX3" fmla="*/ 6248797 w 6248810"/>
              <a:gd name="connsiteY3" fmla="*/ 3707053 h 4475800"/>
              <a:gd name="connsiteX4" fmla="*/ 1567431 w 6248810"/>
              <a:gd name="connsiteY4" fmla="*/ 4420956 h 4475800"/>
              <a:gd name="connsiteX5" fmla="*/ 108768 w 6248810"/>
              <a:gd name="connsiteY5" fmla="*/ 2703443 h 447580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1029 w 6251071"/>
              <a:gd name="connsiteY0" fmla="*/ 2699826 h 4472183"/>
              <a:gd name="connsiteX1" fmla="*/ 276151 w 6251071"/>
              <a:gd name="connsiteY1" fmla="*/ 1007 h 4472183"/>
              <a:gd name="connsiteX2" fmla="*/ 1664984 w 6251071"/>
              <a:gd name="connsiteY2" fmla="*/ 2402953 h 4472183"/>
              <a:gd name="connsiteX3" fmla="*/ 6251058 w 6251071"/>
              <a:gd name="connsiteY3" fmla="*/ 3703436 h 4472183"/>
              <a:gd name="connsiteX4" fmla="*/ 1569692 w 6251071"/>
              <a:gd name="connsiteY4" fmla="*/ 4417339 h 4472183"/>
              <a:gd name="connsiteX5" fmla="*/ 111029 w 6251071"/>
              <a:gd name="connsiteY5" fmla="*/ 2699826 h 4472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51071" h="4472183">
                <a:moveTo>
                  <a:pt x="111029" y="2699826"/>
                </a:moveTo>
                <a:cubicBezTo>
                  <a:pt x="-104561" y="1963771"/>
                  <a:pt x="17159" y="50486"/>
                  <a:pt x="276151" y="1007"/>
                </a:cubicBezTo>
                <a:cubicBezTo>
                  <a:pt x="535144" y="-48472"/>
                  <a:pt x="488888" y="1739418"/>
                  <a:pt x="1664984" y="2402953"/>
                </a:cubicBezTo>
                <a:cubicBezTo>
                  <a:pt x="4034260" y="3769013"/>
                  <a:pt x="6242779" y="3031310"/>
                  <a:pt x="6251058" y="3703436"/>
                </a:cubicBezTo>
                <a:cubicBezTo>
                  <a:pt x="6259337" y="4375562"/>
                  <a:pt x="2593030" y="4584607"/>
                  <a:pt x="1569692" y="4417339"/>
                </a:cubicBezTo>
                <a:cubicBezTo>
                  <a:pt x="546354" y="4250071"/>
                  <a:pt x="326619" y="3435881"/>
                  <a:pt x="111029" y="2699826"/>
                </a:cubicBezTo>
                <a:close/>
              </a:path>
            </a:pathLst>
          </a:custGeom>
          <a:solidFill>
            <a:srgbClr val="0070C0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Century Gothic" panose="020B0502020202020204" pitchFamily="34" charset="0"/>
            </a:endParaRPr>
          </a:p>
        </p:txBody>
      </p:sp>
      <p:sp>
        <p:nvSpPr>
          <p:cNvPr id="20" name="Овал 7">
            <a:extLst>
              <a:ext uri="{FF2B5EF4-FFF2-40B4-BE49-F238E27FC236}">
                <a16:creationId xmlns:a16="http://schemas.microsoft.com/office/drawing/2014/main" id="{9C2B6145-C084-4C29-A7C3-B6FBC3B77998}"/>
              </a:ext>
            </a:extLst>
          </p:cNvPr>
          <p:cNvSpPr/>
          <p:nvPr/>
        </p:nvSpPr>
        <p:spPr>
          <a:xfrm rot="404496" flipH="1" flipV="1">
            <a:off x="3140457" y="-1150927"/>
            <a:ext cx="6842042" cy="4894979"/>
          </a:xfrm>
          <a:custGeom>
            <a:avLst/>
            <a:gdLst>
              <a:gd name="connsiteX0" fmla="*/ 0 w 4032448"/>
              <a:gd name="connsiteY0" fmla="*/ 1907083 h 3814166"/>
              <a:gd name="connsiteX1" fmla="*/ 2016224 w 4032448"/>
              <a:gd name="connsiteY1" fmla="*/ 0 h 3814166"/>
              <a:gd name="connsiteX2" fmla="*/ 4032448 w 4032448"/>
              <a:gd name="connsiteY2" fmla="*/ 1907083 h 3814166"/>
              <a:gd name="connsiteX3" fmla="*/ 2016224 w 4032448"/>
              <a:gd name="connsiteY3" fmla="*/ 3814166 h 3814166"/>
              <a:gd name="connsiteX4" fmla="*/ 0 w 4032448"/>
              <a:gd name="connsiteY4" fmla="*/ 1907083 h 3814166"/>
              <a:gd name="connsiteX0" fmla="*/ 159826 w 4192274"/>
              <a:gd name="connsiteY0" fmla="*/ 2509249 h 4416332"/>
              <a:gd name="connsiteX1" fmla="*/ 882509 w 4192274"/>
              <a:gd name="connsiteY1" fmla="*/ 0 h 4416332"/>
              <a:gd name="connsiteX2" fmla="*/ 4192274 w 4192274"/>
              <a:gd name="connsiteY2" fmla="*/ 2509249 h 4416332"/>
              <a:gd name="connsiteX3" fmla="*/ 2176050 w 4192274"/>
              <a:gd name="connsiteY3" fmla="*/ 4416332 h 4416332"/>
              <a:gd name="connsiteX4" fmla="*/ 159826 w 4192274"/>
              <a:gd name="connsiteY4" fmla="*/ 2509249 h 4416332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6740930"/>
              <a:gd name="connsiteY0" fmla="*/ 2528011 h 4502672"/>
              <a:gd name="connsiteX1" fmla="*/ 766009 w 6740930"/>
              <a:gd name="connsiteY1" fmla="*/ 18762 h 4502672"/>
              <a:gd name="connsiteX2" fmla="*/ 1809154 w 6740930"/>
              <a:gd name="connsiteY2" fmla="*/ 1439401 h 4502672"/>
              <a:gd name="connsiteX3" fmla="*/ 6740916 w 6740930"/>
              <a:gd name="connsiteY3" fmla="*/ 3721191 h 4502672"/>
              <a:gd name="connsiteX4" fmla="*/ 2059550 w 6740930"/>
              <a:gd name="connsiteY4" fmla="*/ 4435094 h 4502672"/>
              <a:gd name="connsiteX5" fmla="*/ 43326 w 6740930"/>
              <a:gd name="connsiteY5" fmla="*/ 2528011 h 4502672"/>
              <a:gd name="connsiteX0" fmla="*/ 45865 w 6743469"/>
              <a:gd name="connsiteY0" fmla="*/ 2511181 h 4485842"/>
              <a:gd name="connsiteX1" fmla="*/ 768548 w 6743469"/>
              <a:gd name="connsiteY1" fmla="*/ 1932 h 4485842"/>
              <a:gd name="connsiteX2" fmla="*/ 2101624 w 6743469"/>
              <a:gd name="connsiteY2" fmla="*/ 2102795 h 4485842"/>
              <a:gd name="connsiteX3" fmla="*/ 6743455 w 6743469"/>
              <a:gd name="connsiteY3" fmla="*/ 3704361 h 4485842"/>
              <a:gd name="connsiteX4" fmla="*/ 2062089 w 6743469"/>
              <a:gd name="connsiteY4" fmla="*/ 4418264 h 4485842"/>
              <a:gd name="connsiteX5" fmla="*/ 45865 w 6743469"/>
              <a:gd name="connsiteY5" fmla="*/ 2511181 h 4485842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108768 w 6248810"/>
              <a:gd name="connsiteY0" fmla="*/ 2703443 h 4475800"/>
              <a:gd name="connsiteX1" fmla="*/ 273890 w 6248810"/>
              <a:gd name="connsiteY1" fmla="*/ 4624 h 4475800"/>
              <a:gd name="connsiteX2" fmla="*/ 1606966 w 6248810"/>
              <a:gd name="connsiteY2" fmla="*/ 2105487 h 4475800"/>
              <a:gd name="connsiteX3" fmla="*/ 6248797 w 6248810"/>
              <a:gd name="connsiteY3" fmla="*/ 3707053 h 4475800"/>
              <a:gd name="connsiteX4" fmla="*/ 1567431 w 6248810"/>
              <a:gd name="connsiteY4" fmla="*/ 4420956 h 4475800"/>
              <a:gd name="connsiteX5" fmla="*/ 108768 w 6248810"/>
              <a:gd name="connsiteY5" fmla="*/ 2703443 h 447580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1029 w 6251071"/>
              <a:gd name="connsiteY0" fmla="*/ 2699826 h 4472183"/>
              <a:gd name="connsiteX1" fmla="*/ 276151 w 6251071"/>
              <a:gd name="connsiteY1" fmla="*/ 1007 h 4472183"/>
              <a:gd name="connsiteX2" fmla="*/ 1664984 w 6251071"/>
              <a:gd name="connsiteY2" fmla="*/ 2402953 h 4472183"/>
              <a:gd name="connsiteX3" fmla="*/ 6251058 w 6251071"/>
              <a:gd name="connsiteY3" fmla="*/ 3703436 h 4472183"/>
              <a:gd name="connsiteX4" fmla="*/ 1569692 w 6251071"/>
              <a:gd name="connsiteY4" fmla="*/ 4417339 h 4472183"/>
              <a:gd name="connsiteX5" fmla="*/ 111029 w 6251071"/>
              <a:gd name="connsiteY5" fmla="*/ 2699826 h 4472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51071" h="4472183">
                <a:moveTo>
                  <a:pt x="111029" y="2699826"/>
                </a:moveTo>
                <a:cubicBezTo>
                  <a:pt x="-104561" y="1963771"/>
                  <a:pt x="17159" y="50486"/>
                  <a:pt x="276151" y="1007"/>
                </a:cubicBezTo>
                <a:cubicBezTo>
                  <a:pt x="535144" y="-48472"/>
                  <a:pt x="488888" y="1739418"/>
                  <a:pt x="1664984" y="2402953"/>
                </a:cubicBezTo>
                <a:cubicBezTo>
                  <a:pt x="4034260" y="3769013"/>
                  <a:pt x="6242779" y="3031310"/>
                  <a:pt x="6251058" y="3703436"/>
                </a:cubicBezTo>
                <a:cubicBezTo>
                  <a:pt x="6259337" y="4375562"/>
                  <a:pt x="2593030" y="4584607"/>
                  <a:pt x="1569692" y="4417339"/>
                </a:cubicBezTo>
                <a:cubicBezTo>
                  <a:pt x="546354" y="4250071"/>
                  <a:pt x="326619" y="3435881"/>
                  <a:pt x="111029" y="2699826"/>
                </a:cubicBezTo>
                <a:close/>
              </a:path>
            </a:pathLst>
          </a:custGeom>
          <a:solidFill>
            <a:srgbClr val="74BEED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Century Gothic" panose="020B0502020202020204" pitchFamily="34" charset="0"/>
            </a:endParaRPr>
          </a:p>
        </p:txBody>
      </p:sp>
      <p:sp>
        <p:nvSpPr>
          <p:cNvPr id="21" name="Овал 7">
            <a:extLst>
              <a:ext uri="{FF2B5EF4-FFF2-40B4-BE49-F238E27FC236}">
                <a16:creationId xmlns:a16="http://schemas.microsoft.com/office/drawing/2014/main" id="{BD65834F-0ED6-4B85-9329-82E3A3C586AA}"/>
              </a:ext>
            </a:extLst>
          </p:cNvPr>
          <p:cNvSpPr/>
          <p:nvPr/>
        </p:nvSpPr>
        <p:spPr>
          <a:xfrm rot="662638" flipH="1" flipV="1">
            <a:off x="4535996" y="-1254982"/>
            <a:ext cx="6251071" cy="4472183"/>
          </a:xfrm>
          <a:custGeom>
            <a:avLst/>
            <a:gdLst>
              <a:gd name="connsiteX0" fmla="*/ 0 w 4032448"/>
              <a:gd name="connsiteY0" fmla="*/ 1907083 h 3814166"/>
              <a:gd name="connsiteX1" fmla="*/ 2016224 w 4032448"/>
              <a:gd name="connsiteY1" fmla="*/ 0 h 3814166"/>
              <a:gd name="connsiteX2" fmla="*/ 4032448 w 4032448"/>
              <a:gd name="connsiteY2" fmla="*/ 1907083 h 3814166"/>
              <a:gd name="connsiteX3" fmla="*/ 2016224 w 4032448"/>
              <a:gd name="connsiteY3" fmla="*/ 3814166 h 3814166"/>
              <a:gd name="connsiteX4" fmla="*/ 0 w 4032448"/>
              <a:gd name="connsiteY4" fmla="*/ 1907083 h 3814166"/>
              <a:gd name="connsiteX0" fmla="*/ 159826 w 4192274"/>
              <a:gd name="connsiteY0" fmla="*/ 2509249 h 4416332"/>
              <a:gd name="connsiteX1" fmla="*/ 882509 w 4192274"/>
              <a:gd name="connsiteY1" fmla="*/ 0 h 4416332"/>
              <a:gd name="connsiteX2" fmla="*/ 4192274 w 4192274"/>
              <a:gd name="connsiteY2" fmla="*/ 2509249 h 4416332"/>
              <a:gd name="connsiteX3" fmla="*/ 2176050 w 4192274"/>
              <a:gd name="connsiteY3" fmla="*/ 4416332 h 4416332"/>
              <a:gd name="connsiteX4" fmla="*/ 159826 w 4192274"/>
              <a:gd name="connsiteY4" fmla="*/ 2509249 h 4416332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6740930"/>
              <a:gd name="connsiteY0" fmla="*/ 2528011 h 4502672"/>
              <a:gd name="connsiteX1" fmla="*/ 766009 w 6740930"/>
              <a:gd name="connsiteY1" fmla="*/ 18762 h 4502672"/>
              <a:gd name="connsiteX2" fmla="*/ 1809154 w 6740930"/>
              <a:gd name="connsiteY2" fmla="*/ 1439401 h 4502672"/>
              <a:gd name="connsiteX3" fmla="*/ 6740916 w 6740930"/>
              <a:gd name="connsiteY3" fmla="*/ 3721191 h 4502672"/>
              <a:gd name="connsiteX4" fmla="*/ 2059550 w 6740930"/>
              <a:gd name="connsiteY4" fmla="*/ 4435094 h 4502672"/>
              <a:gd name="connsiteX5" fmla="*/ 43326 w 6740930"/>
              <a:gd name="connsiteY5" fmla="*/ 2528011 h 4502672"/>
              <a:gd name="connsiteX0" fmla="*/ 45865 w 6743469"/>
              <a:gd name="connsiteY0" fmla="*/ 2511181 h 4485842"/>
              <a:gd name="connsiteX1" fmla="*/ 768548 w 6743469"/>
              <a:gd name="connsiteY1" fmla="*/ 1932 h 4485842"/>
              <a:gd name="connsiteX2" fmla="*/ 2101624 w 6743469"/>
              <a:gd name="connsiteY2" fmla="*/ 2102795 h 4485842"/>
              <a:gd name="connsiteX3" fmla="*/ 6743455 w 6743469"/>
              <a:gd name="connsiteY3" fmla="*/ 3704361 h 4485842"/>
              <a:gd name="connsiteX4" fmla="*/ 2062089 w 6743469"/>
              <a:gd name="connsiteY4" fmla="*/ 4418264 h 4485842"/>
              <a:gd name="connsiteX5" fmla="*/ 45865 w 6743469"/>
              <a:gd name="connsiteY5" fmla="*/ 2511181 h 4485842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108768 w 6248810"/>
              <a:gd name="connsiteY0" fmla="*/ 2703443 h 4475800"/>
              <a:gd name="connsiteX1" fmla="*/ 273890 w 6248810"/>
              <a:gd name="connsiteY1" fmla="*/ 4624 h 4475800"/>
              <a:gd name="connsiteX2" fmla="*/ 1606966 w 6248810"/>
              <a:gd name="connsiteY2" fmla="*/ 2105487 h 4475800"/>
              <a:gd name="connsiteX3" fmla="*/ 6248797 w 6248810"/>
              <a:gd name="connsiteY3" fmla="*/ 3707053 h 4475800"/>
              <a:gd name="connsiteX4" fmla="*/ 1567431 w 6248810"/>
              <a:gd name="connsiteY4" fmla="*/ 4420956 h 4475800"/>
              <a:gd name="connsiteX5" fmla="*/ 108768 w 6248810"/>
              <a:gd name="connsiteY5" fmla="*/ 2703443 h 447580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1029 w 6251071"/>
              <a:gd name="connsiteY0" fmla="*/ 2699826 h 4472183"/>
              <a:gd name="connsiteX1" fmla="*/ 276151 w 6251071"/>
              <a:gd name="connsiteY1" fmla="*/ 1007 h 4472183"/>
              <a:gd name="connsiteX2" fmla="*/ 1664984 w 6251071"/>
              <a:gd name="connsiteY2" fmla="*/ 2402953 h 4472183"/>
              <a:gd name="connsiteX3" fmla="*/ 6251058 w 6251071"/>
              <a:gd name="connsiteY3" fmla="*/ 3703436 h 4472183"/>
              <a:gd name="connsiteX4" fmla="*/ 1569692 w 6251071"/>
              <a:gd name="connsiteY4" fmla="*/ 4417339 h 4472183"/>
              <a:gd name="connsiteX5" fmla="*/ 111029 w 6251071"/>
              <a:gd name="connsiteY5" fmla="*/ 2699826 h 4472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51071" h="4472183">
                <a:moveTo>
                  <a:pt x="111029" y="2699826"/>
                </a:moveTo>
                <a:cubicBezTo>
                  <a:pt x="-104561" y="1963771"/>
                  <a:pt x="17159" y="50486"/>
                  <a:pt x="276151" y="1007"/>
                </a:cubicBezTo>
                <a:cubicBezTo>
                  <a:pt x="535144" y="-48472"/>
                  <a:pt x="488888" y="1739418"/>
                  <a:pt x="1664984" y="2402953"/>
                </a:cubicBezTo>
                <a:cubicBezTo>
                  <a:pt x="4034260" y="3769013"/>
                  <a:pt x="6242779" y="3031310"/>
                  <a:pt x="6251058" y="3703436"/>
                </a:cubicBezTo>
                <a:cubicBezTo>
                  <a:pt x="6259337" y="4375562"/>
                  <a:pt x="2593030" y="4584607"/>
                  <a:pt x="1569692" y="4417339"/>
                </a:cubicBezTo>
                <a:cubicBezTo>
                  <a:pt x="546354" y="4250071"/>
                  <a:pt x="326619" y="3435881"/>
                  <a:pt x="111029" y="2699826"/>
                </a:cubicBezTo>
                <a:close/>
              </a:path>
            </a:pathLst>
          </a:custGeom>
          <a:solidFill>
            <a:srgbClr val="0070C0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Century Gothic" panose="020B0502020202020204" pitchFamily="34" charset="0"/>
            </a:endParaRPr>
          </a:p>
        </p:txBody>
      </p:sp>
      <p:sp>
        <p:nvSpPr>
          <p:cNvPr id="16388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89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0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1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2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3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547664" y="1268760"/>
            <a:ext cx="7488386" cy="102612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0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Телефон региональной «горячей линии» </a:t>
            </a:r>
            <a:br>
              <a:rPr lang="ru-RU" sz="2000" dirty="0" smtClean="0">
                <a:solidFill>
                  <a:srgbClr val="003399"/>
                </a:solidFill>
                <a:latin typeface="Cambria" panose="02040503050406030204" pitchFamily="18" charset="0"/>
              </a:rPr>
            </a:br>
            <a:r>
              <a:rPr lang="ru-RU" sz="20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по вопросам подготовки и проведения ГИА</a:t>
            </a:r>
          </a:p>
          <a:p>
            <a:pPr algn="ctr"/>
            <a:r>
              <a:rPr lang="ru-RU" sz="20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8 (4862) 43-25-96</a:t>
            </a:r>
          </a:p>
        </p:txBody>
      </p:sp>
      <p:pic>
        <p:nvPicPr>
          <p:cNvPr id="18" name="Picture 2" descr="http://govan.forreshealthcentre.co.uk/files/2015/04/man-with-red-telephone-768x102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3044957"/>
            <a:ext cx="2880320" cy="3840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Скругленный прямоугольник 18"/>
          <p:cNvSpPr/>
          <p:nvPr/>
        </p:nvSpPr>
        <p:spPr>
          <a:xfrm>
            <a:off x="2479274" y="2420888"/>
            <a:ext cx="6557222" cy="194421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0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Телефон консультативной поддержки</a:t>
            </a:r>
          </a:p>
          <a:p>
            <a:pPr algn="ctr">
              <a:defRPr/>
            </a:pPr>
            <a:r>
              <a:rPr lang="ru-RU" sz="20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по вопросам методического сопровождения проведения итогового собеседования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8 (</a:t>
            </a:r>
            <a:r>
              <a:rPr lang="ru-RU" sz="2000" b="1" dirty="0">
                <a:solidFill>
                  <a:srgbClr val="2E3192"/>
                </a:solidFill>
                <a:latin typeface="Cambria" panose="02040503050406030204" pitchFamily="18" charset="0"/>
              </a:rPr>
              <a:t>4862) </a:t>
            </a:r>
            <a:r>
              <a:rPr lang="ru-RU" sz="20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43-25-96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доб. 121 </a:t>
            </a:r>
            <a:r>
              <a:rPr lang="ru-RU" sz="2000" b="1" dirty="0" smtClean="0">
                <a:solidFill>
                  <a:srgbClr val="003399"/>
                </a:solidFill>
                <a:latin typeface="Cambria" panose="02040503050406030204" pitchFamily="18" charset="0"/>
              </a:rPr>
              <a:t> </a:t>
            </a:r>
            <a:r>
              <a:rPr lang="ru-RU" sz="20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(С. Н. Тихоновская)</a:t>
            </a:r>
          </a:p>
          <a:p>
            <a:pPr algn="ctr">
              <a:defRPr/>
            </a:pPr>
            <a:r>
              <a:rPr lang="ru-RU" sz="2000" b="1" dirty="0">
                <a:solidFill>
                  <a:srgbClr val="2E3192"/>
                </a:solidFill>
                <a:latin typeface="Cambria" panose="02040503050406030204" pitchFamily="18" charset="0"/>
              </a:rPr>
              <a:t>доб. </a:t>
            </a:r>
            <a:r>
              <a:rPr lang="ru-RU" sz="20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120 </a:t>
            </a:r>
            <a:r>
              <a:rPr lang="ru-RU" sz="2000" b="1" dirty="0" smtClean="0">
                <a:solidFill>
                  <a:srgbClr val="003399"/>
                </a:solidFill>
                <a:latin typeface="Cambria" panose="02040503050406030204" pitchFamily="18" charset="0"/>
              </a:rPr>
              <a:t> </a:t>
            </a:r>
            <a:r>
              <a:rPr lang="ru-RU" sz="20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(Н. В. Заболонкова)</a:t>
            </a:r>
            <a:endParaRPr lang="ru-RU" sz="2000" dirty="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  <p:sp>
        <p:nvSpPr>
          <p:cNvPr id="23" name="Заголовок 1"/>
          <p:cNvSpPr txBox="1">
            <a:spLocks/>
          </p:cNvSpPr>
          <p:nvPr/>
        </p:nvSpPr>
        <p:spPr bwMode="auto">
          <a:xfrm>
            <a:off x="-316778" y="88900"/>
            <a:ext cx="8964612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mbria" pitchFamily="18" charset="0"/>
              </a:rPr>
              <a:t>Телефоны «горячей линии»</a:t>
            </a:r>
            <a:endParaRPr lang="ru-RU" altLang="ru-RU" b="1" dirty="0">
              <a:solidFill>
                <a:schemeClr val="tx2">
                  <a:lumMod val="60000"/>
                  <a:lumOff val="40000"/>
                </a:schemeClr>
              </a:solidFill>
              <a:latin typeface="Cambria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203848" y="4517505"/>
            <a:ext cx="5832202" cy="196267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0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Телефон консультативной поддержки</a:t>
            </a:r>
          </a:p>
          <a:p>
            <a:pPr algn="ctr">
              <a:defRPr/>
            </a:pPr>
            <a:r>
              <a:rPr lang="ru-RU" sz="20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по вопросам организации итогового собеседования для участников с ОВЗ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8 (</a:t>
            </a:r>
            <a:r>
              <a:rPr lang="ru-RU" sz="2000" b="1" dirty="0">
                <a:solidFill>
                  <a:srgbClr val="2E3192"/>
                </a:solidFill>
                <a:latin typeface="Cambria" panose="02040503050406030204" pitchFamily="18" charset="0"/>
              </a:rPr>
              <a:t>4862) </a:t>
            </a:r>
            <a:r>
              <a:rPr lang="ru-RU" sz="20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43-25-96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доб. 107 </a:t>
            </a:r>
            <a:r>
              <a:rPr lang="ru-RU" sz="2000" b="1" dirty="0" smtClean="0">
                <a:solidFill>
                  <a:srgbClr val="003399"/>
                </a:solidFill>
                <a:latin typeface="Cambria" panose="02040503050406030204" pitchFamily="18" charset="0"/>
              </a:rPr>
              <a:t> </a:t>
            </a:r>
            <a:r>
              <a:rPr lang="ru-RU" sz="20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(Т. В. </a:t>
            </a:r>
            <a:r>
              <a:rPr lang="ru-RU" sz="2000" dirty="0" err="1" smtClean="0">
                <a:solidFill>
                  <a:srgbClr val="003399"/>
                </a:solidFill>
                <a:latin typeface="Cambria" panose="02040503050406030204" pitchFamily="18" charset="0"/>
              </a:rPr>
              <a:t>Гольцова</a:t>
            </a:r>
            <a:r>
              <a:rPr lang="ru-RU" sz="20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962894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вал 7">
            <a:extLst>
              <a:ext uri="{FF2B5EF4-FFF2-40B4-BE49-F238E27FC236}">
                <a16:creationId xmlns:a16="http://schemas.microsoft.com/office/drawing/2014/main" id="{2D8D2A51-5842-4778-A344-66DCF0538664}"/>
              </a:ext>
            </a:extLst>
          </p:cNvPr>
          <p:cNvSpPr/>
          <p:nvPr/>
        </p:nvSpPr>
        <p:spPr>
          <a:xfrm rot="21241918" flipH="1">
            <a:off x="3295363" y="2627002"/>
            <a:ext cx="6990136" cy="4894979"/>
          </a:xfrm>
          <a:custGeom>
            <a:avLst/>
            <a:gdLst>
              <a:gd name="connsiteX0" fmla="*/ 0 w 4032448"/>
              <a:gd name="connsiteY0" fmla="*/ 1907083 h 3814166"/>
              <a:gd name="connsiteX1" fmla="*/ 2016224 w 4032448"/>
              <a:gd name="connsiteY1" fmla="*/ 0 h 3814166"/>
              <a:gd name="connsiteX2" fmla="*/ 4032448 w 4032448"/>
              <a:gd name="connsiteY2" fmla="*/ 1907083 h 3814166"/>
              <a:gd name="connsiteX3" fmla="*/ 2016224 w 4032448"/>
              <a:gd name="connsiteY3" fmla="*/ 3814166 h 3814166"/>
              <a:gd name="connsiteX4" fmla="*/ 0 w 4032448"/>
              <a:gd name="connsiteY4" fmla="*/ 1907083 h 3814166"/>
              <a:gd name="connsiteX0" fmla="*/ 159826 w 4192274"/>
              <a:gd name="connsiteY0" fmla="*/ 2509249 h 4416332"/>
              <a:gd name="connsiteX1" fmla="*/ 882509 w 4192274"/>
              <a:gd name="connsiteY1" fmla="*/ 0 h 4416332"/>
              <a:gd name="connsiteX2" fmla="*/ 4192274 w 4192274"/>
              <a:gd name="connsiteY2" fmla="*/ 2509249 h 4416332"/>
              <a:gd name="connsiteX3" fmla="*/ 2176050 w 4192274"/>
              <a:gd name="connsiteY3" fmla="*/ 4416332 h 4416332"/>
              <a:gd name="connsiteX4" fmla="*/ 159826 w 4192274"/>
              <a:gd name="connsiteY4" fmla="*/ 2509249 h 4416332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6740930"/>
              <a:gd name="connsiteY0" fmla="*/ 2528011 h 4502672"/>
              <a:gd name="connsiteX1" fmla="*/ 766009 w 6740930"/>
              <a:gd name="connsiteY1" fmla="*/ 18762 h 4502672"/>
              <a:gd name="connsiteX2" fmla="*/ 1809154 w 6740930"/>
              <a:gd name="connsiteY2" fmla="*/ 1439401 h 4502672"/>
              <a:gd name="connsiteX3" fmla="*/ 6740916 w 6740930"/>
              <a:gd name="connsiteY3" fmla="*/ 3721191 h 4502672"/>
              <a:gd name="connsiteX4" fmla="*/ 2059550 w 6740930"/>
              <a:gd name="connsiteY4" fmla="*/ 4435094 h 4502672"/>
              <a:gd name="connsiteX5" fmla="*/ 43326 w 6740930"/>
              <a:gd name="connsiteY5" fmla="*/ 2528011 h 4502672"/>
              <a:gd name="connsiteX0" fmla="*/ 45865 w 6743469"/>
              <a:gd name="connsiteY0" fmla="*/ 2511181 h 4485842"/>
              <a:gd name="connsiteX1" fmla="*/ 768548 w 6743469"/>
              <a:gd name="connsiteY1" fmla="*/ 1932 h 4485842"/>
              <a:gd name="connsiteX2" fmla="*/ 2101624 w 6743469"/>
              <a:gd name="connsiteY2" fmla="*/ 2102795 h 4485842"/>
              <a:gd name="connsiteX3" fmla="*/ 6743455 w 6743469"/>
              <a:gd name="connsiteY3" fmla="*/ 3704361 h 4485842"/>
              <a:gd name="connsiteX4" fmla="*/ 2062089 w 6743469"/>
              <a:gd name="connsiteY4" fmla="*/ 4418264 h 4485842"/>
              <a:gd name="connsiteX5" fmla="*/ 45865 w 6743469"/>
              <a:gd name="connsiteY5" fmla="*/ 2511181 h 4485842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108768 w 6248810"/>
              <a:gd name="connsiteY0" fmla="*/ 2703443 h 4475800"/>
              <a:gd name="connsiteX1" fmla="*/ 273890 w 6248810"/>
              <a:gd name="connsiteY1" fmla="*/ 4624 h 4475800"/>
              <a:gd name="connsiteX2" fmla="*/ 1606966 w 6248810"/>
              <a:gd name="connsiteY2" fmla="*/ 2105487 h 4475800"/>
              <a:gd name="connsiteX3" fmla="*/ 6248797 w 6248810"/>
              <a:gd name="connsiteY3" fmla="*/ 3707053 h 4475800"/>
              <a:gd name="connsiteX4" fmla="*/ 1567431 w 6248810"/>
              <a:gd name="connsiteY4" fmla="*/ 4420956 h 4475800"/>
              <a:gd name="connsiteX5" fmla="*/ 108768 w 6248810"/>
              <a:gd name="connsiteY5" fmla="*/ 2703443 h 447580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1029 w 6251071"/>
              <a:gd name="connsiteY0" fmla="*/ 2699826 h 4472183"/>
              <a:gd name="connsiteX1" fmla="*/ 276151 w 6251071"/>
              <a:gd name="connsiteY1" fmla="*/ 1007 h 4472183"/>
              <a:gd name="connsiteX2" fmla="*/ 1664984 w 6251071"/>
              <a:gd name="connsiteY2" fmla="*/ 2402953 h 4472183"/>
              <a:gd name="connsiteX3" fmla="*/ 6251058 w 6251071"/>
              <a:gd name="connsiteY3" fmla="*/ 3703436 h 4472183"/>
              <a:gd name="connsiteX4" fmla="*/ 1569692 w 6251071"/>
              <a:gd name="connsiteY4" fmla="*/ 4417339 h 4472183"/>
              <a:gd name="connsiteX5" fmla="*/ 111029 w 6251071"/>
              <a:gd name="connsiteY5" fmla="*/ 2699826 h 4472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51071" h="4472183">
                <a:moveTo>
                  <a:pt x="111029" y="2699826"/>
                </a:moveTo>
                <a:cubicBezTo>
                  <a:pt x="-104561" y="1963771"/>
                  <a:pt x="17159" y="50486"/>
                  <a:pt x="276151" y="1007"/>
                </a:cubicBezTo>
                <a:cubicBezTo>
                  <a:pt x="535144" y="-48472"/>
                  <a:pt x="488888" y="1739418"/>
                  <a:pt x="1664984" y="2402953"/>
                </a:cubicBezTo>
                <a:cubicBezTo>
                  <a:pt x="4034260" y="3769013"/>
                  <a:pt x="6242779" y="3031310"/>
                  <a:pt x="6251058" y="3703436"/>
                </a:cubicBezTo>
                <a:cubicBezTo>
                  <a:pt x="6259337" y="4375562"/>
                  <a:pt x="2593030" y="4584607"/>
                  <a:pt x="1569692" y="4417339"/>
                </a:cubicBezTo>
                <a:cubicBezTo>
                  <a:pt x="546354" y="4250071"/>
                  <a:pt x="326619" y="3435881"/>
                  <a:pt x="111029" y="2699826"/>
                </a:cubicBezTo>
                <a:close/>
              </a:path>
            </a:pathLst>
          </a:custGeom>
          <a:solidFill>
            <a:srgbClr val="74BEED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Century Gothic" panose="020B0502020202020204" pitchFamily="34" charset="0"/>
            </a:endParaRPr>
          </a:p>
        </p:txBody>
      </p:sp>
      <p:sp>
        <p:nvSpPr>
          <p:cNvPr id="6" name="Овал 7">
            <a:extLst>
              <a:ext uri="{FF2B5EF4-FFF2-40B4-BE49-F238E27FC236}">
                <a16:creationId xmlns:a16="http://schemas.microsoft.com/office/drawing/2014/main" id="{2D8D2A51-5842-4778-A344-66DCF0538664}"/>
              </a:ext>
            </a:extLst>
          </p:cNvPr>
          <p:cNvSpPr/>
          <p:nvPr/>
        </p:nvSpPr>
        <p:spPr>
          <a:xfrm rot="5754372">
            <a:off x="-1823140" y="-490899"/>
            <a:ext cx="6842042" cy="4894979"/>
          </a:xfrm>
          <a:custGeom>
            <a:avLst/>
            <a:gdLst>
              <a:gd name="connsiteX0" fmla="*/ 0 w 4032448"/>
              <a:gd name="connsiteY0" fmla="*/ 1907083 h 3814166"/>
              <a:gd name="connsiteX1" fmla="*/ 2016224 w 4032448"/>
              <a:gd name="connsiteY1" fmla="*/ 0 h 3814166"/>
              <a:gd name="connsiteX2" fmla="*/ 4032448 w 4032448"/>
              <a:gd name="connsiteY2" fmla="*/ 1907083 h 3814166"/>
              <a:gd name="connsiteX3" fmla="*/ 2016224 w 4032448"/>
              <a:gd name="connsiteY3" fmla="*/ 3814166 h 3814166"/>
              <a:gd name="connsiteX4" fmla="*/ 0 w 4032448"/>
              <a:gd name="connsiteY4" fmla="*/ 1907083 h 3814166"/>
              <a:gd name="connsiteX0" fmla="*/ 159826 w 4192274"/>
              <a:gd name="connsiteY0" fmla="*/ 2509249 h 4416332"/>
              <a:gd name="connsiteX1" fmla="*/ 882509 w 4192274"/>
              <a:gd name="connsiteY1" fmla="*/ 0 h 4416332"/>
              <a:gd name="connsiteX2" fmla="*/ 4192274 w 4192274"/>
              <a:gd name="connsiteY2" fmla="*/ 2509249 h 4416332"/>
              <a:gd name="connsiteX3" fmla="*/ 2176050 w 4192274"/>
              <a:gd name="connsiteY3" fmla="*/ 4416332 h 4416332"/>
              <a:gd name="connsiteX4" fmla="*/ 159826 w 4192274"/>
              <a:gd name="connsiteY4" fmla="*/ 2509249 h 4416332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6740930"/>
              <a:gd name="connsiteY0" fmla="*/ 2528011 h 4502672"/>
              <a:gd name="connsiteX1" fmla="*/ 766009 w 6740930"/>
              <a:gd name="connsiteY1" fmla="*/ 18762 h 4502672"/>
              <a:gd name="connsiteX2" fmla="*/ 1809154 w 6740930"/>
              <a:gd name="connsiteY2" fmla="*/ 1439401 h 4502672"/>
              <a:gd name="connsiteX3" fmla="*/ 6740916 w 6740930"/>
              <a:gd name="connsiteY3" fmla="*/ 3721191 h 4502672"/>
              <a:gd name="connsiteX4" fmla="*/ 2059550 w 6740930"/>
              <a:gd name="connsiteY4" fmla="*/ 4435094 h 4502672"/>
              <a:gd name="connsiteX5" fmla="*/ 43326 w 6740930"/>
              <a:gd name="connsiteY5" fmla="*/ 2528011 h 4502672"/>
              <a:gd name="connsiteX0" fmla="*/ 45865 w 6743469"/>
              <a:gd name="connsiteY0" fmla="*/ 2511181 h 4485842"/>
              <a:gd name="connsiteX1" fmla="*/ 768548 w 6743469"/>
              <a:gd name="connsiteY1" fmla="*/ 1932 h 4485842"/>
              <a:gd name="connsiteX2" fmla="*/ 2101624 w 6743469"/>
              <a:gd name="connsiteY2" fmla="*/ 2102795 h 4485842"/>
              <a:gd name="connsiteX3" fmla="*/ 6743455 w 6743469"/>
              <a:gd name="connsiteY3" fmla="*/ 3704361 h 4485842"/>
              <a:gd name="connsiteX4" fmla="*/ 2062089 w 6743469"/>
              <a:gd name="connsiteY4" fmla="*/ 4418264 h 4485842"/>
              <a:gd name="connsiteX5" fmla="*/ 45865 w 6743469"/>
              <a:gd name="connsiteY5" fmla="*/ 2511181 h 4485842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108768 w 6248810"/>
              <a:gd name="connsiteY0" fmla="*/ 2703443 h 4475800"/>
              <a:gd name="connsiteX1" fmla="*/ 273890 w 6248810"/>
              <a:gd name="connsiteY1" fmla="*/ 4624 h 4475800"/>
              <a:gd name="connsiteX2" fmla="*/ 1606966 w 6248810"/>
              <a:gd name="connsiteY2" fmla="*/ 2105487 h 4475800"/>
              <a:gd name="connsiteX3" fmla="*/ 6248797 w 6248810"/>
              <a:gd name="connsiteY3" fmla="*/ 3707053 h 4475800"/>
              <a:gd name="connsiteX4" fmla="*/ 1567431 w 6248810"/>
              <a:gd name="connsiteY4" fmla="*/ 4420956 h 4475800"/>
              <a:gd name="connsiteX5" fmla="*/ 108768 w 6248810"/>
              <a:gd name="connsiteY5" fmla="*/ 2703443 h 447580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1029 w 6251071"/>
              <a:gd name="connsiteY0" fmla="*/ 2699826 h 4472183"/>
              <a:gd name="connsiteX1" fmla="*/ 276151 w 6251071"/>
              <a:gd name="connsiteY1" fmla="*/ 1007 h 4472183"/>
              <a:gd name="connsiteX2" fmla="*/ 1664984 w 6251071"/>
              <a:gd name="connsiteY2" fmla="*/ 2402953 h 4472183"/>
              <a:gd name="connsiteX3" fmla="*/ 6251058 w 6251071"/>
              <a:gd name="connsiteY3" fmla="*/ 3703436 h 4472183"/>
              <a:gd name="connsiteX4" fmla="*/ 1569692 w 6251071"/>
              <a:gd name="connsiteY4" fmla="*/ 4417339 h 4472183"/>
              <a:gd name="connsiteX5" fmla="*/ 111029 w 6251071"/>
              <a:gd name="connsiteY5" fmla="*/ 2699826 h 4472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51071" h="4472183">
                <a:moveTo>
                  <a:pt x="111029" y="2699826"/>
                </a:moveTo>
                <a:cubicBezTo>
                  <a:pt x="-104561" y="1963771"/>
                  <a:pt x="17159" y="50486"/>
                  <a:pt x="276151" y="1007"/>
                </a:cubicBezTo>
                <a:cubicBezTo>
                  <a:pt x="535144" y="-48472"/>
                  <a:pt x="488888" y="1739418"/>
                  <a:pt x="1664984" y="2402953"/>
                </a:cubicBezTo>
                <a:cubicBezTo>
                  <a:pt x="4034260" y="3769013"/>
                  <a:pt x="6242779" y="3031310"/>
                  <a:pt x="6251058" y="3703436"/>
                </a:cubicBezTo>
                <a:cubicBezTo>
                  <a:pt x="6259337" y="4375562"/>
                  <a:pt x="2593030" y="4584607"/>
                  <a:pt x="1569692" y="4417339"/>
                </a:cubicBezTo>
                <a:cubicBezTo>
                  <a:pt x="546354" y="4250071"/>
                  <a:pt x="326619" y="3435881"/>
                  <a:pt x="111029" y="2699826"/>
                </a:cubicBezTo>
                <a:close/>
              </a:path>
            </a:pathLst>
          </a:custGeom>
          <a:solidFill>
            <a:srgbClr val="74BEED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Century Gothic" panose="020B0502020202020204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1738166"/>
              </p:ext>
            </p:extLst>
          </p:nvPr>
        </p:nvGraphicFramePr>
        <p:xfrm>
          <a:off x="395536" y="1268760"/>
          <a:ext cx="8424936" cy="4536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24936">
                  <a:extLst>
                    <a:ext uri="{9D8B030D-6E8A-4147-A177-3AD203B41FA5}">
                      <a16:colId xmlns:a16="http://schemas.microsoft.com/office/drawing/2014/main" val="3602639228"/>
                    </a:ext>
                  </a:extLst>
                </a:gridCol>
              </a:tblGrid>
              <a:tr h="441609">
                <a:tc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230257927"/>
                  </a:ext>
                </a:extLst>
              </a:tr>
              <a:tr h="481647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9</a:t>
                      </a:r>
                      <a:r>
                        <a:rPr lang="ru-RU" sz="1800" dirty="0" smtClean="0"/>
                        <a:t>. Наличие ведомости коррекции персональных данных</a:t>
                      </a:r>
                      <a:endParaRPr lang="ru-RU" sz="1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48341336"/>
                  </a:ext>
                </a:extLst>
              </a:tr>
              <a:tr h="755392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10. Использование формы ИС-03 «Протокол эксперта для оценивания ответов участников ИС» (на каждого участника ИС)</a:t>
                      </a:r>
                      <a:endParaRPr lang="ru-RU" sz="1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665451151"/>
                  </a:ext>
                </a:extLst>
              </a:tr>
              <a:tr h="1376780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11. Если участник не приступал к выполнению задания, то эксперт в форме ИС-03, технический специалист ОО в протоколе на веб-ресурсе проставляют «Х». </a:t>
                      </a:r>
                    </a:p>
                    <a:p>
                      <a:r>
                        <a:rPr lang="ru-RU" sz="1800" dirty="0" smtClean="0"/>
                        <a:t>«0» выставляется только в случае, если ответ</a:t>
                      </a:r>
                      <a:r>
                        <a:rPr lang="ru-RU" sz="1800" baseline="0" dirty="0" smtClean="0"/>
                        <a:t> участника оценен экспертом в 0 баллов</a:t>
                      </a:r>
                      <a:endParaRPr lang="ru-RU" sz="1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205326057"/>
                  </a:ext>
                </a:extLst>
              </a:tr>
              <a:tr h="855351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12. В протоколе на веб-ресурсе у участников с ОВЗ автоматически проставлено </a:t>
                      </a:r>
                      <a:br>
                        <a:rPr lang="ru-RU" sz="1800" dirty="0" smtClean="0"/>
                      </a:br>
                      <a:r>
                        <a:rPr lang="ru-RU" sz="1800" dirty="0" smtClean="0"/>
                        <a:t>в графе «Резерв» код «22» (сведения подгружаются из РИС)</a:t>
                      </a:r>
                      <a:endParaRPr lang="ru-RU" sz="1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96628152"/>
                  </a:ext>
                </a:extLst>
              </a:tr>
              <a:tr h="6257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13. Ответы участников ИС оцениваются экспертом по 13 критериям.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242585466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0" y="188640"/>
            <a:ext cx="9144000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" y="205190"/>
            <a:ext cx="9143999" cy="41549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100" dirty="0" smtClean="0"/>
              <a:t>Особенности проведения </a:t>
            </a:r>
            <a:r>
              <a:rPr lang="ru-RU" sz="2100" dirty="0"/>
              <a:t>итогового собеседования (ИС) в </a:t>
            </a:r>
            <a:r>
              <a:rPr lang="ru-RU" sz="2100" dirty="0" smtClean="0"/>
              <a:t>2026 </a:t>
            </a:r>
            <a:r>
              <a:rPr lang="ru-RU" sz="2100" dirty="0"/>
              <a:t>году </a:t>
            </a:r>
          </a:p>
        </p:txBody>
      </p:sp>
    </p:spTree>
    <p:extLst>
      <p:ext uri="{BB962C8B-B14F-4D97-AF65-F5344CB8AC3E}">
        <p14:creationId xmlns:p14="http://schemas.microsoft.com/office/powerpoint/2010/main" val="2407457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7">
            <a:extLst>
              <a:ext uri="{FF2B5EF4-FFF2-40B4-BE49-F238E27FC236}">
                <a16:creationId xmlns:a16="http://schemas.microsoft.com/office/drawing/2014/main" id="{2D8D2A51-5842-4778-A344-66DCF0538664}"/>
              </a:ext>
            </a:extLst>
          </p:cNvPr>
          <p:cNvSpPr/>
          <p:nvPr/>
        </p:nvSpPr>
        <p:spPr>
          <a:xfrm rot="21241918" flipH="1">
            <a:off x="3295363" y="2627002"/>
            <a:ext cx="6990136" cy="4894979"/>
          </a:xfrm>
          <a:custGeom>
            <a:avLst/>
            <a:gdLst>
              <a:gd name="connsiteX0" fmla="*/ 0 w 4032448"/>
              <a:gd name="connsiteY0" fmla="*/ 1907083 h 3814166"/>
              <a:gd name="connsiteX1" fmla="*/ 2016224 w 4032448"/>
              <a:gd name="connsiteY1" fmla="*/ 0 h 3814166"/>
              <a:gd name="connsiteX2" fmla="*/ 4032448 w 4032448"/>
              <a:gd name="connsiteY2" fmla="*/ 1907083 h 3814166"/>
              <a:gd name="connsiteX3" fmla="*/ 2016224 w 4032448"/>
              <a:gd name="connsiteY3" fmla="*/ 3814166 h 3814166"/>
              <a:gd name="connsiteX4" fmla="*/ 0 w 4032448"/>
              <a:gd name="connsiteY4" fmla="*/ 1907083 h 3814166"/>
              <a:gd name="connsiteX0" fmla="*/ 159826 w 4192274"/>
              <a:gd name="connsiteY0" fmla="*/ 2509249 h 4416332"/>
              <a:gd name="connsiteX1" fmla="*/ 882509 w 4192274"/>
              <a:gd name="connsiteY1" fmla="*/ 0 h 4416332"/>
              <a:gd name="connsiteX2" fmla="*/ 4192274 w 4192274"/>
              <a:gd name="connsiteY2" fmla="*/ 2509249 h 4416332"/>
              <a:gd name="connsiteX3" fmla="*/ 2176050 w 4192274"/>
              <a:gd name="connsiteY3" fmla="*/ 4416332 h 4416332"/>
              <a:gd name="connsiteX4" fmla="*/ 159826 w 4192274"/>
              <a:gd name="connsiteY4" fmla="*/ 2509249 h 4416332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6740930"/>
              <a:gd name="connsiteY0" fmla="*/ 2528011 h 4502672"/>
              <a:gd name="connsiteX1" fmla="*/ 766009 w 6740930"/>
              <a:gd name="connsiteY1" fmla="*/ 18762 h 4502672"/>
              <a:gd name="connsiteX2" fmla="*/ 1809154 w 6740930"/>
              <a:gd name="connsiteY2" fmla="*/ 1439401 h 4502672"/>
              <a:gd name="connsiteX3" fmla="*/ 6740916 w 6740930"/>
              <a:gd name="connsiteY3" fmla="*/ 3721191 h 4502672"/>
              <a:gd name="connsiteX4" fmla="*/ 2059550 w 6740930"/>
              <a:gd name="connsiteY4" fmla="*/ 4435094 h 4502672"/>
              <a:gd name="connsiteX5" fmla="*/ 43326 w 6740930"/>
              <a:gd name="connsiteY5" fmla="*/ 2528011 h 4502672"/>
              <a:gd name="connsiteX0" fmla="*/ 45865 w 6743469"/>
              <a:gd name="connsiteY0" fmla="*/ 2511181 h 4485842"/>
              <a:gd name="connsiteX1" fmla="*/ 768548 w 6743469"/>
              <a:gd name="connsiteY1" fmla="*/ 1932 h 4485842"/>
              <a:gd name="connsiteX2" fmla="*/ 2101624 w 6743469"/>
              <a:gd name="connsiteY2" fmla="*/ 2102795 h 4485842"/>
              <a:gd name="connsiteX3" fmla="*/ 6743455 w 6743469"/>
              <a:gd name="connsiteY3" fmla="*/ 3704361 h 4485842"/>
              <a:gd name="connsiteX4" fmla="*/ 2062089 w 6743469"/>
              <a:gd name="connsiteY4" fmla="*/ 4418264 h 4485842"/>
              <a:gd name="connsiteX5" fmla="*/ 45865 w 6743469"/>
              <a:gd name="connsiteY5" fmla="*/ 2511181 h 4485842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108768 w 6248810"/>
              <a:gd name="connsiteY0" fmla="*/ 2703443 h 4475800"/>
              <a:gd name="connsiteX1" fmla="*/ 273890 w 6248810"/>
              <a:gd name="connsiteY1" fmla="*/ 4624 h 4475800"/>
              <a:gd name="connsiteX2" fmla="*/ 1606966 w 6248810"/>
              <a:gd name="connsiteY2" fmla="*/ 2105487 h 4475800"/>
              <a:gd name="connsiteX3" fmla="*/ 6248797 w 6248810"/>
              <a:gd name="connsiteY3" fmla="*/ 3707053 h 4475800"/>
              <a:gd name="connsiteX4" fmla="*/ 1567431 w 6248810"/>
              <a:gd name="connsiteY4" fmla="*/ 4420956 h 4475800"/>
              <a:gd name="connsiteX5" fmla="*/ 108768 w 6248810"/>
              <a:gd name="connsiteY5" fmla="*/ 2703443 h 447580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1029 w 6251071"/>
              <a:gd name="connsiteY0" fmla="*/ 2699826 h 4472183"/>
              <a:gd name="connsiteX1" fmla="*/ 276151 w 6251071"/>
              <a:gd name="connsiteY1" fmla="*/ 1007 h 4472183"/>
              <a:gd name="connsiteX2" fmla="*/ 1664984 w 6251071"/>
              <a:gd name="connsiteY2" fmla="*/ 2402953 h 4472183"/>
              <a:gd name="connsiteX3" fmla="*/ 6251058 w 6251071"/>
              <a:gd name="connsiteY3" fmla="*/ 3703436 h 4472183"/>
              <a:gd name="connsiteX4" fmla="*/ 1569692 w 6251071"/>
              <a:gd name="connsiteY4" fmla="*/ 4417339 h 4472183"/>
              <a:gd name="connsiteX5" fmla="*/ 111029 w 6251071"/>
              <a:gd name="connsiteY5" fmla="*/ 2699826 h 4472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51071" h="4472183">
                <a:moveTo>
                  <a:pt x="111029" y="2699826"/>
                </a:moveTo>
                <a:cubicBezTo>
                  <a:pt x="-104561" y="1963771"/>
                  <a:pt x="17159" y="50486"/>
                  <a:pt x="276151" y="1007"/>
                </a:cubicBezTo>
                <a:cubicBezTo>
                  <a:pt x="535144" y="-48472"/>
                  <a:pt x="488888" y="1739418"/>
                  <a:pt x="1664984" y="2402953"/>
                </a:cubicBezTo>
                <a:cubicBezTo>
                  <a:pt x="4034260" y="3769013"/>
                  <a:pt x="6242779" y="3031310"/>
                  <a:pt x="6251058" y="3703436"/>
                </a:cubicBezTo>
                <a:cubicBezTo>
                  <a:pt x="6259337" y="4375562"/>
                  <a:pt x="2593030" y="4584607"/>
                  <a:pt x="1569692" y="4417339"/>
                </a:cubicBezTo>
                <a:cubicBezTo>
                  <a:pt x="546354" y="4250071"/>
                  <a:pt x="326619" y="3435881"/>
                  <a:pt x="111029" y="2699826"/>
                </a:cubicBezTo>
                <a:close/>
              </a:path>
            </a:pathLst>
          </a:custGeom>
          <a:solidFill>
            <a:srgbClr val="74BEED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Century Gothic" panose="020B0502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16632"/>
            <a:ext cx="9144000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" y="260648"/>
            <a:ext cx="9143999" cy="7386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100" dirty="0"/>
              <a:t>Использование информационных систем и ПО при проведении </a:t>
            </a:r>
          </a:p>
          <a:p>
            <a:pPr algn="ctr"/>
            <a:r>
              <a:rPr lang="ru-RU" sz="2100" dirty="0"/>
              <a:t>итогового собеседования (ИС) в </a:t>
            </a:r>
            <a:r>
              <a:rPr lang="ru-RU" sz="2100" dirty="0" smtClean="0"/>
              <a:t>202</a:t>
            </a:r>
            <a:r>
              <a:rPr lang="en-US" sz="2100" dirty="0" smtClean="0"/>
              <a:t>6</a:t>
            </a:r>
            <a:r>
              <a:rPr lang="ru-RU" sz="2100" dirty="0" smtClean="0"/>
              <a:t> </a:t>
            </a:r>
            <a:r>
              <a:rPr lang="ru-RU" sz="2100" dirty="0"/>
              <a:t>году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0000912"/>
              </p:ext>
            </p:extLst>
          </p:nvPr>
        </p:nvGraphicFramePr>
        <p:xfrm>
          <a:off x="35496" y="1268760"/>
          <a:ext cx="9001000" cy="4457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6656">
                  <a:extLst>
                    <a:ext uri="{9D8B030D-6E8A-4147-A177-3AD203B41FA5}">
                      <a16:colId xmlns:a16="http://schemas.microsoft.com/office/drawing/2014/main" val="586100710"/>
                    </a:ext>
                  </a:extLst>
                </a:gridCol>
                <a:gridCol w="2117320">
                  <a:extLst>
                    <a:ext uri="{9D8B030D-6E8A-4147-A177-3AD203B41FA5}">
                      <a16:colId xmlns:a16="http://schemas.microsoft.com/office/drawing/2014/main" val="3877589966"/>
                    </a:ext>
                  </a:extLst>
                </a:gridCol>
                <a:gridCol w="3805301">
                  <a:extLst>
                    <a:ext uri="{9D8B030D-6E8A-4147-A177-3AD203B41FA5}">
                      <a16:colId xmlns:a16="http://schemas.microsoft.com/office/drawing/2014/main" val="1474414893"/>
                    </a:ext>
                  </a:extLst>
                </a:gridCol>
                <a:gridCol w="2341723">
                  <a:extLst>
                    <a:ext uri="{9D8B030D-6E8A-4147-A177-3AD203B41FA5}">
                      <a16:colId xmlns:a16="http://schemas.microsoft.com/office/drawing/2014/main" val="2852953462"/>
                    </a:ext>
                  </a:extLst>
                </a:gridCol>
              </a:tblGrid>
              <a:tr h="594365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№</a:t>
                      </a:r>
                      <a:r>
                        <a:rPr lang="ru-RU" sz="1800" baseline="0" dirty="0" smtClean="0"/>
                        <a:t> п/п</a:t>
                      </a:r>
                      <a:endParaRPr lang="ru-RU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Название системы/ПО</a:t>
                      </a:r>
                      <a:endParaRPr lang="ru-RU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Тренировочное ИС</a:t>
                      </a:r>
                      <a:endParaRPr lang="ru-RU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ИС</a:t>
                      </a:r>
                      <a:endParaRPr lang="ru-RU" sz="1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285066186"/>
                  </a:ext>
                </a:extLst>
              </a:tr>
              <a:tr h="750932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1.</a:t>
                      </a:r>
                      <a:endParaRPr lang="ru-RU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РГИС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«Образование-57» </a:t>
                      </a:r>
                      <a:endParaRPr lang="ru-RU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14288" indent="257175">
                        <a:buAutoNum type="arabicParenR"/>
                      </a:pPr>
                      <a:r>
                        <a:rPr lang="ru-RU" sz="1800" dirty="0" smtClean="0"/>
                        <a:t>Получение:</a:t>
                      </a:r>
                    </a:p>
                    <a:p>
                      <a:pPr marL="14288" indent="0">
                        <a:buNone/>
                      </a:pPr>
                      <a:r>
                        <a:rPr lang="ru-RU" sz="1800" dirty="0" smtClean="0"/>
                        <a:t>запароленного КИМ (до 21.01.2026);</a:t>
                      </a:r>
                      <a:br>
                        <a:rPr lang="ru-RU" sz="1800" dirty="0" smtClean="0"/>
                      </a:br>
                      <a:r>
                        <a:rPr lang="ru-RU" sz="1800" dirty="0" smtClean="0"/>
                        <a:t>пароля к КИМ ИС (с 7.50 часов 21.01.2026)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1) Получение архива КИМ ИС</a:t>
                      </a:r>
                      <a:r>
                        <a:rPr lang="ru-RU" sz="1800" baseline="0" dirty="0" smtClean="0"/>
                        <a:t> (с 7.40 часов)</a:t>
                      </a:r>
                      <a:endParaRPr lang="ru-RU" sz="1800" dirty="0" smtClean="0"/>
                    </a:p>
                    <a:p>
                      <a:endParaRPr lang="ru-RU" sz="1800" dirty="0" smtClean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999560078"/>
                  </a:ext>
                </a:extLst>
              </a:tr>
              <a:tr h="594365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2. </a:t>
                      </a:r>
                      <a:endParaRPr lang="ru-RU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ПО «Автономная станция записи»</a:t>
                      </a:r>
                      <a:endParaRPr lang="ru-RU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Запись ответов участников тренировочного ИС</a:t>
                      </a:r>
                      <a:endParaRPr lang="ru-RU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Запись ответов участников ИС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243791255"/>
                  </a:ext>
                </a:extLst>
              </a:tr>
              <a:tr h="1111205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3. </a:t>
                      </a:r>
                      <a:endParaRPr lang="ru-RU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ПО «Автономная станция прослушивания»</a:t>
                      </a:r>
                      <a:endParaRPr lang="ru-RU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Оценивание ответов участников тренировочного ИС при использовании 2 схемы оценивания</a:t>
                      </a:r>
                      <a:endParaRPr lang="ru-RU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Оценивание ответов участников ИС при использовании 2 схемы оценивания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5456957"/>
                  </a:ext>
                </a:extLst>
              </a:tr>
              <a:tr h="594365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4.</a:t>
                      </a:r>
                      <a:endParaRPr lang="ru-RU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АИС «Веб ИС-9»</a:t>
                      </a:r>
                      <a:endParaRPr lang="ru-RU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Внесение в тестовую версию результатов не более пяти условных участников тренировочного ИС*</a:t>
                      </a:r>
                      <a:endParaRPr lang="ru-RU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Внесение результатов </a:t>
                      </a:r>
                      <a:r>
                        <a:rPr lang="ru-RU" sz="1800" u="sng" dirty="0" smtClean="0"/>
                        <a:t>ВСЕХ</a:t>
                      </a:r>
                      <a:r>
                        <a:rPr lang="ru-RU" sz="1800" dirty="0" smtClean="0"/>
                        <a:t> участников ИС</a:t>
                      </a:r>
                      <a:endParaRPr lang="ru-RU" sz="1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236236919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79512" y="5807005"/>
            <a:ext cx="852361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ru-RU" altLang="ru-RU" sz="18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 *в тестовую версию </a:t>
            </a:r>
            <a:r>
              <a:rPr lang="ru-RU" altLang="ru-RU" sz="1800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АИС «Веб ИС-9</a:t>
            </a:r>
            <a:r>
              <a:rPr lang="ru-RU" altLang="ru-RU" sz="18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» внесены только ОО, в которых были девятиклассники в 2025 году. Вносятся результаты любых участников </a:t>
            </a:r>
            <a:br>
              <a:rPr lang="ru-RU" altLang="ru-RU" sz="18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</a:br>
            <a:r>
              <a:rPr lang="ru-RU" altLang="ru-RU" sz="18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(от 1 до 5 выбирает тестовая версия АИС «Веб ИС-9»)  </a:t>
            </a:r>
            <a:endParaRPr lang="ru-RU" altLang="ru-RU" sz="1800" dirty="0">
              <a:solidFill>
                <a:schemeClr val="tx2">
                  <a:lumMod val="75000"/>
                </a:schemeClr>
              </a:solidFill>
              <a:latin typeface="Cambria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694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Овал 7">
            <a:extLst>
              <a:ext uri="{FF2B5EF4-FFF2-40B4-BE49-F238E27FC236}">
                <a16:creationId xmlns:a16="http://schemas.microsoft.com/office/drawing/2014/main" id="{2D8D2A51-5842-4778-A344-66DCF0538664}"/>
              </a:ext>
            </a:extLst>
          </p:cNvPr>
          <p:cNvSpPr/>
          <p:nvPr/>
        </p:nvSpPr>
        <p:spPr>
          <a:xfrm rot="5754372">
            <a:off x="-1823140" y="-490899"/>
            <a:ext cx="6842042" cy="4894979"/>
          </a:xfrm>
          <a:custGeom>
            <a:avLst/>
            <a:gdLst>
              <a:gd name="connsiteX0" fmla="*/ 0 w 4032448"/>
              <a:gd name="connsiteY0" fmla="*/ 1907083 h 3814166"/>
              <a:gd name="connsiteX1" fmla="*/ 2016224 w 4032448"/>
              <a:gd name="connsiteY1" fmla="*/ 0 h 3814166"/>
              <a:gd name="connsiteX2" fmla="*/ 4032448 w 4032448"/>
              <a:gd name="connsiteY2" fmla="*/ 1907083 h 3814166"/>
              <a:gd name="connsiteX3" fmla="*/ 2016224 w 4032448"/>
              <a:gd name="connsiteY3" fmla="*/ 3814166 h 3814166"/>
              <a:gd name="connsiteX4" fmla="*/ 0 w 4032448"/>
              <a:gd name="connsiteY4" fmla="*/ 1907083 h 3814166"/>
              <a:gd name="connsiteX0" fmla="*/ 159826 w 4192274"/>
              <a:gd name="connsiteY0" fmla="*/ 2509249 h 4416332"/>
              <a:gd name="connsiteX1" fmla="*/ 882509 w 4192274"/>
              <a:gd name="connsiteY1" fmla="*/ 0 h 4416332"/>
              <a:gd name="connsiteX2" fmla="*/ 4192274 w 4192274"/>
              <a:gd name="connsiteY2" fmla="*/ 2509249 h 4416332"/>
              <a:gd name="connsiteX3" fmla="*/ 2176050 w 4192274"/>
              <a:gd name="connsiteY3" fmla="*/ 4416332 h 4416332"/>
              <a:gd name="connsiteX4" fmla="*/ 159826 w 4192274"/>
              <a:gd name="connsiteY4" fmla="*/ 2509249 h 4416332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6740930"/>
              <a:gd name="connsiteY0" fmla="*/ 2528011 h 4502672"/>
              <a:gd name="connsiteX1" fmla="*/ 766009 w 6740930"/>
              <a:gd name="connsiteY1" fmla="*/ 18762 h 4502672"/>
              <a:gd name="connsiteX2" fmla="*/ 1809154 w 6740930"/>
              <a:gd name="connsiteY2" fmla="*/ 1439401 h 4502672"/>
              <a:gd name="connsiteX3" fmla="*/ 6740916 w 6740930"/>
              <a:gd name="connsiteY3" fmla="*/ 3721191 h 4502672"/>
              <a:gd name="connsiteX4" fmla="*/ 2059550 w 6740930"/>
              <a:gd name="connsiteY4" fmla="*/ 4435094 h 4502672"/>
              <a:gd name="connsiteX5" fmla="*/ 43326 w 6740930"/>
              <a:gd name="connsiteY5" fmla="*/ 2528011 h 4502672"/>
              <a:gd name="connsiteX0" fmla="*/ 45865 w 6743469"/>
              <a:gd name="connsiteY0" fmla="*/ 2511181 h 4485842"/>
              <a:gd name="connsiteX1" fmla="*/ 768548 w 6743469"/>
              <a:gd name="connsiteY1" fmla="*/ 1932 h 4485842"/>
              <a:gd name="connsiteX2" fmla="*/ 2101624 w 6743469"/>
              <a:gd name="connsiteY2" fmla="*/ 2102795 h 4485842"/>
              <a:gd name="connsiteX3" fmla="*/ 6743455 w 6743469"/>
              <a:gd name="connsiteY3" fmla="*/ 3704361 h 4485842"/>
              <a:gd name="connsiteX4" fmla="*/ 2062089 w 6743469"/>
              <a:gd name="connsiteY4" fmla="*/ 4418264 h 4485842"/>
              <a:gd name="connsiteX5" fmla="*/ 45865 w 6743469"/>
              <a:gd name="connsiteY5" fmla="*/ 2511181 h 4485842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108768 w 6248810"/>
              <a:gd name="connsiteY0" fmla="*/ 2703443 h 4475800"/>
              <a:gd name="connsiteX1" fmla="*/ 273890 w 6248810"/>
              <a:gd name="connsiteY1" fmla="*/ 4624 h 4475800"/>
              <a:gd name="connsiteX2" fmla="*/ 1606966 w 6248810"/>
              <a:gd name="connsiteY2" fmla="*/ 2105487 h 4475800"/>
              <a:gd name="connsiteX3" fmla="*/ 6248797 w 6248810"/>
              <a:gd name="connsiteY3" fmla="*/ 3707053 h 4475800"/>
              <a:gd name="connsiteX4" fmla="*/ 1567431 w 6248810"/>
              <a:gd name="connsiteY4" fmla="*/ 4420956 h 4475800"/>
              <a:gd name="connsiteX5" fmla="*/ 108768 w 6248810"/>
              <a:gd name="connsiteY5" fmla="*/ 2703443 h 447580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1029 w 6251071"/>
              <a:gd name="connsiteY0" fmla="*/ 2699826 h 4472183"/>
              <a:gd name="connsiteX1" fmla="*/ 276151 w 6251071"/>
              <a:gd name="connsiteY1" fmla="*/ 1007 h 4472183"/>
              <a:gd name="connsiteX2" fmla="*/ 1664984 w 6251071"/>
              <a:gd name="connsiteY2" fmla="*/ 2402953 h 4472183"/>
              <a:gd name="connsiteX3" fmla="*/ 6251058 w 6251071"/>
              <a:gd name="connsiteY3" fmla="*/ 3703436 h 4472183"/>
              <a:gd name="connsiteX4" fmla="*/ 1569692 w 6251071"/>
              <a:gd name="connsiteY4" fmla="*/ 4417339 h 4472183"/>
              <a:gd name="connsiteX5" fmla="*/ 111029 w 6251071"/>
              <a:gd name="connsiteY5" fmla="*/ 2699826 h 4472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51071" h="4472183">
                <a:moveTo>
                  <a:pt x="111029" y="2699826"/>
                </a:moveTo>
                <a:cubicBezTo>
                  <a:pt x="-104561" y="1963771"/>
                  <a:pt x="17159" y="50486"/>
                  <a:pt x="276151" y="1007"/>
                </a:cubicBezTo>
                <a:cubicBezTo>
                  <a:pt x="535144" y="-48472"/>
                  <a:pt x="488888" y="1739418"/>
                  <a:pt x="1664984" y="2402953"/>
                </a:cubicBezTo>
                <a:cubicBezTo>
                  <a:pt x="4034260" y="3769013"/>
                  <a:pt x="6242779" y="3031310"/>
                  <a:pt x="6251058" y="3703436"/>
                </a:cubicBezTo>
                <a:cubicBezTo>
                  <a:pt x="6259337" y="4375562"/>
                  <a:pt x="2593030" y="4584607"/>
                  <a:pt x="1569692" y="4417339"/>
                </a:cubicBezTo>
                <a:cubicBezTo>
                  <a:pt x="546354" y="4250071"/>
                  <a:pt x="326619" y="3435881"/>
                  <a:pt x="111029" y="2699826"/>
                </a:cubicBezTo>
                <a:close/>
              </a:path>
            </a:pathLst>
          </a:custGeom>
          <a:solidFill>
            <a:srgbClr val="74BEED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Century Gothic" panose="020B0502020202020204" pitchFamily="34" charset="0"/>
            </a:endParaRPr>
          </a:p>
        </p:txBody>
      </p:sp>
      <p:sp>
        <p:nvSpPr>
          <p:cNvPr id="23" name="Овал 7">
            <a:extLst>
              <a:ext uri="{FF2B5EF4-FFF2-40B4-BE49-F238E27FC236}">
                <a16:creationId xmlns:a16="http://schemas.microsoft.com/office/drawing/2014/main" id="{AB397B7B-E8EB-4627-AAF4-C70749B25B44}"/>
              </a:ext>
            </a:extLst>
          </p:cNvPr>
          <p:cNvSpPr/>
          <p:nvPr/>
        </p:nvSpPr>
        <p:spPr>
          <a:xfrm rot="5754372">
            <a:off x="-2670751" y="121010"/>
            <a:ext cx="6251071" cy="4472183"/>
          </a:xfrm>
          <a:custGeom>
            <a:avLst/>
            <a:gdLst>
              <a:gd name="connsiteX0" fmla="*/ 0 w 4032448"/>
              <a:gd name="connsiteY0" fmla="*/ 1907083 h 3814166"/>
              <a:gd name="connsiteX1" fmla="*/ 2016224 w 4032448"/>
              <a:gd name="connsiteY1" fmla="*/ 0 h 3814166"/>
              <a:gd name="connsiteX2" fmla="*/ 4032448 w 4032448"/>
              <a:gd name="connsiteY2" fmla="*/ 1907083 h 3814166"/>
              <a:gd name="connsiteX3" fmla="*/ 2016224 w 4032448"/>
              <a:gd name="connsiteY3" fmla="*/ 3814166 h 3814166"/>
              <a:gd name="connsiteX4" fmla="*/ 0 w 4032448"/>
              <a:gd name="connsiteY4" fmla="*/ 1907083 h 3814166"/>
              <a:gd name="connsiteX0" fmla="*/ 159826 w 4192274"/>
              <a:gd name="connsiteY0" fmla="*/ 2509249 h 4416332"/>
              <a:gd name="connsiteX1" fmla="*/ 882509 w 4192274"/>
              <a:gd name="connsiteY1" fmla="*/ 0 h 4416332"/>
              <a:gd name="connsiteX2" fmla="*/ 4192274 w 4192274"/>
              <a:gd name="connsiteY2" fmla="*/ 2509249 h 4416332"/>
              <a:gd name="connsiteX3" fmla="*/ 2176050 w 4192274"/>
              <a:gd name="connsiteY3" fmla="*/ 4416332 h 4416332"/>
              <a:gd name="connsiteX4" fmla="*/ 159826 w 4192274"/>
              <a:gd name="connsiteY4" fmla="*/ 2509249 h 4416332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6740930"/>
              <a:gd name="connsiteY0" fmla="*/ 2528011 h 4502672"/>
              <a:gd name="connsiteX1" fmla="*/ 766009 w 6740930"/>
              <a:gd name="connsiteY1" fmla="*/ 18762 h 4502672"/>
              <a:gd name="connsiteX2" fmla="*/ 1809154 w 6740930"/>
              <a:gd name="connsiteY2" fmla="*/ 1439401 h 4502672"/>
              <a:gd name="connsiteX3" fmla="*/ 6740916 w 6740930"/>
              <a:gd name="connsiteY3" fmla="*/ 3721191 h 4502672"/>
              <a:gd name="connsiteX4" fmla="*/ 2059550 w 6740930"/>
              <a:gd name="connsiteY4" fmla="*/ 4435094 h 4502672"/>
              <a:gd name="connsiteX5" fmla="*/ 43326 w 6740930"/>
              <a:gd name="connsiteY5" fmla="*/ 2528011 h 4502672"/>
              <a:gd name="connsiteX0" fmla="*/ 45865 w 6743469"/>
              <a:gd name="connsiteY0" fmla="*/ 2511181 h 4485842"/>
              <a:gd name="connsiteX1" fmla="*/ 768548 w 6743469"/>
              <a:gd name="connsiteY1" fmla="*/ 1932 h 4485842"/>
              <a:gd name="connsiteX2" fmla="*/ 2101624 w 6743469"/>
              <a:gd name="connsiteY2" fmla="*/ 2102795 h 4485842"/>
              <a:gd name="connsiteX3" fmla="*/ 6743455 w 6743469"/>
              <a:gd name="connsiteY3" fmla="*/ 3704361 h 4485842"/>
              <a:gd name="connsiteX4" fmla="*/ 2062089 w 6743469"/>
              <a:gd name="connsiteY4" fmla="*/ 4418264 h 4485842"/>
              <a:gd name="connsiteX5" fmla="*/ 45865 w 6743469"/>
              <a:gd name="connsiteY5" fmla="*/ 2511181 h 4485842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108768 w 6248810"/>
              <a:gd name="connsiteY0" fmla="*/ 2703443 h 4475800"/>
              <a:gd name="connsiteX1" fmla="*/ 273890 w 6248810"/>
              <a:gd name="connsiteY1" fmla="*/ 4624 h 4475800"/>
              <a:gd name="connsiteX2" fmla="*/ 1606966 w 6248810"/>
              <a:gd name="connsiteY2" fmla="*/ 2105487 h 4475800"/>
              <a:gd name="connsiteX3" fmla="*/ 6248797 w 6248810"/>
              <a:gd name="connsiteY3" fmla="*/ 3707053 h 4475800"/>
              <a:gd name="connsiteX4" fmla="*/ 1567431 w 6248810"/>
              <a:gd name="connsiteY4" fmla="*/ 4420956 h 4475800"/>
              <a:gd name="connsiteX5" fmla="*/ 108768 w 6248810"/>
              <a:gd name="connsiteY5" fmla="*/ 2703443 h 447580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1029 w 6251071"/>
              <a:gd name="connsiteY0" fmla="*/ 2699826 h 4472183"/>
              <a:gd name="connsiteX1" fmla="*/ 276151 w 6251071"/>
              <a:gd name="connsiteY1" fmla="*/ 1007 h 4472183"/>
              <a:gd name="connsiteX2" fmla="*/ 1664984 w 6251071"/>
              <a:gd name="connsiteY2" fmla="*/ 2402953 h 4472183"/>
              <a:gd name="connsiteX3" fmla="*/ 6251058 w 6251071"/>
              <a:gd name="connsiteY3" fmla="*/ 3703436 h 4472183"/>
              <a:gd name="connsiteX4" fmla="*/ 1569692 w 6251071"/>
              <a:gd name="connsiteY4" fmla="*/ 4417339 h 4472183"/>
              <a:gd name="connsiteX5" fmla="*/ 111029 w 6251071"/>
              <a:gd name="connsiteY5" fmla="*/ 2699826 h 4472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51071" h="4472183">
                <a:moveTo>
                  <a:pt x="111029" y="2699826"/>
                </a:moveTo>
                <a:cubicBezTo>
                  <a:pt x="-104561" y="1963771"/>
                  <a:pt x="17159" y="50486"/>
                  <a:pt x="276151" y="1007"/>
                </a:cubicBezTo>
                <a:cubicBezTo>
                  <a:pt x="535144" y="-48472"/>
                  <a:pt x="488888" y="1739418"/>
                  <a:pt x="1664984" y="2402953"/>
                </a:cubicBezTo>
                <a:cubicBezTo>
                  <a:pt x="4034260" y="3769013"/>
                  <a:pt x="6242779" y="3031310"/>
                  <a:pt x="6251058" y="3703436"/>
                </a:cubicBezTo>
                <a:cubicBezTo>
                  <a:pt x="6259337" y="4375562"/>
                  <a:pt x="2593030" y="4584607"/>
                  <a:pt x="1569692" y="4417339"/>
                </a:cubicBezTo>
                <a:cubicBezTo>
                  <a:pt x="546354" y="4250071"/>
                  <a:pt x="326619" y="3435881"/>
                  <a:pt x="111029" y="2699826"/>
                </a:cubicBezTo>
                <a:close/>
              </a:path>
            </a:pathLst>
          </a:custGeom>
          <a:solidFill>
            <a:srgbClr val="0070C0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Century Gothic" panose="020B0502020202020204" pitchFamily="34" charset="0"/>
            </a:endParaRPr>
          </a:p>
        </p:txBody>
      </p:sp>
      <p:sp>
        <p:nvSpPr>
          <p:cNvPr id="15365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6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7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8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9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70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71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1058863" y="91917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50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5019303" y="913944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35" name="Прямоугольник 4"/>
          <p:cNvSpPr>
            <a:spLocks noChangeArrowheads="1"/>
          </p:cNvSpPr>
          <p:nvPr/>
        </p:nvSpPr>
        <p:spPr bwMode="auto">
          <a:xfrm>
            <a:off x="562288" y="44624"/>
            <a:ext cx="858171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ru-RU" altLang="ru-RU" sz="2400" b="1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Подготовка и проведение итогового собеседования </a:t>
            </a:r>
            <a:r>
              <a:rPr lang="ru-RU" altLang="ru-RU" sz="2400" b="1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/>
            </a:r>
            <a:br>
              <a:rPr lang="ru-RU" altLang="ru-RU" sz="2400" b="1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на </a:t>
            </a:r>
            <a:r>
              <a:rPr lang="ru-RU" altLang="ru-RU" sz="2400" b="1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уровне МСУ</a:t>
            </a:r>
            <a:endParaRPr lang="ru-RU" altLang="ru-RU" sz="1800" b="1" dirty="0" smtClean="0">
              <a:solidFill>
                <a:srgbClr val="003399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: скругленные углы 43">
            <a:extLst>
              <a:ext uri="{FF2B5EF4-FFF2-40B4-BE49-F238E27FC236}">
                <a16:creationId xmlns:a16="http://schemas.microsoft.com/office/drawing/2014/main" id="{FF485A14-B688-44AD-8C3B-703CE100A98A}"/>
              </a:ext>
            </a:extLst>
          </p:cNvPr>
          <p:cNvSpPr/>
          <p:nvPr/>
        </p:nvSpPr>
        <p:spPr>
          <a:xfrm>
            <a:off x="3989749" y="116633"/>
            <a:ext cx="7644482" cy="46204"/>
          </a:xfrm>
          <a:prstGeom prst="roundRect">
            <a:avLst>
              <a:gd name="adj" fmla="val 50000"/>
            </a:avLst>
          </a:prstGeom>
          <a:solidFill>
            <a:srgbClr val="4BA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: скругленные углы 46">
            <a:extLst>
              <a:ext uri="{FF2B5EF4-FFF2-40B4-BE49-F238E27FC236}">
                <a16:creationId xmlns:a16="http://schemas.microsoft.com/office/drawing/2014/main" id="{F971C243-3538-4795-B288-FA559F7BA841}"/>
              </a:ext>
            </a:extLst>
          </p:cNvPr>
          <p:cNvSpPr/>
          <p:nvPr/>
        </p:nvSpPr>
        <p:spPr>
          <a:xfrm>
            <a:off x="4172391" y="836712"/>
            <a:ext cx="7644482" cy="46204"/>
          </a:xfrm>
          <a:prstGeom prst="roundRect">
            <a:avLst>
              <a:gd name="adj" fmla="val 50000"/>
            </a:avLst>
          </a:prstGeom>
          <a:solidFill>
            <a:srgbClr val="74BE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307924" y="908720"/>
            <a:ext cx="3384375" cy="50881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Инженер-программист</a:t>
            </a:r>
            <a:endParaRPr lang="ru-RU" sz="16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307924" y="1610833"/>
            <a:ext cx="3384374" cy="2754271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За пять дней до проведения ИС скачивает </a:t>
            </a:r>
            <a:r>
              <a:rPr lang="ru-RU" sz="16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на </a:t>
            </a:r>
            <a:r>
              <a:rPr lang="ru-RU" sz="16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файловом сервере:</a:t>
            </a:r>
            <a:br>
              <a:rPr lang="ru-RU" sz="16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 1) формы </a:t>
            </a:r>
            <a:r>
              <a:rPr lang="ru-RU" sz="16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ИС-01, ИС-03, ИС-08, </a:t>
            </a:r>
            <a:r>
              <a:rPr lang="ru-RU" sz="16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ИС-09</a:t>
            </a:r>
            <a:r>
              <a:rPr lang="ru-RU" sz="16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;</a:t>
            </a:r>
          </a:p>
          <a:p>
            <a:r>
              <a:rPr lang="ru-RU" sz="16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  2) логины </a:t>
            </a:r>
            <a:r>
              <a:rPr lang="ru-RU" sz="16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и </a:t>
            </a:r>
            <a:r>
              <a:rPr lang="ru-RU" sz="16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пароли для входа </a:t>
            </a:r>
            <a:r>
              <a:rPr lang="ru-RU" sz="16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в </a:t>
            </a:r>
            <a:r>
              <a:rPr lang="ru-RU" sz="16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личные кабинеты </a:t>
            </a:r>
            <a:r>
              <a:rPr lang="ru-RU" sz="16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на веб-ресурсе </a:t>
            </a:r>
            <a:r>
              <a:rPr lang="ru-RU" sz="16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для </a:t>
            </a:r>
            <a:r>
              <a:rPr lang="ru-RU" sz="16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муниципального координатора, руководителей и технических специалистов </a:t>
            </a:r>
            <a:r>
              <a:rPr lang="ru-RU" sz="16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ОО</a:t>
            </a:r>
            <a:endParaRPr lang="ru-RU" sz="1600" dirty="0">
              <a:solidFill>
                <a:srgbClr val="003399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251520" y="4725144"/>
            <a:ext cx="3440780" cy="194421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55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За два дня до проведения ИС скачивает </a:t>
            </a:r>
            <a:r>
              <a:rPr lang="ru-RU" sz="155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на </a:t>
            </a:r>
            <a:r>
              <a:rPr lang="ru-RU" sz="155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файловом сервере:</a:t>
            </a:r>
            <a:br>
              <a:rPr lang="ru-RU" sz="155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</a:br>
            <a:r>
              <a:rPr lang="ru-RU" sz="155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 1) файлы </a:t>
            </a:r>
            <a:r>
              <a:rPr lang="ru-RU" sz="155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со сведениями об участниках </a:t>
            </a:r>
            <a:r>
              <a:rPr lang="ru-RU" sz="155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ИС в </a:t>
            </a:r>
            <a:r>
              <a:rPr lang="ru-RU" sz="155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ОО в формате </a:t>
            </a:r>
            <a:r>
              <a:rPr lang="ru-RU" sz="155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b2p;</a:t>
            </a:r>
          </a:p>
          <a:p>
            <a:r>
              <a:rPr lang="ru-RU" sz="155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 2) список </a:t>
            </a:r>
            <a:r>
              <a:rPr lang="ru-RU" sz="155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участников с ОВЗ, </a:t>
            </a:r>
            <a:r>
              <a:rPr lang="ru-RU" sz="155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детей-инвалидов </a:t>
            </a:r>
            <a:r>
              <a:rPr lang="ru-RU" sz="155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и </a:t>
            </a:r>
            <a:r>
              <a:rPr lang="ru-RU" sz="155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инвалидов</a:t>
            </a:r>
            <a:endParaRPr lang="ru-RU" sz="1550" dirty="0">
              <a:solidFill>
                <a:srgbClr val="003399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245810" y="908720"/>
            <a:ext cx="4691886" cy="50881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Муниципальный координатор</a:t>
            </a:r>
            <a:endParaRPr lang="ru-RU" sz="16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4245810" y="1484784"/>
            <a:ext cx="4691886" cy="74273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Организует </a:t>
            </a:r>
            <a:r>
              <a:rPr lang="ru-RU" sz="16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ознакомление руководителей </a:t>
            </a:r>
            <a:r>
              <a:rPr lang="ru-RU" sz="16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ОО </a:t>
            </a:r>
            <a:br>
              <a:rPr lang="ru-RU" sz="16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с </a:t>
            </a:r>
            <a:r>
              <a:rPr lang="ru-RU" sz="16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Порядком проведения и оценивания </a:t>
            </a:r>
            <a:r>
              <a:rPr lang="ru-RU" sz="16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ИС</a:t>
            </a:r>
            <a:endParaRPr lang="ru-RU" sz="1600" dirty="0">
              <a:solidFill>
                <a:srgbClr val="003399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4226280" y="2348880"/>
            <a:ext cx="4736054" cy="151169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Передает </a:t>
            </a:r>
            <a:r>
              <a:rPr lang="ru-RU" sz="16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руководителям </a:t>
            </a:r>
            <a:r>
              <a:rPr lang="ru-RU" sz="16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ОО </a:t>
            </a:r>
            <a:r>
              <a:rPr lang="ru-RU" sz="16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в бумажном виде </a:t>
            </a:r>
            <a:r>
              <a:rPr lang="ru-RU" sz="1600" u="sng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ИЛИ</a:t>
            </a:r>
            <a:r>
              <a:rPr lang="ru-RU" sz="16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на электронном носителе:</a:t>
            </a:r>
          </a:p>
          <a:p>
            <a:r>
              <a:rPr lang="ru-RU" sz="16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1) формы </a:t>
            </a:r>
            <a:r>
              <a:rPr lang="ru-RU" sz="16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ИС-01, ИС-03, ИС-08, ИС-09 для ОО;</a:t>
            </a:r>
          </a:p>
          <a:p>
            <a:r>
              <a:rPr lang="ru-RU" sz="16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2) логины </a:t>
            </a:r>
            <a:r>
              <a:rPr lang="ru-RU" sz="16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и </a:t>
            </a:r>
            <a:r>
              <a:rPr lang="ru-RU" sz="16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пароли </a:t>
            </a:r>
            <a:r>
              <a:rPr lang="ru-RU" sz="16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для руководителя </a:t>
            </a:r>
            <a:r>
              <a:rPr lang="ru-RU" sz="16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и технического </a:t>
            </a:r>
            <a:r>
              <a:rPr lang="ru-RU" sz="16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специалиста </a:t>
            </a:r>
            <a:r>
              <a:rPr lang="ru-RU" sz="16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ОО</a:t>
            </a:r>
            <a:endParaRPr lang="ru-RU" sz="1600" dirty="0">
              <a:solidFill>
                <a:srgbClr val="003399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4226279" y="3978525"/>
            <a:ext cx="4736055" cy="149276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55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До </a:t>
            </a:r>
            <a:r>
              <a:rPr lang="ru-RU" sz="155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15.00 </a:t>
            </a:r>
            <a:r>
              <a:rPr lang="ru-RU" sz="155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часов дня, предшествующего дню проведения </a:t>
            </a:r>
            <a:r>
              <a:rPr lang="ru-RU" sz="155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ИС, отправляет архив </a:t>
            </a:r>
            <a:br>
              <a:rPr lang="ru-RU" sz="155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</a:br>
            <a:r>
              <a:rPr lang="ru-RU" sz="155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с протоколами готовности ОО к ИС </a:t>
            </a:r>
            <a:br>
              <a:rPr lang="ru-RU" sz="155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</a:br>
            <a:r>
              <a:rPr lang="ru-RU" sz="155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на </a:t>
            </a:r>
            <a:r>
              <a:rPr lang="ru-RU" sz="155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электронную почту ege.orel@orcoko.ru </a:t>
            </a:r>
            <a:r>
              <a:rPr lang="ru-RU" sz="155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/>
            </a:r>
            <a:br>
              <a:rPr lang="ru-RU" sz="155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</a:br>
            <a:r>
              <a:rPr lang="ru-RU" sz="155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с </a:t>
            </a:r>
            <a:r>
              <a:rPr lang="ru-RU" sz="155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пометкой «Протоколы готовности ОО МСУ (указать наименование МСУ) к ИС</a:t>
            </a:r>
            <a:r>
              <a:rPr lang="ru-RU" sz="155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»</a:t>
            </a:r>
            <a:endParaRPr lang="ru-RU" sz="1550" dirty="0">
              <a:solidFill>
                <a:srgbClr val="003399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4209805" y="5589240"/>
            <a:ext cx="4754683" cy="1205469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55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В </a:t>
            </a:r>
            <a:r>
              <a:rPr lang="ru-RU" sz="155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течение 5 календарных </a:t>
            </a:r>
            <a:r>
              <a:rPr lang="ru-RU" sz="155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дней, после дня проведения ИС, </a:t>
            </a:r>
            <a:r>
              <a:rPr lang="ru-RU" sz="155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контролирует внесение результатов участников ИС </a:t>
            </a:r>
            <a:r>
              <a:rPr lang="ru-RU" sz="155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всеми ОО муниципального образования на веб-ресурсе https</a:t>
            </a:r>
            <a:r>
              <a:rPr lang="ru-RU" sz="155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://is9.rustest.ru </a:t>
            </a:r>
          </a:p>
        </p:txBody>
      </p:sp>
    </p:spTree>
    <p:extLst>
      <p:ext uri="{BB962C8B-B14F-4D97-AF65-F5344CB8AC3E}">
        <p14:creationId xmlns:p14="http://schemas.microsoft.com/office/powerpoint/2010/main" val="2092830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Овал 7">
            <a:extLst>
              <a:ext uri="{FF2B5EF4-FFF2-40B4-BE49-F238E27FC236}">
                <a16:creationId xmlns:a16="http://schemas.microsoft.com/office/drawing/2014/main" id="{E9ED5501-1477-4963-90F5-A4AC7101F56A}"/>
              </a:ext>
            </a:extLst>
          </p:cNvPr>
          <p:cNvSpPr/>
          <p:nvPr/>
        </p:nvSpPr>
        <p:spPr>
          <a:xfrm rot="13388196">
            <a:off x="3369933" y="20171"/>
            <a:ext cx="7612504" cy="6984494"/>
          </a:xfrm>
          <a:custGeom>
            <a:avLst/>
            <a:gdLst>
              <a:gd name="connsiteX0" fmla="*/ 0 w 4032448"/>
              <a:gd name="connsiteY0" fmla="*/ 1907083 h 3814166"/>
              <a:gd name="connsiteX1" fmla="*/ 2016224 w 4032448"/>
              <a:gd name="connsiteY1" fmla="*/ 0 h 3814166"/>
              <a:gd name="connsiteX2" fmla="*/ 4032448 w 4032448"/>
              <a:gd name="connsiteY2" fmla="*/ 1907083 h 3814166"/>
              <a:gd name="connsiteX3" fmla="*/ 2016224 w 4032448"/>
              <a:gd name="connsiteY3" fmla="*/ 3814166 h 3814166"/>
              <a:gd name="connsiteX4" fmla="*/ 0 w 4032448"/>
              <a:gd name="connsiteY4" fmla="*/ 1907083 h 3814166"/>
              <a:gd name="connsiteX0" fmla="*/ 159826 w 4192274"/>
              <a:gd name="connsiteY0" fmla="*/ 2509249 h 4416332"/>
              <a:gd name="connsiteX1" fmla="*/ 882509 w 4192274"/>
              <a:gd name="connsiteY1" fmla="*/ 0 h 4416332"/>
              <a:gd name="connsiteX2" fmla="*/ 4192274 w 4192274"/>
              <a:gd name="connsiteY2" fmla="*/ 2509249 h 4416332"/>
              <a:gd name="connsiteX3" fmla="*/ 2176050 w 4192274"/>
              <a:gd name="connsiteY3" fmla="*/ 4416332 h 4416332"/>
              <a:gd name="connsiteX4" fmla="*/ 159826 w 4192274"/>
              <a:gd name="connsiteY4" fmla="*/ 2509249 h 4416332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6740930"/>
              <a:gd name="connsiteY0" fmla="*/ 2528011 h 4502672"/>
              <a:gd name="connsiteX1" fmla="*/ 766009 w 6740930"/>
              <a:gd name="connsiteY1" fmla="*/ 18762 h 4502672"/>
              <a:gd name="connsiteX2" fmla="*/ 1809154 w 6740930"/>
              <a:gd name="connsiteY2" fmla="*/ 1439401 h 4502672"/>
              <a:gd name="connsiteX3" fmla="*/ 6740916 w 6740930"/>
              <a:gd name="connsiteY3" fmla="*/ 3721191 h 4502672"/>
              <a:gd name="connsiteX4" fmla="*/ 2059550 w 6740930"/>
              <a:gd name="connsiteY4" fmla="*/ 4435094 h 4502672"/>
              <a:gd name="connsiteX5" fmla="*/ 43326 w 6740930"/>
              <a:gd name="connsiteY5" fmla="*/ 2528011 h 4502672"/>
              <a:gd name="connsiteX0" fmla="*/ 45865 w 6743469"/>
              <a:gd name="connsiteY0" fmla="*/ 2511181 h 4485842"/>
              <a:gd name="connsiteX1" fmla="*/ 768548 w 6743469"/>
              <a:gd name="connsiteY1" fmla="*/ 1932 h 4485842"/>
              <a:gd name="connsiteX2" fmla="*/ 2101624 w 6743469"/>
              <a:gd name="connsiteY2" fmla="*/ 2102795 h 4485842"/>
              <a:gd name="connsiteX3" fmla="*/ 6743455 w 6743469"/>
              <a:gd name="connsiteY3" fmla="*/ 3704361 h 4485842"/>
              <a:gd name="connsiteX4" fmla="*/ 2062089 w 6743469"/>
              <a:gd name="connsiteY4" fmla="*/ 4418264 h 4485842"/>
              <a:gd name="connsiteX5" fmla="*/ 45865 w 6743469"/>
              <a:gd name="connsiteY5" fmla="*/ 2511181 h 4485842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108768 w 6248810"/>
              <a:gd name="connsiteY0" fmla="*/ 2703443 h 4475800"/>
              <a:gd name="connsiteX1" fmla="*/ 273890 w 6248810"/>
              <a:gd name="connsiteY1" fmla="*/ 4624 h 4475800"/>
              <a:gd name="connsiteX2" fmla="*/ 1606966 w 6248810"/>
              <a:gd name="connsiteY2" fmla="*/ 2105487 h 4475800"/>
              <a:gd name="connsiteX3" fmla="*/ 6248797 w 6248810"/>
              <a:gd name="connsiteY3" fmla="*/ 3707053 h 4475800"/>
              <a:gd name="connsiteX4" fmla="*/ 1567431 w 6248810"/>
              <a:gd name="connsiteY4" fmla="*/ 4420956 h 4475800"/>
              <a:gd name="connsiteX5" fmla="*/ 108768 w 6248810"/>
              <a:gd name="connsiteY5" fmla="*/ 2703443 h 447580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1029 w 6251071"/>
              <a:gd name="connsiteY0" fmla="*/ 2699826 h 4472183"/>
              <a:gd name="connsiteX1" fmla="*/ 276151 w 6251071"/>
              <a:gd name="connsiteY1" fmla="*/ 1007 h 4472183"/>
              <a:gd name="connsiteX2" fmla="*/ 1664984 w 6251071"/>
              <a:gd name="connsiteY2" fmla="*/ 2402953 h 4472183"/>
              <a:gd name="connsiteX3" fmla="*/ 6251058 w 6251071"/>
              <a:gd name="connsiteY3" fmla="*/ 3703436 h 4472183"/>
              <a:gd name="connsiteX4" fmla="*/ 1569692 w 6251071"/>
              <a:gd name="connsiteY4" fmla="*/ 4417339 h 4472183"/>
              <a:gd name="connsiteX5" fmla="*/ 111029 w 6251071"/>
              <a:gd name="connsiteY5" fmla="*/ 2699826 h 4472183"/>
              <a:gd name="connsiteX0" fmla="*/ 310570 w 6450612"/>
              <a:gd name="connsiteY0" fmla="*/ 3287327 h 5059684"/>
              <a:gd name="connsiteX1" fmla="*/ 129052 w 6450612"/>
              <a:gd name="connsiteY1" fmla="*/ 761 h 5059684"/>
              <a:gd name="connsiteX2" fmla="*/ 1864525 w 6450612"/>
              <a:gd name="connsiteY2" fmla="*/ 2990454 h 5059684"/>
              <a:gd name="connsiteX3" fmla="*/ 6450599 w 6450612"/>
              <a:gd name="connsiteY3" fmla="*/ 4290937 h 5059684"/>
              <a:gd name="connsiteX4" fmla="*/ 1769233 w 6450612"/>
              <a:gd name="connsiteY4" fmla="*/ 5004840 h 5059684"/>
              <a:gd name="connsiteX5" fmla="*/ 310570 w 6450612"/>
              <a:gd name="connsiteY5" fmla="*/ 3287327 h 5059684"/>
              <a:gd name="connsiteX0" fmla="*/ 310570 w 6888734"/>
              <a:gd name="connsiteY0" fmla="*/ 3287327 h 5098057"/>
              <a:gd name="connsiteX1" fmla="*/ 129052 w 6888734"/>
              <a:gd name="connsiteY1" fmla="*/ 761 h 5098057"/>
              <a:gd name="connsiteX2" fmla="*/ 1864525 w 6888734"/>
              <a:gd name="connsiteY2" fmla="*/ 2990454 h 5098057"/>
              <a:gd name="connsiteX3" fmla="*/ 6888722 w 6888734"/>
              <a:gd name="connsiteY3" fmla="*/ 4451915 h 5098057"/>
              <a:gd name="connsiteX4" fmla="*/ 1769233 w 6888734"/>
              <a:gd name="connsiteY4" fmla="*/ 5004840 h 5098057"/>
              <a:gd name="connsiteX5" fmla="*/ 310570 w 6888734"/>
              <a:gd name="connsiteY5" fmla="*/ 3287327 h 5098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88734" h="5098057">
                <a:moveTo>
                  <a:pt x="310570" y="3287327"/>
                </a:moveTo>
                <a:cubicBezTo>
                  <a:pt x="37207" y="2453314"/>
                  <a:pt x="-129940" y="50240"/>
                  <a:pt x="129052" y="761"/>
                </a:cubicBezTo>
                <a:cubicBezTo>
                  <a:pt x="388045" y="-48718"/>
                  <a:pt x="688429" y="2326919"/>
                  <a:pt x="1864525" y="2990454"/>
                </a:cubicBezTo>
                <a:cubicBezTo>
                  <a:pt x="4233801" y="4356514"/>
                  <a:pt x="6880443" y="3779789"/>
                  <a:pt x="6888722" y="4451915"/>
                </a:cubicBezTo>
                <a:cubicBezTo>
                  <a:pt x="6897001" y="5124041"/>
                  <a:pt x="2865592" y="5198938"/>
                  <a:pt x="1769233" y="5004840"/>
                </a:cubicBezTo>
                <a:cubicBezTo>
                  <a:pt x="672874" y="4810742"/>
                  <a:pt x="583933" y="4121340"/>
                  <a:pt x="310570" y="3287327"/>
                </a:cubicBezTo>
                <a:close/>
              </a:path>
            </a:pathLst>
          </a:custGeom>
          <a:solidFill>
            <a:srgbClr val="74BEED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Century Gothic" panose="020B0502020202020204" pitchFamily="34" charset="0"/>
            </a:endParaRPr>
          </a:p>
        </p:txBody>
      </p:sp>
      <p:sp>
        <p:nvSpPr>
          <p:cNvPr id="15363" name="Заголовок 1"/>
          <p:cNvSpPr>
            <a:spLocks noGrp="1"/>
          </p:cNvSpPr>
          <p:nvPr>
            <p:ph type="ctrTitle"/>
          </p:nvPr>
        </p:nvSpPr>
        <p:spPr>
          <a:xfrm>
            <a:off x="252428" y="-76295"/>
            <a:ext cx="8777054" cy="1055688"/>
          </a:xfrm>
        </p:spPr>
        <p:txBody>
          <a:bodyPr/>
          <a:lstStyle/>
          <a:p>
            <a:pPr algn="l" eaLnBrk="1" hangingPunct="1"/>
            <a:r>
              <a:rPr lang="ru-RU" alt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mbria" pitchFamily="18" charset="0"/>
                <a:cs typeface="Arial" charset="0"/>
              </a:rPr>
              <a:t>Подготовка к проведению итогового собеседования </a:t>
            </a:r>
            <a:br>
              <a:rPr lang="ru-RU" alt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mbria" pitchFamily="18" charset="0"/>
                <a:cs typeface="Arial" charset="0"/>
              </a:rPr>
            </a:br>
            <a:r>
              <a:rPr lang="ru-RU" alt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mbria" pitchFamily="18" charset="0"/>
                <a:cs typeface="Arial" charset="0"/>
              </a:rPr>
              <a:t>на уровне ОО</a:t>
            </a:r>
          </a:p>
        </p:txBody>
      </p:sp>
      <p:sp>
        <p:nvSpPr>
          <p:cNvPr id="15365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6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7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8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9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70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52444" y="908749"/>
            <a:ext cx="8488451" cy="45424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Cambria" panose="02040503050406030204" pitchFamily="18" charset="0"/>
              </a:rPr>
              <a:t>Руководитель </a:t>
            </a:r>
            <a:r>
              <a:rPr lang="ru-RU" sz="2000" b="1" dirty="0">
                <a:latin typeface="Cambria" panose="02040503050406030204" pitchFamily="18" charset="0"/>
              </a:rPr>
              <a:t>ОО </a:t>
            </a:r>
            <a:r>
              <a:rPr lang="ru-RU" sz="2000" b="1" dirty="0" smtClean="0">
                <a:latin typeface="Cambria" panose="02040503050406030204" pitchFamily="18" charset="0"/>
              </a:rPr>
              <a:t>до </a:t>
            </a:r>
            <a:r>
              <a:rPr lang="ru-RU" sz="2000" b="1" dirty="0">
                <a:latin typeface="Cambria" panose="02040503050406030204" pitchFamily="18" charset="0"/>
              </a:rPr>
              <a:t>проведения </a:t>
            </a:r>
            <a:r>
              <a:rPr lang="ru-RU" sz="2000" b="1" dirty="0" smtClean="0">
                <a:latin typeface="Cambria" panose="02040503050406030204" pitchFamily="18" charset="0"/>
              </a:rPr>
              <a:t>ИС: </a:t>
            </a:r>
            <a:endParaRPr lang="ru-RU" altLang="ru-RU" sz="2000" b="1" dirty="0">
              <a:solidFill>
                <a:schemeClr val="bg1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4"/>
          <p:cNvSpPr>
            <a:spLocks noChangeArrowheads="1"/>
          </p:cNvSpPr>
          <p:nvPr/>
        </p:nvSpPr>
        <p:spPr bwMode="auto">
          <a:xfrm>
            <a:off x="152444" y="1520826"/>
            <a:ext cx="8977023" cy="4801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indent="-342900">
              <a:spcBef>
                <a:spcPct val="0"/>
              </a:spcBef>
              <a:buAutoNum type="arabicParenR"/>
            </a:pPr>
            <a:r>
              <a:rPr lang="ru-RU" altLang="ru-RU" sz="18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О</a:t>
            </a:r>
            <a:r>
              <a:rPr lang="ru-RU" altLang="ru-RU" sz="18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пределяет </a:t>
            </a:r>
            <a:r>
              <a:rPr lang="ru-RU" altLang="ru-RU" sz="18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необходимое количество помещений, задействованных </a:t>
            </a:r>
            <a:r>
              <a:rPr lang="ru-RU" altLang="ru-RU" sz="18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/>
            </a:r>
            <a:br>
              <a:rPr lang="ru-RU" altLang="ru-RU" sz="18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</a:br>
            <a:r>
              <a:rPr lang="ru-RU" altLang="ru-RU" sz="18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в </a:t>
            </a:r>
            <a:r>
              <a:rPr lang="ru-RU" altLang="ru-RU" sz="18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проведении </a:t>
            </a:r>
            <a:r>
              <a:rPr lang="ru-RU" altLang="ru-RU" sz="18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ИС;</a:t>
            </a:r>
          </a:p>
          <a:p>
            <a:pPr marL="342900" indent="-342900">
              <a:spcBef>
                <a:spcPct val="0"/>
              </a:spcBef>
              <a:buAutoNum type="arabicParenR"/>
            </a:pPr>
            <a:r>
              <a:rPr lang="ru-RU" altLang="ru-RU" sz="18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Приказом назначает сотрудников, привлекаемых к проведению ИС;</a:t>
            </a:r>
            <a:endParaRPr lang="ru-RU" altLang="ru-RU" sz="1800" dirty="0">
              <a:solidFill>
                <a:srgbClr val="003399"/>
              </a:solidFill>
              <a:latin typeface="Cambria" pitchFamily="18" charset="0"/>
              <a:cs typeface="Times New Roman" pitchFamily="18" charset="0"/>
            </a:endParaRPr>
          </a:p>
          <a:p>
            <a:pPr marL="342900" indent="-342900">
              <a:spcBef>
                <a:spcPct val="0"/>
              </a:spcBef>
              <a:buAutoNum type="arabicParenR"/>
            </a:pPr>
            <a:r>
              <a:rPr lang="ru-RU" altLang="ru-RU" sz="18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В свободной форме (ведомости) выполняет </a:t>
            </a:r>
            <a:r>
              <a:rPr lang="ru-RU" altLang="ru-RU" sz="18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распределение участников </a:t>
            </a:r>
            <a:r>
              <a:rPr lang="ru-RU" altLang="ru-RU" sz="18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/>
            </a:r>
            <a:br>
              <a:rPr lang="ru-RU" altLang="ru-RU" sz="18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</a:br>
            <a:r>
              <a:rPr lang="ru-RU" altLang="ru-RU" sz="18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по аудиториям ожидания с </a:t>
            </a:r>
            <a:r>
              <a:rPr lang="ru-RU" altLang="ru-RU" sz="18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указанием места для каждого участника</a:t>
            </a:r>
            <a:r>
              <a:rPr lang="ru-RU" altLang="ru-RU" sz="18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;</a:t>
            </a:r>
          </a:p>
          <a:p>
            <a:pPr marL="342900" indent="-342900">
              <a:spcBef>
                <a:spcPct val="0"/>
              </a:spcBef>
              <a:buAutoNum type="arabicParenR"/>
            </a:pPr>
            <a:r>
              <a:rPr lang="ru-RU" altLang="ru-RU" sz="18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В форме ИС-01 распределяет всех участников ИС по аудиториям проведения;</a:t>
            </a:r>
          </a:p>
          <a:p>
            <a:pPr marL="342900" indent="-342900">
              <a:spcBef>
                <a:spcPct val="0"/>
              </a:spcBef>
              <a:buFont typeface="Arial" charset="0"/>
              <a:buAutoNum type="arabicParenR"/>
            </a:pPr>
            <a:r>
              <a:rPr lang="ru-RU" altLang="ru-RU" sz="18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Определяет очередность ответов участников в каждой аудитории проведения</a:t>
            </a:r>
            <a:r>
              <a:rPr lang="ru-RU" altLang="ru-RU" sz="18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;</a:t>
            </a:r>
          </a:p>
          <a:p>
            <a:pPr marL="342900" indent="-342900">
              <a:spcBef>
                <a:spcPct val="0"/>
              </a:spcBef>
              <a:buFont typeface="Arial" charset="0"/>
              <a:buAutoNum type="arabicParenR"/>
            </a:pPr>
            <a:r>
              <a:rPr lang="ru-RU" altLang="ru-RU" sz="18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Контролирует заполнение техническим специалистом </a:t>
            </a:r>
            <a:r>
              <a:rPr lang="ru-RU" altLang="ru-RU" sz="18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для каждой аудитории проведения формы ИС-02 в зависимости от распределения участников </a:t>
            </a:r>
            <a:r>
              <a:rPr lang="ru-RU" altLang="ru-RU" sz="18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/>
            </a:r>
            <a:br>
              <a:rPr lang="ru-RU" altLang="ru-RU" sz="18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</a:br>
            <a:r>
              <a:rPr lang="ru-RU" altLang="ru-RU" sz="18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по </a:t>
            </a:r>
            <a:r>
              <a:rPr lang="ru-RU" altLang="ru-RU" sz="18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аудиториям проведения (№ п/п, ФИО, реквизиты документа, удостоверяющего личность, класс</a:t>
            </a:r>
            <a:r>
              <a:rPr lang="ru-RU" altLang="ru-RU" sz="18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);</a:t>
            </a:r>
          </a:p>
          <a:p>
            <a:pPr marL="342900" indent="-342900">
              <a:spcBef>
                <a:spcPct val="0"/>
              </a:spcBef>
              <a:buFont typeface="Arial" charset="0"/>
              <a:buAutoNum type="arabicParenR"/>
            </a:pPr>
            <a:r>
              <a:rPr lang="ru-RU" altLang="ru-RU" sz="18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Осуществляет вход в личный кабинет ОО на веб-ресурсе </a:t>
            </a:r>
            <a:r>
              <a:rPr lang="ru-RU" altLang="ru-RU" sz="18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https</a:t>
            </a:r>
            <a:r>
              <a:rPr lang="ru-RU" altLang="ru-RU" sz="18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://is9.rustest.ru </a:t>
            </a:r>
            <a:r>
              <a:rPr lang="ru-RU" altLang="ru-RU" sz="18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/>
            </a:r>
            <a:br>
              <a:rPr lang="ru-RU" altLang="ru-RU" sz="18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</a:br>
            <a:r>
              <a:rPr lang="ru-RU" altLang="ru-RU" sz="18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с </a:t>
            </a:r>
            <a:r>
              <a:rPr lang="ru-RU" altLang="ru-RU" sz="18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помощью логина и </a:t>
            </a:r>
            <a:r>
              <a:rPr lang="ru-RU" altLang="ru-RU" sz="18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пароля руководителя ОО;  </a:t>
            </a:r>
          </a:p>
          <a:p>
            <a:pPr marL="342900" indent="-342900">
              <a:spcBef>
                <a:spcPct val="0"/>
              </a:spcBef>
              <a:buFont typeface="Arial" charset="0"/>
              <a:buAutoNum type="arabicParenR"/>
            </a:pPr>
            <a:r>
              <a:rPr lang="ru-RU" altLang="ru-RU" sz="18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Совместно с техническим специалистом оформляет «Протокол технической готовности ОО </a:t>
            </a:r>
            <a:r>
              <a:rPr lang="ru-RU" altLang="ru-RU" sz="18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к </a:t>
            </a:r>
            <a:r>
              <a:rPr lang="ru-RU" altLang="ru-RU" sz="18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проведению итогового собеседования </a:t>
            </a:r>
            <a:r>
              <a:rPr lang="ru-RU" altLang="ru-RU" sz="18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по </a:t>
            </a:r>
            <a:r>
              <a:rPr lang="ru-RU" altLang="ru-RU" sz="18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русскому языку</a:t>
            </a:r>
            <a:r>
              <a:rPr lang="ru-RU" altLang="ru-RU" sz="18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»;</a:t>
            </a:r>
          </a:p>
          <a:p>
            <a:pPr marL="342900" indent="-342900">
              <a:spcBef>
                <a:spcPct val="0"/>
              </a:spcBef>
              <a:buAutoNum type="arabicParenR"/>
            </a:pPr>
            <a:r>
              <a:rPr lang="ru-RU" altLang="ru-RU" sz="18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Направляет </a:t>
            </a:r>
            <a:r>
              <a:rPr lang="ru-RU" altLang="ru-RU" sz="18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муниципальному </a:t>
            </a:r>
            <a:r>
              <a:rPr lang="ru-RU" altLang="ru-RU" sz="18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координатору скан-копию </a:t>
            </a:r>
            <a:r>
              <a:rPr lang="ru-RU" altLang="ru-RU" sz="18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протокола </a:t>
            </a:r>
            <a:r>
              <a:rPr lang="ru-RU" altLang="ru-RU" sz="18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технической готовности </a:t>
            </a:r>
            <a:r>
              <a:rPr lang="ru-RU" altLang="ru-RU" sz="18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ОО к </a:t>
            </a:r>
            <a:r>
              <a:rPr lang="ru-RU" altLang="ru-RU" sz="18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ИС</a:t>
            </a:r>
            <a:r>
              <a:rPr lang="en-US" altLang="ru-RU" sz="18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 (</a:t>
            </a:r>
            <a:r>
              <a:rPr lang="ru-RU" altLang="ru-RU" sz="18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до 12.00 </a:t>
            </a:r>
            <a:r>
              <a:rPr lang="ru-RU" altLang="ru-RU" sz="18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часов накануне дня проведения ИС</a:t>
            </a:r>
            <a:r>
              <a:rPr lang="en-US" altLang="ru-RU" sz="18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)</a:t>
            </a:r>
            <a:endParaRPr lang="ru-RU" altLang="ru-RU" sz="1800" dirty="0" smtClean="0">
              <a:solidFill>
                <a:srgbClr val="003399"/>
              </a:solidFill>
              <a:latin typeface="Cambria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4340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Овал 7">
            <a:extLst>
              <a:ext uri="{FF2B5EF4-FFF2-40B4-BE49-F238E27FC236}">
                <a16:creationId xmlns:a16="http://schemas.microsoft.com/office/drawing/2014/main" id="{E9ED5501-1477-4963-90F5-A4AC7101F56A}"/>
              </a:ext>
            </a:extLst>
          </p:cNvPr>
          <p:cNvSpPr/>
          <p:nvPr/>
        </p:nvSpPr>
        <p:spPr>
          <a:xfrm rot="16472114">
            <a:off x="3073607" y="423148"/>
            <a:ext cx="7612504" cy="7455261"/>
          </a:xfrm>
          <a:custGeom>
            <a:avLst/>
            <a:gdLst>
              <a:gd name="connsiteX0" fmla="*/ 0 w 4032448"/>
              <a:gd name="connsiteY0" fmla="*/ 1907083 h 3814166"/>
              <a:gd name="connsiteX1" fmla="*/ 2016224 w 4032448"/>
              <a:gd name="connsiteY1" fmla="*/ 0 h 3814166"/>
              <a:gd name="connsiteX2" fmla="*/ 4032448 w 4032448"/>
              <a:gd name="connsiteY2" fmla="*/ 1907083 h 3814166"/>
              <a:gd name="connsiteX3" fmla="*/ 2016224 w 4032448"/>
              <a:gd name="connsiteY3" fmla="*/ 3814166 h 3814166"/>
              <a:gd name="connsiteX4" fmla="*/ 0 w 4032448"/>
              <a:gd name="connsiteY4" fmla="*/ 1907083 h 3814166"/>
              <a:gd name="connsiteX0" fmla="*/ 159826 w 4192274"/>
              <a:gd name="connsiteY0" fmla="*/ 2509249 h 4416332"/>
              <a:gd name="connsiteX1" fmla="*/ 882509 w 4192274"/>
              <a:gd name="connsiteY1" fmla="*/ 0 h 4416332"/>
              <a:gd name="connsiteX2" fmla="*/ 4192274 w 4192274"/>
              <a:gd name="connsiteY2" fmla="*/ 2509249 h 4416332"/>
              <a:gd name="connsiteX3" fmla="*/ 2176050 w 4192274"/>
              <a:gd name="connsiteY3" fmla="*/ 4416332 h 4416332"/>
              <a:gd name="connsiteX4" fmla="*/ 159826 w 4192274"/>
              <a:gd name="connsiteY4" fmla="*/ 2509249 h 4416332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6740930"/>
              <a:gd name="connsiteY0" fmla="*/ 2528011 h 4502672"/>
              <a:gd name="connsiteX1" fmla="*/ 766009 w 6740930"/>
              <a:gd name="connsiteY1" fmla="*/ 18762 h 4502672"/>
              <a:gd name="connsiteX2" fmla="*/ 1809154 w 6740930"/>
              <a:gd name="connsiteY2" fmla="*/ 1439401 h 4502672"/>
              <a:gd name="connsiteX3" fmla="*/ 6740916 w 6740930"/>
              <a:gd name="connsiteY3" fmla="*/ 3721191 h 4502672"/>
              <a:gd name="connsiteX4" fmla="*/ 2059550 w 6740930"/>
              <a:gd name="connsiteY4" fmla="*/ 4435094 h 4502672"/>
              <a:gd name="connsiteX5" fmla="*/ 43326 w 6740930"/>
              <a:gd name="connsiteY5" fmla="*/ 2528011 h 4502672"/>
              <a:gd name="connsiteX0" fmla="*/ 45865 w 6743469"/>
              <a:gd name="connsiteY0" fmla="*/ 2511181 h 4485842"/>
              <a:gd name="connsiteX1" fmla="*/ 768548 w 6743469"/>
              <a:gd name="connsiteY1" fmla="*/ 1932 h 4485842"/>
              <a:gd name="connsiteX2" fmla="*/ 2101624 w 6743469"/>
              <a:gd name="connsiteY2" fmla="*/ 2102795 h 4485842"/>
              <a:gd name="connsiteX3" fmla="*/ 6743455 w 6743469"/>
              <a:gd name="connsiteY3" fmla="*/ 3704361 h 4485842"/>
              <a:gd name="connsiteX4" fmla="*/ 2062089 w 6743469"/>
              <a:gd name="connsiteY4" fmla="*/ 4418264 h 4485842"/>
              <a:gd name="connsiteX5" fmla="*/ 45865 w 6743469"/>
              <a:gd name="connsiteY5" fmla="*/ 2511181 h 4485842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108768 w 6248810"/>
              <a:gd name="connsiteY0" fmla="*/ 2703443 h 4475800"/>
              <a:gd name="connsiteX1" fmla="*/ 273890 w 6248810"/>
              <a:gd name="connsiteY1" fmla="*/ 4624 h 4475800"/>
              <a:gd name="connsiteX2" fmla="*/ 1606966 w 6248810"/>
              <a:gd name="connsiteY2" fmla="*/ 2105487 h 4475800"/>
              <a:gd name="connsiteX3" fmla="*/ 6248797 w 6248810"/>
              <a:gd name="connsiteY3" fmla="*/ 3707053 h 4475800"/>
              <a:gd name="connsiteX4" fmla="*/ 1567431 w 6248810"/>
              <a:gd name="connsiteY4" fmla="*/ 4420956 h 4475800"/>
              <a:gd name="connsiteX5" fmla="*/ 108768 w 6248810"/>
              <a:gd name="connsiteY5" fmla="*/ 2703443 h 447580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1029 w 6251071"/>
              <a:gd name="connsiteY0" fmla="*/ 2699826 h 4472183"/>
              <a:gd name="connsiteX1" fmla="*/ 276151 w 6251071"/>
              <a:gd name="connsiteY1" fmla="*/ 1007 h 4472183"/>
              <a:gd name="connsiteX2" fmla="*/ 1664984 w 6251071"/>
              <a:gd name="connsiteY2" fmla="*/ 2402953 h 4472183"/>
              <a:gd name="connsiteX3" fmla="*/ 6251058 w 6251071"/>
              <a:gd name="connsiteY3" fmla="*/ 3703436 h 4472183"/>
              <a:gd name="connsiteX4" fmla="*/ 1569692 w 6251071"/>
              <a:gd name="connsiteY4" fmla="*/ 4417339 h 4472183"/>
              <a:gd name="connsiteX5" fmla="*/ 111029 w 6251071"/>
              <a:gd name="connsiteY5" fmla="*/ 2699826 h 4472183"/>
              <a:gd name="connsiteX0" fmla="*/ 310570 w 6450612"/>
              <a:gd name="connsiteY0" fmla="*/ 3287327 h 5059684"/>
              <a:gd name="connsiteX1" fmla="*/ 129052 w 6450612"/>
              <a:gd name="connsiteY1" fmla="*/ 761 h 5059684"/>
              <a:gd name="connsiteX2" fmla="*/ 1864525 w 6450612"/>
              <a:gd name="connsiteY2" fmla="*/ 2990454 h 5059684"/>
              <a:gd name="connsiteX3" fmla="*/ 6450599 w 6450612"/>
              <a:gd name="connsiteY3" fmla="*/ 4290937 h 5059684"/>
              <a:gd name="connsiteX4" fmla="*/ 1769233 w 6450612"/>
              <a:gd name="connsiteY4" fmla="*/ 5004840 h 5059684"/>
              <a:gd name="connsiteX5" fmla="*/ 310570 w 6450612"/>
              <a:gd name="connsiteY5" fmla="*/ 3287327 h 5059684"/>
              <a:gd name="connsiteX0" fmla="*/ 310570 w 6888734"/>
              <a:gd name="connsiteY0" fmla="*/ 3287327 h 5098057"/>
              <a:gd name="connsiteX1" fmla="*/ 129052 w 6888734"/>
              <a:gd name="connsiteY1" fmla="*/ 761 h 5098057"/>
              <a:gd name="connsiteX2" fmla="*/ 1864525 w 6888734"/>
              <a:gd name="connsiteY2" fmla="*/ 2990454 h 5098057"/>
              <a:gd name="connsiteX3" fmla="*/ 6888722 w 6888734"/>
              <a:gd name="connsiteY3" fmla="*/ 4451915 h 5098057"/>
              <a:gd name="connsiteX4" fmla="*/ 1769233 w 6888734"/>
              <a:gd name="connsiteY4" fmla="*/ 5004840 h 5098057"/>
              <a:gd name="connsiteX5" fmla="*/ 310570 w 6888734"/>
              <a:gd name="connsiteY5" fmla="*/ 3287327 h 5098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88734" h="5098057">
                <a:moveTo>
                  <a:pt x="310570" y="3287327"/>
                </a:moveTo>
                <a:cubicBezTo>
                  <a:pt x="37207" y="2453314"/>
                  <a:pt x="-129940" y="50240"/>
                  <a:pt x="129052" y="761"/>
                </a:cubicBezTo>
                <a:cubicBezTo>
                  <a:pt x="388045" y="-48718"/>
                  <a:pt x="688429" y="2326919"/>
                  <a:pt x="1864525" y="2990454"/>
                </a:cubicBezTo>
                <a:cubicBezTo>
                  <a:pt x="4233801" y="4356514"/>
                  <a:pt x="6880443" y="3779789"/>
                  <a:pt x="6888722" y="4451915"/>
                </a:cubicBezTo>
                <a:cubicBezTo>
                  <a:pt x="6897001" y="5124041"/>
                  <a:pt x="2865592" y="5198938"/>
                  <a:pt x="1769233" y="5004840"/>
                </a:cubicBezTo>
                <a:cubicBezTo>
                  <a:pt x="672874" y="4810742"/>
                  <a:pt x="583933" y="4121340"/>
                  <a:pt x="310570" y="3287327"/>
                </a:cubicBezTo>
                <a:close/>
              </a:path>
            </a:pathLst>
          </a:custGeom>
          <a:solidFill>
            <a:srgbClr val="74BEED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33" name="Овал 7">
            <a:extLst>
              <a:ext uri="{FF2B5EF4-FFF2-40B4-BE49-F238E27FC236}">
                <a16:creationId xmlns:a16="http://schemas.microsoft.com/office/drawing/2014/main" id="{7E4A9B82-C277-4F09-8FF5-5AAD0E4B635F}"/>
              </a:ext>
            </a:extLst>
          </p:cNvPr>
          <p:cNvSpPr/>
          <p:nvPr/>
        </p:nvSpPr>
        <p:spPr>
          <a:xfrm rot="16752542">
            <a:off x="5082477" y="2664457"/>
            <a:ext cx="6506228" cy="4596278"/>
          </a:xfrm>
          <a:custGeom>
            <a:avLst/>
            <a:gdLst>
              <a:gd name="connsiteX0" fmla="*/ 0 w 4032448"/>
              <a:gd name="connsiteY0" fmla="*/ 1907083 h 3814166"/>
              <a:gd name="connsiteX1" fmla="*/ 2016224 w 4032448"/>
              <a:gd name="connsiteY1" fmla="*/ 0 h 3814166"/>
              <a:gd name="connsiteX2" fmla="*/ 4032448 w 4032448"/>
              <a:gd name="connsiteY2" fmla="*/ 1907083 h 3814166"/>
              <a:gd name="connsiteX3" fmla="*/ 2016224 w 4032448"/>
              <a:gd name="connsiteY3" fmla="*/ 3814166 h 3814166"/>
              <a:gd name="connsiteX4" fmla="*/ 0 w 4032448"/>
              <a:gd name="connsiteY4" fmla="*/ 1907083 h 3814166"/>
              <a:gd name="connsiteX0" fmla="*/ 159826 w 4192274"/>
              <a:gd name="connsiteY0" fmla="*/ 2509249 h 4416332"/>
              <a:gd name="connsiteX1" fmla="*/ 882509 w 4192274"/>
              <a:gd name="connsiteY1" fmla="*/ 0 h 4416332"/>
              <a:gd name="connsiteX2" fmla="*/ 4192274 w 4192274"/>
              <a:gd name="connsiteY2" fmla="*/ 2509249 h 4416332"/>
              <a:gd name="connsiteX3" fmla="*/ 2176050 w 4192274"/>
              <a:gd name="connsiteY3" fmla="*/ 4416332 h 4416332"/>
              <a:gd name="connsiteX4" fmla="*/ 159826 w 4192274"/>
              <a:gd name="connsiteY4" fmla="*/ 2509249 h 4416332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6740930"/>
              <a:gd name="connsiteY0" fmla="*/ 2528011 h 4502672"/>
              <a:gd name="connsiteX1" fmla="*/ 766009 w 6740930"/>
              <a:gd name="connsiteY1" fmla="*/ 18762 h 4502672"/>
              <a:gd name="connsiteX2" fmla="*/ 1809154 w 6740930"/>
              <a:gd name="connsiteY2" fmla="*/ 1439401 h 4502672"/>
              <a:gd name="connsiteX3" fmla="*/ 6740916 w 6740930"/>
              <a:gd name="connsiteY3" fmla="*/ 3721191 h 4502672"/>
              <a:gd name="connsiteX4" fmla="*/ 2059550 w 6740930"/>
              <a:gd name="connsiteY4" fmla="*/ 4435094 h 4502672"/>
              <a:gd name="connsiteX5" fmla="*/ 43326 w 6740930"/>
              <a:gd name="connsiteY5" fmla="*/ 2528011 h 4502672"/>
              <a:gd name="connsiteX0" fmla="*/ 45865 w 6743469"/>
              <a:gd name="connsiteY0" fmla="*/ 2511181 h 4485842"/>
              <a:gd name="connsiteX1" fmla="*/ 768548 w 6743469"/>
              <a:gd name="connsiteY1" fmla="*/ 1932 h 4485842"/>
              <a:gd name="connsiteX2" fmla="*/ 2101624 w 6743469"/>
              <a:gd name="connsiteY2" fmla="*/ 2102795 h 4485842"/>
              <a:gd name="connsiteX3" fmla="*/ 6743455 w 6743469"/>
              <a:gd name="connsiteY3" fmla="*/ 3704361 h 4485842"/>
              <a:gd name="connsiteX4" fmla="*/ 2062089 w 6743469"/>
              <a:gd name="connsiteY4" fmla="*/ 4418264 h 4485842"/>
              <a:gd name="connsiteX5" fmla="*/ 45865 w 6743469"/>
              <a:gd name="connsiteY5" fmla="*/ 2511181 h 4485842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108768 w 6248810"/>
              <a:gd name="connsiteY0" fmla="*/ 2703443 h 4475800"/>
              <a:gd name="connsiteX1" fmla="*/ 273890 w 6248810"/>
              <a:gd name="connsiteY1" fmla="*/ 4624 h 4475800"/>
              <a:gd name="connsiteX2" fmla="*/ 1606966 w 6248810"/>
              <a:gd name="connsiteY2" fmla="*/ 2105487 h 4475800"/>
              <a:gd name="connsiteX3" fmla="*/ 6248797 w 6248810"/>
              <a:gd name="connsiteY3" fmla="*/ 3707053 h 4475800"/>
              <a:gd name="connsiteX4" fmla="*/ 1567431 w 6248810"/>
              <a:gd name="connsiteY4" fmla="*/ 4420956 h 4475800"/>
              <a:gd name="connsiteX5" fmla="*/ 108768 w 6248810"/>
              <a:gd name="connsiteY5" fmla="*/ 2703443 h 447580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1029 w 6251071"/>
              <a:gd name="connsiteY0" fmla="*/ 2699826 h 4472183"/>
              <a:gd name="connsiteX1" fmla="*/ 276151 w 6251071"/>
              <a:gd name="connsiteY1" fmla="*/ 1007 h 4472183"/>
              <a:gd name="connsiteX2" fmla="*/ 1664984 w 6251071"/>
              <a:gd name="connsiteY2" fmla="*/ 2402953 h 4472183"/>
              <a:gd name="connsiteX3" fmla="*/ 6251058 w 6251071"/>
              <a:gd name="connsiteY3" fmla="*/ 3703436 h 4472183"/>
              <a:gd name="connsiteX4" fmla="*/ 1569692 w 6251071"/>
              <a:gd name="connsiteY4" fmla="*/ 4417339 h 4472183"/>
              <a:gd name="connsiteX5" fmla="*/ 111029 w 6251071"/>
              <a:gd name="connsiteY5" fmla="*/ 2699826 h 4472183"/>
              <a:gd name="connsiteX0" fmla="*/ 84175 w 6224217"/>
              <a:gd name="connsiteY0" fmla="*/ 2865405 h 4637762"/>
              <a:gd name="connsiteX1" fmla="*/ 333047 w 6224217"/>
              <a:gd name="connsiteY1" fmla="*/ 922 h 4637762"/>
              <a:gd name="connsiteX2" fmla="*/ 1638130 w 6224217"/>
              <a:gd name="connsiteY2" fmla="*/ 2568532 h 4637762"/>
              <a:gd name="connsiteX3" fmla="*/ 6224204 w 6224217"/>
              <a:gd name="connsiteY3" fmla="*/ 3869015 h 4637762"/>
              <a:gd name="connsiteX4" fmla="*/ 1542838 w 6224217"/>
              <a:gd name="connsiteY4" fmla="*/ 4582918 h 4637762"/>
              <a:gd name="connsiteX5" fmla="*/ 84175 w 6224217"/>
              <a:gd name="connsiteY5" fmla="*/ 2865405 h 4637762"/>
              <a:gd name="connsiteX0" fmla="*/ 112484 w 6252526"/>
              <a:gd name="connsiteY0" fmla="*/ 2864565 h 4636922"/>
              <a:gd name="connsiteX1" fmla="*/ 361356 w 6252526"/>
              <a:gd name="connsiteY1" fmla="*/ 82 h 4636922"/>
              <a:gd name="connsiteX2" fmla="*/ 2446339 w 6252526"/>
              <a:gd name="connsiteY2" fmla="*/ 2773072 h 4636922"/>
              <a:gd name="connsiteX3" fmla="*/ 6252513 w 6252526"/>
              <a:gd name="connsiteY3" fmla="*/ 3868175 h 4636922"/>
              <a:gd name="connsiteX4" fmla="*/ 1571147 w 6252526"/>
              <a:gd name="connsiteY4" fmla="*/ 4582078 h 4636922"/>
              <a:gd name="connsiteX5" fmla="*/ 112484 w 6252526"/>
              <a:gd name="connsiteY5" fmla="*/ 2864565 h 4636922"/>
              <a:gd name="connsiteX0" fmla="*/ 112484 w 6521247"/>
              <a:gd name="connsiteY0" fmla="*/ 2864565 h 4594719"/>
              <a:gd name="connsiteX1" fmla="*/ 361356 w 6521247"/>
              <a:gd name="connsiteY1" fmla="*/ 82 h 4594719"/>
              <a:gd name="connsiteX2" fmla="*/ 2446339 w 6521247"/>
              <a:gd name="connsiteY2" fmla="*/ 2773072 h 4594719"/>
              <a:gd name="connsiteX3" fmla="*/ 6521234 w 6521247"/>
              <a:gd name="connsiteY3" fmla="*/ 3478959 h 4594719"/>
              <a:gd name="connsiteX4" fmla="*/ 1571147 w 6521247"/>
              <a:gd name="connsiteY4" fmla="*/ 4582078 h 4594719"/>
              <a:gd name="connsiteX5" fmla="*/ 112484 w 6521247"/>
              <a:gd name="connsiteY5" fmla="*/ 2864565 h 4594719"/>
              <a:gd name="connsiteX0" fmla="*/ 97465 w 6506228"/>
              <a:gd name="connsiteY0" fmla="*/ 2866124 h 4596278"/>
              <a:gd name="connsiteX1" fmla="*/ 346337 w 6506228"/>
              <a:gd name="connsiteY1" fmla="*/ 1641 h 4596278"/>
              <a:gd name="connsiteX2" fmla="*/ 2051208 w 6506228"/>
              <a:gd name="connsiteY2" fmla="*/ 2476782 h 4596278"/>
              <a:gd name="connsiteX3" fmla="*/ 6506215 w 6506228"/>
              <a:gd name="connsiteY3" fmla="*/ 3480518 h 4596278"/>
              <a:gd name="connsiteX4" fmla="*/ 1556128 w 6506228"/>
              <a:gd name="connsiteY4" fmla="*/ 4583637 h 4596278"/>
              <a:gd name="connsiteX5" fmla="*/ 97465 w 6506228"/>
              <a:gd name="connsiteY5" fmla="*/ 2866124 h 4596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06228" h="4596278">
                <a:moveTo>
                  <a:pt x="97465" y="2866124"/>
                </a:moveTo>
                <a:cubicBezTo>
                  <a:pt x="-104167" y="2102458"/>
                  <a:pt x="20713" y="66531"/>
                  <a:pt x="346337" y="1641"/>
                </a:cubicBezTo>
                <a:cubicBezTo>
                  <a:pt x="671961" y="-63249"/>
                  <a:pt x="875112" y="1813247"/>
                  <a:pt x="2051208" y="2476782"/>
                </a:cubicBezTo>
                <a:cubicBezTo>
                  <a:pt x="4420484" y="3842842"/>
                  <a:pt x="6497936" y="2808392"/>
                  <a:pt x="6506215" y="3480518"/>
                </a:cubicBezTo>
                <a:cubicBezTo>
                  <a:pt x="6514494" y="4152644"/>
                  <a:pt x="2624253" y="4686036"/>
                  <a:pt x="1556128" y="4583637"/>
                </a:cubicBezTo>
                <a:cubicBezTo>
                  <a:pt x="488003" y="4481238"/>
                  <a:pt x="299097" y="3629790"/>
                  <a:pt x="97465" y="2866124"/>
                </a:cubicBezTo>
                <a:close/>
              </a:path>
            </a:pathLst>
          </a:custGeom>
          <a:solidFill>
            <a:srgbClr val="0070C0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16388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89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0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1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2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3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29" name="Блок-схема: решение 28">
            <a:extLst>
              <a:ext uri="{FF2B5EF4-FFF2-40B4-BE49-F238E27FC236}">
                <a16:creationId xmlns:a16="http://schemas.microsoft.com/office/drawing/2014/main" id="{0DCE89AD-2022-40FC-B5E9-8E394C22863F}"/>
              </a:ext>
            </a:extLst>
          </p:cNvPr>
          <p:cNvSpPr>
            <a:spLocks noChangeAspect="1"/>
          </p:cNvSpPr>
          <p:nvPr/>
        </p:nvSpPr>
        <p:spPr>
          <a:xfrm rot="5400000">
            <a:off x="4291734" y="1764407"/>
            <a:ext cx="392681" cy="384104"/>
          </a:xfrm>
          <a:prstGeom prst="flowChartDecision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0" name="Блок-схема: решение 29">
            <a:extLst>
              <a:ext uri="{FF2B5EF4-FFF2-40B4-BE49-F238E27FC236}">
                <a16:creationId xmlns:a16="http://schemas.microsoft.com/office/drawing/2014/main" id="{9AA0A418-89CD-4AA9-A8F0-012247DA9A51}"/>
              </a:ext>
            </a:extLst>
          </p:cNvPr>
          <p:cNvSpPr>
            <a:spLocks noChangeAspect="1"/>
          </p:cNvSpPr>
          <p:nvPr/>
        </p:nvSpPr>
        <p:spPr>
          <a:xfrm rot="5400000">
            <a:off x="4322429" y="3140599"/>
            <a:ext cx="392681" cy="384104"/>
          </a:xfrm>
          <a:prstGeom prst="flowChartDecision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7" name="Блок-схема: решение 36"/>
          <p:cNvSpPr>
            <a:spLocks noChangeAspect="1"/>
          </p:cNvSpPr>
          <p:nvPr/>
        </p:nvSpPr>
        <p:spPr>
          <a:xfrm rot="5400000">
            <a:off x="4305818" y="2421267"/>
            <a:ext cx="392681" cy="384104"/>
          </a:xfrm>
          <a:prstGeom prst="flowChartDecision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728032" y="1705610"/>
            <a:ext cx="39599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003B68"/>
                </a:solidFill>
                <a:latin typeface="Century Gothic" panose="020B0502020202020204" pitchFamily="34" charset="0"/>
              </a:rPr>
              <a:t>т</a:t>
            </a:r>
            <a:r>
              <a:rPr lang="ru-RU" sz="2000" dirty="0" smtClean="0">
                <a:solidFill>
                  <a:srgbClr val="003B68"/>
                </a:solidFill>
                <a:latin typeface="Century Gothic" panose="020B0502020202020204" pitchFamily="34" charset="0"/>
              </a:rPr>
              <a:t>ехнический специалист ОО</a:t>
            </a:r>
            <a:endParaRPr lang="ru-RU" sz="2000" dirty="0">
              <a:solidFill>
                <a:srgbClr val="003B68"/>
              </a:solidFill>
              <a:latin typeface="Century Gothic" panose="020B0502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712317" y="2939271"/>
            <a:ext cx="3816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003B68"/>
                </a:solidFill>
                <a:latin typeface="Century Gothic" panose="020B0502020202020204" pitchFamily="34" charset="0"/>
              </a:rPr>
              <a:t>о</a:t>
            </a:r>
            <a:r>
              <a:rPr lang="ru-RU" sz="2000" dirty="0" smtClean="0">
                <a:solidFill>
                  <a:srgbClr val="003B68"/>
                </a:solidFill>
                <a:latin typeface="Century Gothic" panose="020B0502020202020204" pitchFamily="34" charset="0"/>
              </a:rPr>
              <a:t>рганизатор(ы) </a:t>
            </a:r>
            <a:br>
              <a:rPr lang="ru-RU" sz="2000" dirty="0" smtClean="0">
                <a:solidFill>
                  <a:srgbClr val="003B68"/>
                </a:solidFill>
                <a:latin typeface="Century Gothic" panose="020B0502020202020204" pitchFamily="34" charset="0"/>
              </a:rPr>
            </a:br>
            <a:r>
              <a:rPr lang="ru-RU" sz="2000" dirty="0" smtClean="0">
                <a:solidFill>
                  <a:srgbClr val="003B68"/>
                </a:solidFill>
                <a:latin typeface="Century Gothic" panose="020B0502020202020204" pitchFamily="34" charset="0"/>
              </a:rPr>
              <a:t>в аудитории ожидания</a:t>
            </a:r>
            <a:endParaRPr lang="ru-RU" sz="2000" dirty="0">
              <a:solidFill>
                <a:srgbClr val="003B68"/>
              </a:solidFill>
              <a:latin typeface="Century Gothic" panose="020B0502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746711" y="3750668"/>
            <a:ext cx="4067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003B68"/>
                </a:solidFill>
                <a:latin typeface="Century Gothic" panose="020B0502020202020204" pitchFamily="34" charset="0"/>
              </a:rPr>
              <a:t>о</a:t>
            </a:r>
            <a:r>
              <a:rPr lang="ru-RU" sz="2000" dirty="0" smtClean="0">
                <a:solidFill>
                  <a:srgbClr val="003B68"/>
                </a:solidFill>
                <a:latin typeface="Century Gothic" panose="020B0502020202020204" pitchFamily="34" charset="0"/>
              </a:rPr>
              <a:t>рганизаторы вне аудитории</a:t>
            </a:r>
            <a:endParaRPr lang="ru-RU" sz="2000" dirty="0">
              <a:solidFill>
                <a:srgbClr val="003B68"/>
              </a:solidFill>
              <a:latin typeface="Century Gothic" panose="020B0502020202020204" pitchFamily="34" charset="0"/>
            </a:endParaRPr>
          </a:p>
        </p:txBody>
      </p:sp>
      <p:sp>
        <p:nvSpPr>
          <p:cNvPr id="42" name="Блок-схема: решение 41">
            <a:extLst>
              <a:ext uri="{FF2B5EF4-FFF2-40B4-BE49-F238E27FC236}">
                <a16:creationId xmlns:a16="http://schemas.microsoft.com/office/drawing/2014/main" id="{9AA0A418-89CD-4AA9-A8F0-012247DA9A51}"/>
              </a:ext>
            </a:extLst>
          </p:cNvPr>
          <p:cNvSpPr>
            <a:spLocks noChangeAspect="1"/>
          </p:cNvSpPr>
          <p:nvPr/>
        </p:nvSpPr>
        <p:spPr>
          <a:xfrm rot="5400000">
            <a:off x="4339639" y="3798545"/>
            <a:ext cx="392681" cy="384104"/>
          </a:xfrm>
          <a:prstGeom prst="flowChartDecision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3" name="Блок-схема: решение 42">
            <a:extLst>
              <a:ext uri="{FF2B5EF4-FFF2-40B4-BE49-F238E27FC236}">
                <a16:creationId xmlns:a16="http://schemas.microsoft.com/office/drawing/2014/main" id="{9AA0A418-89CD-4AA9-A8F0-012247DA9A51}"/>
              </a:ext>
            </a:extLst>
          </p:cNvPr>
          <p:cNvSpPr>
            <a:spLocks noChangeAspect="1"/>
          </p:cNvSpPr>
          <p:nvPr/>
        </p:nvSpPr>
        <p:spPr>
          <a:xfrm rot="5400000">
            <a:off x="4365221" y="4934912"/>
            <a:ext cx="392681" cy="384104"/>
          </a:xfrm>
          <a:prstGeom prst="flowChartDecision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776334" y="5398996"/>
            <a:ext cx="4408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003B68"/>
                </a:solidFill>
                <a:latin typeface="Century Gothic" panose="020B0502020202020204" pitchFamily="34" charset="0"/>
              </a:rPr>
              <a:t>а</a:t>
            </a:r>
            <a:r>
              <a:rPr lang="ru-RU" sz="2000" dirty="0" smtClean="0">
                <a:solidFill>
                  <a:srgbClr val="003B68"/>
                </a:solidFill>
                <a:latin typeface="Century Gothic" panose="020B0502020202020204" pitchFamily="34" charset="0"/>
              </a:rPr>
              <a:t>ссистенты (при необходимости)</a:t>
            </a:r>
            <a:endParaRPr lang="ru-RU" sz="2000" dirty="0">
              <a:solidFill>
                <a:srgbClr val="003B68"/>
              </a:solidFill>
              <a:latin typeface="Century Gothic" panose="020B0502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42163" y="5526677"/>
            <a:ext cx="40679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При проведении ИС присутствует медицинский работник</a:t>
            </a:r>
            <a:endParaRPr lang="ru-RU" sz="2000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28" name="Заголовок 1"/>
          <p:cNvSpPr txBox="1">
            <a:spLocks/>
          </p:cNvSpPr>
          <p:nvPr/>
        </p:nvSpPr>
        <p:spPr bwMode="auto">
          <a:xfrm>
            <a:off x="1835696" y="116632"/>
            <a:ext cx="6984776" cy="1266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entury Gothic" panose="020B0502020202020204" pitchFamily="34" charset="0"/>
              </a:rPr>
              <a:t>Назначение лиц, привлекаемых </a:t>
            </a:r>
            <a:br>
              <a:rPr lang="ru-RU" altLang="ru-RU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entury Gothic" panose="020B0502020202020204" pitchFamily="34" charset="0"/>
              </a:rPr>
            </a:br>
            <a:r>
              <a:rPr lang="ru-RU" altLang="ru-RU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entury Gothic" panose="020B0502020202020204" pitchFamily="34" charset="0"/>
              </a:rPr>
              <a:t>к проведению ИС в ОО</a:t>
            </a:r>
            <a:r>
              <a:rPr lang="ru-RU" altLang="ru-RU" sz="2400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entury Gothic" panose="020B0502020202020204" pitchFamily="34" charset="0"/>
              </a:rPr>
              <a:t>:</a:t>
            </a:r>
            <a:endParaRPr lang="ru-RU" altLang="ru-RU" sz="2400" b="1" dirty="0">
              <a:solidFill>
                <a:srgbClr val="1F497D">
                  <a:lumMod val="60000"/>
                  <a:lumOff val="4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34" name="Прямоугольник: скругленные углы 45">
            <a:extLst>
              <a:ext uri="{FF2B5EF4-FFF2-40B4-BE49-F238E27FC236}">
                <a16:creationId xmlns:a16="http://schemas.microsoft.com/office/drawing/2014/main" id="{61AF566A-C237-4AB1-8F39-4362D907A5D9}"/>
              </a:ext>
            </a:extLst>
          </p:cNvPr>
          <p:cNvSpPr/>
          <p:nvPr/>
        </p:nvSpPr>
        <p:spPr>
          <a:xfrm>
            <a:off x="-588206" y="114133"/>
            <a:ext cx="7644482" cy="46205"/>
          </a:xfrm>
          <a:prstGeom prst="roundRect">
            <a:avLst>
              <a:gd name="adj" fmla="val 50000"/>
            </a:avLst>
          </a:prstGeom>
          <a:solidFill>
            <a:srgbClr val="74BE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5" name="Прямоугольник: скругленные углы 46">
            <a:extLst>
              <a:ext uri="{FF2B5EF4-FFF2-40B4-BE49-F238E27FC236}">
                <a16:creationId xmlns:a16="http://schemas.microsoft.com/office/drawing/2014/main" id="{CE1C5139-5614-4F4F-BCDB-40F4E4B66EFC}"/>
              </a:ext>
            </a:extLst>
          </p:cNvPr>
          <p:cNvSpPr/>
          <p:nvPr/>
        </p:nvSpPr>
        <p:spPr>
          <a:xfrm>
            <a:off x="4992414" y="1484784"/>
            <a:ext cx="7644482" cy="45719"/>
          </a:xfrm>
          <a:prstGeom prst="roundRect">
            <a:avLst>
              <a:gd name="adj" fmla="val 50000"/>
            </a:avLst>
          </a:prstGeom>
          <a:solidFill>
            <a:srgbClr val="4BA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806602" y="4337920"/>
            <a:ext cx="3816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3B68"/>
                </a:solidFill>
                <a:latin typeface="Century Gothic" panose="020B0502020202020204" pitchFamily="34" charset="0"/>
              </a:rPr>
              <a:t>собеседник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7" name="Блок-схема: решение 46">
            <a:extLst>
              <a:ext uri="{FF2B5EF4-FFF2-40B4-BE49-F238E27FC236}">
                <a16:creationId xmlns:a16="http://schemas.microsoft.com/office/drawing/2014/main" id="{9AA0A418-89CD-4AA9-A8F0-012247DA9A51}"/>
              </a:ext>
            </a:extLst>
          </p:cNvPr>
          <p:cNvSpPr>
            <a:spLocks noChangeAspect="1"/>
          </p:cNvSpPr>
          <p:nvPr/>
        </p:nvSpPr>
        <p:spPr>
          <a:xfrm rot="5400000">
            <a:off x="4343765" y="4368487"/>
            <a:ext cx="392681" cy="384104"/>
          </a:xfrm>
          <a:prstGeom prst="flowChartDecision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789503" y="4885129"/>
            <a:ext cx="4067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3B68"/>
                </a:solidFill>
                <a:latin typeface="Century Gothic" panose="020B0502020202020204" pitchFamily="34" charset="0"/>
              </a:rPr>
              <a:t>эксперт</a:t>
            </a:r>
            <a:endParaRPr lang="ru-RU" sz="2000" dirty="0">
              <a:solidFill>
                <a:srgbClr val="003B68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28" name="Picture 4" descr="Лидер и группа: три фазы лидерств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82" y="2304591"/>
            <a:ext cx="3893770" cy="2780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Блок-схема: решение 50">
            <a:extLst>
              <a:ext uri="{FF2B5EF4-FFF2-40B4-BE49-F238E27FC236}">
                <a16:creationId xmlns:a16="http://schemas.microsoft.com/office/drawing/2014/main" id="{9AA0A418-89CD-4AA9-A8F0-012247DA9A51}"/>
              </a:ext>
            </a:extLst>
          </p:cNvPr>
          <p:cNvSpPr>
            <a:spLocks noChangeAspect="1"/>
          </p:cNvSpPr>
          <p:nvPr/>
        </p:nvSpPr>
        <p:spPr>
          <a:xfrm rot="5400000">
            <a:off x="4351688" y="5560887"/>
            <a:ext cx="392681" cy="384104"/>
          </a:xfrm>
          <a:prstGeom prst="flowChartDecision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698466" y="2192003"/>
            <a:ext cx="4176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003B68"/>
                </a:solidFill>
                <a:latin typeface="Century Gothic" panose="020B0502020202020204" pitchFamily="34" charset="0"/>
              </a:rPr>
              <a:t>л</a:t>
            </a:r>
            <a:r>
              <a:rPr lang="ru-RU" sz="2000" dirty="0" smtClean="0">
                <a:solidFill>
                  <a:srgbClr val="003B68"/>
                </a:solidFill>
                <a:latin typeface="Century Gothic" panose="020B0502020202020204" pitchFamily="34" charset="0"/>
              </a:rPr>
              <a:t>ицо, </a:t>
            </a:r>
            <a:r>
              <a:rPr lang="ru-RU" sz="2000" dirty="0">
                <a:solidFill>
                  <a:srgbClr val="003B68"/>
                </a:solidFill>
                <a:latin typeface="Century Gothic" panose="020B0502020202020204" pitchFamily="34" charset="0"/>
              </a:rPr>
              <a:t>ответственное за работу в РГИС «Образование-57» </a:t>
            </a:r>
          </a:p>
        </p:txBody>
      </p:sp>
    </p:spTree>
    <p:extLst>
      <p:ext uri="{BB962C8B-B14F-4D97-AF65-F5344CB8AC3E}">
        <p14:creationId xmlns:p14="http://schemas.microsoft.com/office/powerpoint/2010/main" val="324084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Овал 7">
            <a:extLst>
              <a:ext uri="{FF2B5EF4-FFF2-40B4-BE49-F238E27FC236}">
                <a16:creationId xmlns:a16="http://schemas.microsoft.com/office/drawing/2014/main" id="{0748CC4D-B13B-4DC9-AAA7-6DCB4A1C5249}"/>
              </a:ext>
            </a:extLst>
          </p:cNvPr>
          <p:cNvSpPr/>
          <p:nvPr/>
        </p:nvSpPr>
        <p:spPr>
          <a:xfrm rot="15594080" flipV="1">
            <a:off x="-2247847" y="714546"/>
            <a:ext cx="8670421" cy="7158836"/>
          </a:xfrm>
          <a:custGeom>
            <a:avLst/>
            <a:gdLst>
              <a:gd name="connsiteX0" fmla="*/ 0 w 4032448"/>
              <a:gd name="connsiteY0" fmla="*/ 1907083 h 3814166"/>
              <a:gd name="connsiteX1" fmla="*/ 2016224 w 4032448"/>
              <a:gd name="connsiteY1" fmla="*/ 0 h 3814166"/>
              <a:gd name="connsiteX2" fmla="*/ 4032448 w 4032448"/>
              <a:gd name="connsiteY2" fmla="*/ 1907083 h 3814166"/>
              <a:gd name="connsiteX3" fmla="*/ 2016224 w 4032448"/>
              <a:gd name="connsiteY3" fmla="*/ 3814166 h 3814166"/>
              <a:gd name="connsiteX4" fmla="*/ 0 w 4032448"/>
              <a:gd name="connsiteY4" fmla="*/ 1907083 h 3814166"/>
              <a:gd name="connsiteX0" fmla="*/ 159826 w 4192274"/>
              <a:gd name="connsiteY0" fmla="*/ 2509249 h 4416332"/>
              <a:gd name="connsiteX1" fmla="*/ 882509 w 4192274"/>
              <a:gd name="connsiteY1" fmla="*/ 0 h 4416332"/>
              <a:gd name="connsiteX2" fmla="*/ 4192274 w 4192274"/>
              <a:gd name="connsiteY2" fmla="*/ 2509249 h 4416332"/>
              <a:gd name="connsiteX3" fmla="*/ 2176050 w 4192274"/>
              <a:gd name="connsiteY3" fmla="*/ 4416332 h 4416332"/>
              <a:gd name="connsiteX4" fmla="*/ 159826 w 4192274"/>
              <a:gd name="connsiteY4" fmla="*/ 2509249 h 4416332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6740930"/>
              <a:gd name="connsiteY0" fmla="*/ 2528011 h 4502672"/>
              <a:gd name="connsiteX1" fmla="*/ 766009 w 6740930"/>
              <a:gd name="connsiteY1" fmla="*/ 18762 h 4502672"/>
              <a:gd name="connsiteX2" fmla="*/ 1809154 w 6740930"/>
              <a:gd name="connsiteY2" fmla="*/ 1439401 h 4502672"/>
              <a:gd name="connsiteX3" fmla="*/ 6740916 w 6740930"/>
              <a:gd name="connsiteY3" fmla="*/ 3721191 h 4502672"/>
              <a:gd name="connsiteX4" fmla="*/ 2059550 w 6740930"/>
              <a:gd name="connsiteY4" fmla="*/ 4435094 h 4502672"/>
              <a:gd name="connsiteX5" fmla="*/ 43326 w 6740930"/>
              <a:gd name="connsiteY5" fmla="*/ 2528011 h 4502672"/>
              <a:gd name="connsiteX0" fmla="*/ 45865 w 6743469"/>
              <a:gd name="connsiteY0" fmla="*/ 2511181 h 4485842"/>
              <a:gd name="connsiteX1" fmla="*/ 768548 w 6743469"/>
              <a:gd name="connsiteY1" fmla="*/ 1932 h 4485842"/>
              <a:gd name="connsiteX2" fmla="*/ 2101624 w 6743469"/>
              <a:gd name="connsiteY2" fmla="*/ 2102795 h 4485842"/>
              <a:gd name="connsiteX3" fmla="*/ 6743455 w 6743469"/>
              <a:gd name="connsiteY3" fmla="*/ 3704361 h 4485842"/>
              <a:gd name="connsiteX4" fmla="*/ 2062089 w 6743469"/>
              <a:gd name="connsiteY4" fmla="*/ 4418264 h 4485842"/>
              <a:gd name="connsiteX5" fmla="*/ 45865 w 6743469"/>
              <a:gd name="connsiteY5" fmla="*/ 2511181 h 4485842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108768 w 6248810"/>
              <a:gd name="connsiteY0" fmla="*/ 2703443 h 4475800"/>
              <a:gd name="connsiteX1" fmla="*/ 273890 w 6248810"/>
              <a:gd name="connsiteY1" fmla="*/ 4624 h 4475800"/>
              <a:gd name="connsiteX2" fmla="*/ 1606966 w 6248810"/>
              <a:gd name="connsiteY2" fmla="*/ 2105487 h 4475800"/>
              <a:gd name="connsiteX3" fmla="*/ 6248797 w 6248810"/>
              <a:gd name="connsiteY3" fmla="*/ 3707053 h 4475800"/>
              <a:gd name="connsiteX4" fmla="*/ 1567431 w 6248810"/>
              <a:gd name="connsiteY4" fmla="*/ 4420956 h 4475800"/>
              <a:gd name="connsiteX5" fmla="*/ 108768 w 6248810"/>
              <a:gd name="connsiteY5" fmla="*/ 2703443 h 447580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1029 w 6251071"/>
              <a:gd name="connsiteY0" fmla="*/ 2699826 h 4472183"/>
              <a:gd name="connsiteX1" fmla="*/ 276151 w 6251071"/>
              <a:gd name="connsiteY1" fmla="*/ 1007 h 4472183"/>
              <a:gd name="connsiteX2" fmla="*/ 1664984 w 6251071"/>
              <a:gd name="connsiteY2" fmla="*/ 2402953 h 4472183"/>
              <a:gd name="connsiteX3" fmla="*/ 6251058 w 6251071"/>
              <a:gd name="connsiteY3" fmla="*/ 3703436 h 4472183"/>
              <a:gd name="connsiteX4" fmla="*/ 1569692 w 6251071"/>
              <a:gd name="connsiteY4" fmla="*/ 4417339 h 4472183"/>
              <a:gd name="connsiteX5" fmla="*/ 111029 w 6251071"/>
              <a:gd name="connsiteY5" fmla="*/ 2699826 h 4472183"/>
              <a:gd name="connsiteX0" fmla="*/ 310570 w 6450612"/>
              <a:gd name="connsiteY0" fmla="*/ 3287327 h 5059684"/>
              <a:gd name="connsiteX1" fmla="*/ 129052 w 6450612"/>
              <a:gd name="connsiteY1" fmla="*/ 761 h 5059684"/>
              <a:gd name="connsiteX2" fmla="*/ 1864525 w 6450612"/>
              <a:gd name="connsiteY2" fmla="*/ 2990454 h 5059684"/>
              <a:gd name="connsiteX3" fmla="*/ 6450599 w 6450612"/>
              <a:gd name="connsiteY3" fmla="*/ 4290937 h 5059684"/>
              <a:gd name="connsiteX4" fmla="*/ 1769233 w 6450612"/>
              <a:gd name="connsiteY4" fmla="*/ 5004840 h 5059684"/>
              <a:gd name="connsiteX5" fmla="*/ 310570 w 6450612"/>
              <a:gd name="connsiteY5" fmla="*/ 3287327 h 5059684"/>
              <a:gd name="connsiteX0" fmla="*/ 310570 w 6888734"/>
              <a:gd name="connsiteY0" fmla="*/ 3287327 h 5098057"/>
              <a:gd name="connsiteX1" fmla="*/ 129052 w 6888734"/>
              <a:gd name="connsiteY1" fmla="*/ 761 h 5098057"/>
              <a:gd name="connsiteX2" fmla="*/ 1864525 w 6888734"/>
              <a:gd name="connsiteY2" fmla="*/ 2990454 h 5098057"/>
              <a:gd name="connsiteX3" fmla="*/ 6888722 w 6888734"/>
              <a:gd name="connsiteY3" fmla="*/ 4451915 h 5098057"/>
              <a:gd name="connsiteX4" fmla="*/ 1769233 w 6888734"/>
              <a:gd name="connsiteY4" fmla="*/ 5004840 h 5098057"/>
              <a:gd name="connsiteX5" fmla="*/ 310570 w 6888734"/>
              <a:gd name="connsiteY5" fmla="*/ 3287327 h 5098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88734" h="5098057">
                <a:moveTo>
                  <a:pt x="310570" y="3287327"/>
                </a:moveTo>
                <a:cubicBezTo>
                  <a:pt x="37207" y="2453314"/>
                  <a:pt x="-129940" y="50240"/>
                  <a:pt x="129052" y="761"/>
                </a:cubicBezTo>
                <a:cubicBezTo>
                  <a:pt x="388045" y="-48718"/>
                  <a:pt x="688429" y="2326919"/>
                  <a:pt x="1864525" y="2990454"/>
                </a:cubicBezTo>
                <a:cubicBezTo>
                  <a:pt x="4233801" y="4356514"/>
                  <a:pt x="6880443" y="3779789"/>
                  <a:pt x="6888722" y="4451915"/>
                </a:cubicBezTo>
                <a:cubicBezTo>
                  <a:pt x="6897001" y="5124041"/>
                  <a:pt x="2865592" y="5198938"/>
                  <a:pt x="1769233" y="5004840"/>
                </a:cubicBezTo>
                <a:cubicBezTo>
                  <a:pt x="672874" y="4810742"/>
                  <a:pt x="583933" y="4121340"/>
                  <a:pt x="310570" y="3287327"/>
                </a:cubicBezTo>
                <a:close/>
              </a:path>
            </a:pathLst>
          </a:custGeom>
          <a:solidFill>
            <a:srgbClr val="74BEED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39" name="Овал 7">
            <a:extLst>
              <a:ext uri="{FF2B5EF4-FFF2-40B4-BE49-F238E27FC236}">
                <a16:creationId xmlns:a16="http://schemas.microsoft.com/office/drawing/2014/main" id="{DF9CBDAD-A255-43AD-B5FF-BDFA26E409E4}"/>
              </a:ext>
            </a:extLst>
          </p:cNvPr>
          <p:cNvSpPr/>
          <p:nvPr/>
        </p:nvSpPr>
        <p:spPr>
          <a:xfrm rot="12651835">
            <a:off x="2546379" y="-2005053"/>
            <a:ext cx="8670421" cy="8491326"/>
          </a:xfrm>
          <a:custGeom>
            <a:avLst/>
            <a:gdLst>
              <a:gd name="connsiteX0" fmla="*/ 0 w 4032448"/>
              <a:gd name="connsiteY0" fmla="*/ 1907083 h 3814166"/>
              <a:gd name="connsiteX1" fmla="*/ 2016224 w 4032448"/>
              <a:gd name="connsiteY1" fmla="*/ 0 h 3814166"/>
              <a:gd name="connsiteX2" fmla="*/ 4032448 w 4032448"/>
              <a:gd name="connsiteY2" fmla="*/ 1907083 h 3814166"/>
              <a:gd name="connsiteX3" fmla="*/ 2016224 w 4032448"/>
              <a:gd name="connsiteY3" fmla="*/ 3814166 h 3814166"/>
              <a:gd name="connsiteX4" fmla="*/ 0 w 4032448"/>
              <a:gd name="connsiteY4" fmla="*/ 1907083 h 3814166"/>
              <a:gd name="connsiteX0" fmla="*/ 159826 w 4192274"/>
              <a:gd name="connsiteY0" fmla="*/ 2509249 h 4416332"/>
              <a:gd name="connsiteX1" fmla="*/ 882509 w 4192274"/>
              <a:gd name="connsiteY1" fmla="*/ 0 h 4416332"/>
              <a:gd name="connsiteX2" fmla="*/ 4192274 w 4192274"/>
              <a:gd name="connsiteY2" fmla="*/ 2509249 h 4416332"/>
              <a:gd name="connsiteX3" fmla="*/ 2176050 w 4192274"/>
              <a:gd name="connsiteY3" fmla="*/ 4416332 h 4416332"/>
              <a:gd name="connsiteX4" fmla="*/ 159826 w 4192274"/>
              <a:gd name="connsiteY4" fmla="*/ 2509249 h 4416332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6740930"/>
              <a:gd name="connsiteY0" fmla="*/ 2528011 h 4502672"/>
              <a:gd name="connsiteX1" fmla="*/ 766009 w 6740930"/>
              <a:gd name="connsiteY1" fmla="*/ 18762 h 4502672"/>
              <a:gd name="connsiteX2" fmla="*/ 1809154 w 6740930"/>
              <a:gd name="connsiteY2" fmla="*/ 1439401 h 4502672"/>
              <a:gd name="connsiteX3" fmla="*/ 6740916 w 6740930"/>
              <a:gd name="connsiteY3" fmla="*/ 3721191 h 4502672"/>
              <a:gd name="connsiteX4" fmla="*/ 2059550 w 6740930"/>
              <a:gd name="connsiteY4" fmla="*/ 4435094 h 4502672"/>
              <a:gd name="connsiteX5" fmla="*/ 43326 w 6740930"/>
              <a:gd name="connsiteY5" fmla="*/ 2528011 h 4502672"/>
              <a:gd name="connsiteX0" fmla="*/ 45865 w 6743469"/>
              <a:gd name="connsiteY0" fmla="*/ 2511181 h 4485842"/>
              <a:gd name="connsiteX1" fmla="*/ 768548 w 6743469"/>
              <a:gd name="connsiteY1" fmla="*/ 1932 h 4485842"/>
              <a:gd name="connsiteX2" fmla="*/ 2101624 w 6743469"/>
              <a:gd name="connsiteY2" fmla="*/ 2102795 h 4485842"/>
              <a:gd name="connsiteX3" fmla="*/ 6743455 w 6743469"/>
              <a:gd name="connsiteY3" fmla="*/ 3704361 h 4485842"/>
              <a:gd name="connsiteX4" fmla="*/ 2062089 w 6743469"/>
              <a:gd name="connsiteY4" fmla="*/ 4418264 h 4485842"/>
              <a:gd name="connsiteX5" fmla="*/ 45865 w 6743469"/>
              <a:gd name="connsiteY5" fmla="*/ 2511181 h 4485842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108768 w 6248810"/>
              <a:gd name="connsiteY0" fmla="*/ 2703443 h 4475800"/>
              <a:gd name="connsiteX1" fmla="*/ 273890 w 6248810"/>
              <a:gd name="connsiteY1" fmla="*/ 4624 h 4475800"/>
              <a:gd name="connsiteX2" fmla="*/ 1606966 w 6248810"/>
              <a:gd name="connsiteY2" fmla="*/ 2105487 h 4475800"/>
              <a:gd name="connsiteX3" fmla="*/ 6248797 w 6248810"/>
              <a:gd name="connsiteY3" fmla="*/ 3707053 h 4475800"/>
              <a:gd name="connsiteX4" fmla="*/ 1567431 w 6248810"/>
              <a:gd name="connsiteY4" fmla="*/ 4420956 h 4475800"/>
              <a:gd name="connsiteX5" fmla="*/ 108768 w 6248810"/>
              <a:gd name="connsiteY5" fmla="*/ 2703443 h 447580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1029 w 6251071"/>
              <a:gd name="connsiteY0" fmla="*/ 2699826 h 4472183"/>
              <a:gd name="connsiteX1" fmla="*/ 276151 w 6251071"/>
              <a:gd name="connsiteY1" fmla="*/ 1007 h 4472183"/>
              <a:gd name="connsiteX2" fmla="*/ 1664984 w 6251071"/>
              <a:gd name="connsiteY2" fmla="*/ 2402953 h 4472183"/>
              <a:gd name="connsiteX3" fmla="*/ 6251058 w 6251071"/>
              <a:gd name="connsiteY3" fmla="*/ 3703436 h 4472183"/>
              <a:gd name="connsiteX4" fmla="*/ 1569692 w 6251071"/>
              <a:gd name="connsiteY4" fmla="*/ 4417339 h 4472183"/>
              <a:gd name="connsiteX5" fmla="*/ 111029 w 6251071"/>
              <a:gd name="connsiteY5" fmla="*/ 2699826 h 4472183"/>
              <a:gd name="connsiteX0" fmla="*/ 310570 w 6450612"/>
              <a:gd name="connsiteY0" fmla="*/ 3287327 h 5059684"/>
              <a:gd name="connsiteX1" fmla="*/ 129052 w 6450612"/>
              <a:gd name="connsiteY1" fmla="*/ 761 h 5059684"/>
              <a:gd name="connsiteX2" fmla="*/ 1864525 w 6450612"/>
              <a:gd name="connsiteY2" fmla="*/ 2990454 h 5059684"/>
              <a:gd name="connsiteX3" fmla="*/ 6450599 w 6450612"/>
              <a:gd name="connsiteY3" fmla="*/ 4290937 h 5059684"/>
              <a:gd name="connsiteX4" fmla="*/ 1769233 w 6450612"/>
              <a:gd name="connsiteY4" fmla="*/ 5004840 h 5059684"/>
              <a:gd name="connsiteX5" fmla="*/ 310570 w 6450612"/>
              <a:gd name="connsiteY5" fmla="*/ 3287327 h 5059684"/>
              <a:gd name="connsiteX0" fmla="*/ 310570 w 6888734"/>
              <a:gd name="connsiteY0" fmla="*/ 3287327 h 5098057"/>
              <a:gd name="connsiteX1" fmla="*/ 129052 w 6888734"/>
              <a:gd name="connsiteY1" fmla="*/ 761 h 5098057"/>
              <a:gd name="connsiteX2" fmla="*/ 1864525 w 6888734"/>
              <a:gd name="connsiteY2" fmla="*/ 2990454 h 5098057"/>
              <a:gd name="connsiteX3" fmla="*/ 6888722 w 6888734"/>
              <a:gd name="connsiteY3" fmla="*/ 4451915 h 5098057"/>
              <a:gd name="connsiteX4" fmla="*/ 1769233 w 6888734"/>
              <a:gd name="connsiteY4" fmla="*/ 5004840 h 5098057"/>
              <a:gd name="connsiteX5" fmla="*/ 310570 w 6888734"/>
              <a:gd name="connsiteY5" fmla="*/ 3287327 h 5098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88734" h="5098057">
                <a:moveTo>
                  <a:pt x="310570" y="3287327"/>
                </a:moveTo>
                <a:cubicBezTo>
                  <a:pt x="37207" y="2453314"/>
                  <a:pt x="-129940" y="50240"/>
                  <a:pt x="129052" y="761"/>
                </a:cubicBezTo>
                <a:cubicBezTo>
                  <a:pt x="388045" y="-48718"/>
                  <a:pt x="688429" y="2326919"/>
                  <a:pt x="1864525" y="2990454"/>
                </a:cubicBezTo>
                <a:cubicBezTo>
                  <a:pt x="4233801" y="4356514"/>
                  <a:pt x="6880443" y="3779789"/>
                  <a:pt x="6888722" y="4451915"/>
                </a:cubicBezTo>
                <a:cubicBezTo>
                  <a:pt x="6897001" y="5124041"/>
                  <a:pt x="2865592" y="5198938"/>
                  <a:pt x="1769233" y="5004840"/>
                </a:cubicBezTo>
                <a:cubicBezTo>
                  <a:pt x="672874" y="4810742"/>
                  <a:pt x="583933" y="4121340"/>
                  <a:pt x="310570" y="3287327"/>
                </a:cubicBezTo>
                <a:close/>
              </a:path>
            </a:pathLst>
          </a:custGeom>
          <a:solidFill>
            <a:srgbClr val="74BEED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40" name="Овал 7">
            <a:extLst>
              <a:ext uri="{FF2B5EF4-FFF2-40B4-BE49-F238E27FC236}">
                <a16:creationId xmlns:a16="http://schemas.microsoft.com/office/drawing/2014/main" id="{6CAC8962-688D-4ED6-9382-37577A7F3C6C}"/>
              </a:ext>
            </a:extLst>
          </p:cNvPr>
          <p:cNvSpPr/>
          <p:nvPr/>
        </p:nvSpPr>
        <p:spPr>
          <a:xfrm rot="11859868">
            <a:off x="4298474" y="-1354958"/>
            <a:ext cx="6506228" cy="4596278"/>
          </a:xfrm>
          <a:custGeom>
            <a:avLst/>
            <a:gdLst>
              <a:gd name="connsiteX0" fmla="*/ 0 w 4032448"/>
              <a:gd name="connsiteY0" fmla="*/ 1907083 h 3814166"/>
              <a:gd name="connsiteX1" fmla="*/ 2016224 w 4032448"/>
              <a:gd name="connsiteY1" fmla="*/ 0 h 3814166"/>
              <a:gd name="connsiteX2" fmla="*/ 4032448 w 4032448"/>
              <a:gd name="connsiteY2" fmla="*/ 1907083 h 3814166"/>
              <a:gd name="connsiteX3" fmla="*/ 2016224 w 4032448"/>
              <a:gd name="connsiteY3" fmla="*/ 3814166 h 3814166"/>
              <a:gd name="connsiteX4" fmla="*/ 0 w 4032448"/>
              <a:gd name="connsiteY4" fmla="*/ 1907083 h 3814166"/>
              <a:gd name="connsiteX0" fmla="*/ 159826 w 4192274"/>
              <a:gd name="connsiteY0" fmla="*/ 2509249 h 4416332"/>
              <a:gd name="connsiteX1" fmla="*/ 882509 w 4192274"/>
              <a:gd name="connsiteY1" fmla="*/ 0 h 4416332"/>
              <a:gd name="connsiteX2" fmla="*/ 4192274 w 4192274"/>
              <a:gd name="connsiteY2" fmla="*/ 2509249 h 4416332"/>
              <a:gd name="connsiteX3" fmla="*/ 2176050 w 4192274"/>
              <a:gd name="connsiteY3" fmla="*/ 4416332 h 4416332"/>
              <a:gd name="connsiteX4" fmla="*/ 159826 w 4192274"/>
              <a:gd name="connsiteY4" fmla="*/ 2509249 h 4416332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6740930"/>
              <a:gd name="connsiteY0" fmla="*/ 2528011 h 4502672"/>
              <a:gd name="connsiteX1" fmla="*/ 766009 w 6740930"/>
              <a:gd name="connsiteY1" fmla="*/ 18762 h 4502672"/>
              <a:gd name="connsiteX2" fmla="*/ 1809154 w 6740930"/>
              <a:gd name="connsiteY2" fmla="*/ 1439401 h 4502672"/>
              <a:gd name="connsiteX3" fmla="*/ 6740916 w 6740930"/>
              <a:gd name="connsiteY3" fmla="*/ 3721191 h 4502672"/>
              <a:gd name="connsiteX4" fmla="*/ 2059550 w 6740930"/>
              <a:gd name="connsiteY4" fmla="*/ 4435094 h 4502672"/>
              <a:gd name="connsiteX5" fmla="*/ 43326 w 6740930"/>
              <a:gd name="connsiteY5" fmla="*/ 2528011 h 4502672"/>
              <a:gd name="connsiteX0" fmla="*/ 45865 w 6743469"/>
              <a:gd name="connsiteY0" fmla="*/ 2511181 h 4485842"/>
              <a:gd name="connsiteX1" fmla="*/ 768548 w 6743469"/>
              <a:gd name="connsiteY1" fmla="*/ 1932 h 4485842"/>
              <a:gd name="connsiteX2" fmla="*/ 2101624 w 6743469"/>
              <a:gd name="connsiteY2" fmla="*/ 2102795 h 4485842"/>
              <a:gd name="connsiteX3" fmla="*/ 6743455 w 6743469"/>
              <a:gd name="connsiteY3" fmla="*/ 3704361 h 4485842"/>
              <a:gd name="connsiteX4" fmla="*/ 2062089 w 6743469"/>
              <a:gd name="connsiteY4" fmla="*/ 4418264 h 4485842"/>
              <a:gd name="connsiteX5" fmla="*/ 45865 w 6743469"/>
              <a:gd name="connsiteY5" fmla="*/ 2511181 h 4485842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108768 w 6248810"/>
              <a:gd name="connsiteY0" fmla="*/ 2703443 h 4475800"/>
              <a:gd name="connsiteX1" fmla="*/ 273890 w 6248810"/>
              <a:gd name="connsiteY1" fmla="*/ 4624 h 4475800"/>
              <a:gd name="connsiteX2" fmla="*/ 1606966 w 6248810"/>
              <a:gd name="connsiteY2" fmla="*/ 2105487 h 4475800"/>
              <a:gd name="connsiteX3" fmla="*/ 6248797 w 6248810"/>
              <a:gd name="connsiteY3" fmla="*/ 3707053 h 4475800"/>
              <a:gd name="connsiteX4" fmla="*/ 1567431 w 6248810"/>
              <a:gd name="connsiteY4" fmla="*/ 4420956 h 4475800"/>
              <a:gd name="connsiteX5" fmla="*/ 108768 w 6248810"/>
              <a:gd name="connsiteY5" fmla="*/ 2703443 h 447580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1029 w 6251071"/>
              <a:gd name="connsiteY0" fmla="*/ 2699826 h 4472183"/>
              <a:gd name="connsiteX1" fmla="*/ 276151 w 6251071"/>
              <a:gd name="connsiteY1" fmla="*/ 1007 h 4472183"/>
              <a:gd name="connsiteX2" fmla="*/ 1664984 w 6251071"/>
              <a:gd name="connsiteY2" fmla="*/ 2402953 h 4472183"/>
              <a:gd name="connsiteX3" fmla="*/ 6251058 w 6251071"/>
              <a:gd name="connsiteY3" fmla="*/ 3703436 h 4472183"/>
              <a:gd name="connsiteX4" fmla="*/ 1569692 w 6251071"/>
              <a:gd name="connsiteY4" fmla="*/ 4417339 h 4472183"/>
              <a:gd name="connsiteX5" fmla="*/ 111029 w 6251071"/>
              <a:gd name="connsiteY5" fmla="*/ 2699826 h 4472183"/>
              <a:gd name="connsiteX0" fmla="*/ 84175 w 6224217"/>
              <a:gd name="connsiteY0" fmla="*/ 2865405 h 4637762"/>
              <a:gd name="connsiteX1" fmla="*/ 333047 w 6224217"/>
              <a:gd name="connsiteY1" fmla="*/ 922 h 4637762"/>
              <a:gd name="connsiteX2" fmla="*/ 1638130 w 6224217"/>
              <a:gd name="connsiteY2" fmla="*/ 2568532 h 4637762"/>
              <a:gd name="connsiteX3" fmla="*/ 6224204 w 6224217"/>
              <a:gd name="connsiteY3" fmla="*/ 3869015 h 4637762"/>
              <a:gd name="connsiteX4" fmla="*/ 1542838 w 6224217"/>
              <a:gd name="connsiteY4" fmla="*/ 4582918 h 4637762"/>
              <a:gd name="connsiteX5" fmla="*/ 84175 w 6224217"/>
              <a:gd name="connsiteY5" fmla="*/ 2865405 h 4637762"/>
              <a:gd name="connsiteX0" fmla="*/ 112484 w 6252526"/>
              <a:gd name="connsiteY0" fmla="*/ 2864565 h 4636922"/>
              <a:gd name="connsiteX1" fmla="*/ 361356 w 6252526"/>
              <a:gd name="connsiteY1" fmla="*/ 82 h 4636922"/>
              <a:gd name="connsiteX2" fmla="*/ 2446339 w 6252526"/>
              <a:gd name="connsiteY2" fmla="*/ 2773072 h 4636922"/>
              <a:gd name="connsiteX3" fmla="*/ 6252513 w 6252526"/>
              <a:gd name="connsiteY3" fmla="*/ 3868175 h 4636922"/>
              <a:gd name="connsiteX4" fmla="*/ 1571147 w 6252526"/>
              <a:gd name="connsiteY4" fmla="*/ 4582078 h 4636922"/>
              <a:gd name="connsiteX5" fmla="*/ 112484 w 6252526"/>
              <a:gd name="connsiteY5" fmla="*/ 2864565 h 4636922"/>
              <a:gd name="connsiteX0" fmla="*/ 112484 w 6521247"/>
              <a:gd name="connsiteY0" fmla="*/ 2864565 h 4594719"/>
              <a:gd name="connsiteX1" fmla="*/ 361356 w 6521247"/>
              <a:gd name="connsiteY1" fmla="*/ 82 h 4594719"/>
              <a:gd name="connsiteX2" fmla="*/ 2446339 w 6521247"/>
              <a:gd name="connsiteY2" fmla="*/ 2773072 h 4594719"/>
              <a:gd name="connsiteX3" fmla="*/ 6521234 w 6521247"/>
              <a:gd name="connsiteY3" fmla="*/ 3478959 h 4594719"/>
              <a:gd name="connsiteX4" fmla="*/ 1571147 w 6521247"/>
              <a:gd name="connsiteY4" fmla="*/ 4582078 h 4594719"/>
              <a:gd name="connsiteX5" fmla="*/ 112484 w 6521247"/>
              <a:gd name="connsiteY5" fmla="*/ 2864565 h 4594719"/>
              <a:gd name="connsiteX0" fmla="*/ 97465 w 6506228"/>
              <a:gd name="connsiteY0" fmla="*/ 2866124 h 4596278"/>
              <a:gd name="connsiteX1" fmla="*/ 346337 w 6506228"/>
              <a:gd name="connsiteY1" fmla="*/ 1641 h 4596278"/>
              <a:gd name="connsiteX2" fmla="*/ 2051208 w 6506228"/>
              <a:gd name="connsiteY2" fmla="*/ 2476782 h 4596278"/>
              <a:gd name="connsiteX3" fmla="*/ 6506215 w 6506228"/>
              <a:gd name="connsiteY3" fmla="*/ 3480518 h 4596278"/>
              <a:gd name="connsiteX4" fmla="*/ 1556128 w 6506228"/>
              <a:gd name="connsiteY4" fmla="*/ 4583637 h 4596278"/>
              <a:gd name="connsiteX5" fmla="*/ 97465 w 6506228"/>
              <a:gd name="connsiteY5" fmla="*/ 2866124 h 4596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06228" h="4596278">
                <a:moveTo>
                  <a:pt x="97465" y="2866124"/>
                </a:moveTo>
                <a:cubicBezTo>
                  <a:pt x="-104167" y="2102458"/>
                  <a:pt x="20713" y="66531"/>
                  <a:pt x="346337" y="1641"/>
                </a:cubicBezTo>
                <a:cubicBezTo>
                  <a:pt x="671961" y="-63249"/>
                  <a:pt x="875112" y="1813247"/>
                  <a:pt x="2051208" y="2476782"/>
                </a:cubicBezTo>
                <a:cubicBezTo>
                  <a:pt x="4420484" y="3842842"/>
                  <a:pt x="6497936" y="2808392"/>
                  <a:pt x="6506215" y="3480518"/>
                </a:cubicBezTo>
                <a:cubicBezTo>
                  <a:pt x="6514494" y="4152644"/>
                  <a:pt x="2624253" y="4686036"/>
                  <a:pt x="1556128" y="4583637"/>
                </a:cubicBezTo>
                <a:cubicBezTo>
                  <a:pt x="488003" y="4481238"/>
                  <a:pt x="299097" y="3629790"/>
                  <a:pt x="97465" y="2866124"/>
                </a:cubicBezTo>
                <a:close/>
              </a:path>
            </a:pathLst>
          </a:custGeom>
          <a:solidFill>
            <a:srgbClr val="0070C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28675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8676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8677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8678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8679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8680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8682" name="Заголовок 1"/>
          <p:cNvSpPr txBox="1">
            <a:spLocks/>
          </p:cNvSpPr>
          <p:nvPr/>
        </p:nvSpPr>
        <p:spPr bwMode="auto">
          <a:xfrm>
            <a:off x="71437" y="68263"/>
            <a:ext cx="7604125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400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entury Gothic" panose="020B0502020202020204" pitchFamily="34" charset="0"/>
                <a:cs typeface="Arial" pitchFamily="34" charset="0"/>
              </a:rPr>
              <a:t>Задействованные помещения в ОО для проведения итогового собеседования</a:t>
            </a:r>
            <a:endParaRPr lang="ru-RU" altLang="ru-RU" sz="2400" b="1" dirty="0">
              <a:solidFill>
                <a:srgbClr val="C00000"/>
              </a:solidFill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371479" y="2798717"/>
            <a:ext cx="2427810" cy="13213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Аудитории проведения ИС</a:t>
            </a:r>
            <a:endParaRPr lang="ru-RU" sz="16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30613" y="2798718"/>
            <a:ext cx="2225563" cy="13213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Аудитории ожидания</a:t>
            </a:r>
            <a:endParaRPr lang="ru-RU" sz="16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269193" y="3645025"/>
            <a:ext cx="2788652" cy="129614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Место для личных вещей работников ОО, привлекаемых </a:t>
            </a:r>
            <a:br>
              <a:rPr lang="ru-RU" sz="1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ru-RU" sz="1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к проведению </a:t>
            </a:r>
            <a:br>
              <a:rPr lang="ru-RU" sz="1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ru-RU" sz="1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и оцениванию ИС</a:t>
            </a:r>
            <a:endParaRPr lang="ru-RU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3293768" y="2084386"/>
            <a:ext cx="486144" cy="458497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В</a:t>
            </a:r>
          </a:p>
          <a:p>
            <a:pPr algn="ctr">
              <a:defRPr/>
            </a:pPr>
            <a:endParaRPr lang="ru-RU" sz="2000" b="1" dirty="0" smtClean="0">
              <a:solidFill>
                <a:prstClr val="white"/>
              </a:solidFill>
              <a:latin typeface="Century Gothic" panose="020B0502020202020204" pitchFamily="34" charset="0"/>
            </a:endParaRPr>
          </a:p>
          <a:p>
            <a:pPr algn="ctr">
              <a:defRPr/>
            </a:pPr>
            <a:r>
              <a:rPr lang="ru-RU" sz="20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Х</a:t>
            </a:r>
          </a:p>
          <a:p>
            <a:pPr algn="ctr">
              <a:defRPr/>
            </a:pPr>
            <a:endParaRPr lang="ru-RU" sz="2000" b="1" dirty="0" smtClean="0">
              <a:solidFill>
                <a:prstClr val="white"/>
              </a:solidFill>
              <a:latin typeface="Century Gothic" panose="020B0502020202020204" pitchFamily="34" charset="0"/>
            </a:endParaRPr>
          </a:p>
          <a:p>
            <a:pPr algn="ctr">
              <a:defRPr/>
            </a:pPr>
            <a:r>
              <a:rPr lang="ru-RU" sz="20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О</a:t>
            </a:r>
          </a:p>
          <a:p>
            <a:pPr algn="ctr">
              <a:defRPr/>
            </a:pPr>
            <a:endParaRPr lang="ru-RU" sz="2000" b="1" dirty="0" smtClean="0">
              <a:solidFill>
                <a:prstClr val="white"/>
              </a:solidFill>
              <a:latin typeface="Century Gothic" panose="020B0502020202020204" pitchFamily="34" charset="0"/>
            </a:endParaRPr>
          </a:p>
          <a:p>
            <a:pPr algn="ctr">
              <a:defRPr/>
            </a:pPr>
            <a:r>
              <a:rPr lang="ru-RU" sz="20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Д</a:t>
            </a:r>
            <a:endParaRPr lang="ru-RU" sz="20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2822229" y="1125538"/>
            <a:ext cx="1605755" cy="8377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Место регистрации</a:t>
            </a:r>
            <a:endParaRPr lang="ru-RU" sz="14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41" name="Прямоугольник: скругленные углы 18">
            <a:extLst>
              <a:ext uri="{FF2B5EF4-FFF2-40B4-BE49-F238E27FC236}">
                <a16:creationId xmlns:a16="http://schemas.microsoft.com/office/drawing/2014/main" id="{B25A3994-823D-4AF2-B58A-45B881C2B5EC}"/>
              </a:ext>
            </a:extLst>
          </p:cNvPr>
          <p:cNvSpPr/>
          <p:nvPr/>
        </p:nvSpPr>
        <p:spPr>
          <a:xfrm>
            <a:off x="-180528" y="1052737"/>
            <a:ext cx="7644482" cy="46204"/>
          </a:xfrm>
          <a:prstGeom prst="roundRect">
            <a:avLst>
              <a:gd name="adj" fmla="val 50000"/>
            </a:avLst>
          </a:prstGeom>
          <a:solidFill>
            <a:srgbClr val="74BE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2" name="Прямоугольник: скругленные углы 19">
            <a:extLst>
              <a:ext uri="{FF2B5EF4-FFF2-40B4-BE49-F238E27FC236}">
                <a16:creationId xmlns:a16="http://schemas.microsoft.com/office/drawing/2014/main" id="{2B3D4377-3F58-4288-83FB-24C7EB004179}"/>
              </a:ext>
            </a:extLst>
          </p:cNvPr>
          <p:cNvSpPr/>
          <p:nvPr/>
        </p:nvSpPr>
        <p:spPr>
          <a:xfrm>
            <a:off x="2195736" y="116633"/>
            <a:ext cx="7644482" cy="46204"/>
          </a:xfrm>
          <a:prstGeom prst="roundRect">
            <a:avLst>
              <a:gd name="adj" fmla="val 50000"/>
            </a:avLst>
          </a:prstGeom>
          <a:solidFill>
            <a:srgbClr val="4BA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4931070" y="1733316"/>
            <a:ext cx="2670670" cy="70214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Штаб ОО</a:t>
            </a:r>
            <a:endParaRPr lang="ru-RU" sz="16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69192" y="2084387"/>
            <a:ext cx="2788652" cy="112858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Место для личных вещей участников ИС </a:t>
            </a:r>
            <a:endParaRPr lang="ru-RU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45278" y="5373216"/>
            <a:ext cx="2814553" cy="122413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Аудитория для участников </a:t>
            </a:r>
            <a:r>
              <a:rPr lang="ru-RU" sz="1600" b="1" dirty="0">
                <a:solidFill>
                  <a:prstClr val="white"/>
                </a:solidFill>
                <a:latin typeface="Century Gothic" panose="020B0502020202020204" pitchFamily="34" charset="0"/>
              </a:rPr>
              <a:t>завершивших </a:t>
            </a:r>
            <a:r>
              <a:rPr lang="ru-RU" sz="16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ИС 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(при необходимости)</a:t>
            </a:r>
            <a:endParaRPr lang="ru-RU" sz="16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371479" y="4725144"/>
            <a:ext cx="2427810" cy="129614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Туалетные комнаты</a:t>
            </a:r>
            <a:endParaRPr lang="ru-RU" sz="16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930613" y="4725144"/>
            <a:ext cx="2225563" cy="129614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Помещение для медицинского работника</a:t>
            </a:r>
            <a:endParaRPr lang="ru-RU" sz="16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6799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Овал 7">
            <a:extLst>
              <a:ext uri="{FF2B5EF4-FFF2-40B4-BE49-F238E27FC236}">
                <a16:creationId xmlns:a16="http://schemas.microsoft.com/office/drawing/2014/main" id="{E9ED5501-1477-4963-90F5-A4AC7101F56A}"/>
              </a:ext>
            </a:extLst>
          </p:cNvPr>
          <p:cNvSpPr/>
          <p:nvPr/>
        </p:nvSpPr>
        <p:spPr>
          <a:xfrm rot="13388196">
            <a:off x="3369933" y="20171"/>
            <a:ext cx="7612504" cy="6984494"/>
          </a:xfrm>
          <a:custGeom>
            <a:avLst/>
            <a:gdLst>
              <a:gd name="connsiteX0" fmla="*/ 0 w 4032448"/>
              <a:gd name="connsiteY0" fmla="*/ 1907083 h 3814166"/>
              <a:gd name="connsiteX1" fmla="*/ 2016224 w 4032448"/>
              <a:gd name="connsiteY1" fmla="*/ 0 h 3814166"/>
              <a:gd name="connsiteX2" fmla="*/ 4032448 w 4032448"/>
              <a:gd name="connsiteY2" fmla="*/ 1907083 h 3814166"/>
              <a:gd name="connsiteX3" fmla="*/ 2016224 w 4032448"/>
              <a:gd name="connsiteY3" fmla="*/ 3814166 h 3814166"/>
              <a:gd name="connsiteX4" fmla="*/ 0 w 4032448"/>
              <a:gd name="connsiteY4" fmla="*/ 1907083 h 3814166"/>
              <a:gd name="connsiteX0" fmla="*/ 159826 w 4192274"/>
              <a:gd name="connsiteY0" fmla="*/ 2509249 h 4416332"/>
              <a:gd name="connsiteX1" fmla="*/ 882509 w 4192274"/>
              <a:gd name="connsiteY1" fmla="*/ 0 h 4416332"/>
              <a:gd name="connsiteX2" fmla="*/ 4192274 w 4192274"/>
              <a:gd name="connsiteY2" fmla="*/ 2509249 h 4416332"/>
              <a:gd name="connsiteX3" fmla="*/ 2176050 w 4192274"/>
              <a:gd name="connsiteY3" fmla="*/ 4416332 h 4416332"/>
              <a:gd name="connsiteX4" fmla="*/ 159826 w 4192274"/>
              <a:gd name="connsiteY4" fmla="*/ 2509249 h 4416332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6740930"/>
              <a:gd name="connsiteY0" fmla="*/ 2528011 h 4502672"/>
              <a:gd name="connsiteX1" fmla="*/ 766009 w 6740930"/>
              <a:gd name="connsiteY1" fmla="*/ 18762 h 4502672"/>
              <a:gd name="connsiteX2" fmla="*/ 1809154 w 6740930"/>
              <a:gd name="connsiteY2" fmla="*/ 1439401 h 4502672"/>
              <a:gd name="connsiteX3" fmla="*/ 6740916 w 6740930"/>
              <a:gd name="connsiteY3" fmla="*/ 3721191 h 4502672"/>
              <a:gd name="connsiteX4" fmla="*/ 2059550 w 6740930"/>
              <a:gd name="connsiteY4" fmla="*/ 4435094 h 4502672"/>
              <a:gd name="connsiteX5" fmla="*/ 43326 w 6740930"/>
              <a:gd name="connsiteY5" fmla="*/ 2528011 h 4502672"/>
              <a:gd name="connsiteX0" fmla="*/ 45865 w 6743469"/>
              <a:gd name="connsiteY0" fmla="*/ 2511181 h 4485842"/>
              <a:gd name="connsiteX1" fmla="*/ 768548 w 6743469"/>
              <a:gd name="connsiteY1" fmla="*/ 1932 h 4485842"/>
              <a:gd name="connsiteX2" fmla="*/ 2101624 w 6743469"/>
              <a:gd name="connsiteY2" fmla="*/ 2102795 h 4485842"/>
              <a:gd name="connsiteX3" fmla="*/ 6743455 w 6743469"/>
              <a:gd name="connsiteY3" fmla="*/ 3704361 h 4485842"/>
              <a:gd name="connsiteX4" fmla="*/ 2062089 w 6743469"/>
              <a:gd name="connsiteY4" fmla="*/ 4418264 h 4485842"/>
              <a:gd name="connsiteX5" fmla="*/ 45865 w 6743469"/>
              <a:gd name="connsiteY5" fmla="*/ 2511181 h 4485842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108768 w 6248810"/>
              <a:gd name="connsiteY0" fmla="*/ 2703443 h 4475800"/>
              <a:gd name="connsiteX1" fmla="*/ 273890 w 6248810"/>
              <a:gd name="connsiteY1" fmla="*/ 4624 h 4475800"/>
              <a:gd name="connsiteX2" fmla="*/ 1606966 w 6248810"/>
              <a:gd name="connsiteY2" fmla="*/ 2105487 h 4475800"/>
              <a:gd name="connsiteX3" fmla="*/ 6248797 w 6248810"/>
              <a:gd name="connsiteY3" fmla="*/ 3707053 h 4475800"/>
              <a:gd name="connsiteX4" fmla="*/ 1567431 w 6248810"/>
              <a:gd name="connsiteY4" fmla="*/ 4420956 h 4475800"/>
              <a:gd name="connsiteX5" fmla="*/ 108768 w 6248810"/>
              <a:gd name="connsiteY5" fmla="*/ 2703443 h 447580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1029 w 6251071"/>
              <a:gd name="connsiteY0" fmla="*/ 2699826 h 4472183"/>
              <a:gd name="connsiteX1" fmla="*/ 276151 w 6251071"/>
              <a:gd name="connsiteY1" fmla="*/ 1007 h 4472183"/>
              <a:gd name="connsiteX2" fmla="*/ 1664984 w 6251071"/>
              <a:gd name="connsiteY2" fmla="*/ 2402953 h 4472183"/>
              <a:gd name="connsiteX3" fmla="*/ 6251058 w 6251071"/>
              <a:gd name="connsiteY3" fmla="*/ 3703436 h 4472183"/>
              <a:gd name="connsiteX4" fmla="*/ 1569692 w 6251071"/>
              <a:gd name="connsiteY4" fmla="*/ 4417339 h 4472183"/>
              <a:gd name="connsiteX5" fmla="*/ 111029 w 6251071"/>
              <a:gd name="connsiteY5" fmla="*/ 2699826 h 4472183"/>
              <a:gd name="connsiteX0" fmla="*/ 310570 w 6450612"/>
              <a:gd name="connsiteY0" fmla="*/ 3287327 h 5059684"/>
              <a:gd name="connsiteX1" fmla="*/ 129052 w 6450612"/>
              <a:gd name="connsiteY1" fmla="*/ 761 h 5059684"/>
              <a:gd name="connsiteX2" fmla="*/ 1864525 w 6450612"/>
              <a:gd name="connsiteY2" fmla="*/ 2990454 h 5059684"/>
              <a:gd name="connsiteX3" fmla="*/ 6450599 w 6450612"/>
              <a:gd name="connsiteY3" fmla="*/ 4290937 h 5059684"/>
              <a:gd name="connsiteX4" fmla="*/ 1769233 w 6450612"/>
              <a:gd name="connsiteY4" fmla="*/ 5004840 h 5059684"/>
              <a:gd name="connsiteX5" fmla="*/ 310570 w 6450612"/>
              <a:gd name="connsiteY5" fmla="*/ 3287327 h 5059684"/>
              <a:gd name="connsiteX0" fmla="*/ 310570 w 6888734"/>
              <a:gd name="connsiteY0" fmla="*/ 3287327 h 5098057"/>
              <a:gd name="connsiteX1" fmla="*/ 129052 w 6888734"/>
              <a:gd name="connsiteY1" fmla="*/ 761 h 5098057"/>
              <a:gd name="connsiteX2" fmla="*/ 1864525 w 6888734"/>
              <a:gd name="connsiteY2" fmla="*/ 2990454 h 5098057"/>
              <a:gd name="connsiteX3" fmla="*/ 6888722 w 6888734"/>
              <a:gd name="connsiteY3" fmla="*/ 4451915 h 5098057"/>
              <a:gd name="connsiteX4" fmla="*/ 1769233 w 6888734"/>
              <a:gd name="connsiteY4" fmla="*/ 5004840 h 5098057"/>
              <a:gd name="connsiteX5" fmla="*/ 310570 w 6888734"/>
              <a:gd name="connsiteY5" fmla="*/ 3287327 h 5098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88734" h="5098057">
                <a:moveTo>
                  <a:pt x="310570" y="3287327"/>
                </a:moveTo>
                <a:cubicBezTo>
                  <a:pt x="37207" y="2453314"/>
                  <a:pt x="-129940" y="50240"/>
                  <a:pt x="129052" y="761"/>
                </a:cubicBezTo>
                <a:cubicBezTo>
                  <a:pt x="388045" y="-48718"/>
                  <a:pt x="688429" y="2326919"/>
                  <a:pt x="1864525" y="2990454"/>
                </a:cubicBezTo>
                <a:cubicBezTo>
                  <a:pt x="4233801" y="4356514"/>
                  <a:pt x="6880443" y="3779789"/>
                  <a:pt x="6888722" y="4451915"/>
                </a:cubicBezTo>
                <a:cubicBezTo>
                  <a:pt x="6897001" y="5124041"/>
                  <a:pt x="2865592" y="5198938"/>
                  <a:pt x="1769233" y="5004840"/>
                </a:cubicBezTo>
                <a:cubicBezTo>
                  <a:pt x="672874" y="4810742"/>
                  <a:pt x="583933" y="4121340"/>
                  <a:pt x="310570" y="3287327"/>
                </a:cubicBezTo>
                <a:close/>
              </a:path>
            </a:pathLst>
          </a:custGeom>
          <a:solidFill>
            <a:srgbClr val="74BEED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Century Gothic" panose="020B0502020202020204" pitchFamily="34" charset="0"/>
            </a:endParaRPr>
          </a:p>
        </p:txBody>
      </p:sp>
      <p:sp>
        <p:nvSpPr>
          <p:cNvPr id="15363" name="Заголовок 1"/>
          <p:cNvSpPr>
            <a:spLocks noGrp="1"/>
          </p:cNvSpPr>
          <p:nvPr>
            <p:ph type="ctrTitle"/>
          </p:nvPr>
        </p:nvSpPr>
        <p:spPr>
          <a:xfrm>
            <a:off x="332021" y="-99392"/>
            <a:ext cx="8777054" cy="1055688"/>
          </a:xfrm>
        </p:spPr>
        <p:txBody>
          <a:bodyPr/>
          <a:lstStyle/>
          <a:p>
            <a:pPr algn="l" eaLnBrk="1" hangingPunct="1"/>
            <a:r>
              <a:rPr lang="ru-RU" alt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mbria" pitchFamily="18" charset="0"/>
                <a:cs typeface="Arial" charset="0"/>
              </a:rPr>
              <a:t>Подготовка к проведению итогового собеседования </a:t>
            </a:r>
            <a:br>
              <a:rPr lang="ru-RU" alt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mbria" pitchFamily="18" charset="0"/>
                <a:cs typeface="Arial" charset="0"/>
              </a:rPr>
            </a:br>
            <a:r>
              <a:rPr lang="ru-RU" alt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mbria" pitchFamily="18" charset="0"/>
                <a:cs typeface="Arial" charset="0"/>
              </a:rPr>
              <a:t>на уровне ОО</a:t>
            </a:r>
          </a:p>
        </p:txBody>
      </p:sp>
      <p:sp>
        <p:nvSpPr>
          <p:cNvPr id="15365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6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7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8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9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70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44463" y="894718"/>
            <a:ext cx="8488451" cy="36004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Cambria" panose="02040503050406030204" pitchFamily="18" charset="0"/>
              </a:rPr>
              <a:t>Технический специалист </a:t>
            </a:r>
            <a:r>
              <a:rPr lang="ru-RU" sz="2000" b="1" dirty="0">
                <a:latin typeface="Cambria" panose="02040503050406030204" pitchFamily="18" charset="0"/>
              </a:rPr>
              <a:t>ОО </a:t>
            </a:r>
            <a:r>
              <a:rPr lang="ru-RU" sz="2000" b="1" dirty="0" smtClean="0">
                <a:latin typeface="Cambria" panose="02040503050406030204" pitchFamily="18" charset="0"/>
              </a:rPr>
              <a:t>до </a:t>
            </a:r>
            <a:r>
              <a:rPr lang="ru-RU" sz="2000" b="1" dirty="0">
                <a:latin typeface="Cambria" panose="02040503050406030204" pitchFamily="18" charset="0"/>
              </a:rPr>
              <a:t>проведения </a:t>
            </a:r>
            <a:r>
              <a:rPr lang="ru-RU" sz="2000" b="1" dirty="0" smtClean="0">
                <a:latin typeface="Cambria" panose="02040503050406030204" pitchFamily="18" charset="0"/>
              </a:rPr>
              <a:t>ИС: </a:t>
            </a:r>
            <a:endParaRPr lang="ru-RU" altLang="ru-RU" sz="2000" b="1" dirty="0">
              <a:solidFill>
                <a:schemeClr val="bg1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4"/>
          <p:cNvSpPr>
            <a:spLocks noChangeArrowheads="1"/>
          </p:cNvSpPr>
          <p:nvPr/>
        </p:nvSpPr>
        <p:spPr bwMode="auto">
          <a:xfrm>
            <a:off x="296863" y="1379538"/>
            <a:ext cx="8667626" cy="5324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ru-RU" altLang="ru-RU" sz="20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1) Скачивает с </a:t>
            </a:r>
            <a:r>
              <a:rPr lang="ru-RU" altLang="ru-RU" sz="20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сайта http://orcoko.ru/ppe/Итоговое собеседование по русскому </a:t>
            </a:r>
            <a:r>
              <a:rPr lang="ru-RU" altLang="ru-RU" sz="20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языку: </a:t>
            </a:r>
          </a:p>
          <a:p>
            <a:pPr marL="342900" indent="-342900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altLang="ru-RU" sz="2000" u="sng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з</a:t>
            </a:r>
            <a:r>
              <a:rPr lang="ru-RU" altLang="ru-RU" sz="2000" u="sng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а 5 дней до даты проведения ИС:   </a:t>
            </a:r>
          </a:p>
          <a:p>
            <a:pPr indent="361950">
              <a:spcBef>
                <a:spcPct val="0"/>
              </a:spcBef>
              <a:buNone/>
            </a:pPr>
            <a:r>
              <a:rPr lang="ru-RU" altLang="ru-RU" sz="20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ведомость коррекции персональных данных;   </a:t>
            </a:r>
          </a:p>
          <a:p>
            <a:pPr indent="361950">
              <a:spcBef>
                <a:spcPct val="0"/>
              </a:spcBef>
              <a:buNone/>
            </a:pPr>
            <a:r>
              <a:rPr lang="ru-RU" altLang="ru-RU" sz="20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шаблон </a:t>
            </a:r>
            <a:r>
              <a:rPr lang="ru-RU" altLang="ru-RU" sz="20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формы ИС-02;</a:t>
            </a:r>
          </a:p>
          <a:p>
            <a:pPr marL="342900" indent="-342900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altLang="ru-RU" sz="2000" u="sng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за </a:t>
            </a:r>
            <a:r>
              <a:rPr lang="ru-RU" altLang="ru-RU" sz="2000" u="sng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2 дня </a:t>
            </a:r>
            <a:r>
              <a:rPr lang="ru-RU" altLang="ru-RU" sz="2000" u="sng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до даты проведения ИС:   </a:t>
            </a:r>
          </a:p>
          <a:p>
            <a:pPr indent="361950">
              <a:spcBef>
                <a:spcPct val="0"/>
              </a:spcBef>
              <a:buNone/>
            </a:pPr>
            <a:r>
              <a:rPr lang="ru-RU" altLang="ru-RU" sz="20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протокол технической готовности ОО к ИС;</a:t>
            </a:r>
          </a:p>
          <a:p>
            <a:pPr indent="361950">
              <a:spcBef>
                <a:spcPct val="0"/>
              </a:spcBef>
              <a:buNone/>
            </a:pPr>
            <a:r>
              <a:rPr lang="ru-RU" altLang="ru-RU" sz="20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ПО </a:t>
            </a:r>
            <a:r>
              <a:rPr lang="ru-RU" altLang="ru-RU" sz="20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«Автономная станция записи» и «Автономная станция прослушивания</a:t>
            </a:r>
            <a:r>
              <a:rPr lang="ru-RU" altLang="ru-RU" sz="20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» и инструкции к ним;</a:t>
            </a:r>
          </a:p>
          <a:p>
            <a:pPr indent="361950">
              <a:spcBef>
                <a:spcPct val="0"/>
              </a:spcBef>
              <a:buNone/>
            </a:pPr>
            <a:r>
              <a:rPr lang="ru-RU" altLang="ru-RU" sz="20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сопроводительный </a:t>
            </a:r>
            <a:r>
              <a:rPr lang="ru-RU" altLang="ru-RU" sz="20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бланк к </a:t>
            </a:r>
            <a:r>
              <a:rPr lang="ru-RU" altLang="ru-RU" sz="20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ВДП для протоколов экспертов (формы ИС-03);</a:t>
            </a:r>
          </a:p>
          <a:p>
            <a:pPr indent="361950">
              <a:spcBef>
                <a:spcPct val="0"/>
              </a:spcBef>
              <a:buNone/>
            </a:pPr>
            <a:r>
              <a:rPr lang="ru-RU" altLang="ru-RU" sz="20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 временной </a:t>
            </a:r>
            <a:r>
              <a:rPr lang="ru-RU" altLang="ru-RU" sz="20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регламент для </a:t>
            </a:r>
            <a:r>
              <a:rPr lang="ru-RU" altLang="ru-RU" sz="20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собеседника;</a:t>
            </a:r>
          </a:p>
          <a:p>
            <a:pPr indent="361950">
              <a:spcBef>
                <a:spcPct val="0"/>
              </a:spcBef>
              <a:buNone/>
            </a:pPr>
            <a:r>
              <a:rPr lang="ru-RU" altLang="ru-RU" sz="20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 критерии </a:t>
            </a:r>
            <a:r>
              <a:rPr lang="ru-RU" altLang="ru-RU" sz="20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оценивания для экспертов;</a:t>
            </a:r>
          </a:p>
          <a:p>
            <a:pPr>
              <a:spcBef>
                <a:spcPct val="0"/>
              </a:spcBef>
              <a:buNone/>
            </a:pPr>
            <a:r>
              <a:rPr lang="ru-RU" altLang="ru-RU" sz="20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2) Согласно формы ИС-01 заполняет поаудиторно формы ИС-02 (сведения об участниках);</a:t>
            </a:r>
          </a:p>
          <a:p>
            <a:pPr>
              <a:spcBef>
                <a:spcPct val="0"/>
              </a:spcBef>
              <a:buNone/>
            </a:pPr>
            <a:r>
              <a:rPr lang="ru-RU" altLang="ru-RU" sz="20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3) </a:t>
            </a:r>
            <a:r>
              <a:rPr lang="ru-RU" altLang="ru-RU" sz="20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Проводит проверку технической готовности ОО к проведению </a:t>
            </a:r>
            <a:r>
              <a:rPr lang="ru-RU" altLang="ru-RU" sz="20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ИС (до 12.00 часов накануне дня проведения ИС)</a:t>
            </a:r>
          </a:p>
        </p:txBody>
      </p:sp>
    </p:spTree>
    <p:extLst>
      <p:ext uri="{BB962C8B-B14F-4D97-AF65-F5344CB8AC3E}">
        <p14:creationId xmlns:p14="http://schemas.microsoft.com/office/powerpoint/2010/main" val="333034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29606</TotalTime>
  <Words>2244</Words>
  <Application>Microsoft Office PowerPoint</Application>
  <PresentationFormat>Экран (4:3)</PresentationFormat>
  <Paragraphs>462</Paragraphs>
  <Slides>28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28</vt:i4>
      </vt:variant>
    </vt:vector>
  </HeadingPairs>
  <TitlesOfParts>
    <vt:vector size="36" baseType="lpstr">
      <vt:lpstr>Arial</vt:lpstr>
      <vt:lpstr>Calibri</vt:lpstr>
      <vt:lpstr>Cambria</vt:lpstr>
      <vt:lpstr>Century Gothic</vt:lpstr>
      <vt:lpstr>Times New Roman</vt:lpstr>
      <vt:lpstr>Wingdings</vt:lpstr>
      <vt:lpstr>1_Тема Office</vt:lpstr>
      <vt:lpstr>3_Тема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Подготовка к проведению итогового собеседования  на уровне ОО</vt:lpstr>
      <vt:lpstr>Презентация PowerPoint</vt:lpstr>
      <vt:lpstr>Презентация PowerPoint</vt:lpstr>
      <vt:lpstr>Подготовка к проведению итогового собеседования  на уровне ОО</vt:lpstr>
      <vt:lpstr>Презентация PowerPoint</vt:lpstr>
      <vt:lpstr>Презентация PowerPoint</vt:lpstr>
      <vt:lpstr>Презентация PowerPoint</vt:lpstr>
      <vt:lpstr>Выдача материалов ИС </vt:lpstr>
      <vt:lpstr>Выдача материалов ИС собеседнику</vt:lpstr>
      <vt:lpstr>Выдача материалов  итогового собеседования эксперту</vt:lpstr>
      <vt:lpstr>Сбор материалов ИС  и заполнение сопроводительных бланков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CtrlSoft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PR</dc:creator>
  <cp:lastModifiedBy>Светлана Тихоновская</cp:lastModifiedBy>
  <cp:revision>1377</cp:revision>
  <cp:lastPrinted>2026-01-16T08:33:38Z</cp:lastPrinted>
  <dcterms:created xsi:type="dcterms:W3CDTF">2011-08-25T06:09:31Z</dcterms:created>
  <dcterms:modified xsi:type="dcterms:W3CDTF">2026-02-05T04:31:22Z</dcterms:modified>
</cp:coreProperties>
</file>