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739" r:id="rId2"/>
    <p:sldId id="727" r:id="rId3"/>
    <p:sldId id="748" r:id="rId4"/>
    <p:sldId id="749" r:id="rId5"/>
    <p:sldId id="747" r:id="rId6"/>
    <p:sldId id="745" r:id="rId7"/>
    <p:sldId id="750" r:id="rId8"/>
    <p:sldId id="687" r:id="rId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F8A"/>
    <a:srgbClr val="004620"/>
    <a:srgbClr val="B9D08C"/>
    <a:srgbClr val="003B68"/>
    <a:srgbClr val="8FCE4A"/>
    <a:srgbClr val="D0D8E8"/>
    <a:srgbClr val="E9EDF4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65" autoAdjust="0"/>
    <p:restoredTop sz="97122" autoAdjust="0"/>
  </p:normalViewPr>
  <p:slideViewPr>
    <p:cSldViewPr>
      <p:cViewPr>
        <p:scale>
          <a:sx n="97" d="100"/>
          <a:sy n="97" d="100"/>
        </p:scale>
        <p:origin x="-107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337AC-42FF-4666-A77E-5ADAA01A4EF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4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514601" y="5085184"/>
            <a:ext cx="54498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Гольцова Татьяна Владимировна,</a:t>
            </a:r>
            <a:endParaRPr lang="ru-RU" altLang="ru-RU" sz="2000" b="1" i="1" dirty="0">
              <a:solidFill>
                <a:srgbClr val="002060"/>
              </a:solidFill>
              <a:latin typeface="Cambria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главный специалист отдела обеспечения ГИА Регионального </a:t>
            </a:r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132856"/>
            <a:ext cx="83010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Особенности организации и проведения итогового собеседования для участников 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с ограниченными возможностями здоровья 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Февраль 2026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9850"/>
            <a:ext cx="18081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71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52845" y="44450"/>
            <a:ext cx="8820025" cy="1055688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Списки участников итогового собеседования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 ОВЗ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2846" y="1196752"/>
            <a:ext cx="8820025" cy="7920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Cambria" panose="02040503050406030204" pitchFamily="18" charset="0"/>
              </a:rPr>
              <a:t>До </a:t>
            </a:r>
            <a:r>
              <a:rPr lang="ru-RU" u="sng" dirty="0" smtClean="0">
                <a:latin typeface="Cambria" panose="02040503050406030204" pitchFamily="18" charset="0"/>
              </a:rPr>
              <a:t>9 </a:t>
            </a:r>
            <a:r>
              <a:rPr lang="ru-RU" u="sng" dirty="0" smtClean="0">
                <a:latin typeface="Cambria" panose="02040503050406030204" pitchFamily="18" charset="0"/>
              </a:rPr>
              <a:t>февраля </a:t>
            </a:r>
            <a:r>
              <a:rPr lang="ru-RU" dirty="0" smtClean="0">
                <a:latin typeface="Cambria" panose="02040503050406030204" pitchFamily="18" charset="0"/>
              </a:rPr>
              <a:t>на </a:t>
            </a:r>
            <a:r>
              <a:rPr lang="ru-RU" dirty="0">
                <a:latin typeface="Cambria" panose="02040503050406030204" pitchFamily="18" charset="0"/>
              </a:rPr>
              <a:t>файловом сервере региональной защищенной сети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192.168.81.53</a:t>
            </a:r>
            <a:r>
              <a:rPr lang="ru-RU" dirty="0" smtClean="0">
                <a:latin typeface="Cambria" panose="02040503050406030204" pitchFamily="18" charset="0"/>
              </a:rPr>
              <a:t> будут размещены списки участников ИС с ОВЗ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847" y="2132856"/>
            <a:ext cx="88200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Руководитель ОО получает списки в электронном виде в </a:t>
            </a:r>
            <a:r>
              <a:rPr lang="ru-RU" sz="1600" dirty="0" smtClean="0">
                <a:latin typeface="Cambria" panose="02040503050406030204" pitchFamily="18" charset="0"/>
              </a:rPr>
              <a:t>МСУ (руководители государственных и негосударственных ОО – на электронных носителях в РЦОКО).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algn="ctr"/>
            <a:r>
              <a:rPr lang="ru-RU" sz="1600" dirty="0" smtClean="0">
                <a:latin typeface="Cambria" panose="02040503050406030204" pitchFamily="18" charset="0"/>
              </a:rPr>
              <a:t> С помощью фильтра выбираются конкретные муниципальные образования и школа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6" r="46211" b="12708"/>
          <a:stretch/>
        </p:blipFill>
        <p:spPr bwMode="auto">
          <a:xfrm>
            <a:off x="460376" y="3166772"/>
            <a:ext cx="5682523" cy="369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906463" y="5229200"/>
            <a:ext cx="35316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411760" y="5201580"/>
            <a:ext cx="35316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6372200" y="3166772"/>
            <a:ext cx="2520280" cy="910300"/>
          </a:xfrm>
          <a:prstGeom prst="wedgeRectCallout">
            <a:avLst>
              <a:gd name="adj1" fmla="val -68074"/>
              <a:gd name="adj2" fmla="val 1734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собеседования увеличивается</a:t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 минут.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avatars.mds.yandex.net/i?id=87f7ab1c7e988cff47885e144d0e2927e226750b-6209931-images-thumbs&amp;n=1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11994"/>
          <a:stretch/>
        </p:blipFill>
        <p:spPr bwMode="auto">
          <a:xfrm>
            <a:off x="6301401" y="4857700"/>
            <a:ext cx="114971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Picture background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92" t="52301" r="27553" b="3147"/>
          <a:stretch/>
        </p:blipFill>
        <p:spPr bwMode="auto">
          <a:xfrm>
            <a:off x="7304405" y="4365104"/>
            <a:ext cx="1811020" cy="2320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61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 rotWithShape="1">
          <a:blip r:embed="rId3"/>
          <a:srcRect l="18750" t="26357" r="51454" b="11111"/>
          <a:stretch/>
        </p:blipFill>
        <p:spPr bwMode="auto">
          <a:xfrm>
            <a:off x="81332" y="1564483"/>
            <a:ext cx="4543195" cy="5127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81332" y="71701"/>
            <a:ext cx="8964612" cy="949722"/>
          </a:xfrm>
          <a:prstGeom prst="rect">
            <a:avLst/>
          </a:prstGeom>
          <a:solidFill>
            <a:srgbClr val="005EA4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Временной регламент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выполнения заданий ИС </a:t>
            </a:r>
            <a:b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участниками с ОВЗ</a:t>
            </a:r>
            <a:endParaRPr lang="ru-RU" altLang="ru-RU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09812" y="1575345"/>
            <a:ext cx="1163247" cy="3852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950830"/>
            <a:ext cx="416547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924" y="3623459"/>
            <a:ext cx="4360126" cy="2721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итогового собеседования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ОВЗ,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дети-инвалиды </a:t>
            </a:r>
            <a:b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инвалиды </a:t>
            </a:r>
            <a:r>
              <a:rPr lang="ru-RU" sz="1600" b="1" u="sng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самостоятельно по своему усмотрению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распределяют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b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(45 минут),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отведенное на проведение итогового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собеседования. 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использовать время как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подготовку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ответам,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b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ответы на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задания КИМ </a:t>
            </a:r>
            <a:b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итогового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49490" y="1203910"/>
            <a:ext cx="410401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 каждому разделу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в три раза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80312" y="1235541"/>
            <a:ext cx="807343" cy="3398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/>
          <p:nvPr/>
        </p:nvPicPr>
        <p:blipFill rotWithShape="1">
          <a:blip r:embed="rId4"/>
          <a:srcRect l="53924" t="24289" r="15698" b="59035"/>
          <a:stretch/>
        </p:blipFill>
        <p:spPr bwMode="auto">
          <a:xfrm>
            <a:off x="4678288" y="2278201"/>
            <a:ext cx="4429670" cy="1345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C:\Users\golcova\Downloads\d5544704d4f38b8cbc95084783d9f63d.jpg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77" t="20384" r="12692" b="15000"/>
          <a:stretch/>
        </p:blipFill>
        <p:spPr bwMode="auto">
          <a:xfrm>
            <a:off x="8316416" y="5134002"/>
            <a:ext cx="827584" cy="1632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C:\Users\golcova\Downloads\d5544704d4f38b8cbc95084783d9f63d.jpg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5984" r="45768" b="16231"/>
          <a:stretch/>
        </p:blipFill>
        <p:spPr bwMode="auto">
          <a:xfrm>
            <a:off x="4662507" y="5480898"/>
            <a:ext cx="1035050" cy="1285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2435" y="-9735"/>
            <a:ext cx="1073509" cy="107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99626" y="1073719"/>
            <a:ext cx="4480063" cy="3852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altLang="ru-RU" sz="14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к инструкции для собеседника</a:t>
            </a:r>
            <a:endParaRPr lang="ru-RU" sz="1400" dirty="0">
              <a:solidFill>
                <a:srgbClr val="004620"/>
              </a:solidFill>
            </a:endParaRPr>
          </a:p>
        </p:txBody>
      </p:sp>
      <p:pic>
        <p:nvPicPr>
          <p:cNvPr id="23" name="Рисунок 22" descr="C:\Users\golcova\Downloads\istockphoto_635805218_1024x1024.jpg"/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7" t="12473" r="10503" b="9409"/>
          <a:stretch/>
        </p:blipFill>
        <p:spPr bwMode="auto">
          <a:xfrm>
            <a:off x="-27602" y="4680027"/>
            <a:ext cx="1359242" cy="2086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75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866903" y="417554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36" y="722355"/>
            <a:ext cx="3640463" cy="90644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Порядку проведения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оценивания итогового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 русскому языку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5795" y="1772816"/>
            <a:ext cx="3640463" cy="4104456"/>
          </a:xfrm>
          <a:prstGeom prst="roundRect">
            <a:avLst>
              <a:gd name="adj" fmla="val 866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ОО:</a:t>
            </a:r>
          </a:p>
          <a:p>
            <a:pPr algn="ctr"/>
            <a:endParaRPr lang="ru-RU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список участников ИС данных категорий;</a:t>
            </a:r>
          </a:p>
          <a:p>
            <a:pPr algn="just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экспертов, оценивающих ответы данных участников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экспертов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критериями оценивания, минимальным баллом для участников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собеседника для данных категорий участников;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предварительную беседу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данных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88074"/>
              </p:ext>
            </p:extLst>
          </p:nvPr>
        </p:nvGraphicFramePr>
        <p:xfrm>
          <a:off x="3923928" y="752374"/>
          <a:ext cx="5112569" cy="5988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9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2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53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количество баллов, необходимое для получения зачета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Глухие, позднооглохшие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Слабовидящие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 тяжелыми нарушениями речи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 нарушениями опорно-двигательного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аппарата (вариант 6.1)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 нарушениями опорно-двигательного </a:t>
                      </a:r>
                      <a:r>
                        <a:rPr lang="ru-RU" sz="12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(вариант 6.2)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2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 расстройствами аутистического спектра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 задержкой психического развития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35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категории участников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ИС, которым требуется создание особых условий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701" y="24968"/>
            <a:ext cx="8955795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Cambria" pitchFamily="18" charset="0"/>
              </a:rPr>
              <a:t>Собеседование и оценивание ответов участников ИС с ОВЗ, детей-инвалидов </a:t>
            </a: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и </a:t>
            </a:r>
            <a:r>
              <a:rPr lang="ru-RU" altLang="ru-RU" b="1" dirty="0">
                <a:solidFill>
                  <a:schemeClr val="bg1"/>
                </a:solidFill>
                <a:latin typeface="Cambria" pitchFamily="18" charset="0"/>
              </a:rPr>
              <a:t>инвалидов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339" y="5878342"/>
            <a:ext cx="3791785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увеличено </a:t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желании участника выполнять все задания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C:\Users\golcova\Downloads\1625723320_13_phonoteka_org_p_vosklitsatelnii_znak_art_krasivo_20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4672" r="43651" b="7944"/>
          <a:stretch/>
        </p:blipFill>
        <p:spPr bwMode="auto">
          <a:xfrm>
            <a:off x="80701" y="5956498"/>
            <a:ext cx="216162" cy="817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60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251520" y="59135"/>
            <a:ext cx="8712968" cy="857969"/>
          </a:xfrm>
          <a:solidFill>
            <a:srgbClr val="005EA4"/>
          </a:solidFill>
        </p:spPr>
        <p:txBody>
          <a:bodyPr/>
          <a:lstStyle/>
          <a:p>
            <a:pPr eaLnBrk="1" hangingPunct="1"/>
            <a:r>
              <a:rPr lang="ru-RU" altLang="ru-RU" sz="25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Особенности проведения итогового собеседования </a:t>
            </a:r>
            <a:br>
              <a:rPr lang="ru-RU" altLang="ru-RU" sz="25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5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для слабовидящих участников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97927" y="1916832"/>
            <a:ext cx="2414982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Используется </a:t>
            </a:r>
            <a:r>
              <a:rPr lang="ru-RU" sz="1600" b="1" dirty="0">
                <a:solidFill>
                  <a:srgbClr val="004F8A"/>
                </a:solidFill>
                <a:latin typeface="Cambria" panose="02040503050406030204" pitchFamily="18" charset="0"/>
              </a:rPr>
              <a:t>КИМ  </a:t>
            </a:r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ИС для слабовидящих</a:t>
            </a:r>
            <a:endParaRPr lang="ru-RU" sz="1600" b="1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946" y="4941168"/>
            <a:ext cx="6836317" cy="1800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Для </a:t>
            </a:r>
            <a:r>
              <a:rPr lang="ru-RU" sz="1600" b="1" dirty="0">
                <a:latin typeface="Cambria" panose="02040503050406030204" pitchFamily="18" charset="0"/>
              </a:rPr>
              <a:t>масштабирования КИМ ИС </a:t>
            </a:r>
            <a:r>
              <a:rPr lang="ru-RU" sz="1600" b="1" dirty="0" smtClean="0">
                <a:latin typeface="Cambria" panose="02040503050406030204" pitchFamily="18" charset="0"/>
              </a:rPr>
              <a:t>будут размещены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11 февраля 2026 года в 7.40 часов </a:t>
            </a:r>
            <a:br>
              <a:rPr lang="ru-RU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latin typeface="Cambria" panose="02040503050406030204" pitchFamily="18" charset="0"/>
              </a:rPr>
              <a:t>(</a:t>
            </a:r>
            <a:r>
              <a:rPr lang="ru-RU" sz="1600" b="1" dirty="0">
                <a:latin typeface="Cambria" panose="02040503050406030204" pitchFamily="18" charset="0"/>
              </a:rPr>
              <a:t>в закрытой части РГИС «Образование-57» </a:t>
            </a:r>
          </a:p>
          <a:p>
            <a:pPr algn="ctr"/>
            <a:r>
              <a:rPr lang="ru-RU" sz="1600" b="1" dirty="0">
                <a:latin typeface="Cambria" panose="02040503050406030204" pitchFamily="18" charset="0"/>
              </a:rPr>
              <a:t>в проекте «Мониторинг образования» во вкладке «Дополнительно</a:t>
            </a:r>
            <a:r>
              <a:rPr lang="ru-RU" sz="1600" b="1" dirty="0" smtClean="0">
                <a:latin typeface="Cambria" panose="02040503050406030204" pitchFamily="18" charset="0"/>
              </a:rPr>
              <a:t>», выбрать КИМ с пометкой </a:t>
            </a:r>
            <a:endParaRPr lang="ru-RU" sz="16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«</a:t>
            </a:r>
            <a:r>
              <a:rPr lang="ru-RU" sz="1600" b="1" dirty="0" smtClean="0">
                <a:latin typeface="Cambria" panose="02040503050406030204" pitchFamily="18" charset="0"/>
              </a:rPr>
              <a:t>КИМ для слабовидящих»)</a:t>
            </a:r>
            <a:endParaRPr lang="ru-RU" sz="1600" b="1" u="sng" dirty="0">
              <a:latin typeface="Cambria" panose="02040503050406030204" pitchFamily="18" charset="0"/>
            </a:endParaRPr>
          </a:p>
        </p:txBody>
      </p:sp>
      <p:pic>
        <p:nvPicPr>
          <p:cNvPr id="22" name="Рисунок 21" descr="Picture background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5000" r="19546" b="6363"/>
          <a:stretch/>
        </p:blipFill>
        <p:spPr bwMode="auto">
          <a:xfrm>
            <a:off x="121246" y="2209219"/>
            <a:ext cx="1242417" cy="174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907704" y="1243499"/>
            <a:ext cx="199114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ВАЖНО!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97927" y="2708920"/>
            <a:ext cx="2414982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Масштабирование КИМ для слабовидящих участников итогового собеседования ОО осуществляют самостоятельно</a:t>
            </a:r>
            <a:endParaRPr lang="ru-RU" sz="1600" b="1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Рисунок 19" descr="C:\Users\golcova\Downloads\2dbca1feeae3bff99392f4c40fce00db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4"/>
          <a:stretch/>
        </p:blipFill>
        <p:spPr bwMode="auto">
          <a:xfrm>
            <a:off x="6948264" y="4869160"/>
            <a:ext cx="1944216" cy="1797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95937" y="1212721"/>
            <a:ext cx="4248471" cy="40011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Для слабовидящих участников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16832"/>
            <a:ext cx="3057462" cy="107721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Больше-</a:t>
            </a:r>
            <a:r>
              <a:rPr lang="ru-RU" sz="16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Чернавская</a:t>
            </a:r>
            <a:r>
              <a:rPr lang="ru-RU" sz="16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имени </a:t>
            </a:r>
            <a:br>
              <a:rPr lang="ru-RU" sz="16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 Г. Алдошина Краснозоренского </a:t>
            </a:r>
            <a:r>
              <a:rPr lang="ru-RU" sz="1600" b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600" b="1" dirty="0">
              <a:solidFill>
                <a:srgbClr val="005E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284984"/>
            <a:ext cx="3057462" cy="830997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«ОГУ имени </a:t>
            </a:r>
            <a:br>
              <a:rPr lang="ru-RU" sz="16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С. Тургенева» </a:t>
            </a:r>
            <a:br>
              <a:rPr lang="ru-RU" sz="16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(Гимназия в г. Мценске)</a:t>
            </a:r>
            <a:endParaRPr lang="ru-RU" sz="1600" b="1" dirty="0">
              <a:solidFill>
                <a:srgbClr val="005E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s://avatars.mds.yandex.net/i?id=86eca805090f35e00e5dabfb8059699f881dcf1d-4769810-images-thumbs&amp;n=1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 bwMode="auto">
          <a:xfrm>
            <a:off x="7236296" y="1412776"/>
            <a:ext cx="1696467" cy="22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31610" y="44450"/>
            <a:ext cx="8917683" cy="725488"/>
          </a:xfrm>
          <a:solidFill>
            <a:srgbClr val="005EA4"/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Особенности 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проведения ИС в  п</a:t>
            </a:r>
            <a:r>
              <a:rPr lang="ru-RU" altLang="ru-RU" sz="2800" b="1" u="sng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исьменной форме</a:t>
            </a: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9191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913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121778" y="853056"/>
            <a:ext cx="8917683" cy="378565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ПО «Автономная станция записи» будет записан только голос собеседника;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600" i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Данная категория участников не выполняет задание № 1;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600" i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Ответы на задания 2, 3, 4 данные участники записывают на листе со штампом ОО;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600" b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Собеседник передает эксперту лист с ответами участника ИС для оценивания;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600" i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 оценивает ответы участников ИС по записям на листах и вносит </a:t>
            </a:r>
            <a:r>
              <a:rPr lang="ru-RU" altLang="ru-RU" sz="16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баллы </a:t>
            </a: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протокол </a:t>
            </a:r>
            <a:r>
              <a:rPr lang="ru-RU" altLang="ru-RU" sz="16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эксперта по оцениванию ответов участников итогового собеседования экспертами (форма ИС-03). </a:t>
            </a: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каждому критерию задания № 1 проставляет знак «Х»;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600" i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Руководитель ОО передает запакованные в конверт листы, с ответами данных участников, муниципальному координатору  для последующей передачи их в РЦОКО </a:t>
            </a:r>
            <a:b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(МОУ,  код ОО,  краткое наименование ОО, ПИСЬМЕННАЯ ФОРМА)</a:t>
            </a:r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539552" y="4778710"/>
            <a:ext cx="5256584" cy="1815882"/>
          </a:xfrm>
          <a:prstGeom prst="rect">
            <a:avLst/>
          </a:prstGeom>
          <a:noFill/>
          <a:ln w="19050">
            <a:solidFill>
              <a:srgbClr val="004F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Участники, которые могут выбрать </a:t>
            </a:r>
            <a:r>
              <a:rPr lang="ru-RU" altLang="ru-RU" sz="1600" b="1" u="sng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устную </a:t>
            </a:r>
            <a:r>
              <a:rPr lang="ru-RU" altLang="ru-RU" sz="1600" b="1" u="sng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или </a:t>
            </a:r>
            <a:r>
              <a:rPr lang="ru-RU" altLang="ru-RU" sz="1600" b="1" u="sng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письменную форму </a:t>
            </a:r>
            <a:r>
              <a:rPr lang="ru-RU" altLang="ru-RU" sz="1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проведения </a:t>
            </a:r>
            <a:r>
              <a:rPr lang="ru-RU" alt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ИС</a:t>
            </a:r>
            <a:r>
              <a:rPr lang="ru-RU" altLang="ru-RU" sz="16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-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глухие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-слабослышащие;</a:t>
            </a:r>
            <a:b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с тяжелыми нарушениями речи;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-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 нарушениями опорно-двигательного аппарата </a:t>
            </a:r>
            <a:br>
              <a:rPr lang="ru-RU" alt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altLang="ru-RU" sz="1600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сопутствующими </a:t>
            </a:r>
            <a:r>
              <a:rPr lang="ru-RU" altLang="ru-RU" sz="1600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проблемами </a:t>
            </a:r>
            <a:r>
              <a:rPr lang="ru-RU" altLang="ru-RU" sz="1600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altLang="ru-RU" sz="1600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речью</a:t>
            </a:r>
            <a:endParaRPr lang="ru-RU" altLang="ru-RU" sz="1600" u="sng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Users\golcova\Downloads\360_F_312757533_7nHMJEpzur5M3hGwsB432mmTKXyukaBi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6832" r="9316" b="8075"/>
          <a:stretch/>
        </p:blipFill>
        <p:spPr bwMode="auto">
          <a:xfrm>
            <a:off x="5324103" y="5634697"/>
            <a:ext cx="1192488" cy="1227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golcova\Downloads\1625723320_13_phonoteka_org_p_vosklitsatelnii_znak_art_krasivo_20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4672" r="43651" b="7944"/>
          <a:stretch/>
        </p:blipFill>
        <p:spPr bwMode="auto">
          <a:xfrm>
            <a:off x="46673" y="5146792"/>
            <a:ext cx="402590" cy="14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487763" y="4778710"/>
            <a:ext cx="2537581" cy="1407853"/>
          </a:xfrm>
          <a:prstGeom prst="wedgeRectCallout">
            <a:avLst>
              <a:gd name="adj1" fmla="val -49505"/>
              <a:gd name="adj2" fmla="val 6529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4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– «</a:t>
            </a:r>
            <a:r>
              <a:rPr lang="ru-RU" sz="14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Мочильская</a:t>
            </a:r>
            <a:r>
              <a:rPr lang="ru-RU" sz="14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Верховского района;</a:t>
            </a:r>
          </a:p>
          <a:p>
            <a:pPr algn="ctr" fontAlgn="ctr"/>
            <a:endParaRPr lang="ru-RU" sz="14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14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Глазуновская СОШ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4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107949" y="88900"/>
            <a:ext cx="8964612" cy="1057275"/>
          </a:xfrm>
          <a:prstGeom prst="rect">
            <a:avLst/>
          </a:prstGeom>
          <a:solidFill>
            <a:srgbClr val="005EA4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Оформление протокола на веб-ресурсе для</a:t>
            </a:r>
            <a:b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</a:b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участников ИС с ОВЗ, детей-инвалидов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8655" y="3850203"/>
            <a:ext cx="3467322" cy="26776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Внесение сведений в личный кабинет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на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веб-ресурсе https://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is9.rustest.ru: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для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участников с ОВЗ в графе «Резерв» автоматически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проставляется код «22»;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если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участник с ОВЗ набрал менее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10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баллов,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 но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в форме ИС-03 стоит «зачет», то технический специалист вручную проставляет «зачет» данному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участнику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15" name="Picture 4" descr="C:\Users\kuzin\Downloads\2025-01-16_15-17-04.png"/>
          <p:cNvPicPr>
            <a:picLocks noChangeAspect="1" noChangeArrowheads="1"/>
          </p:cNvPicPr>
          <p:nvPr/>
        </p:nvPicPr>
        <p:blipFill rotWithShape="1">
          <a:blip r:embed="rId3" cstate="print"/>
          <a:srcRect b="28310"/>
          <a:stretch/>
        </p:blipFill>
        <p:spPr bwMode="auto">
          <a:xfrm>
            <a:off x="144462" y="1220788"/>
            <a:ext cx="8891587" cy="24385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3059832" y="244965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59832" y="314096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148907" y="2128127"/>
            <a:ext cx="242316" cy="3814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979234" y="2204864"/>
            <a:ext cx="242316" cy="3706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Рисунок 19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75" y="4014194"/>
            <a:ext cx="1584176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2975" y="3727092"/>
            <a:ext cx="4445795" cy="58477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Все ячейки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13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критериям должны быть заполнены!!!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5434" y="4437112"/>
            <a:ext cx="4460875" cy="1169551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В случае если участник ИС с ОВЗ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не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выполнял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задание ИС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(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например, участник с тяжелыми нарушениями речи не выполняет задание 1), эксперт выставляет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всем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критериям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к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заданию № 1 –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знак «Х».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2975" y="5688449"/>
            <a:ext cx="4440684" cy="954107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Участник ИС с ОВЗ может по желанию выполнять задание, которое для такой категории ОВЗ исключено.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этом случае эксперт оценивает выполнение участником этого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7239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664" y="1268760"/>
            <a:ext cx="7488386" cy="1026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(4862) 43-25-96</a:t>
            </a:r>
          </a:p>
        </p:txBody>
      </p:sp>
      <p:pic>
        <p:nvPicPr>
          <p:cNvPr id="1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495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479274" y="2420888"/>
            <a:ext cx="6557222" cy="19442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итогового собеседования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121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(С. Н. Тихоновская)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доб.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120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(Н. В.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Заболонкова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1438" y="160338"/>
            <a:ext cx="8964612" cy="1057275"/>
          </a:xfrm>
          <a:prstGeom prst="rect">
            <a:avLst/>
          </a:prstGeom>
          <a:solidFill>
            <a:srgbClr val="005EA4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Телефоны «горячей линии»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03848" y="4517505"/>
            <a:ext cx="5832202" cy="19626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организации итогового собеседования для участников с ОВЗ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107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В.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Гольцова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22898</TotalTime>
  <Words>559</Words>
  <Application>Microsoft Office PowerPoint</Application>
  <PresentationFormat>Экран (4:3)</PresentationFormat>
  <Paragraphs>124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Списки участников итогового собеседования  с ОВЗ</vt:lpstr>
      <vt:lpstr>Презентация PowerPoint</vt:lpstr>
      <vt:lpstr>Презентация PowerPoint</vt:lpstr>
      <vt:lpstr>Особенности проведения итогового собеседования  для слабовидящих участников</vt:lpstr>
      <vt:lpstr>Особенности проведения ИС в  письменной форме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Татьяна Гольцова</cp:lastModifiedBy>
  <cp:revision>1301</cp:revision>
  <cp:lastPrinted>2026-01-26T11:53:53Z</cp:lastPrinted>
  <dcterms:created xsi:type="dcterms:W3CDTF">2011-08-25T06:09:31Z</dcterms:created>
  <dcterms:modified xsi:type="dcterms:W3CDTF">2026-02-02T10:02:21Z</dcterms:modified>
</cp:coreProperties>
</file>