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7" r:id="rId6"/>
    <p:sldId id="268" r:id="rId7"/>
    <p:sldId id="269" r:id="rId8"/>
    <p:sldId id="270" r:id="rId9"/>
    <p:sldId id="271" r:id="rId10"/>
    <p:sldId id="272" r:id="rId11"/>
    <p:sldId id="261" r:id="rId12"/>
    <p:sldId id="262" r:id="rId13"/>
    <p:sldId id="263" r:id="rId14"/>
    <p:sldId id="264" r:id="rId15"/>
    <p:sldId id="266" r:id="rId16"/>
    <p:sldId id="257" r:id="rId1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111" d="100"/>
          <a:sy n="111" d="100"/>
        </p:scale>
        <p:origin x="222"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665ED0FA-4656-4608-974F-083C9C5D198E}" type="datetimeFigureOut">
              <a:rPr lang="ru-RU" smtClean="0"/>
              <a:t>06.02.2026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B31E51A-5EB0-42F7-8317-839D1690A3DE}" type="slidenum">
              <a:rPr lang="ru-RU" smtClean="0"/>
              <a:t>‹#›</a:t>
            </a:fld>
            <a:endParaRPr lang="ru-RU"/>
          </a:p>
        </p:txBody>
      </p:sp>
    </p:spTree>
    <p:extLst>
      <p:ext uri="{BB962C8B-B14F-4D97-AF65-F5344CB8AC3E}">
        <p14:creationId xmlns:p14="http://schemas.microsoft.com/office/powerpoint/2010/main" val="127062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65ED0FA-4656-4608-974F-083C9C5D198E}" type="datetimeFigureOut">
              <a:rPr lang="ru-RU" smtClean="0"/>
              <a:t>06.02.2026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B31E51A-5EB0-42F7-8317-839D1690A3DE}" type="slidenum">
              <a:rPr lang="ru-RU" smtClean="0"/>
              <a:t>‹#›</a:t>
            </a:fld>
            <a:endParaRPr lang="ru-RU"/>
          </a:p>
        </p:txBody>
      </p:sp>
    </p:spTree>
    <p:extLst>
      <p:ext uri="{BB962C8B-B14F-4D97-AF65-F5344CB8AC3E}">
        <p14:creationId xmlns:p14="http://schemas.microsoft.com/office/powerpoint/2010/main" val="1695610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65ED0FA-4656-4608-974F-083C9C5D198E}" type="datetimeFigureOut">
              <a:rPr lang="ru-RU" smtClean="0"/>
              <a:t>06.02.2026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B31E51A-5EB0-42F7-8317-839D1690A3DE}" type="slidenum">
              <a:rPr lang="ru-RU" smtClean="0"/>
              <a:t>‹#›</a:t>
            </a:fld>
            <a:endParaRPr lang="ru-RU"/>
          </a:p>
        </p:txBody>
      </p:sp>
    </p:spTree>
    <p:extLst>
      <p:ext uri="{BB962C8B-B14F-4D97-AF65-F5344CB8AC3E}">
        <p14:creationId xmlns:p14="http://schemas.microsoft.com/office/powerpoint/2010/main" val="3675276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65ED0FA-4656-4608-974F-083C9C5D198E}" type="datetimeFigureOut">
              <a:rPr lang="ru-RU" smtClean="0"/>
              <a:t>06.02.2026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B31E51A-5EB0-42F7-8317-839D1690A3DE}" type="slidenum">
              <a:rPr lang="ru-RU" smtClean="0"/>
              <a:t>‹#›</a:t>
            </a:fld>
            <a:endParaRPr lang="ru-RU"/>
          </a:p>
        </p:txBody>
      </p:sp>
    </p:spTree>
    <p:extLst>
      <p:ext uri="{BB962C8B-B14F-4D97-AF65-F5344CB8AC3E}">
        <p14:creationId xmlns:p14="http://schemas.microsoft.com/office/powerpoint/2010/main" val="2317625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665ED0FA-4656-4608-974F-083C9C5D198E}" type="datetimeFigureOut">
              <a:rPr lang="ru-RU" smtClean="0"/>
              <a:t>06.02.2026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B31E51A-5EB0-42F7-8317-839D1690A3DE}" type="slidenum">
              <a:rPr lang="ru-RU" smtClean="0"/>
              <a:t>‹#›</a:t>
            </a:fld>
            <a:endParaRPr lang="ru-RU"/>
          </a:p>
        </p:txBody>
      </p:sp>
    </p:spTree>
    <p:extLst>
      <p:ext uri="{BB962C8B-B14F-4D97-AF65-F5344CB8AC3E}">
        <p14:creationId xmlns:p14="http://schemas.microsoft.com/office/powerpoint/2010/main" val="1866625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65ED0FA-4656-4608-974F-083C9C5D198E}" type="datetimeFigureOut">
              <a:rPr lang="ru-RU" smtClean="0"/>
              <a:t>06.02.2026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B31E51A-5EB0-42F7-8317-839D1690A3DE}" type="slidenum">
              <a:rPr lang="ru-RU" smtClean="0"/>
              <a:t>‹#›</a:t>
            </a:fld>
            <a:endParaRPr lang="ru-RU"/>
          </a:p>
        </p:txBody>
      </p:sp>
    </p:spTree>
    <p:extLst>
      <p:ext uri="{BB962C8B-B14F-4D97-AF65-F5344CB8AC3E}">
        <p14:creationId xmlns:p14="http://schemas.microsoft.com/office/powerpoint/2010/main" val="643865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665ED0FA-4656-4608-974F-083C9C5D198E}" type="datetimeFigureOut">
              <a:rPr lang="ru-RU" smtClean="0"/>
              <a:t>06.02.2026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B31E51A-5EB0-42F7-8317-839D1690A3DE}" type="slidenum">
              <a:rPr lang="ru-RU" smtClean="0"/>
              <a:t>‹#›</a:t>
            </a:fld>
            <a:endParaRPr lang="ru-RU"/>
          </a:p>
        </p:txBody>
      </p:sp>
    </p:spTree>
    <p:extLst>
      <p:ext uri="{BB962C8B-B14F-4D97-AF65-F5344CB8AC3E}">
        <p14:creationId xmlns:p14="http://schemas.microsoft.com/office/powerpoint/2010/main" val="4161441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65ED0FA-4656-4608-974F-083C9C5D198E}" type="datetimeFigureOut">
              <a:rPr lang="ru-RU" smtClean="0"/>
              <a:t>06.02.2026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B31E51A-5EB0-42F7-8317-839D1690A3DE}" type="slidenum">
              <a:rPr lang="ru-RU" smtClean="0"/>
              <a:t>‹#›</a:t>
            </a:fld>
            <a:endParaRPr lang="ru-RU"/>
          </a:p>
        </p:txBody>
      </p:sp>
    </p:spTree>
    <p:extLst>
      <p:ext uri="{BB962C8B-B14F-4D97-AF65-F5344CB8AC3E}">
        <p14:creationId xmlns:p14="http://schemas.microsoft.com/office/powerpoint/2010/main" val="2758507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65ED0FA-4656-4608-974F-083C9C5D198E}" type="datetimeFigureOut">
              <a:rPr lang="ru-RU" smtClean="0"/>
              <a:t>06.02.2026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B31E51A-5EB0-42F7-8317-839D1690A3DE}" type="slidenum">
              <a:rPr lang="ru-RU" smtClean="0"/>
              <a:t>‹#›</a:t>
            </a:fld>
            <a:endParaRPr lang="ru-RU"/>
          </a:p>
        </p:txBody>
      </p:sp>
    </p:spTree>
    <p:extLst>
      <p:ext uri="{BB962C8B-B14F-4D97-AF65-F5344CB8AC3E}">
        <p14:creationId xmlns:p14="http://schemas.microsoft.com/office/powerpoint/2010/main" val="4072425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665ED0FA-4656-4608-974F-083C9C5D198E}" type="datetimeFigureOut">
              <a:rPr lang="ru-RU" smtClean="0"/>
              <a:t>06.02.2026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B31E51A-5EB0-42F7-8317-839D1690A3DE}" type="slidenum">
              <a:rPr lang="ru-RU" smtClean="0"/>
              <a:t>‹#›</a:t>
            </a:fld>
            <a:endParaRPr lang="ru-RU"/>
          </a:p>
        </p:txBody>
      </p:sp>
    </p:spTree>
    <p:extLst>
      <p:ext uri="{BB962C8B-B14F-4D97-AF65-F5344CB8AC3E}">
        <p14:creationId xmlns:p14="http://schemas.microsoft.com/office/powerpoint/2010/main" val="2394266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665ED0FA-4656-4608-974F-083C9C5D198E}" type="datetimeFigureOut">
              <a:rPr lang="ru-RU" smtClean="0"/>
              <a:t>06.02.2026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B31E51A-5EB0-42F7-8317-839D1690A3DE}" type="slidenum">
              <a:rPr lang="ru-RU" smtClean="0"/>
              <a:t>‹#›</a:t>
            </a:fld>
            <a:endParaRPr lang="ru-RU"/>
          </a:p>
        </p:txBody>
      </p:sp>
    </p:spTree>
    <p:extLst>
      <p:ext uri="{BB962C8B-B14F-4D97-AF65-F5344CB8AC3E}">
        <p14:creationId xmlns:p14="http://schemas.microsoft.com/office/powerpoint/2010/main" val="1061013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5ED0FA-4656-4608-974F-083C9C5D198E}" type="datetimeFigureOut">
              <a:rPr lang="ru-RU" smtClean="0"/>
              <a:t>06.02.2026</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31E51A-5EB0-42F7-8317-839D1690A3DE}" type="slidenum">
              <a:rPr lang="ru-RU" smtClean="0"/>
              <a:t>‹#›</a:t>
            </a:fld>
            <a:endParaRPr lang="ru-RU"/>
          </a:p>
        </p:txBody>
      </p:sp>
    </p:spTree>
    <p:extLst>
      <p:ext uri="{BB962C8B-B14F-4D97-AF65-F5344CB8AC3E}">
        <p14:creationId xmlns:p14="http://schemas.microsoft.com/office/powerpoint/2010/main" val="11643843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fipi.ru/itogovoye-sobesedovaniy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12192000" cy="3602038"/>
          </a:xfrm>
          <a:solidFill>
            <a:schemeClr val="accent1">
              <a:lumMod val="60000"/>
              <a:lumOff val="40000"/>
            </a:schemeClr>
          </a:solidFill>
        </p:spPr>
        <p:txBody>
          <a:bodyPr>
            <a:noAutofit/>
          </a:bodyPr>
          <a:lstStyle/>
          <a:p>
            <a:r>
              <a:rPr lang="ru-RU" sz="4000" b="1" dirty="0" smtClean="0"/>
              <a:t>Анализ результатов </a:t>
            </a:r>
            <a:r>
              <a:rPr lang="ru-RU" sz="4000" b="1" dirty="0" smtClean="0"/>
              <a:t>тренировочного  </a:t>
            </a:r>
            <a:r>
              <a:rPr lang="ru-RU" sz="4000" b="1" dirty="0" smtClean="0"/>
              <a:t>итогового собеседования, проведенного в образовательных организациях Орловской области </a:t>
            </a:r>
            <a:r>
              <a:rPr lang="ru-RU" sz="4000" b="1" dirty="0" smtClean="0"/>
              <a:t/>
            </a:r>
            <a:br>
              <a:rPr lang="ru-RU" sz="4000" b="1" dirty="0" smtClean="0"/>
            </a:br>
            <a:r>
              <a:rPr lang="ru-RU" sz="4000" b="1" dirty="0" smtClean="0"/>
              <a:t>в </a:t>
            </a:r>
            <a:r>
              <a:rPr lang="ru-RU" sz="4000" b="1" dirty="0" smtClean="0"/>
              <a:t>2025-2026 учебном году</a:t>
            </a:r>
            <a:br>
              <a:rPr lang="ru-RU" sz="4000" b="1" dirty="0" smtClean="0"/>
            </a:br>
            <a:endParaRPr lang="ru-RU" sz="4000" b="1" dirty="0"/>
          </a:p>
        </p:txBody>
      </p:sp>
      <p:sp>
        <p:nvSpPr>
          <p:cNvPr id="3" name="Подзаголовок 2"/>
          <p:cNvSpPr>
            <a:spLocks noGrp="1"/>
          </p:cNvSpPr>
          <p:nvPr>
            <p:ph type="subTitle" idx="1"/>
          </p:nvPr>
        </p:nvSpPr>
        <p:spPr>
          <a:xfrm>
            <a:off x="0" y="3449638"/>
            <a:ext cx="12192000" cy="3408362"/>
          </a:xfrm>
          <a:solidFill>
            <a:schemeClr val="accent1">
              <a:lumMod val="60000"/>
              <a:lumOff val="40000"/>
            </a:schemeClr>
          </a:solidFill>
        </p:spPr>
        <p:txBody>
          <a:bodyPr/>
          <a:lstStyle/>
          <a:p>
            <a:pPr algn="r"/>
            <a:r>
              <a:rPr lang="ru-RU" dirty="0"/>
              <a:t>Старший методист  БУ ОО ДПО </a:t>
            </a:r>
            <a:endParaRPr lang="ru-RU" dirty="0" smtClean="0"/>
          </a:p>
          <a:p>
            <a:pPr algn="r"/>
            <a:r>
              <a:rPr lang="ru-RU" dirty="0" smtClean="0"/>
              <a:t>«</a:t>
            </a:r>
            <a:r>
              <a:rPr lang="ru-RU" dirty="0"/>
              <a:t>Институт развития образования»  </a:t>
            </a:r>
            <a:endParaRPr lang="ru-RU" dirty="0" smtClean="0"/>
          </a:p>
          <a:p>
            <a:pPr algn="r"/>
            <a:r>
              <a:rPr lang="ru-RU" dirty="0" smtClean="0"/>
              <a:t>Цыганкова </a:t>
            </a:r>
            <a:r>
              <a:rPr lang="ru-RU" dirty="0"/>
              <a:t>М.Е.</a:t>
            </a:r>
          </a:p>
          <a:p>
            <a:pPr algn="r"/>
            <a:endParaRPr lang="ru-RU" dirty="0"/>
          </a:p>
        </p:txBody>
      </p:sp>
    </p:spTree>
    <p:extLst>
      <p:ext uri="{BB962C8B-B14F-4D97-AF65-F5344CB8AC3E}">
        <p14:creationId xmlns:p14="http://schemas.microsoft.com/office/powerpoint/2010/main" val="38713235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b="1" dirty="0">
                <a:latin typeface="Times New Roman" panose="02020603050405020304" pitchFamily="18" charset="0"/>
                <a:cs typeface="Times New Roman" panose="02020603050405020304" pitchFamily="18" charset="0"/>
              </a:rPr>
              <a:t>Рекомендации по оцениванию грамотности </a:t>
            </a:r>
            <a:r>
              <a:rPr lang="ru-RU" sz="2800" b="1" dirty="0" smtClean="0">
                <a:latin typeface="Times New Roman" panose="02020603050405020304" pitchFamily="18" charset="0"/>
                <a:cs typeface="Times New Roman" panose="02020603050405020304" pitchFamily="18" charset="0"/>
              </a:rPr>
              <a:t/>
            </a:r>
            <a:br>
              <a:rPr lang="ru-RU" sz="2800" b="1" dirty="0" smtClean="0">
                <a:latin typeface="Times New Roman" panose="02020603050405020304" pitchFamily="18" charset="0"/>
                <a:cs typeface="Times New Roman" panose="02020603050405020304" pitchFamily="18" charset="0"/>
              </a:rPr>
            </a:br>
            <a:r>
              <a:rPr lang="ru-RU" sz="2800" b="1" dirty="0" smtClean="0">
                <a:latin typeface="Times New Roman" panose="02020603050405020304" pitchFamily="18" charset="0"/>
                <a:cs typeface="Times New Roman" panose="02020603050405020304" pitchFamily="18" charset="0"/>
              </a:rPr>
              <a:t>и </a:t>
            </a:r>
            <a:r>
              <a:rPr lang="ru-RU" sz="2800" b="1" dirty="0">
                <a:latin typeface="Times New Roman" panose="02020603050405020304" pitchFamily="18" charset="0"/>
                <a:cs typeface="Times New Roman" panose="02020603050405020304" pitchFamily="18" charset="0"/>
              </a:rPr>
              <a:t>фактической точности речи</a:t>
            </a:r>
          </a:p>
        </p:txBody>
      </p:sp>
      <p:sp>
        <p:nvSpPr>
          <p:cNvPr id="3" name="Объект 2"/>
          <p:cNvSpPr>
            <a:spLocks noGrp="1"/>
          </p:cNvSpPr>
          <p:nvPr>
            <p:ph idx="1"/>
          </p:nvPr>
        </p:nvSpPr>
        <p:spPr>
          <a:xfrm>
            <a:off x="838200" y="1690688"/>
            <a:ext cx="10515600" cy="4822948"/>
          </a:xfrm>
        </p:spPr>
        <p:txBody>
          <a:bodyPr>
            <a:normAutofit/>
          </a:bodyPr>
          <a:lstStyle/>
          <a:p>
            <a:r>
              <a:rPr lang="ru-RU" sz="2400" b="1" dirty="0" smtClean="0">
                <a:latin typeface="Times New Roman" panose="02020603050405020304" pitchFamily="18" charset="0"/>
                <a:cs typeface="Times New Roman" panose="02020603050405020304" pitchFamily="18" charset="0"/>
              </a:rPr>
              <a:t>Обратите внимание! </a:t>
            </a:r>
            <a:r>
              <a:rPr lang="ru-RU" sz="2400" dirty="0" smtClean="0">
                <a:latin typeface="Times New Roman" panose="02020603050405020304" pitchFamily="18" charset="0"/>
                <a:cs typeface="Times New Roman" panose="02020603050405020304" pitchFamily="18" charset="0"/>
              </a:rPr>
              <a:t>Чтение </a:t>
            </a:r>
            <a:r>
              <a:rPr lang="ru-RU" sz="2400" dirty="0">
                <a:latin typeface="Times New Roman" panose="02020603050405020304" pitchFamily="18" charset="0"/>
                <a:cs typeface="Times New Roman" panose="02020603050405020304" pitchFamily="18" charset="0"/>
              </a:rPr>
              <a:t>текста вслух (задание 1) оценивается только по критериям Р1 «Соблюдение орфоэпических норм» и Р2 «Соблюдение грамматических </a:t>
            </a:r>
            <a:r>
              <a:rPr lang="ru-RU" sz="2400" dirty="0" smtClean="0">
                <a:latin typeface="Times New Roman" panose="02020603050405020304" pitchFamily="18" charset="0"/>
                <a:cs typeface="Times New Roman" panose="02020603050405020304" pitchFamily="18" charset="0"/>
              </a:rPr>
              <a:t>норм</a:t>
            </a:r>
            <a:r>
              <a:rPr lang="ru-RU" sz="2400" dirty="0">
                <a:latin typeface="Times New Roman" panose="02020603050405020304" pitchFamily="18" charset="0"/>
                <a:cs typeface="Times New Roman" panose="02020603050405020304" pitchFamily="18" charset="0"/>
              </a:rPr>
              <a:t>».  </a:t>
            </a:r>
          </a:p>
          <a:p>
            <a:r>
              <a:rPr lang="ru-RU" sz="2400" b="1" dirty="0">
                <a:latin typeface="Times New Roman" panose="02020603050405020304" pitchFamily="18" charset="0"/>
                <a:cs typeface="Times New Roman" panose="02020603050405020304" pitchFamily="18" charset="0"/>
              </a:rPr>
              <a:t>Обратите внимание!</a:t>
            </a:r>
            <a:r>
              <a:rPr lang="ru-RU" sz="2400" dirty="0">
                <a:latin typeface="Times New Roman" panose="02020603050405020304" pitchFamily="18" charset="0"/>
                <a:cs typeface="Times New Roman" panose="02020603050405020304" pitchFamily="18" charset="0"/>
              </a:rPr>
              <a:t> При чтении текста вслух рекомендуется не контролировать соблюдение речевых норм. А соблюдение фактической точности при чтении текста вслух оценивается в рамках критерия Ч3 «Искажения слов».  Если при чтении  он произнесет </a:t>
            </a:r>
            <a:r>
              <a:rPr lang="ru-RU" sz="2400" dirty="0" err="1">
                <a:latin typeface="Times New Roman" panose="02020603050405020304" pitchFamily="18" charset="0"/>
                <a:cs typeface="Times New Roman" panose="02020603050405020304" pitchFamily="18" charset="0"/>
              </a:rPr>
              <a:t>Вернонский</a:t>
            </a:r>
            <a:r>
              <a:rPr lang="ru-RU" sz="2400" dirty="0">
                <a:latin typeface="Times New Roman" panose="02020603050405020304" pitchFamily="18" charset="0"/>
                <a:cs typeface="Times New Roman" panose="02020603050405020304" pitchFamily="18" charset="0"/>
              </a:rPr>
              <a:t> вместо Вернадский, это искажение, а если при пересказе, то это фактическая ошибка. Обычно это касается имен собственных и терминов.</a:t>
            </a:r>
          </a:p>
          <a:p>
            <a:r>
              <a:rPr lang="ru-RU" sz="2400" b="1" dirty="0" smtClean="0">
                <a:latin typeface="Times New Roman" panose="02020603050405020304" pitchFamily="18" charset="0"/>
                <a:cs typeface="Times New Roman" panose="02020603050405020304" pitchFamily="18" charset="0"/>
              </a:rPr>
              <a:t>Обратите внимание!  </a:t>
            </a:r>
            <a:r>
              <a:rPr lang="ru-RU" sz="2400" dirty="0" smtClean="0">
                <a:latin typeface="Times New Roman" panose="02020603050405020304" pitchFamily="18" charset="0"/>
                <a:cs typeface="Times New Roman" panose="02020603050405020304" pitchFamily="18" charset="0"/>
              </a:rPr>
              <a:t>При оценивании по критерию Р1 «Соблюдение орфоэпических норм» никак не разграничиваются ошибки в словах с проставленным ударением и в словах с </a:t>
            </a:r>
            <a:r>
              <a:rPr lang="ru-RU" sz="2400" dirty="0" err="1" smtClean="0">
                <a:latin typeface="Times New Roman" panose="02020603050405020304" pitchFamily="18" charset="0"/>
                <a:cs typeface="Times New Roman" panose="02020603050405020304" pitchFamily="18" charset="0"/>
              </a:rPr>
              <a:t>непроставленным</a:t>
            </a:r>
            <a:r>
              <a:rPr lang="ru-RU" sz="2400" dirty="0" smtClean="0">
                <a:latin typeface="Times New Roman" panose="02020603050405020304" pitchFamily="18" charset="0"/>
                <a:cs typeface="Times New Roman" panose="02020603050405020304" pitchFamily="18" charset="0"/>
              </a:rPr>
              <a:t> ударением. Каждая подобная ошибка считается как орфоэпическая.</a:t>
            </a:r>
          </a:p>
          <a:p>
            <a:endParaRPr lang="ru-RU" sz="2600" dirty="0" smtClean="0">
              <a:latin typeface="Times New Roman" panose="02020603050405020304" pitchFamily="18" charset="0"/>
              <a:cs typeface="Times New Roman" panose="02020603050405020304" pitchFamily="18" charset="0"/>
            </a:endParaRPr>
          </a:p>
          <a:p>
            <a:endParaRPr lang="ru-RU" sz="26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1402845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200" b="1" dirty="0" smtClean="0">
                <a:latin typeface="+mn-lt"/>
              </a:rPr>
              <a:t>Методические рекомендации</a:t>
            </a:r>
            <a:endParaRPr lang="ru-RU" sz="3200" b="1" dirty="0">
              <a:latin typeface="+mn-lt"/>
            </a:endParaRPr>
          </a:p>
        </p:txBody>
      </p:sp>
      <p:sp>
        <p:nvSpPr>
          <p:cNvPr id="3" name="Объект 2"/>
          <p:cNvSpPr>
            <a:spLocks noGrp="1"/>
          </p:cNvSpPr>
          <p:nvPr>
            <p:ph idx="1"/>
          </p:nvPr>
        </p:nvSpPr>
        <p:spPr>
          <a:xfrm>
            <a:off x="749300" y="1485900"/>
            <a:ext cx="10807700" cy="5283200"/>
          </a:xfrm>
        </p:spPr>
        <p:txBody>
          <a:bodyPr>
            <a:normAutofit/>
          </a:bodyPr>
          <a:lstStyle/>
          <a:p>
            <a:pPr marL="0" indent="0" algn="just">
              <a:lnSpc>
                <a:spcPct val="100000"/>
              </a:lnSpc>
              <a:spcBef>
                <a:spcPts val="0"/>
              </a:spcBef>
              <a:buNone/>
            </a:pPr>
            <a:r>
              <a:rPr lang="ru-RU" dirty="0" smtClean="0"/>
              <a:t>	</a:t>
            </a:r>
            <a:r>
              <a:rPr lang="ru-RU" sz="2400" dirty="0" smtClean="0">
                <a:latin typeface="Times New Roman" panose="02020603050405020304" pitchFamily="18" charset="0"/>
                <a:cs typeface="Times New Roman" panose="02020603050405020304" pitchFamily="18" charset="0"/>
              </a:rPr>
              <a:t>При </a:t>
            </a:r>
            <a:r>
              <a:rPr lang="ru-RU" sz="2400" dirty="0">
                <a:latin typeface="Times New Roman" panose="02020603050405020304" pitchFamily="18" charset="0"/>
                <a:cs typeface="Times New Roman" panose="02020603050405020304" pitchFamily="18" charset="0"/>
              </a:rPr>
              <a:t>подготовке обучающихся к выполнению задания 1 необходимо проводить систематические упражнения в чтении связных текстов.  При чтении текстов нужно  обращать  внимание на темп чтения, интонацию (в том числе конца предложения, свойственную русской речи), паузы при чтении, словесное ударение (особое внимание уделить сложным словам), соблюдение  орфоэпических и грамматических норм, на  правильность прочтения имен собственных, терминов, имен числительных, которые представлены в цифровой форме записи и использованы в одном из косвенных падежей.  </a:t>
            </a:r>
            <a:r>
              <a:rPr lang="ru-RU" sz="2400" i="1" dirty="0">
                <a:latin typeface="Times New Roman" panose="02020603050405020304" pitchFamily="18" charset="0"/>
                <a:cs typeface="Times New Roman" panose="02020603050405020304" pitchFamily="18" charset="0"/>
              </a:rPr>
              <a:t>При подготовке к заданию 1 итогового собеседования целесообразно повторить правила склонения имен числительных и регулярно выполнять упражнения, направленные на повторение правил употребления имен числительных в речи. </a:t>
            </a:r>
          </a:p>
          <a:p>
            <a:pPr marL="0" indent="0">
              <a:buNone/>
            </a:pPr>
            <a:endParaRPr lang="ru-RU" dirty="0"/>
          </a:p>
        </p:txBody>
      </p:sp>
    </p:spTree>
    <p:extLst>
      <p:ext uri="{BB962C8B-B14F-4D97-AF65-F5344CB8AC3E}">
        <p14:creationId xmlns:p14="http://schemas.microsoft.com/office/powerpoint/2010/main" val="2943384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200" b="1" dirty="0" smtClean="0">
                <a:latin typeface="+mn-lt"/>
              </a:rPr>
              <a:t>Методические рекомендации</a:t>
            </a:r>
            <a:endParaRPr lang="ru-RU" sz="3200" b="1" dirty="0">
              <a:latin typeface="+mn-lt"/>
            </a:endParaRPr>
          </a:p>
        </p:txBody>
      </p:sp>
      <p:sp>
        <p:nvSpPr>
          <p:cNvPr id="3" name="Объект 2"/>
          <p:cNvSpPr>
            <a:spLocks noGrp="1"/>
          </p:cNvSpPr>
          <p:nvPr>
            <p:ph idx="1"/>
          </p:nvPr>
        </p:nvSpPr>
        <p:spPr>
          <a:xfrm>
            <a:off x="0" y="1435100"/>
            <a:ext cx="12014200" cy="5156200"/>
          </a:xfrm>
        </p:spPr>
        <p:txBody>
          <a:bodyPr>
            <a:normAutofit/>
          </a:bodyPr>
          <a:lstStyle/>
          <a:p>
            <a:r>
              <a:rPr lang="ru-RU" sz="2400" dirty="0">
                <a:latin typeface="Times New Roman" panose="02020603050405020304" pitchFamily="18" charset="0"/>
                <a:cs typeface="Times New Roman" panose="02020603050405020304" pitchFamily="18" charset="0"/>
              </a:rPr>
              <a:t>При подготовке обучающихся к заданию 2  (пересказ с привлечением дополнительной информации)  необходимо отрабатывать следующую последовательность учебных действий: </a:t>
            </a:r>
          </a:p>
          <a:p>
            <a:pPr lvl="0"/>
            <a:r>
              <a:rPr lang="ru-RU" sz="2400" dirty="0">
                <a:latin typeface="Times New Roman" panose="02020603050405020304" pitchFamily="18" charset="0"/>
                <a:cs typeface="Times New Roman" panose="02020603050405020304" pitchFamily="18" charset="0"/>
              </a:rPr>
              <a:t>выделить ключевые слова в каждом абзаце;   </a:t>
            </a:r>
          </a:p>
          <a:p>
            <a:pPr lvl="0"/>
            <a:r>
              <a:rPr lang="ru-RU" sz="2400" dirty="0">
                <a:latin typeface="Times New Roman" panose="02020603050405020304" pitchFamily="18" charset="0"/>
                <a:cs typeface="Times New Roman" panose="02020603050405020304" pitchFamily="18" charset="0"/>
              </a:rPr>
              <a:t>выделить главную </a:t>
            </a:r>
            <a:r>
              <a:rPr lang="ru-RU" sz="2400" dirty="0" smtClean="0">
                <a:latin typeface="Times New Roman" panose="02020603050405020304" pitchFamily="18" charset="0"/>
                <a:cs typeface="Times New Roman" panose="02020603050405020304" pitchFamily="18" charset="0"/>
              </a:rPr>
              <a:t>мысль в </a:t>
            </a:r>
            <a:r>
              <a:rPr lang="ru-RU" sz="2400" dirty="0">
                <a:latin typeface="Times New Roman" panose="02020603050405020304" pitchFamily="18" charset="0"/>
                <a:cs typeface="Times New Roman" panose="02020603050405020304" pitchFamily="18" charset="0"/>
              </a:rPr>
              <a:t>каждой части текста;  </a:t>
            </a:r>
          </a:p>
          <a:p>
            <a:pPr lvl="0"/>
            <a:r>
              <a:rPr lang="ru-RU" sz="2400" dirty="0">
                <a:latin typeface="Times New Roman" panose="02020603050405020304" pitchFamily="18" charset="0"/>
                <a:cs typeface="Times New Roman" panose="02020603050405020304" pitchFamily="18" charset="0"/>
              </a:rPr>
              <a:t>установить причинно-следственные связи между событиями текста;  </a:t>
            </a:r>
          </a:p>
          <a:p>
            <a:r>
              <a:rPr lang="ru-RU" sz="2400" b="1"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пересказать </a:t>
            </a:r>
            <a:r>
              <a:rPr lang="ru-RU" sz="2400" dirty="0">
                <a:latin typeface="Times New Roman" panose="02020603050405020304" pitchFamily="18" charset="0"/>
                <a:cs typeface="Times New Roman" panose="02020603050405020304" pitchFamily="18" charset="0"/>
              </a:rPr>
              <a:t>текст, логично и уместно включив приведенное высказывание. </a:t>
            </a:r>
          </a:p>
          <a:p>
            <a:pPr marL="0" indent="0">
              <a:buNone/>
            </a:pPr>
            <a:endParaRPr lang="ru-RU" sz="3600" dirty="0"/>
          </a:p>
        </p:txBody>
      </p:sp>
    </p:spTree>
    <p:extLst>
      <p:ext uri="{BB962C8B-B14F-4D97-AF65-F5344CB8AC3E}">
        <p14:creationId xmlns:p14="http://schemas.microsoft.com/office/powerpoint/2010/main" val="24938799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3200" y="254000"/>
            <a:ext cx="10198100" cy="1460500"/>
          </a:xfrm>
        </p:spPr>
        <p:txBody>
          <a:bodyPr>
            <a:normAutofit/>
          </a:bodyPr>
          <a:lstStyle/>
          <a:p>
            <a:r>
              <a:rPr lang="ru-RU" sz="3200" b="1" dirty="0" smtClean="0"/>
              <a:t>              </a:t>
            </a:r>
            <a:r>
              <a:rPr lang="ru-RU" sz="3200" b="1" dirty="0" smtClean="0">
                <a:latin typeface="+mn-lt"/>
              </a:rPr>
              <a:t>Методические </a:t>
            </a:r>
            <a:r>
              <a:rPr lang="ru-RU" sz="3200" b="1" dirty="0">
                <a:latin typeface="+mn-lt"/>
              </a:rPr>
              <a:t>рекомендации</a:t>
            </a:r>
          </a:p>
        </p:txBody>
      </p:sp>
      <p:sp>
        <p:nvSpPr>
          <p:cNvPr id="3" name="Объект 2"/>
          <p:cNvSpPr>
            <a:spLocks noGrp="1"/>
          </p:cNvSpPr>
          <p:nvPr>
            <p:ph idx="1"/>
          </p:nvPr>
        </p:nvSpPr>
        <p:spPr>
          <a:xfrm>
            <a:off x="177800" y="1714500"/>
            <a:ext cx="12014200" cy="5029200"/>
          </a:xfrm>
        </p:spPr>
        <p:txBody>
          <a:bodyPr/>
          <a:lstStyle/>
          <a:p>
            <a:r>
              <a:rPr lang="ru-RU" sz="2400" dirty="0">
                <a:latin typeface="Times New Roman" panose="02020603050405020304" pitchFamily="18" charset="0"/>
                <a:cs typeface="Times New Roman" panose="02020603050405020304" pitchFamily="18" charset="0"/>
              </a:rPr>
              <a:t>Следует чаще включать в дидактическую систему урока русского языка следующие упражнения:</a:t>
            </a:r>
          </a:p>
          <a:p>
            <a:r>
              <a:rPr lang="ru-RU" sz="2400" dirty="0" smtClean="0">
                <a:latin typeface="Times New Roman" panose="02020603050405020304" pitchFamily="18" charset="0"/>
                <a:cs typeface="Times New Roman" panose="02020603050405020304" pitchFamily="18" charset="0"/>
              </a:rPr>
              <a:t>подготовка </a:t>
            </a:r>
            <a:r>
              <a:rPr lang="ru-RU" sz="2400" dirty="0">
                <a:latin typeface="Times New Roman" panose="02020603050405020304" pitchFamily="18" charset="0"/>
                <a:cs typeface="Times New Roman" panose="02020603050405020304" pitchFamily="18" charset="0"/>
              </a:rPr>
              <a:t>устных пересказов текста или его части,</a:t>
            </a:r>
          </a:p>
          <a:p>
            <a:r>
              <a:rPr lang="ru-RU" sz="2400" dirty="0" smtClean="0">
                <a:latin typeface="Times New Roman" panose="02020603050405020304" pitchFamily="18" charset="0"/>
                <a:cs typeface="Times New Roman" panose="02020603050405020304" pitchFamily="18" charset="0"/>
              </a:rPr>
              <a:t>  составление </a:t>
            </a:r>
            <a:r>
              <a:rPr lang="ru-RU" sz="2400" dirty="0">
                <a:latin typeface="Times New Roman" panose="02020603050405020304" pitchFamily="18" charset="0"/>
                <a:cs typeface="Times New Roman" panose="02020603050405020304" pitchFamily="18" charset="0"/>
              </a:rPr>
              <a:t>плана текста,</a:t>
            </a:r>
          </a:p>
          <a:p>
            <a:r>
              <a:rPr lang="ru-RU" sz="2400" dirty="0" smtClean="0">
                <a:latin typeface="Times New Roman" panose="02020603050405020304" pitchFamily="18" charset="0"/>
                <a:cs typeface="Times New Roman" panose="02020603050405020304" pitchFamily="18" charset="0"/>
              </a:rPr>
              <a:t> деление </a:t>
            </a:r>
            <a:r>
              <a:rPr lang="ru-RU" sz="2400" dirty="0">
                <a:latin typeface="Times New Roman" panose="02020603050405020304" pitchFamily="18" charset="0"/>
                <a:cs typeface="Times New Roman" panose="02020603050405020304" pitchFamily="18" charset="0"/>
              </a:rPr>
              <a:t>текста на смысловые части,</a:t>
            </a:r>
          </a:p>
          <a:p>
            <a:r>
              <a:rPr lang="ru-RU" sz="2400" dirty="0" smtClean="0">
                <a:latin typeface="Times New Roman" panose="02020603050405020304" pitchFamily="18" charset="0"/>
                <a:cs typeface="Times New Roman" panose="02020603050405020304" pitchFamily="18" charset="0"/>
              </a:rPr>
              <a:t> выделение </a:t>
            </a:r>
            <a:r>
              <a:rPr lang="ru-RU" sz="2400" dirty="0">
                <a:latin typeface="Times New Roman" panose="02020603050405020304" pitchFamily="18" charset="0"/>
                <a:cs typeface="Times New Roman" panose="02020603050405020304" pitchFamily="18" charset="0"/>
              </a:rPr>
              <a:t>ключевых слов и словосочетаний в тексте,</a:t>
            </a:r>
          </a:p>
          <a:p>
            <a:r>
              <a:rPr lang="ru-RU" sz="2400" i="1" dirty="0" smtClean="0">
                <a:latin typeface="Times New Roman" panose="02020603050405020304" pitchFamily="18" charset="0"/>
                <a:cs typeface="Times New Roman" panose="02020603050405020304" pitchFamily="18" charset="0"/>
              </a:rPr>
              <a:t> отработка </a:t>
            </a:r>
            <a:r>
              <a:rPr lang="ru-RU" sz="2400" i="1" dirty="0">
                <a:latin typeface="Times New Roman" panose="02020603050405020304" pitchFamily="18" charset="0"/>
                <a:cs typeface="Times New Roman" panose="02020603050405020304" pitchFamily="18" charset="0"/>
              </a:rPr>
              <a:t>способов цитирования</a:t>
            </a:r>
            <a:r>
              <a:rPr lang="ru-RU" sz="2400" dirty="0">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21936303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93750" y="0"/>
            <a:ext cx="10515600" cy="1325563"/>
          </a:xfrm>
        </p:spPr>
        <p:txBody>
          <a:bodyPr>
            <a:normAutofit/>
          </a:bodyPr>
          <a:lstStyle/>
          <a:p>
            <a:pPr algn="ctr"/>
            <a:r>
              <a:rPr lang="ru-RU" sz="3200" b="1" dirty="0">
                <a:latin typeface="+mn-lt"/>
              </a:rPr>
              <a:t>Методические рекомендации</a:t>
            </a:r>
          </a:p>
        </p:txBody>
      </p:sp>
      <p:sp>
        <p:nvSpPr>
          <p:cNvPr id="3" name="Объект 2"/>
          <p:cNvSpPr>
            <a:spLocks noGrp="1"/>
          </p:cNvSpPr>
          <p:nvPr>
            <p:ph idx="1"/>
          </p:nvPr>
        </p:nvSpPr>
        <p:spPr>
          <a:xfrm>
            <a:off x="114300" y="1231900"/>
            <a:ext cx="11874500" cy="5346700"/>
          </a:xfrm>
        </p:spPr>
        <p:txBody>
          <a:bodyPr>
            <a:normAutofit fontScale="92500" lnSpcReduction="10000"/>
          </a:bodyPr>
          <a:lstStyle/>
          <a:p>
            <a:r>
              <a:rPr lang="ru-RU" sz="2600" dirty="0">
                <a:latin typeface="Times New Roman" panose="02020603050405020304" pitchFamily="18" charset="0"/>
                <a:cs typeface="Times New Roman" panose="02020603050405020304" pitchFamily="18" charset="0"/>
              </a:rPr>
              <a:t>Подготовка обучающихся к заданию 3 предполагает системную, комплексную  работу учителя, направленную на создание учащимися собственных высказываний в устной и письменной форме.  Особое место на уроках русского языка должна занимать работа по обогащению словарного запаса, работа со словом: </a:t>
            </a:r>
          </a:p>
          <a:p>
            <a:pPr lvl="0"/>
            <a:r>
              <a:rPr lang="ru-RU" sz="2600" dirty="0">
                <a:latin typeface="Times New Roman" panose="02020603050405020304" pitchFamily="18" charset="0"/>
                <a:cs typeface="Times New Roman" panose="02020603050405020304" pitchFamily="18" charset="0"/>
              </a:rPr>
              <a:t>упражнения, предусматривающие  анализ текстовой роли лексических средств: синонимов, антонимов, паронимов, фразеологизмов,  тропов; </a:t>
            </a:r>
          </a:p>
          <a:p>
            <a:pPr lvl="0"/>
            <a:r>
              <a:rPr lang="ru-RU" sz="2600" dirty="0">
                <a:latin typeface="Times New Roman" panose="02020603050405020304" pitchFamily="18" charset="0"/>
                <a:cs typeface="Times New Roman" panose="02020603050405020304" pitchFamily="18" charset="0"/>
              </a:rPr>
              <a:t>упражнения, направленные на формирование умения использовать слово в соответствии с его лексическим значением и с требованием лексической сочетаемости в собственных письменных и устных высказываниях;</a:t>
            </a:r>
          </a:p>
          <a:p>
            <a:pPr lvl="0"/>
            <a:r>
              <a:rPr lang="ru-RU" sz="2600" dirty="0">
                <a:latin typeface="Times New Roman" panose="02020603050405020304" pitchFamily="18" charset="0"/>
                <a:cs typeface="Times New Roman" panose="02020603050405020304" pitchFamily="18" charset="0"/>
              </a:rPr>
              <a:t>упражнения, направленные на формирование умения  использовать в собственных высказываниях слова, относящиеся к разным группам лексики в зависимости от речевой ситуации (книжная, нейтральная и разговорная лексика), слова, вступающие в разные смысловые отношения (синонимы, антонимы, паронимы, омонимы);</a:t>
            </a:r>
          </a:p>
          <a:p>
            <a:pPr lvl="0"/>
            <a:r>
              <a:rPr lang="ru-RU" sz="2600" dirty="0">
                <a:latin typeface="Times New Roman" panose="02020603050405020304" pitchFamily="18" charset="0"/>
                <a:cs typeface="Times New Roman" panose="02020603050405020304" pitchFamily="18" charset="0"/>
              </a:rPr>
              <a:t>упражнения, направленные на формирование умения уместного использования  изобразительно-выразительных языковых средств в собственной речи.</a:t>
            </a:r>
          </a:p>
          <a:p>
            <a:pPr marL="0" indent="0">
              <a:buNone/>
            </a:pPr>
            <a:endParaRPr lang="ru-RU" dirty="0"/>
          </a:p>
          <a:p>
            <a:pPr marL="0" indent="0">
              <a:buNone/>
            </a:pPr>
            <a:endParaRPr lang="ru-RU" dirty="0"/>
          </a:p>
        </p:txBody>
      </p:sp>
    </p:spTree>
    <p:extLst>
      <p:ext uri="{BB962C8B-B14F-4D97-AF65-F5344CB8AC3E}">
        <p14:creationId xmlns:p14="http://schemas.microsoft.com/office/powerpoint/2010/main" val="30569871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00100" y="365125"/>
            <a:ext cx="10553700" cy="1323975"/>
          </a:xfrm>
        </p:spPr>
        <p:txBody>
          <a:bodyPr>
            <a:normAutofit/>
          </a:bodyPr>
          <a:lstStyle/>
          <a:p>
            <a:pPr algn="ctr"/>
            <a:r>
              <a:rPr lang="ru-RU" sz="3200" b="1" dirty="0" smtClean="0">
                <a:latin typeface="+mn-lt"/>
              </a:rPr>
              <a:t>Методические рекомендации</a:t>
            </a:r>
            <a:endParaRPr lang="ru-RU" sz="3200" b="1" dirty="0">
              <a:latin typeface="+mn-lt"/>
            </a:endParaRPr>
          </a:p>
        </p:txBody>
      </p:sp>
      <p:sp>
        <p:nvSpPr>
          <p:cNvPr id="3" name="Объект 2"/>
          <p:cNvSpPr>
            <a:spLocks noGrp="1"/>
          </p:cNvSpPr>
          <p:nvPr>
            <p:ph idx="1"/>
          </p:nvPr>
        </p:nvSpPr>
        <p:spPr/>
        <p:txBody>
          <a:bodyPr>
            <a:normAutofit/>
          </a:bodyPr>
          <a:lstStyle/>
          <a:p>
            <a:r>
              <a:rPr lang="ru-RU" sz="2400" dirty="0">
                <a:latin typeface="Times New Roman" panose="02020603050405020304" pitchFamily="18" charset="0"/>
                <a:cs typeface="Times New Roman" panose="02020603050405020304" pitchFamily="18" charset="0"/>
              </a:rPr>
              <a:t>Подготовка обучающихся к диалогу предполагает мотивацию и активизацию их речевой деятельности на уроках русского языка и во внеурочной деятельности:</a:t>
            </a:r>
          </a:p>
          <a:p>
            <a:pPr lvl="0"/>
            <a:r>
              <a:rPr lang="ru-RU" sz="2400" dirty="0">
                <a:latin typeface="Times New Roman" panose="02020603050405020304" pitchFamily="18" charset="0"/>
                <a:cs typeface="Times New Roman" panose="02020603050405020304" pitchFamily="18" charset="0"/>
              </a:rPr>
              <a:t>создание учителем коммуникативных ситуаций, побуждающих школьников к вступлению в диалог с полными, развернутыми ответами на вопросы, </a:t>
            </a:r>
          </a:p>
          <a:p>
            <a:pPr lvl="0"/>
            <a:r>
              <a:rPr lang="ru-RU" sz="2400" dirty="0">
                <a:latin typeface="Times New Roman" panose="02020603050405020304" pitchFamily="18" charset="0"/>
                <a:cs typeface="Times New Roman" panose="02020603050405020304" pitchFamily="18" charset="0"/>
              </a:rPr>
              <a:t>проведение дискуссий по актуальным проблемам школьной жизни, </a:t>
            </a:r>
          </a:p>
          <a:p>
            <a:pPr lvl="0"/>
            <a:r>
              <a:rPr lang="ru-RU" sz="2400" dirty="0">
                <a:latin typeface="Times New Roman" panose="02020603050405020304" pitchFamily="18" charset="0"/>
                <a:cs typeface="Times New Roman" panose="02020603050405020304" pitchFamily="18" charset="0"/>
              </a:rPr>
              <a:t>обсуждение литературных произведений, ярких событий культурной и общественной  жизни и др. </a:t>
            </a:r>
          </a:p>
          <a:p>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07358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marL="0" indent="0" algn="ctr">
              <a:buNone/>
            </a:pPr>
            <a:r>
              <a:rPr lang="ru-RU" dirty="0">
                <a:latin typeface="Times New Roman" panose="02020603050405020304" pitchFamily="18" charset="0"/>
                <a:cs typeface="Times New Roman" panose="02020603050405020304" pitchFamily="18" charset="0"/>
              </a:rPr>
              <a:t>При подготовке к итоговому собеседованию могут быть полезны образовательные ресурсы, размещенные на сайте ФГБНУ «ФИПИ» </a:t>
            </a:r>
            <a:endParaRPr lang="ru-RU" dirty="0" smtClean="0">
              <a:latin typeface="Times New Roman" panose="02020603050405020304" pitchFamily="18" charset="0"/>
              <a:cs typeface="Times New Roman" panose="02020603050405020304" pitchFamily="18" charset="0"/>
            </a:endParaRPr>
          </a:p>
          <a:p>
            <a:pPr marL="0" indent="0" algn="ctr">
              <a:buNone/>
            </a:pPr>
            <a:endParaRPr lang="ru-RU" dirty="0">
              <a:latin typeface="Times New Roman" panose="02020603050405020304" pitchFamily="18" charset="0"/>
              <a:cs typeface="Times New Roman" panose="02020603050405020304" pitchFamily="18" charset="0"/>
            </a:endParaRPr>
          </a:p>
          <a:p>
            <a:pPr marL="0" indent="0" algn="ctr">
              <a:buNone/>
            </a:pPr>
            <a:r>
              <a:rPr lang="en-US" dirty="0" smtClean="0">
                <a:hlinkClick r:id="rId2"/>
              </a:rPr>
              <a:t>https</a:t>
            </a:r>
            <a:r>
              <a:rPr lang="en-US" dirty="0">
                <a:hlinkClick r:id="rId2"/>
              </a:rPr>
              <a:t>://</a:t>
            </a:r>
            <a:r>
              <a:rPr lang="en-US" dirty="0" smtClean="0">
                <a:hlinkClick r:id="rId2"/>
              </a:rPr>
              <a:t>fipi.ru/itogovoye-sobesedovaniye</a:t>
            </a:r>
            <a:endParaRPr lang="ru-RU" dirty="0"/>
          </a:p>
          <a:p>
            <a:pPr marL="0" indent="0">
              <a:buNone/>
            </a:pPr>
            <a:endParaRPr lang="ru-RU" dirty="0"/>
          </a:p>
        </p:txBody>
      </p:sp>
    </p:spTree>
    <p:extLst>
      <p:ext uri="{BB962C8B-B14F-4D97-AF65-F5344CB8AC3E}">
        <p14:creationId xmlns:p14="http://schemas.microsoft.com/office/powerpoint/2010/main" val="3060548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325563"/>
            <a:ext cx="10515600" cy="1325563"/>
          </a:xfrm>
        </p:spPr>
        <p:txBody>
          <a:bodyPr/>
          <a:lstStyle/>
          <a:p>
            <a:endParaRPr lang="ru-RU" dirty="0"/>
          </a:p>
        </p:txBody>
      </p:sp>
      <p:sp>
        <p:nvSpPr>
          <p:cNvPr id="3" name="Объект 2"/>
          <p:cNvSpPr>
            <a:spLocks noGrp="1"/>
          </p:cNvSpPr>
          <p:nvPr>
            <p:ph idx="1"/>
          </p:nvPr>
        </p:nvSpPr>
        <p:spPr>
          <a:xfrm>
            <a:off x="342899" y="238124"/>
            <a:ext cx="11604685" cy="6238875"/>
          </a:xfrm>
        </p:spPr>
        <p:txBody>
          <a:bodyPr/>
          <a:lstStyle/>
          <a:p>
            <a:pPr marL="0" indent="0">
              <a:buNone/>
            </a:pPr>
            <a:r>
              <a:rPr lang="ru-RU" b="1" dirty="0" smtClean="0">
                <a:latin typeface="Times New Roman" panose="02020603050405020304" pitchFamily="18" charset="0"/>
                <a:cs typeface="Times New Roman" panose="02020603050405020304" pitchFamily="18" charset="0"/>
              </a:rPr>
              <a:t>Результаты выполнения первой части </a:t>
            </a:r>
            <a:r>
              <a:rPr lang="ru-RU" b="1" dirty="0" smtClean="0">
                <a:latin typeface="Times New Roman" panose="02020603050405020304" pitchFamily="18" charset="0"/>
                <a:cs typeface="Times New Roman" panose="02020603050405020304" pitchFamily="18" charset="0"/>
              </a:rPr>
              <a:t>тренировочного </a:t>
            </a:r>
            <a:r>
              <a:rPr lang="ru-RU" b="1" dirty="0" smtClean="0">
                <a:latin typeface="Times New Roman" panose="02020603050405020304" pitchFamily="18" charset="0"/>
                <a:cs typeface="Times New Roman" panose="02020603050405020304" pitchFamily="18" charset="0"/>
              </a:rPr>
              <a:t>собеседования</a:t>
            </a:r>
          </a:p>
          <a:p>
            <a:pPr marL="0" indent="0">
              <a:buNone/>
            </a:pPr>
            <a:endParaRPr lang="ru-RU" dirty="0"/>
          </a:p>
        </p:txBody>
      </p:sp>
      <p:graphicFrame>
        <p:nvGraphicFramePr>
          <p:cNvPr id="4" name="Таблица 3"/>
          <p:cNvGraphicFramePr>
            <a:graphicFrameLocks noGrp="1"/>
          </p:cNvGraphicFramePr>
          <p:nvPr>
            <p:extLst>
              <p:ext uri="{D42A27DB-BD31-4B8C-83A1-F6EECF244321}">
                <p14:modId xmlns:p14="http://schemas.microsoft.com/office/powerpoint/2010/main" val="1196480753"/>
              </p:ext>
            </p:extLst>
          </p:nvPr>
        </p:nvGraphicFramePr>
        <p:xfrm>
          <a:off x="203200" y="901700"/>
          <a:ext cx="11582399" cy="5727702"/>
        </p:xfrm>
        <a:graphic>
          <a:graphicData uri="http://schemas.openxmlformats.org/drawingml/2006/table">
            <a:tbl>
              <a:tblPr firstRow="1" firstCol="1" bandRow="1">
                <a:tableStyleId>{5C22544A-7EE6-4342-B048-85BDC9FD1C3A}</a:tableStyleId>
              </a:tblPr>
              <a:tblGrid>
                <a:gridCol w="1674855">
                  <a:extLst>
                    <a:ext uri="{9D8B030D-6E8A-4147-A177-3AD203B41FA5}">
                      <a16:colId xmlns:a16="http://schemas.microsoft.com/office/drawing/2014/main" val="20000"/>
                    </a:ext>
                  </a:extLst>
                </a:gridCol>
                <a:gridCol w="6689740">
                  <a:extLst>
                    <a:ext uri="{9D8B030D-6E8A-4147-A177-3AD203B41FA5}">
                      <a16:colId xmlns:a16="http://schemas.microsoft.com/office/drawing/2014/main" val="20001"/>
                    </a:ext>
                  </a:extLst>
                </a:gridCol>
                <a:gridCol w="3217804">
                  <a:extLst>
                    <a:ext uri="{9D8B030D-6E8A-4147-A177-3AD203B41FA5}">
                      <a16:colId xmlns:a16="http://schemas.microsoft.com/office/drawing/2014/main" val="20002"/>
                    </a:ext>
                  </a:extLst>
                </a:gridCol>
              </a:tblGrid>
              <a:tr h="954617">
                <a:tc>
                  <a:txBody>
                    <a:bodyPr/>
                    <a:lstStyle/>
                    <a:p>
                      <a:pPr algn="l">
                        <a:lnSpc>
                          <a:spcPct val="115000"/>
                        </a:lnSpc>
                        <a:spcAft>
                          <a:spcPts val="0"/>
                        </a:spcAft>
                      </a:pPr>
                      <a:r>
                        <a:rPr lang="ru-RU" sz="2400" dirty="0" smtClean="0">
                          <a:effectLst/>
                        </a:rPr>
                        <a:t>Ч1</a:t>
                      </a:r>
                      <a:endParaRPr lang="ru-RU" sz="2400" dirty="0">
                        <a:effectLst/>
                      </a:endParaRPr>
                    </a:p>
                    <a:p>
                      <a:pPr algn="l">
                        <a:lnSpc>
                          <a:spcPct val="115000"/>
                        </a:lnSpc>
                        <a:spcAft>
                          <a:spcPts val="0"/>
                        </a:spcAft>
                      </a:pPr>
                      <a:r>
                        <a:rPr lang="ru-RU" sz="2400" dirty="0">
                          <a:effectLst/>
                        </a:rPr>
                        <a:t> </a:t>
                      </a:r>
                      <a:endParaRPr lang="ru-RU"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15000"/>
                        </a:lnSpc>
                        <a:spcAft>
                          <a:spcPts val="0"/>
                        </a:spcAft>
                      </a:pPr>
                      <a:r>
                        <a:rPr lang="ru-RU" sz="2400" dirty="0">
                          <a:solidFill>
                            <a:schemeClr val="tx1"/>
                          </a:solidFill>
                          <a:effectLst/>
                        </a:rPr>
                        <a:t>Интонация</a:t>
                      </a:r>
                      <a:endParaRPr lang="ru-RU" sz="2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l">
                        <a:lnSpc>
                          <a:spcPct val="115000"/>
                        </a:lnSpc>
                        <a:spcAft>
                          <a:spcPts val="0"/>
                        </a:spcAft>
                      </a:pPr>
                      <a:r>
                        <a:rPr lang="ru-RU" sz="2400" dirty="0" smtClean="0">
                          <a:solidFill>
                            <a:schemeClr val="tx1"/>
                          </a:solidFill>
                          <a:effectLst/>
                        </a:rPr>
                        <a:t>99,9%</a:t>
                      </a:r>
                      <a:endParaRPr lang="ru-RU" sz="2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0000"/>
                  </a:ext>
                </a:extLst>
              </a:tr>
              <a:tr h="954617">
                <a:tc>
                  <a:txBody>
                    <a:bodyPr/>
                    <a:lstStyle/>
                    <a:p>
                      <a:pPr algn="l">
                        <a:lnSpc>
                          <a:spcPct val="115000"/>
                        </a:lnSpc>
                        <a:spcAft>
                          <a:spcPts val="0"/>
                        </a:spcAft>
                      </a:pPr>
                      <a:r>
                        <a:rPr lang="ru-RU" sz="2400" dirty="0" smtClean="0">
                          <a:effectLst/>
                        </a:rPr>
                        <a:t>Ч2</a:t>
                      </a:r>
                      <a:endParaRPr lang="ru-RU" sz="2400" dirty="0">
                        <a:effectLst/>
                      </a:endParaRPr>
                    </a:p>
                    <a:p>
                      <a:pPr algn="l">
                        <a:lnSpc>
                          <a:spcPct val="115000"/>
                        </a:lnSpc>
                        <a:spcAft>
                          <a:spcPts val="0"/>
                        </a:spcAft>
                      </a:pPr>
                      <a:r>
                        <a:rPr lang="ru-RU" sz="2400" dirty="0">
                          <a:effectLst/>
                        </a:rPr>
                        <a:t> </a:t>
                      </a:r>
                      <a:endParaRPr lang="ru-RU"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15000"/>
                        </a:lnSpc>
                        <a:spcAft>
                          <a:spcPts val="0"/>
                        </a:spcAft>
                      </a:pPr>
                      <a:r>
                        <a:rPr lang="ru-RU" sz="2400" b="1" dirty="0">
                          <a:effectLst/>
                        </a:rPr>
                        <a:t>Темп чтения</a:t>
                      </a:r>
                      <a:endParaRPr lang="ru-RU" sz="2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l">
                        <a:lnSpc>
                          <a:spcPct val="115000"/>
                        </a:lnSpc>
                        <a:spcAft>
                          <a:spcPts val="0"/>
                        </a:spcAft>
                      </a:pPr>
                      <a:r>
                        <a:rPr lang="ru-RU" sz="2400" b="1" dirty="0" smtClean="0">
                          <a:effectLst/>
                        </a:rPr>
                        <a:t>91%</a:t>
                      </a:r>
                      <a:endParaRPr lang="ru-RU" sz="2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0001"/>
                  </a:ext>
                </a:extLst>
              </a:tr>
              <a:tr h="954617">
                <a:tc>
                  <a:txBody>
                    <a:bodyPr/>
                    <a:lstStyle/>
                    <a:p>
                      <a:pPr algn="l">
                        <a:lnSpc>
                          <a:spcPct val="115000"/>
                        </a:lnSpc>
                        <a:spcAft>
                          <a:spcPts val="0"/>
                        </a:spcAft>
                      </a:pPr>
                      <a:r>
                        <a:rPr lang="ru-RU" sz="2400" dirty="0" smtClean="0">
                          <a:effectLst/>
                        </a:rPr>
                        <a:t>Ч3</a:t>
                      </a:r>
                      <a:endParaRPr lang="ru-RU" sz="2400" dirty="0">
                        <a:effectLst/>
                      </a:endParaRPr>
                    </a:p>
                    <a:p>
                      <a:pPr algn="l">
                        <a:lnSpc>
                          <a:spcPct val="115000"/>
                        </a:lnSpc>
                        <a:spcAft>
                          <a:spcPts val="0"/>
                        </a:spcAft>
                      </a:pPr>
                      <a:r>
                        <a:rPr lang="ru-RU" sz="2400" dirty="0">
                          <a:effectLst/>
                        </a:rPr>
                        <a:t> </a:t>
                      </a:r>
                      <a:endParaRPr lang="ru-RU"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15000"/>
                        </a:lnSpc>
                        <a:spcAft>
                          <a:spcPts val="0"/>
                        </a:spcAft>
                      </a:pPr>
                      <a:r>
                        <a:rPr lang="ru-RU" sz="2400" b="1" dirty="0" smtClean="0">
                          <a:effectLst/>
                          <a:latin typeface="Calibri" panose="020F0502020204030204" pitchFamily="34" charset="0"/>
                          <a:ea typeface="Times New Roman" panose="02020603050405020304" pitchFamily="18" charset="0"/>
                          <a:cs typeface="Times New Roman" panose="02020603050405020304" pitchFamily="18" charset="0"/>
                        </a:rPr>
                        <a:t>Искажения слов</a:t>
                      </a:r>
                      <a:endParaRPr lang="ru-RU" sz="2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l">
                        <a:lnSpc>
                          <a:spcPct val="115000"/>
                        </a:lnSpc>
                        <a:spcAft>
                          <a:spcPts val="0"/>
                        </a:spcAft>
                      </a:pPr>
                      <a:r>
                        <a:rPr lang="ru-RU" sz="2400" b="1" dirty="0" smtClean="0">
                          <a:effectLst/>
                          <a:latin typeface="Calibri" panose="020F0502020204030204" pitchFamily="34" charset="0"/>
                          <a:ea typeface="Times New Roman" panose="02020603050405020304" pitchFamily="18" charset="0"/>
                          <a:cs typeface="Times New Roman" panose="02020603050405020304" pitchFamily="18" charset="0"/>
                        </a:rPr>
                        <a:t>48,5%</a:t>
                      </a:r>
                      <a:endParaRPr lang="ru-RU" sz="2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0002"/>
                  </a:ext>
                </a:extLst>
              </a:tr>
              <a:tr h="954617">
                <a:tc>
                  <a:txBody>
                    <a:bodyPr/>
                    <a:lstStyle/>
                    <a:p>
                      <a:pPr algn="l">
                        <a:lnSpc>
                          <a:spcPct val="115000"/>
                        </a:lnSpc>
                        <a:spcAft>
                          <a:spcPts val="0"/>
                        </a:spcAft>
                      </a:pPr>
                      <a:r>
                        <a:rPr lang="ru-RU" sz="2400" dirty="0">
                          <a:effectLst/>
                        </a:rPr>
                        <a:t> </a:t>
                      </a:r>
                    </a:p>
                    <a:p>
                      <a:pPr algn="l">
                        <a:lnSpc>
                          <a:spcPct val="115000"/>
                        </a:lnSpc>
                        <a:spcAft>
                          <a:spcPts val="0"/>
                        </a:spcAft>
                      </a:pPr>
                      <a:r>
                        <a:rPr lang="ru-RU" sz="2400" dirty="0" smtClean="0">
                          <a:effectLst/>
                        </a:rPr>
                        <a:t>П1</a:t>
                      </a:r>
                      <a:endParaRPr lang="ru-RU"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15000"/>
                        </a:lnSpc>
                        <a:spcAft>
                          <a:spcPts val="0"/>
                        </a:spcAft>
                      </a:pPr>
                      <a:r>
                        <a:rPr lang="ru-RU" sz="2400" b="1" dirty="0" smtClean="0">
                          <a:effectLst/>
                        </a:rPr>
                        <a:t>Сохранение при пересказе </a:t>
                      </a:r>
                      <a:r>
                        <a:rPr lang="ru-RU" sz="2400" b="1" dirty="0" err="1" smtClean="0">
                          <a:effectLst/>
                        </a:rPr>
                        <a:t>микротем</a:t>
                      </a:r>
                      <a:r>
                        <a:rPr lang="ru-RU" sz="2400" b="1" dirty="0" smtClean="0">
                          <a:effectLst/>
                        </a:rPr>
                        <a:t> текста</a:t>
                      </a:r>
                      <a:endParaRPr lang="ru-RU" sz="2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l">
                        <a:lnSpc>
                          <a:spcPct val="115000"/>
                        </a:lnSpc>
                        <a:spcAft>
                          <a:spcPts val="0"/>
                        </a:spcAft>
                      </a:pPr>
                      <a:r>
                        <a:rPr lang="ru-RU" sz="2400" b="1" dirty="0" smtClean="0">
                          <a:effectLst/>
                        </a:rPr>
                        <a:t>2 балла – 51,7%,</a:t>
                      </a:r>
                    </a:p>
                    <a:p>
                      <a:pPr algn="l">
                        <a:lnSpc>
                          <a:spcPct val="115000"/>
                        </a:lnSpc>
                        <a:spcAft>
                          <a:spcPts val="0"/>
                        </a:spcAft>
                      </a:pPr>
                      <a:r>
                        <a:rPr lang="ru-RU" sz="2400" b="1" dirty="0" smtClean="0">
                          <a:effectLst/>
                        </a:rPr>
                        <a:t>1 балл  – 39,8%</a:t>
                      </a:r>
                      <a:endParaRPr lang="ru-RU" sz="2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0003"/>
                  </a:ext>
                </a:extLst>
              </a:tr>
              <a:tr h="954617">
                <a:tc>
                  <a:txBody>
                    <a:bodyPr/>
                    <a:lstStyle/>
                    <a:p>
                      <a:pPr algn="l">
                        <a:lnSpc>
                          <a:spcPct val="115000"/>
                        </a:lnSpc>
                        <a:spcAft>
                          <a:spcPts val="0"/>
                        </a:spcAft>
                      </a:pPr>
                      <a:r>
                        <a:rPr lang="ru-RU" sz="2400" dirty="0">
                          <a:effectLst/>
                        </a:rPr>
                        <a:t> </a:t>
                      </a:r>
                    </a:p>
                    <a:p>
                      <a:pPr algn="l">
                        <a:lnSpc>
                          <a:spcPct val="115000"/>
                        </a:lnSpc>
                        <a:spcAft>
                          <a:spcPts val="0"/>
                        </a:spcAft>
                      </a:pPr>
                      <a:r>
                        <a:rPr lang="ru-RU" sz="2400" dirty="0" smtClean="0">
                          <a:effectLst/>
                        </a:rPr>
                        <a:t>П2</a:t>
                      </a:r>
                      <a:endParaRPr lang="ru-RU"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15000"/>
                        </a:lnSpc>
                        <a:spcAft>
                          <a:spcPts val="0"/>
                        </a:spcAft>
                      </a:pPr>
                      <a:r>
                        <a:rPr lang="ru-RU" sz="2400" b="1">
                          <a:effectLst/>
                        </a:rPr>
                        <a:t>Работа с высказыванием</a:t>
                      </a:r>
                      <a:endParaRPr lang="ru-RU" sz="24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l">
                        <a:lnSpc>
                          <a:spcPct val="115000"/>
                        </a:lnSpc>
                        <a:spcAft>
                          <a:spcPts val="0"/>
                        </a:spcAft>
                      </a:pPr>
                      <a:r>
                        <a:rPr lang="ru-RU" sz="2400" b="1" dirty="0" smtClean="0">
                          <a:effectLst/>
                        </a:rPr>
                        <a:t>63,2%</a:t>
                      </a:r>
                      <a:endParaRPr lang="ru-RU" sz="2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0004"/>
                  </a:ext>
                </a:extLst>
              </a:tr>
              <a:tr h="954617">
                <a:tc>
                  <a:txBody>
                    <a:bodyPr/>
                    <a:lstStyle/>
                    <a:p>
                      <a:pPr algn="l">
                        <a:lnSpc>
                          <a:spcPct val="115000"/>
                        </a:lnSpc>
                        <a:spcAft>
                          <a:spcPts val="0"/>
                        </a:spcAft>
                      </a:pPr>
                      <a:r>
                        <a:rPr lang="ru-RU" sz="2400" dirty="0">
                          <a:effectLst/>
                        </a:rPr>
                        <a:t> </a:t>
                      </a:r>
                    </a:p>
                    <a:p>
                      <a:pPr algn="l">
                        <a:lnSpc>
                          <a:spcPct val="115000"/>
                        </a:lnSpc>
                        <a:spcAft>
                          <a:spcPts val="0"/>
                        </a:spcAft>
                      </a:pPr>
                      <a:r>
                        <a:rPr lang="ru-RU" sz="2400" dirty="0" smtClean="0">
                          <a:effectLst/>
                        </a:rPr>
                        <a:t>П3</a:t>
                      </a:r>
                      <a:endParaRPr lang="ru-RU"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15000"/>
                        </a:lnSpc>
                        <a:spcAft>
                          <a:spcPts val="0"/>
                        </a:spcAft>
                      </a:pPr>
                      <a:r>
                        <a:rPr lang="ru-RU" sz="2400" b="1">
                          <a:effectLst/>
                        </a:rPr>
                        <a:t>Способы цитирования</a:t>
                      </a:r>
                      <a:endParaRPr lang="ru-RU" sz="24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l">
                        <a:lnSpc>
                          <a:spcPct val="115000"/>
                        </a:lnSpc>
                        <a:spcAft>
                          <a:spcPts val="0"/>
                        </a:spcAft>
                      </a:pPr>
                      <a:r>
                        <a:rPr lang="ru-RU" sz="2400" b="1" dirty="0" smtClean="0">
                          <a:effectLst/>
                        </a:rPr>
                        <a:t>57,7%</a:t>
                      </a:r>
                      <a:endParaRPr lang="ru-RU" sz="2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415789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7001" y="365125"/>
            <a:ext cx="11803331" cy="1325563"/>
          </a:xfrm>
        </p:spPr>
        <p:txBody>
          <a:bodyPr>
            <a:normAutofit/>
          </a:bodyPr>
          <a:lstStyle/>
          <a:p>
            <a:r>
              <a:rPr lang="ru-RU" sz="2800" b="1" dirty="0" smtClean="0">
                <a:latin typeface="Times New Roman" panose="02020603050405020304" pitchFamily="18" charset="0"/>
                <a:cs typeface="Times New Roman" panose="02020603050405020304" pitchFamily="18" charset="0"/>
              </a:rPr>
              <a:t>Результаты выполнения второй части </a:t>
            </a:r>
            <a:r>
              <a:rPr lang="ru-RU" sz="2800" b="1" dirty="0" smtClean="0">
                <a:latin typeface="Times New Roman" panose="02020603050405020304" pitchFamily="18" charset="0"/>
                <a:cs typeface="Times New Roman" panose="02020603050405020304" pitchFamily="18" charset="0"/>
              </a:rPr>
              <a:t>тренировочного </a:t>
            </a:r>
            <a:r>
              <a:rPr lang="ru-RU" sz="2800" b="1" dirty="0" smtClean="0">
                <a:latin typeface="Times New Roman" panose="02020603050405020304" pitchFamily="18" charset="0"/>
                <a:cs typeface="Times New Roman" panose="02020603050405020304" pitchFamily="18" charset="0"/>
              </a:rPr>
              <a:t>собеседования</a:t>
            </a:r>
            <a:endParaRPr lang="ru-RU" sz="2800" b="1" dirty="0">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2948241602"/>
              </p:ext>
            </p:extLst>
          </p:nvPr>
        </p:nvGraphicFramePr>
        <p:xfrm>
          <a:off x="127001" y="1861569"/>
          <a:ext cx="11658600" cy="3081495"/>
        </p:xfrm>
        <a:graphic>
          <a:graphicData uri="http://schemas.openxmlformats.org/drawingml/2006/table">
            <a:tbl>
              <a:tblPr firstRow="1" firstCol="1" bandRow="1">
                <a:tableStyleId>{5C22544A-7EE6-4342-B048-85BDC9FD1C3A}</a:tableStyleId>
              </a:tblPr>
              <a:tblGrid>
                <a:gridCol w="1685874">
                  <a:extLst>
                    <a:ext uri="{9D8B030D-6E8A-4147-A177-3AD203B41FA5}">
                      <a16:colId xmlns:a16="http://schemas.microsoft.com/office/drawing/2014/main" val="20000"/>
                    </a:ext>
                  </a:extLst>
                </a:gridCol>
                <a:gridCol w="6733753">
                  <a:extLst>
                    <a:ext uri="{9D8B030D-6E8A-4147-A177-3AD203B41FA5}">
                      <a16:colId xmlns:a16="http://schemas.microsoft.com/office/drawing/2014/main" val="20001"/>
                    </a:ext>
                  </a:extLst>
                </a:gridCol>
                <a:gridCol w="3238973">
                  <a:extLst>
                    <a:ext uri="{9D8B030D-6E8A-4147-A177-3AD203B41FA5}">
                      <a16:colId xmlns:a16="http://schemas.microsoft.com/office/drawing/2014/main" val="20002"/>
                    </a:ext>
                  </a:extLst>
                </a:gridCol>
              </a:tblGrid>
              <a:tr h="759718">
                <a:tc>
                  <a:txBody>
                    <a:bodyPr/>
                    <a:lstStyle/>
                    <a:p>
                      <a:pPr algn="l">
                        <a:lnSpc>
                          <a:spcPct val="115000"/>
                        </a:lnSpc>
                        <a:spcAft>
                          <a:spcPts val="0"/>
                        </a:spcAft>
                      </a:pPr>
                      <a:r>
                        <a:rPr lang="ru-RU" sz="2400" dirty="0">
                          <a:effectLst/>
                        </a:rPr>
                        <a:t> </a:t>
                      </a:r>
                    </a:p>
                    <a:p>
                      <a:pPr algn="l">
                        <a:lnSpc>
                          <a:spcPct val="115000"/>
                        </a:lnSpc>
                        <a:spcAft>
                          <a:spcPts val="0"/>
                        </a:spcAft>
                      </a:pPr>
                      <a:r>
                        <a:rPr lang="ru-RU" sz="2400" dirty="0">
                          <a:effectLst/>
                        </a:rPr>
                        <a:t>М1</a:t>
                      </a:r>
                      <a:endParaRPr lang="ru-RU"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15000"/>
                        </a:lnSpc>
                        <a:spcAft>
                          <a:spcPts val="0"/>
                        </a:spcAft>
                      </a:pPr>
                      <a:r>
                        <a:rPr lang="ru-RU" sz="2400" dirty="0">
                          <a:solidFill>
                            <a:schemeClr val="tx1"/>
                          </a:solidFill>
                          <a:effectLst/>
                        </a:rPr>
                        <a:t>Выполнение коммуникативной задачи</a:t>
                      </a:r>
                      <a:endParaRPr lang="ru-RU" sz="2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l">
                        <a:lnSpc>
                          <a:spcPct val="115000"/>
                        </a:lnSpc>
                        <a:spcAft>
                          <a:spcPts val="0"/>
                        </a:spcAft>
                      </a:pPr>
                      <a:r>
                        <a:rPr lang="ru-RU" sz="2400" dirty="0" smtClean="0">
                          <a:solidFill>
                            <a:schemeClr val="tx1"/>
                          </a:solidFill>
                          <a:effectLst/>
                          <a:latin typeface="+mn-lt"/>
                          <a:ea typeface="+mn-ea"/>
                          <a:cs typeface="+mn-cs"/>
                        </a:rPr>
                        <a:t>2</a:t>
                      </a:r>
                      <a:r>
                        <a:rPr lang="ru-RU" sz="2400" baseline="0" dirty="0" smtClean="0">
                          <a:solidFill>
                            <a:schemeClr val="tx1"/>
                          </a:solidFill>
                          <a:effectLst/>
                          <a:latin typeface="+mn-lt"/>
                          <a:ea typeface="+mn-ea"/>
                          <a:cs typeface="+mn-cs"/>
                        </a:rPr>
                        <a:t> балла-79,8%, </a:t>
                      </a:r>
                    </a:p>
                    <a:p>
                      <a:pPr algn="l">
                        <a:lnSpc>
                          <a:spcPct val="115000"/>
                        </a:lnSpc>
                        <a:spcAft>
                          <a:spcPts val="0"/>
                        </a:spcAft>
                      </a:pPr>
                      <a:r>
                        <a:rPr lang="ru-RU" sz="2400" baseline="0" dirty="0" smtClean="0">
                          <a:solidFill>
                            <a:schemeClr val="tx1"/>
                          </a:solidFill>
                          <a:effectLst/>
                          <a:latin typeface="+mn-lt"/>
                          <a:ea typeface="+mn-ea"/>
                          <a:cs typeface="+mn-cs"/>
                        </a:rPr>
                        <a:t>1 балл-19%</a:t>
                      </a:r>
                      <a:endParaRPr lang="ru-RU" sz="2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0000"/>
                  </a:ext>
                </a:extLst>
              </a:tr>
              <a:tr h="978375">
                <a:tc>
                  <a:txBody>
                    <a:bodyPr/>
                    <a:lstStyle/>
                    <a:p>
                      <a:pPr algn="l">
                        <a:lnSpc>
                          <a:spcPct val="115000"/>
                        </a:lnSpc>
                        <a:spcAft>
                          <a:spcPts val="0"/>
                        </a:spcAft>
                      </a:pPr>
                      <a:r>
                        <a:rPr lang="ru-RU" sz="2400">
                          <a:effectLst/>
                        </a:rPr>
                        <a:t> </a:t>
                      </a:r>
                    </a:p>
                    <a:p>
                      <a:pPr algn="l">
                        <a:lnSpc>
                          <a:spcPct val="115000"/>
                        </a:lnSpc>
                        <a:spcAft>
                          <a:spcPts val="0"/>
                        </a:spcAft>
                      </a:pPr>
                      <a:r>
                        <a:rPr lang="ru-RU" sz="2400">
                          <a:effectLst/>
                        </a:rPr>
                        <a:t>М2</a:t>
                      </a:r>
                      <a:endParaRPr lang="ru-RU"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15000"/>
                        </a:lnSpc>
                        <a:spcAft>
                          <a:spcPts val="0"/>
                        </a:spcAft>
                      </a:pPr>
                      <a:r>
                        <a:rPr lang="ru-RU" sz="2400" b="1" dirty="0" smtClean="0">
                          <a:effectLst/>
                          <a:latin typeface="+mn-lt"/>
                          <a:ea typeface="+mn-ea"/>
                          <a:cs typeface="+mn-cs"/>
                        </a:rPr>
                        <a:t>Логичность</a:t>
                      </a:r>
                      <a:r>
                        <a:rPr lang="ru-RU" sz="2400" b="1" baseline="0" dirty="0" smtClean="0">
                          <a:effectLst/>
                          <a:latin typeface="+mn-lt"/>
                          <a:ea typeface="+mn-ea"/>
                          <a:cs typeface="+mn-cs"/>
                        </a:rPr>
                        <a:t> монологического высказывания</a:t>
                      </a:r>
                      <a:endParaRPr lang="ru-RU" sz="2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l">
                        <a:lnSpc>
                          <a:spcPct val="115000"/>
                        </a:lnSpc>
                        <a:spcAft>
                          <a:spcPts val="0"/>
                        </a:spcAft>
                      </a:pPr>
                      <a:r>
                        <a:rPr lang="ru-RU" sz="2400" b="1" dirty="0" smtClean="0">
                          <a:effectLst/>
                        </a:rPr>
                        <a:t>75,2%</a:t>
                      </a:r>
                      <a:endParaRPr lang="ru-RU" sz="2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0001"/>
                  </a:ext>
                </a:extLst>
              </a:tr>
              <a:tr h="978375">
                <a:tc>
                  <a:txBody>
                    <a:bodyPr/>
                    <a:lstStyle/>
                    <a:p>
                      <a:pPr algn="l">
                        <a:lnSpc>
                          <a:spcPct val="115000"/>
                        </a:lnSpc>
                        <a:spcAft>
                          <a:spcPts val="0"/>
                        </a:spcAft>
                      </a:pPr>
                      <a:r>
                        <a:rPr lang="ru-RU" sz="2400" dirty="0">
                          <a:effectLst/>
                        </a:rPr>
                        <a:t> </a:t>
                      </a:r>
                    </a:p>
                    <a:p>
                      <a:pPr algn="l">
                        <a:lnSpc>
                          <a:spcPct val="115000"/>
                        </a:lnSpc>
                        <a:spcAft>
                          <a:spcPts val="0"/>
                        </a:spcAft>
                      </a:pPr>
                      <a:r>
                        <a:rPr lang="ru-RU" sz="2400" dirty="0">
                          <a:effectLst/>
                        </a:rPr>
                        <a:t>Д1</a:t>
                      </a:r>
                      <a:endParaRPr lang="ru-RU"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15000"/>
                        </a:lnSpc>
                        <a:spcAft>
                          <a:spcPts val="0"/>
                        </a:spcAft>
                      </a:pPr>
                      <a:r>
                        <a:rPr lang="ru-RU" sz="2400" b="1" dirty="0">
                          <a:effectLst/>
                        </a:rPr>
                        <a:t>Выполнение коммуникативной задачи</a:t>
                      </a:r>
                      <a:endParaRPr lang="ru-RU" sz="2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l">
                        <a:lnSpc>
                          <a:spcPct val="115000"/>
                        </a:lnSpc>
                        <a:spcAft>
                          <a:spcPts val="0"/>
                        </a:spcAft>
                      </a:pPr>
                      <a:r>
                        <a:rPr lang="ru-RU" sz="2400" b="1" dirty="0" smtClean="0">
                          <a:effectLst/>
                        </a:rPr>
                        <a:t>3 балла – 76,2%</a:t>
                      </a:r>
                    </a:p>
                    <a:p>
                      <a:pPr algn="l">
                        <a:lnSpc>
                          <a:spcPct val="115000"/>
                        </a:lnSpc>
                        <a:spcAft>
                          <a:spcPts val="0"/>
                        </a:spcAft>
                      </a:pPr>
                      <a:r>
                        <a:rPr lang="ru-RU" sz="2400" b="1" dirty="0" smtClean="0">
                          <a:effectLst/>
                        </a:rPr>
                        <a:t>2 балла –</a:t>
                      </a:r>
                      <a:r>
                        <a:rPr lang="ru-RU" sz="2400" b="1" baseline="0" dirty="0" smtClean="0">
                          <a:effectLst/>
                        </a:rPr>
                        <a:t> 18,2</a:t>
                      </a:r>
                      <a:r>
                        <a:rPr lang="ru-RU" sz="2400" b="1" dirty="0" smtClean="0">
                          <a:effectLst/>
                        </a:rPr>
                        <a:t>%, </a:t>
                      </a:r>
                    </a:p>
                    <a:p>
                      <a:pPr algn="l">
                        <a:lnSpc>
                          <a:spcPct val="115000"/>
                        </a:lnSpc>
                        <a:spcAft>
                          <a:spcPts val="0"/>
                        </a:spcAft>
                      </a:pPr>
                      <a:r>
                        <a:rPr lang="ru-RU" sz="2400" b="1" dirty="0" smtClean="0">
                          <a:effectLst/>
                        </a:rPr>
                        <a:t>1 балл-</a:t>
                      </a:r>
                      <a:r>
                        <a:rPr lang="ru-RU" sz="2400" b="1" baseline="0" dirty="0" smtClean="0">
                          <a:effectLst/>
                        </a:rPr>
                        <a:t> 4,9</a:t>
                      </a:r>
                      <a:r>
                        <a:rPr lang="ru-RU" sz="2400" b="1" dirty="0" smtClean="0">
                          <a:effectLst/>
                        </a:rPr>
                        <a:t>%</a:t>
                      </a:r>
                      <a:endParaRPr lang="ru-RU" sz="2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9745614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16000" y="1"/>
            <a:ext cx="10337800" cy="1308099"/>
          </a:xfrm>
        </p:spPr>
        <p:txBody>
          <a:bodyPr>
            <a:normAutofit/>
          </a:bodyPr>
          <a:lstStyle/>
          <a:p>
            <a:pPr algn="ctr"/>
            <a:r>
              <a:rPr lang="ru-RU" sz="2800" b="1" dirty="0" smtClean="0">
                <a:latin typeface="Times New Roman" panose="02020603050405020304" pitchFamily="18" charset="0"/>
                <a:cs typeface="Times New Roman" panose="02020603050405020304" pitchFamily="18" charset="0"/>
              </a:rPr>
              <a:t>Речевое оформление первой и второй частей </a:t>
            </a:r>
            <a:br>
              <a:rPr lang="ru-RU" sz="2800" b="1" dirty="0" smtClean="0">
                <a:latin typeface="Times New Roman" panose="02020603050405020304" pitchFamily="18" charset="0"/>
                <a:cs typeface="Times New Roman" panose="02020603050405020304" pitchFamily="18" charset="0"/>
              </a:rPr>
            </a:br>
            <a:r>
              <a:rPr lang="ru-RU" sz="2800" b="1" dirty="0" smtClean="0">
                <a:latin typeface="Times New Roman" panose="02020603050405020304" pitchFamily="18" charset="0"/>
                <a:cs typeface="Times New Roman" panose="02020603050405020304" pitchFamily="18" charset="0"/>
              </a:rPr>
              <a:t>тренировочного </a:t>
            </a:r>
            <a:r>
              <a:rPr lang="ru-RU" sz="2800" b="1" dirty="0" smtClean="0">
                <a:latin typeface="Times New Roman" panose="02020603050405020304" pitchFamily="18" charset="0"/>
                <a:cs typeface="Times New Roman" panose="02020603050405020304" pitchFamily="18" charset="0"/>
              </a:rPr>
              <a:t>собеседования</a:t>
            </a:r>
            <a:endParaRPr lang="ru-RU" sz="2800" b="1" dirty="0">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2077349567"/>
              </p:ext>
            </p:extLst>
          </p:nvPr>
        </p:nvGraphicFramePr>
        <p:xfrm>
          <a:off x="355602" y="1612900"/>
          <a:ext cx="11468099" cy="3364992"/>
        </p:xfrm>
        <a:graphic>
          <a:graphicData uri="http://schemas.openxmlformats.org/drawingml/2006/table">
            <a:tbl>
              <a:tblPr firstRow="1" firstCol="1" bandRow="1">
                <a:tableStyleId>{5C22544A-7EE6-4342-B048-85BDC9FD1C3A}</a:tableStyleId>
              </a:tblPr>
              <a:tblGrid>
                <a:gridCol w="1658327">
                  <a:extLst>
                    <a:ext uri="{9D8B030D-6E8A-4147-A177-3AD203B41FA5}">
                      <a16:colId xmlns:a16="http://schemas.microsoft.com/office/drawing/2014/main" val="20000"/>
                    </a:ext>
                  </a:extLst>
                </a:gridCol>
                <a:gridCol w="6623723">
                  <a:extLst>
                    <a:ext uri="{9D8B030D-6E8A-4147-A177-3AD203B41FA5}">
                      <a16:colId xmlns:a16="http://schemas.microsoft.com/office/drawing/2014/main" val="20001"/>
                    </a:ext>
                  </a:extLst>
                </a:gridCol>
                <a:gridCol w="3186049">
                  <a:extLst>
                    <a:ext uri="{9D8B030D-6E8A-4147-A177-3AD203B41FA5}">
                      <a16:colId xmlns:a16="http://schemas.microsoft.com/office/drawing/2014/main" val="20002"/>
                    </a:ext>
                  </a:extLst>
                </a:gridCol>
              </a:tblGrid>
              <a:tr h="736600">
                <a:tc>
                  <a:txBody>
                    <a:bodyPr/>
                    <a:lstStyle/>
                    <a:p>
                      <a:pPr algn="l">
                        <a:lnSpc>
                          <a:spcPct val="115000"/>
                        </a:lnSpc>
                        <a:spcAft>
                          <a:spcPts val="0"/>
                        </a:spcAft>
                      </a:pPr>
                      <a:r>
                        <a:rPr lang="ru-RU" sz="2400" dirty="0">
                          <a:effectLst/>
                        </a:rPr>
                        <a:t> </a:t>
                      </a:r>
                    </a:p>
                    <a:p>
                      <a:pPr algn="l">
                        <a:lnSpc>
                          <a:spcPct val="115000"/>
                        </a:lnSpc>
                        <a:spcAft>
                          <a:spcPts val="0"/>
                        </a:spcAft>
                      </a:pPr>
                      <a:r>
                        <a:rPr lang="ru-RU" sz="2400" dirty="0" smtClean="0">
                          <a:effectLst/>
                          <a:latin typeface="+mn-lt"/>
                          <a:ea typeface="+mn-ea"/>
                          <a:cs typeface="+mn-cs"/>
                        </a:rPr>
                        <a:t>Р1</a:t>
                      </a:r>
                      <a:endParaRPr lang="ru-RU"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15000"/>
                        </a:lnSpc>
                        <a:spcAft>
                          <a:spcPts val="0"/>
                        </a:spcAft>
                      </a:pPr>
                      <a:r>
                        <a:rPr lang="ru-RU" sz="2400" dirty="0">
                          <a:solidFill>
                            <a:schemeClr val="tx1"/>
                          </a:solidFill>
                          <a:effectLst/>
                        </a:rPr>
                        <a:t>Соблюдение орфоэпических  норм</a:t>
                      </a:r>
                      <a:endParaRPr lang="ru-RU" sz="2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l">
                        <a:lnSpc>
                          <a:spcPct val="115000"/>
                        </a:lnSpc>
                        <a:spcAft>
                          <a:spcPts val="0"/>
                        </a:spcAft>
                      </a:pPr>
                      <a:r>
                        <a:rPr lang="ru-RU" sz="2400" dirty="0" smtClean="0">
                          <a:solidFill>
                            <a:schemeClr val="tx1"/>
                          </a:solidFill>
                          <a:effectLst/>
                          <a:latin typeface="+mn-lt"/>
                          <a:ea typeface="+mn-ea"/>
                          <a:cs typeface="+mn-cs"/>
                        </a:rPr>
                        <a:t>2</a:t>
                      </a:r>
                      <a:r>
                        <a:rPr lang="ru-RU" sz="2400" baseline="0" dirty="0" smtClean="0">
                          <a:solidFill>
                            <a:schemeClr val="tx1"/>
                          </a:solidFill>
                          <a:effectLst/>
                          <a:latin typeface="+mn-lt"/>
                          <a:ea typeface="+mn-ea"/>
                          <a:cs typeface="+mn-cs"/>
                        </a:rPr>
                        <a:t> балла-32,3%, </a:t>
                      </a:r>
                    </a:p>
                    <a:p>
                      <a:pPr algn="l">
                        <a:lnSpc>
                          <a:spcPct val="115000"/>
                        </a:lnSpc>
                        <a:spcAft>
                          <a:spcPts val="0"/>
                        </a:spcAft>
                      </a:pPr>
                      <a:r>
                        <a:rPr lang="ru-RU" sz="2400" baseline="0" dirty="0" smtClean="0">
                          <a:solidFill>
                            <a:schemeClr val="tx1"/>
                          </a:solidFill>
                          <a:effectLst/>
                          <a:latin typeface="+mn-lt"/>
                          <a:ea typeface="+mn-ea"/>
                          <a:cs typeface="+mn-cs"/>
                        </a:rPr>
                        <a:t>1 балл- 48,7%</a:t>
                      </a:r>
                      <a:endParaRPr lang="ru-RU" sz="2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0000"/>
                  </a:ext>
                </a:extLst>
              </a:tr>
              <a:tr h="717551">
                <a:tc>
                  <a:txBody>
                    <a:bodyPr/>
                    <a:lstStyle/>
                    <a:p>
                      <a:pPr algn="l">
                        <a:lnSpc>
                          <a:spcPct val="115000"/>
                        </a:lnSpc>
                        <a:spcAft>
                          <a:spcPts val="0"/>
                        </a:spcAft>
                      </a:pPr>
                      <a:r>
                        <a:rPr lang="ru-RU" sz="2400" dirty="0" smtClean="0">
                          <a:effectLst/>
                          <a:latin typeface="Calibri" panose="020F0502020204030204" pitchFamily="34" charset="0"/>
                          <a:ea typeface="Times New Roman" panose="02020603050405020304" pitchFamily="18" charset="0"/>
                          <a:cs typeface="Times New Roman" panose="02020603050405020304" pitchFamily="18" charset="0"/>
                        </a:rPr>
                        <a:t>Р2</a:t>
                      </a:r>
                      <a:endParaRPr lang="ru-RU"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15000"/>
                        </a:lnSpc>
                        <a:spcAft>
                          <a:spcPts val="0"/>
                        </a:spcAft>
                      </a:pPr>
                      <a:r>
                        <a:rPr lang="ru-RU" sz="2400" b="1" dirty="0" smtClean="0">
                          <a:effectLst/>
                          <a:latin typeface="Calibri" panose="020F0502020204030204" pitchFamily="34" charset="0"/>
                          <a:ea typeface="Times New Roman" panose="02020603050405020304" pitchFamily="18" charset="0"/>
                          <a:cs typeface="Times New Roman" panose="02020603050405020304" pitchFamily="18" charset="0"/>
                        </a:rPr>
                        <a:t>Соблюдение грамматических норм</a:t>
                      </a:r>
                      <a:endParaRPr lang="ru-RU" sz="2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l">
                        <a:lnSpc>
                          <a:spcPct val="115000"/>
                        </a:lnSpc>
                        <a:spcAft>
                          <a:spcPts val="0"/>
                        </a:spcAft>
                      </a:pPr>
                      <a:r>
                        <a:rPr lang="ru-RU" sz="2400" b="1" dirty="0" smtClean="0">
                          <a:effectLst/>
                          <a:latin typeface="Calibri" panose="020F0502020204030204" pitchFamily="34" charset="0"/>
                          <a:ea typeface="Times New Roman" panose="02020603050405020304" pitchFamily="18" charset="0"/>
                          <a:cs typeface="Times New Roman" panose="02020603050405020304" pitchFamily="18" charset="0"/>
                        </a:rPr>
                        <a:t>2 балла-16,6%,</a:t>
                      </a:r>
                    </a:p>
                    <a:p>
                      <a:pPr algn="l">
                        <a:lnSpc>
                          <a:spcPct val="115000"/>
                        </a:lnSpc>
                        <a:spcAft>
                          <a:spcPts val="0"/>
                        </a:spcAft>
                      </a:pPr>
                      <a:r>
                        <a:rPr lang="ru-RU" sz="2400" b="1" dirty="0" smtClean="0">
                          <a:effectLst/>
                          <a:latin typeface="Calibri" panose="020F0502020204030204" pitchFamily="34" charset="0"/>
                          <a:ea typeface="Times New Roman" panose="02020603050405020304" pitchFamily="18" charset="0"/>
                          <a:cs typeface="Times New Roman" panose="02020603050405020304" pitchFamily="18" charset="0"/>
                        </a:rPr>
                        <a:t>1 балл-51,8%</a:t>
                      </a:r>
                      <a:endParaRPr lang="ru-RU" sz="2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0001"/>
                  </a:ext>
                </a:extLst>
              </a:tr>
              <a:tr h="717551">
                <a:tc>
                  <a:txBody>
                    <a:bodyPr/>
                    <a:lstStyle/>
                    <a:p>
                      <a:pPr algn="l">
                        <a:lnSpc>
                          <a:spcPct val="115000"/>
                        </a:lnSpc>
                        <a:spcAft>
                          <a:spcPts val="0"/>
                        </a:spcAft>
                      </a:pPr>
                      <a:r>
                        <a:rPr lang="ru-RU" sz="2400" dirty="0" smtClean="0">
                          <a:effectLst/>
                        </a:rPr>
                        <a:t>Р3</a:t>
                      </a:r>
                      <a:endParaRPr lang="ru-RU" sz="2400" dirty="0">
                        <a:effectLst/>
                      </a:endParaRPr>
                    </a:p>
                    <a:p>
                      <a:pPr algn="l">
                        <a:lnSpc>
                          <a:spcPct val="115000"/>
                        </a:lnSpc>
                        <a:spcAft>
                          <a:spcPts val="0"/>
                        </a:spcAft>
                      </a:pPr>
                      <a:r>
                        <a:rPr lang="ru-RU" sz="2400" dirty="0">
                          <a:effectLst/>
                        </a:rPr>
                        <a:t> </a:t>
                      </a:r>
                      <a:endParaRPr lang="ru-RU"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15000"/>
                        </a:lnSpc>
                        <a:spcAft>
                          <a:spcPts val="0"/>
                        </a:spcAft>
                      </a:pPr>
                      <a:r>
                        <a:rPr lang="ru-RU" sz="2400" b="1" dirty="0">
                          <a:effectLst/>
                        </a:rPr>
                        <a:t>Соблюдение речевых норм</a:t>
                      </a:r>
                      <a:endParaRPr lang="ru-RU" sz="2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l">
                        <a:lnSpc>
                          <a:spcPct val="115000"/>
                        </a:lnSpc>
                        <a:spcAft>
                          <a:spcPts val="0"/>
                        </a:spcAft>
                      </a:pPr>
                      <a:r>
                        <a:rPr lang="ru-RU" sz="2400" b="1" dirty="0" smtClean="0">
                          <a:effectLst/>
                          <a:latin typeface="+mn-lt"/>
                          <a:ea typeface="+mn-ea"/>
                          <a:cs typeface="+mn-cs"/>
                        </a:rPr>
                        <a:t>2</a:t>
                      </a:r>
                      <a:r>
                        <a:rPr lang="ru-RU" sz="2400" b="1" baseline="0" dirty="0" smtClean="0">
                          <a:effectLst/>
                          <a:latin typeface="+mn-lt"/>
                          <a:ea typeface="+mn-ea"/>
                          <a:cs typeface="+mn-cs"/>
                        </a:rPr>
                        <a:t> балла-27,6%, </a:t>
                      </a:r>
                    </a:p>
                    <a:p>
                      <a:pPr algn="l">
                        <a:lnSpc>
                          <a:spcPct val="115000"/>
                        </a:lnSpc>
                        <a:spcAft>
                          <a:spcPts val="0"/>
                        </a:spcAft>
                      </a:pPr>
                      <a:r>
                        <a:rPr lang="ru-RU" sz="2400" b="1" baseline="0" dirty="0" smtClean="0">
                          <a:effectLst/>
                          <a:latin typeface="+mn-lt"/>
                          <a:ea typeface="+mn-ea"/>
                          <a:cs typeface="+mn-cs"/>
                        </a:rPr>
                        <a:t>1 балл -44,8%</a:t>
                      </a:r>
                      <a:endParaRPr lang="ru-RU" sz="2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0002"/>
                  </a:ext>
                </a:extLst>
              </a:tr>
              <a:tr h="717551">
                <a:tc>
                  <a:txBody>
                    <a:bodyPr/>
                    <a:lstStyle/>
                    <a:p>
                      <a:pPr algn="l">
                        <a:lnSpc>
                          <a:spcPct val="115000"/>
                        </a:lnSpc>
                        <a:spcAft>
                          <a:spcPts val="0"/>
                        </a:spcAft>
                      </a:pPr>
                      <a:r>
                        <a:rPr lang="ru-RU" sz="2400" dirty="0" smtClean="0">
                          <a:effectLst/>
                        </a:rPr>
                        <a:t>Р4</a:t>
                      </a:r>
                      <a:endParaRPr lang="ru-RU" sz="2400" dirty="0">
                        <a:effectLst/>
                      </a:endParaRPr>
                    </a:p>
                    <a:p>
                      <a:pPr algn="l">
                        <a:lnSpc>
                          <a:spcPct val="115000"/>
                        </a:lnSpc>
                        <a:spcAft>
                          <a:spcPts val="0"/>
                        </a:spcAft>
                      </a:pPr>
                      <a:r>
                        <a:rPr lang="ru-RU" sz="2400" dirty="0">
                          <a:effectLst/>
                        </a:rPr>
                        <a:t> </a:t>
                      </a:r>
                      <a:endParaRPr lang="ru-RU"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ru-RU" sz="2400" b="1" dirty="0" smtClean="0">
                          <a:effectLst/>
                          <a:latin typeface="Calibri" panose="020F0502020204030204" pitchFamily="34" charset="0"/>
                          <a:ea typeface="Times New Roman" panose="02020603050405020304" pitchFamily="18" charset="0"/>
                          <a:cs typeface="Times New Roman" panose="02020603050405020304" pitchFamily="18" charset="0"/>
                        </a:rPr>
                        <a:t>Соблюдение </a:t>
                      </a:r>
                      <a:r>
                        <a:rPr lang="ru-RU" sz="2400" b="1" dirty="0" err="1" smtClean="0">
                          <a:effectLst/>
                          <a:latin typeface="Calibri" panose="020F0502020204030204" pitchFamily="34" charset="0"/>
                          <a:ea typeface="Times New Roman" panose="02020603050405020304" pitchFamily="18" charset="0"/>
                          <a:cs typeface="Times New Roman" panose="02020603050405020304" pitchFamily="18" charset="0"/>
                        </a:rPr>
                        <a:t>фактологической</a:t>
                      </a:r>
                      <a:r>
                        <a:rPr lang="ru-RU" sz="2400" b="1" dirty="0" smtClean="0">
                          <a:effectLst/>
                          <a:latin typeface="Calibri" panose="020F0502020204030204" pitchFamily="34" charset="0"/>
                          <a:ea typeface="Times New Roman" panose="02020603050405020304" pitchFamily="18" charset="0"/>
                          <a:cs typeface="Times New Roman" panose="02020603050405020304" pitchFamily="18" charset="0"/>
                        </a:rPr>
                        <a:t> точности</a:t>
                      </a:r>
                    </a:p>
                    <a:p>
                      <a:pPr algn="l">
                        <a:lnSpc>
                          <a:spcPct val="115000"/>
                        </a:lnSpc>
                        <a:spcAft>
                          <a:spcPts val="0"/>
                        </a:spcAft>
                      </a:pPr>
                      <a:endParaRPr lang="ru-RU" sz="2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l">
                        <a:lnSpc>
                          <a:spcPct val="115000"/>
                        </a:lnSpc>
                        <a:spcAft>
                          <a:spcPts val="0"/>
                        </a:spcAft>
                      </a:pPr>
                      <a:r>
                        <a:rPr lang="ru-RU" sz="2400" b="1" dirty="0" smtClean="0">
                          <a:effectLst/>
                          <a:latin typeface="Calibri" panose="020F0502020204030204" pitchFamily="34" charset="0"/>
                          <a:ea typeface="Times New Roman" panose="02020603050405020304" pitchFamily="18" charset="0"/>
                          <a:cs typeface="Times New Roman" panose="02020603050405020304" pitchFamily="18" charset="0"/>
                        </a:rPr>
                        <a:t>41,7%</a:t>
                      </a:r>
                      <a:endParaRPr lang="ru-RU" sz="2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637535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5350" y="169129"/>
            <a:ext cx="10515600" cy="1325563"/>
          </a:xfrm>
        </p:spPr>
        <p:txBody>
          <a:bodyPr>
            <a:normAutofit/>
          </a:bodyPr>
          <a:lstStyle/>
          <a:p>
            <a:pPr algn="ctr"/>
            <a:r>
              <a:rPr lang="ru-RU" sz="2800" b="1" dirty="0" smtClean="0">
                <a:latin typeface="Times New Roman" panose="02020603050405020304" pitchFamily="18" charset="0"/>
                <a:cs typeface="Times New Roman" panose="02020603050405020304" pitchFamily="18" charset="0"/>
              </a:rPr>
              <a:t>Рекомендации по оцениванию задания №1</a:t>
            </a:r>
            <a:endParaRPr lang="ru-RU" sz="2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279400" y="1494692"/>
            <a:ext cx="11747500" cy="4119563"/>
          </a:xfrm>
        </p:spPr>
        <p:txBody>
          <a:bodyPr>
            <a:noAutofit/>
          </a:bodyPr>
          <a:lstStyle/>
          <a:p>
            <a:pPr marL="0" indent="0">
              <a:lnSpc>
                <a:spcPct val="120000"/>
              </a:lnSpc>
              <a:spcBef>
                <a:spcPts val="0"/>
              </a:spcBef>
              <a:buNone/>
            </a:pPr>
            <a:r>
              <a:rPr lang="ru-RU" sz="2000" b="1" dirty="0">
                <a:latin typeface="Times New Roman" panose="02020603050405020304" pitchFamily="18" charset="0"/>
                <a:cs typeface="Times New Roman" panose="02020603050405020304" pitchFamily="18" charset="0"/>
              </a:rPr>
              <a:t>Ч1</a:t>
            </a:r>
            <a:r>
              <a:rPr lang="ru-RU" sz="2000" dirty="0">
                <a:latin typeface="Times New Roman" panose="02020603050405020304" pitchFamily="18" charset="0"/>
                <a:cs typeface="Times New Roman" panose="02020603050405020304" pitchFamily="18" charset="0"/>
              </a:rPr>
              <a:t>.  Интонация должна соответствовать </a:t>
            </a:r>
            <a:r>
              <a:rPr lang="ru-RU" sz="2000" dirty="0" smtClean="0">
                <a:latin typeface="Times New Roman" panose="02020603050405020304" pitchFamily="18" charset="0"/>
                <a:cs typeface="Times New Roman" panose="02020603050405020304" pitchFamily="18" charset="0"/>
              </a:rPr>
              <a:t> пунктуационному оформлению текста.</a:t>
            </a:r>
            <a:endParaRPr lang="ru-RU" sz="2000" dirty="0">
              <a:latin typeface="Times New Roman" panose="02020603050405020304" pitchFamily="18" charset="0"/>
              <a:cs typeface="Times New Roman" panose="02020603050405020304" pitchFamily="18" charset="0"/>
            </a:endParaRPr>
          </a:p>
          <a:p>
            <a:pPr marL="0" indent="0">
              <a:lnSpc>
                <a:spcPct val="120000"/>
              </a:lnSpc>
              <a:spcBef>
                <a:spcPts val="0"/>
              </a:spcBef>
              <a:buNone/>
            </a:pPr>
            <a:r>
              <a:rPr lang="ru-RU" sz="2000" b="1" dirty="0">
                <a:latin typeface="Times New Roman" panose="02020603050405020304" pitchFamily="18" charset="0"/>
                <a:cs typeface="Times New Roman" panose="02020603050405020304" pitchFamily="18" charset="0"/>
              </a:rPr>
              <a:t>Ч2</a:t>
            </a:r>
            <a:r>
              <a:rPr lang="ru-RU" sz="2000" dirty="0">
                <a:latin typeface="Times New Roman" panose="02020603050405020304" pitchFamily="18" charset="0"/>
                <a:cs typeface="Times New Roman" panose="02020603050405020304" pitchFamily="18" charset="0"/>
              </a:rPr>
              <a:t>. Если участник итогового собеседования не успевает прочитать текст вслух в отведённые 2 минуты, то оценка снижается на 1 балл по критерию Ч2 «Темп чтения».</a:t>
            </a:r>
            <a:r>
              <a:rPr lang="ru-RU" sz="2000" b="1" dirty="0">
                <a:latin typeface="Times New Roman" panose="02020603050405020304" pitchFamily="18" charset="0"/>
                <a:cs typeface="Times New Roman" panose="02020603050405020304" pitchFamily="18" charset="0"/>
              </a:rPr>
              <a:t> </a:t>
            </a:r>
            <a:endParaRPr lang="ru-RU" sz="2000" b="1" dirty="0" smtClean="0">
              <a:latin typeface="Times New Roman" panose="02020603050405020304" pitchFamily="18" charset="0"/>
              <a:cs typeface="Times New Roman" panose="02020603050405020304" pitchFamily="18" charset="0"/>
            </a:endParaRPr>
          </a:p>
          <a:p>
            <a:pPr marL="0" indent="0">
              <a:lnSpc>
                <a:spcPct val="120000"/>
              </a:lnSpc>
              <a:spcBef>
                <a:spcPts val="0"/>
              </a:spcBef>
              <a:buNone/>
            </a:pPr>
            <a:r>
              <a:rPr lang="ru-RU" sz="2000" b="1" dirty="0" smtClean="0">
                <a:latin typeface="Times New Roman" panose="02020603050405020304" pitchFamily="18" charset="0"/>
                <a:cs typeface="Times New Roman" panose="02020603050405020304" pitchFamily="18" charset="0"/>
              </a:rPr>
              <a:t>Обратите </a:t>
            </a:r>
            <a:r>
              <a:rPr lang="ru-RU" sz="2000" b="1" dirty="0">
                <a:latin typeface="Times New Roman" panose="02020603050405020304" pitchFamily="18" charset="0"/>
                <a:cs typeface="Times New Roman" panose="02020603050405020304" pitchFamily="18" charset="0"/>
              </a:rPr>
              <a:t>внимание! </a:t>
            </a:r>
            <a:r>
              <a:rPr lang="ru-RU" sz="2000" dirty="0">
                <a:latin typeface="Times New Roman" panose="02020603050405020304" pitchFamily="18" charset="0"/>
                <a:cs typeface="Times New Roman" panose="02020603050405020304" pitchFamily="18" charset="0"/>
              </a:rPr>
              <a:t>На итоговом собеседовании разрешено делать пометки в тексте КИМ, под которыми подразумеваются подчёркивания, выделения, разметки ударения. За  2 минуты, данные на подготовку чтения,  обучающиеся могут выделить основные </a:t>
            </a:r>
            <a:r>
              <a:rPr lang="ru-RU" sz="2000" dirty="0" err="1">
                <a:latin typeface="Times New Roman" panose="02020603050405020304" pitchFamily="18" charset="0"/>
                <a:cs typeface="Times New Roman" panose="02020603050405020304" pitchFamily="18" charset="0"/>
              </a:rPr>
              <a:t>микротемы</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которые нужно </a:t>
            </a:r>
            <a:r>
              <a:rPr lang="ru-RU" sz="2000" dirty="0">
                <a:latin typeface="Times New Roman" panose="02020603050405020304" pitchFamily="18" charset="0"/>
                <a:cs typeface="Times New Roman" panose="02020603050405020304" pitchFamily="18" charset="0"/>
              </a:rPr>
              <a:t>передать при пересказе</a:t>
            </a:r>
          </a:p>
          <a:p>
            <a:pPr marL="0" indent="0">
              <a:lnSpc>
                <a:spcPct val="120000"/>
              </a:lnSpc>
              <a:spcBef>
                <a:spcPts val="0"/>
              </a:spcBef>
              <a:buNone/>
            </a:pPr>
            <a:r>
              <a:rPr lang="ru-RU" sz="2000" dirty="0" smtClean="0">
                <a:latin typeface="Times New Roman" panose="02020603050405020304" pitchFamily="18" charset="0"/>
                <a:cs typeface="Times New Roman" panose="02020603050405020304" pitchFamily="18" charset="0"/>
              </a:rPr>
              <a:t>В </a:t>
            </a:r>
            <a:r>
              <a:rPr lang="ru-RU" sz="2000" dirty="0">
                <a:latin typeface="Times New Roman" panose="02020603050405020304" pitchFamily="18" charset="0"/>
                <a:cs typeface="Times New Roman" panose="02020603050405020304" pitchFamily="18" charset="0"/>
              </a:rPr>
              <a:t>течение следующих 2 минут, данных на подготовку пересказа, участники собеседования  могут перенести  эти </a:t>
            </a:r>
            <a:r>
              <a:rPr lang="ru-RU" sz="2000" dirty="0" err="1">
                <a:latin typeface="Times New Roman" panose="02020603050405020304" pitchFamily="18" charset="0"/>
                <a:cs typeface="Times New Roman" panose="02020603050405020304" pitchFamily="18" charset="0"/>
              </a:rPr>
              <a:t>микротемы</a:t>
            </a:r>
            <a:r>
              <a:rPr lang="ru-RU" sz="2000" dirty="0">
                <a:latin typeface="Times New Roman" panose="02020603050405020304" pitchFamily="18" charset="0"/>
                <a:cs typeface="Times New Roman" panose="02020603050405020304" pitchFamily="18" charset="0"/>
              </a:rPr>
              <a:t> в поле для </a:t>
            </a:r>
            <a:r>
              <a:rPr lang="ru-RU" sz="2000" dirty="0" smtClean="0">
                <a:latin typeface="Times New Roman" panose="02020603050405020304" pitchFamily="18" charset="0"/>
                <a:cs typeface="Times New Roman" panose="02020603050405020304" pitchFamily="18" charset="0"/>
              </a:rPr>
              <a:t>заметок, наряду с датами, терминами и собственными именами. </a:t>
            </a:r>
            <a:endParaRPr lang="ru-RU" sz="2000" dirty="0">
              <a:latin typeface="Times New Roman" panose="02020603050405020304" pitchFamily="18" charset="0"/>
              <a:cs typeface="Times New Roman" panose="02020603050405020304" pitchFamily="18" charset="0"/>
            </a:endParaRPr>
          </a:p>
          <a:p>
            <a:pPr marL="0" indent="0">
              <a:lnSpc>
                <a:spcPct val="120000"/>
              </a:lnSpc>
              <a:spcBef>
                <a:spcPts val="0"/>
              </a:spcBef>
              <a:buNone/>
            </a:pPr>
            <a:r>
              <a:rPr lang="ru-RU" sz="2000" b="1" dirty="0" smtClean="0">
                <a:latin typeface="Times New Roman" panose="02020603050405020304" pitchFamily="18" charset="0"/>
                <a:cs typeface="Times New Roman" panose="02020603050405020304" pitchFamily="18" charset="0"/>
              </a:rPr>
              <a:t>Ч3</a:t>
            </a:r>
            <a:r>
              <a:rPr lang="ru-RU" sz="2000" b="1" dirty="0">
                <a:latin typeface="Times New Roman" panose="02020603050405020304" pitchFamily="18" charset="0"/>
                <a:cs typeface="Times New Roman" panose="02020603050405020304" pitchFamily="18" charset="0"/>
              </a:rPr>
              <a:t>. Искажение слов </a:t>
            </a:r>
            <a:r>
              <a:rPr lang="ru-RU" sz="2000" dirty="0">
                <a:latin typeface="Times New Roman" panose="02020603050405020304" pitchFamily="18" charset="0"/>
                <a:cs typeface="Times New Roman" panose="02020603050405020304" pitchFamily="18" charset="0"/>
              </a:rPr>
              <a:t>выражается в том, что участники итогового собеседования по оптическому сходству допускают замены, пропуски, перестановки, добавления, повторы букв  и слогов в </a:t>
            </a:r>
            <a:r>
              <a:rPr lang="ru-RU" sz="2000" dirty="0" smtClean="0">
                <a:latin typeface="Times New Roman" panose="02020603050405020304" pitchFamily="18" charset="0"/>
                <a:cs typeface="Times New Roman" panose="02020603050405020304" pitchFamily="18" charset="0"/>
              </a:rPr>
              <a:t>словах  (</a:t>
            </a:r>
            <a:r>
              <a:rPr lang="ru-RU" sz="2000" dirty="0" err="1" smtClean="0">
                <a:latin typeface="Times New Roman" panose="02020603050405020304" pitchFamily="18" charset="0"/>
                <a:cs typeface="Times New Roman" panose="02020603050405020304" pitchFamily="18" charset="0"/>
              </a:rPr>
              <a:t>мемля</a:t>
            </a: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вместо земля, </a:t>
            </a:r>
            <a:r>
              <a:rPr lang="ru-RU" sz="2000" dirty="0" err="1">
                <a:latin typeface="Times New Roman" panose="02020603050405020304" pitchFamily="18" charset="0"/>
                <a:cs typeface="Times New Roman" panose="02020603050405020304" pitchFamily="18" charset="0"/>
              </a:rPr>
              <a:t>Вернонский</a:t>
            </a:r>
            <a:r>
              <a:rPr lang="ru-RU" sz="2000" dirty="0">
                <a:latin typeface="Times New Roman" panose="02020603050405020304" pitchFamily="18" charset="0"/>
                <a:cs typeface="Times New Roman" panose="02020603050405020304" pitchFamily="18" charset="0"/>
              </a:rPr>
              <a:t> вместо </a:t>
            </a:r>
            <a:r>
              <a:rPr lang="ru-RU" sz="2000" dirty="0" smtClean="0">
                <a:latin typeface="Times New Roman" panose="02020603050405020304" pitchFamily="18" charset="0"/>
                <a:cs typeface="Times New Roman" panose="02020603050405020304" pitchFamily="18" charset="0"/>
              </a:rPr>
              <a:t>Вернадский).</a:t>
            </a:r>
            <a:endParaRPr lang="ru-RU" sz="2000" dirty="0">
              <a:latin typeface="Times New Roman" panose="02020603050405020304" pitchFamily="18" charset="0"/>
              <a:cs typeface="Times New Roman" panose="02020603050405020304" pitchFamily="18" charset="0"/>
            </a:endParaRPr>
          </a:p>
          <a:p>
            <a:pPr marL="0" indent="0">
              <a:lnSpc>
                <a:spcPct val="120000"/>
              </a:lnSpc>
              <a:spcBef>
                <a:spcPts val="0"/>
              </a:spcBef>
              <a:buNone/>
            </a:pPr>
            <a:endParaRPr lang="ru-RU" sz="2000" dirty="0">
              <a:latin typeface="Times New Roman" panose="02020603050405020304" pitchFamily="18" charset="0"/>
              <a:cs typeface="Times New Roman" panose="02020603050405020304" pitchFamily="18" charset="0"/>
            </a:endParaRPr>
          </a:p>
          <a:p>
            <a:pPr marL="0" indent="0">
              <a:buNone/>
            </a:pPr>
            <a:endParaRPr lang="ru-RU" sz="2400" dirty="0"/>
          </a:p>
        </p:txBody>
      </p:sp>
    </p:spTree>
    <p:extLst>
      <p:ext uri="{BB962C8B-B14F-4D97-AF65-F5344CB8AC3E}">
        <p14:creationId xmlns:p14="http://schemas.microsoft.com/office/powerpoint/2010/main" val="947457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b="1" dirty="0" smtClean="0">
                <a:latin typeface="Times New Roman" panose="02020603050405020304" pitchFamily="18" charset="0"/>
                <a:cs typeface="Times New Roman" panose="02020603050405020304" pitchFamily="18" charset="0"/>
              </a:rPr>
              <a:t>Рекомендации по оцениванию задания №2</a:t>
            </a:r>
            <a:endParaRPr lang="ru-RU" sz="2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1825625"/>
            <a:ext cx="10845800" cy="4351338"/>
          </a:xfrm>
        </p:spPr>
        <p:txBody>
          <a:bodyPr>
            <a:normAutofit/>
          </a:bodyPr>
          <a:lstStyle/>
          <a:p>
            <a:pPr marL="0" indent="0">
              <a:lnSpc>
                <a:spcPct val="100000"/>
              </a:lnSpc>
              <a:spcBef>
                <a:spcPts val="0"/>
              </a:spcBef>
              <a:buNone/>
            </a:pPr>
            <a:r>
              <a:rPr lang="ru-RU" sz="2400" b="1" dirty="0" smtClean="0">
                <a:latin typeface="Times New Roman" panose="02020603050405020304" pitchFamily="18" charset="0"/>
                <a:cs typeface="Times New Roman" panose="02020603050405020304" pitchFamily="18" charset="0"/>
              </a:rPr>
              <a:t>П1</a:t>
            </a:r>
            <a:r>
              <a:rPr lang="ru-RU" sz="2400" dirty="0" smtClean="0">
                <a:latin typeface="Times New Roman" panose="02020603050405020304" pitchFamily="18" charset="0"/>
                <a:cs typeface="Times New Roman" panose="02020603050405020304" pitchFamily="18" charset="0"/>
              </a:rPr>
              <a:t>. Основное </a:t>
            </a:r>
            <a:r>
              <a:rPr lang="ru-RU" sz="2400" dirty="0">
                <a:latin typeface="Times New Roman" panose="02020603050405020304" pitchFamily="18" charset="0"/>
                <a:cs typeface="Times New Roman" panose="02020603050405020304" pitchFamily="18" charset="0"/>
              </a:rPr>
              <a:t>условие – сохранение </a:t>
            </a:r>
            <a:r>
              <a:rPr lang="ru-RU" sz="2400" dirty="0" err="1" smtClean="0">
                <a:latin typeface="Times New Roman" panose="02020603050405020304" pitchFamily="18" charset="0"/>
                <a:cs typeface="Times New Roman" panose="02020603050405020304" pitchFamily="18" charset="0"/>
              </a:rPr>
              <a:t>микротем</a:t>
            </a:r>
            <a:r>
              <a:rPr lang="ru-RU" sz="2400" dirty="0" smtClean="0">
                <a:latin typeface="Times New Roman" panose="02020603050405020304" pitchFamily="18" charset="0"/>
                <a:cs typeface="Times New Roman" panose="02020603050405020304" pitchFamily="18" charset="0"/>
              </a:rPr>
              <a:t>, то есть главного </a:t>
            </a:r>
            <a:r>
              <a:rPr lang="ru-RU" sz="2400" dirty="0">
                <a:latin typeface="Times New Roman" panose="02020603050405020304" pitchFamily="18" charset="0"/>
                <a:cs typeface="Times New Roman" panose="02020603050405020304" pitchFamily="18" charset="0"/>
              </a:rPr>
              <a:t>содержания </a:t>
            </a:r>
            <a:r>
              <a:rPr lang="ru-RU" sz="2400" dirty="0" smtClean="0">
                <a:latin typeface="Times New Roman" panose="02020603050405020304" pitchFamily="18" charset="0"/>
                <a:cs typeface="Times New Roman" panose="02020603050405020304" pitchFamily="18" charset="0"/>
              </a:rPr>
              <a:t> каждого абзаца. Если </a:t>
            </a:r>
            <a:r>
              <a:rPr lang="ru-RU" sz="2400" dirty="0">
                <a:latin typeface="Times New Roman" panose="02020603050405020304" pitchFamily="18" charset="0"/>
                <a:cs typeface="Times New Roman" panose="02020603050405020304" pitchFamily="18" charset="0"/>
              </a:rPr>
              <a:t>участник итогового собеседования </a:t>
            </a:r>
            <a:r>
              <a:rPr lang="ru-RU" sz="2400" dirty="0" smtClean="0">
                <a:latin typeface="Times New Roman" panose="02020603050405020304" pitchFamily="18" charset="0"/>
                <a:cs typeface="Times New Roman" panose="02020603050405020304" pitchFamily="18" charset="0"/>
              </a:rPr>
              <a:t>пересказывает текст сжато,  </a:t>
            </a:r>
            <a:r>
              <a:rPr lang="ru-RU" sz="2400" dirty="0">
                <a:latin typeface="Times New Roman" panose="02020603050405020304" pitchFamily="18" charset="0"/>
                <a:cs typeface="Times New Roman" panose="02020603050405020304" pitchFamily="18" charset="0"/>
              </a:rPr>
              <a:t>то по критерию П1 </a:t>
            </a:r>
            <a:r>
              <a:rPr lang="ru-RU" sz="2400" dirty="0" smtClean="0">
                <a:latin typeface="Times New Roman" panose="02020603050405020304" pitchFamily="18" charset="0"/>
                <a:cs typeface="Times New Roman" panose="02020603050405020304" pitchFamily="18" charset="0"/>
              </a:rPr>
              <a:t> снижаем на 1 балл. </a:t>
            </a:r>
          </a:p>
          <a:p>
            <a:pPr marL="0" indent="0">
              <a:lnSpc>
                <a:spcPct val="100000"/>
              </a:lnSpc>
              <a:spcBef>
                <a:spcPts val="0"/>
              </a:spcBef>
              <a:buNone/>
            </a:pPr>
            <a:endParaRPr lang="ru-RU" sz="2400" dirty="0" smtClean="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ru-RU" sz="2400" b="1" dirty="0" smtClean="0">
                <a:latin typeface="Times New Roman" panose="02020603050405020304" pitchFamily="18" charset="0"/>
                <a:cs typeface="Times New Roman" panose="02020603050405020304" pitchFamily="18" charset="0"/>
              </a:rPr>
              <a:t>П2, П3.  </a:t>
            </a:r>
            <a:r>
              <a:rPr lang="ru-RU" sz="2400" dirty="0">
                <a:latin typeface="Times New Roman" panose="02020603050405020304" pitchFamily="18" charset="0"/>
                <a:cs typeface="Times New Roman" panose="02020603050405020304" pitchFamily="18" charset="0"/>
              </a:rPr>
              <a:t>При включении цитаты следует разграничивать </a:t>
            </a:r>
            <a:r>
              <a:rPr lang="ru-RU" sz="2400" dirty="0" smtClean="0">
                <a:latin typeface="Times New Roman" panose="02020603050405020304" pitchFamily="18" charset="0"/>
                <a:cs typeface="Times New Roman" panose="02020603050405020304" pitchFamily="18" charset="0"/>
              </a:rPr>
              <a:t>три </a:t>
            </a:r>
            <a:r>
              <a:rPr lang="ru-RU" sz="2400" dirty="0">
                <a:latin typeface="Times New Roman" panose="02020603050405020304" pitchFamily="18" charset="0"/>
                <a:cs typeface="Times New Roman" panose="02020603050405020304" pitchFamily="18" charset="0"/>
              </a:rPr>
              <a:t>вида ошибок: отсутствие того или иного способа цитирования (например, отсутствие слов автора – снижение баллов по критерию П3), собственно грамматические ошибки (например, неверное употребление местоимения в косвенной речи – снижение баллов по критерию Р2), наконец, фактические искажения при включении цитаты (например, неоправданный пропуск или неоправданная замена слов в цитате – снижение баллов по критерию Р4).</a:t>
            </a:r>
          </a:p>
          <a:p>
            <a:pPr marL="0" indent="0">
              <a:lnSpc>
                <a:spcPct val="100000"/>
              </a:lnSpc>
              <a:spcBef>
                <a:spcPts val="0"/>
              </a:spcBef>
              <a:buNone/>
            </a:pPr>
            <a:endParaRPr lang="ru-RU"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11944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b="1" dirty="0" smtClean="0">
                <a:latin typeface="Times New Roman" panose="02020603050405020304" pitchFamily="18" charset="0"/>
                <a:cs typeface="Times New Roman" panose="02020603050405020304" pitchFamily="18" charset="0"/>
              </a:rPr>
              <a:t>Рекомендации по выполнению задания №3</a:t>
            </a:r>
            <a:endParaRPr lang="ru-RU" sz="2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749300" y="1955800"/>
            <a:ext cx="10604500" cy="4221163"/>
          </a:xfrm>
        </p:spPr>
        <p:txBody>
          <a:bodyPr>
            <a:normAutofit/>
          </a:bodyPr>
          <a:lstStyle/>
          <a:p>
            <a:r>
              <a:rPr lang="ru-RU" sz="2400" b="1" dirty="0">
                <a:latin typeface="Times New Roman" panose="02020603050405020304" pitchFamily="18" charset="0"/>
                <a:cs typeface="Times New Roman" panose="02020603050405020304" pitchFamily="18" charset="0"/>
              </a:rPr>
              <a:t>Обратите внимание! </a:t>
            </a:r>
            <a:r>
              <a:rPr lang="ru-RU" sz="2400" dirty="0">
                <a:latin typeface="Times New Roman" panose="02020603050405020304" pitchFamily="18" charset="0"/>
                <a:cs typeface="Times New Roman" panose="02020603050405020304" pitchFamily="18" charset="0"/>
              </a:rPr>
              <a:t>Когда участник итогового собеседования переходит к выполнению задания 3, собеседник должен зачитать вслух текст самого задания, при этом обучающийся самостоятельно знакомится с темами для выбора одной из </a:t>
            </a:r>
            <a:r>
              <a:rPr lang="ru-RU" sz="2400" dirty="0" smtClean="0">
                <a:latin typeface="Times New Roman" panose="02020603050405020304" pitchFamily="18" charset="0"/>
                <a:cs typeface="Times New Roman" panose="02020603050405020304" pitchFamily="18" charset="0"/>
              </a:rPr>
              <a:t>них, и только после этого объявляется тема его монологического высказывания.</a:t>
            </a:r>
            <a:endParaRPr lang="ru-RU" sz="2400" dirty="0">
              <a:latin typeface="Times New Roman" panose="02020603050405020304" pitchFamily="18" charset="0"/>
              <a:cs typeface="Times New Roman" panose="02020603050405020304" pitchFamily="18" charset="0"/>
            </a:endParaRPr>
          </a:p>
          <a:p>
            <a:r>
              <a:rPr lang="ru-RU" sz="2400" b="1" dirty="0">
                <a:latin typeface="Times New Roman" panose="02020603050405020304" pitchFamily="18" charset="0"/>
                <a:cs typeface="Times New Roman" panose="02020603050405020304" pitchFamily="18" charset="0"/>
              </a:rPr>
              <a:t>Обратите внимание!</a:t>
            </a:r>
            <a:r>
              <a:rPr lang="ru-RU" sz="2400" dirty="0">
                <a:latin typeface="Times New Roman" panose="02020603050405020304" pitchFamily="18" charset="0"/>
                <a:cs typeface="Times New Roman" panose="02020603050405020304" pitchFamily="18" charset="0"/>
              </a:rPr>
              <a:t> Участник итогового собеседования не обязан использовать элементы только определённого типа речи. Главное – </a:t>
            </a:r>
            <a:r>
              <a:rPr lang="ru-RU" sz="2400" dirty="0" smtClean="0">
                <a:latin typeface="Times New Roman" panose="02020603050405020304" pitchFamily="18" charset="0"/>
                <a:cs typeface="Times New Roman" panose="02020603050405020304" pitchFamily="18" charset="0"/>
              </a:rPr>
              <a:t>коммуникативная  </a:t>
            </a:r>
            <a:r>
              <a:rPr lang="ru-RU" sz="2400" dirty="0">
                <a:latin typeface="Times New Roman" panose="02020603050405020304" pitchFamily="18" charset="0"/>
                <a:cs typeface="Times New Roman" panose="02020603050405020304" pitchFamily="18" charset="0"/>
              </a:rPr>
              <a:t>задача, а не тип речи.</a:t>
            </a:r>
          </a:p>
          <a:p>
            <a:r>
              <a:rPr lang="ru-RU" sz="2400" b="1" dirty="0">
                <a:latin typeface="Times New Roman" panose="02020603050405020304" pitchFamily="18" charset="0"/>
                <a:cs typeface="Times New Roman" panose="02020603050405020304" pitchFamily="18" charset="0"/>
              </a:rPr>
              <a:t>Обратите внимание!</a:t>
            </a:r>
            <a:r>
              <a:rPr lang="ru-RU" sz="2400" dirty="0">
                <a:latin typeface="Times New Roman" panose="02020603050405020304" pitchFamily="18" charset="0"/>
                <a:cs typeface="Times New Roman" panose="02020603050405020304" pitchFamily="18" charset="0"/>
              </a:rPr>
              <a:t> При подготовке монологического высказывания обучающиеся не используют черновики. Исключение в ряде случаев делается только для обучающихся с ОВЗ и инвалидностью.</a:t>
            </a:r>
          </a:p>
          <a:p>
            <a:pPr marL="0" indent="0">
              <a:buNone/>
            </a:pPr>
            <a:endParaRPr lang="ru-RU" sz="2400" dirty="0"/>
          </a:p>
        </p:txBody>
      </p:sp>
    </p:spTree>
    <p:extLst>
      <p:ext uri="{BB962C8B-B14F-4D97-AF65-F5344CB8AC3E}">
        <p14:creationId xmlns:p14="http://schemas.microsoft.com/office/powerpoint/2010/main" val="42799151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0"/>
            <a:ext cx="10515600" cy="1325563"/>
          </a:xfrm>
        </p:spPr>
        <p:txBody>
          <a:bodyPr>
            <a:normAutofit/>
          </a:bodyPr>
          <a:lstStyle/>
          <a:p>
            <a:pPr algn="ctr"/>
            <a:r>
              <a:rPr lang="ru-RU" sz="2800" b="1" dirty="0" smtClean="0">
                <a:latin typeface="Times New Roman" panose="02020603050405020304" pitchFamily="18" charset="0"/>
                <a:cs typeface="Times New Roman" panose="02020603050405020304" pitchFamily="18" charset="0"/>
              </a:rPr>
              <a:t>Рекомендации по оцениванию задания №3</a:t>
            </a:r>
            <a:endParaRPr lang="ru-RU" sz="2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82600" y="1213338"/>
            <a:ext cx="11417300" cy="5240216"/>
          </a:xfrm>
        </p:spPr>
        <p:txBody>
          <a:bodyPr>
            <a:normAutofit fontScale="85000" lnSpcReduction="20000"/>
          </a:bodyPr>
          <a:lstStyle/>
          <a:p>
            <a:pPr marL="0" indent="0">
              <a:lnSpc>
                <a:spcPct val="120000"/>
              </a:lnSpc>
              <a:spcBef>
                <a:spcPts val="0"/>
              </a:spcBef>
              <a:buNone/>
            </a:pPr>
            <a:r>
              <a:rPr lang="ru-RU" b="1" dirty="0">
                <a:latin typeface="Times New Roman" panose="02020603050405020304" pitchFamily="18" charset="0"/>
                <a:cs typeface="Times New Roman" panose="02020603050405020304" pitchFamily="18" charset="0"/>
              </a:rPr>
              <a:t>Критерий </a:t>
            </a:r>
            <a:r>
              <a:rPr lang="ru-RU" b="1" dirty="0" smtClean="0">
                <a:latin typeface="Times New Roman" panose="02020603050405020304" pitchFamily="18" charset="0"/>
                <a:cs typeface="Times New Roman" panose="02020603050405020304" pitchFamily="18" charset="0"/>
              </a:rPr>
              <a:t>М1</a:t>
            </a:r>
            <a:r>
              <a:rPr lang="ru-RU" dirty="0" smtClean="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Обратите внимание! </a:t>
            </a:r>
            <a:r>
              <a:rPr lang="ru-RU" dirty="0">
                <a:latin typeface="Times New Roman" panose="02020603050405020304" pitchFamily="18" charset="0"/>
                <a:cs typeface="Times New Roman" panose="02020603050405020304" pitchFamily="18" charset="0"/>
              </a:rPr>
              <a:t>Фразы считаются по количеству грамматических основ, имеющих отношение к теме высказывания. Например, неполное предложение «Передо мной фотография» может рассматриваться как отдельная </a:t>
            </a:r>
            <a:r>
              <a:rPr lang="ru-RU" dirty="0" smtClean="0">
                <a:latin typeface="Times New Roman" panose="02020603050405020304" pitchFamily="18" charset="0"/>
                <a:cs typeface="Times New Roman" panose="02020603050405020304" pitchFamily="18" charset="0"/>
              </a:rPr>
              <a:t>фраза.</a:t>
            </a:r>
          </a:p>
          <a:p>
            <a:pPr marL="0" indent="0">
              <a:lnSpc>
                <a:spcPct val="120000"/>
              </a:lnSpc>
              <a:spcBef>
                <a:spcPts val="0"/>
              </a:spcBef>
              <a:buNone/>
            </a:pPr>
            <a:r>
              <a:rPr lang="ru-RU" b="1" dirty="0" smtClean="0">
                <a:latin typeface="Times New Roman" panose="02020603050405020304" pitchFamily="18" charset="0"/>
                <a:cs typeface="Times New Roman" panose="02020603050405020304" pitchFamily="18" charset="0"/>
              </a:rPr>
              <a:t>Критерий </a:t>
            </a:r>
            <a:r>
              <a:rPr lang="ru-RU" b="1" dirty="0">
                <a:latin typeface="Times New Roman" panose="02020603050405020304" pitchFamily="18" charset="0"/>
                <a:cs typeface="Times New Roman" panose="02020603050405020304" pitchFamily="18" charset="0"/>
              </a:rPr>
              <a:t>М2:</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Л</a:t>
            </a:r>
            <a:r>
              <a:rPr lang="ru-RU" dirty="0" smtClean="0">
                <a:latin typeface="Times New Roman" panose="02020603050405020304" pitchFamily="18" charset="0"/>
                <a:cs typeface="Times New Roman" panose="02020603050405020304" pitchFamily="18" charset="0"/>
              </a:rPr>
              <a:t>огические </a:t>
            </a:r>
            <a:r>
              <a:rPr lang="ru-RU" dirty="0">
                <a:latin typeface="Times New Roman" panose="02020603050405020304" pitchFamily="18" charset="0"/>
                <a:cs typeface="Times New Roman" panose="02020603050405020304" pitchFamily="18" charset="0"/>
              </a:rPr>
              <a:t>ошибки </a:t>
            </a:r>
          </a:p>
          <a:p>
            <a:pPr marL="0" indent="0">
              <a:lnSpc>
                <a:spcPct val="120000"/>
              </a:lnSpc>
              <a:spcBef>
                <a:spcPts val="0"/>
              </a:spcBef>
              <a:buNone/>
            </a:pPr>
            <a:r>
              <a:rPr lang="ru-RU" dirty="0" smtClean="0">
                <a:latin typeface="Times New Roman" panose="02020603050405020304" pitchFamily="18" charset="0"/>
                <a:cs typeface="Times New Roman" panose="02020603050405020304" pitchFamily="18" charset="0"/>
              </a:rPr>
              <a:t>Самые </a:t>
            </a:r>
            <a:r>
              <a:rPr lang="ru-RU" dirty="0">
                <a:latin typeface="Times New Roman" panose="02020603050405020304" pitchFamily="18" charset="0"/>
                <a:cs typeface="Times New Roman" panose="02020603050405020304" pitchFamily="18" charset="0"/>
              </a:rPr>
              <a:t>распространенные логические ошибки:</a:t>
            </a:r>
          </a:p>
          <a:p>
            <a:pPr>
              <a:lnSpc>
                <a:spcPct val="120000"/>
              </a:lnSpc>
              <a:spcBef>
                <a:spcPts val="0"/>
              </a:spcBef>
            </a:pPr>
            <a:r>
              <a:rPr lang="ru-RU" dirty="0" smtClean="0">
                <a:latin typeface="Times New Roman" panose="02020603050405020304" pitchFamily="18" charset="0"/>
                <a:cs typeface="Times New Roman" panose="02020603050405020304" pitchFamily="18" charset="0"/>
              </a:rPr>
              <a:t>Отсутствие </a:t>
            </a:r>
            <a:r>
              <a:rPr lang="ru-RU" dirty="0">
                <a:latin typeface="Times New Roman" panose="02020603050405020304" pitchFamily="18" charset="0"/>
                <a:cs typeface="Times New Roman" panose="02020603050405020304" pitchFamily="18" charset="0"/>
              </a:rPr>
              <a:t>смысловой связи между предложениями,</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пропуск звена в объяснении, «логический скачок».</a:t>
            </a:r>
          </a:p>
          <a:p>
            <a:pPr>
              <a:lnSpc>
                <a:spcPct val="120000"/>
              </a:lnSpc>
              <a:spcBef>
                <a:spcPts val="0"/>
              </a:spcBef>
            </a:pPr>
            <a:r>
              <a:rPr lang="ru-RU" dirty="0" smtClean="0">
                <a:latin typeface="Times New Roman" panose="02020603050405020304" pitchFamily="18" charset="0"/>
                <a:cs typeface="Times New Roman" panose="02020603050405020304" pitchFamily="18" charset="0"/>
              </a:rPr>
              <a:t>Повтор </a:t>
            </a:r>
            <a:r>
              <a:rPr lang="ru-RU" dirty="0">
                <a:latin typeface="Times New Roman" panose="02020603050405020304" pitchFamily="18" charset="0"/>
                <a:cs typeface="Times New Roman" panose="02020603050405020304" pitchFamily="18" charset="0"/>
              </a:rPr>
              <a:t>одной и той же </a:t>
            </a:r>
            <a:r>
              <a:rPr lang="ru-RU" dirty="0" smtClean="0">
                <a:latin typeface="Times New Roman" panose="02020603050405020304" pitchFamily="18" charset="0"/>
                <a:cs typeface="Times New Roman" panose="02020603050405020304" pitchFamily="18" charset="0"/>
              </a:rPr>
              <a:t>мысли.</a:t>
            </a:r>
          </a:p>
          <a:p>
            <a:pPr>
              <a:lnSpc>
                <a:spcPct val="120000"/>
              </a:lnSpc>
              <a:spcBef>
                <a:spcPts val="0"/>
              </a:spcBef>
            </a:pPr>
            <a:r>
              <a:rPr lang="ru-RU" dirty="0" smtClean="0">
                <a:latin typeface="Times New Roman" panose="02020603050405020304" pitchFamily="18" charset="0"/>
                <a:cs typeface="Times New Roman" panose="02020603050405020304" pitchFamily="18" charset="0"/>
              </a:rPr>
              <a:t>Сопоставление </a:t>
            </a:r>
            <a:r>
              <a:rPr lang="ru-RU" dirty="0">
                <a:latin typeface="Times New Roman" panose="02020603050405020304" pitchFamily="18" charset="0"/>
                <a:cs typeface="Times New Roman" panose="02020603050405020304" pitchFamily="18" charset="0"/>
              </a:rPr>
              <a:t>(противопоставление) двух логически неоднородных (различных по объему и по содержанию) понятий в предложении, </a:t>
            </a:r>
            <a:r>
              <a:rPr lang="ru-RU" dirty="0" smtClean="0">
                <a:latin typeface="Times New Roman" panose="02020603050405020304" pitchFamily="18" charset="0"/>
                <a:cs typeface="Times New Roman" panose="02020603050405020304" pitchFamily="18" charset="0"/>
              </a:rPr>
              <a:t>тексте (фрукты и яблоки).</a:t>
            </a:r>
            <a:endParaRPr lang="ru-RU" dirty="0">
              <a:latin typeface="Times New Roman" panose="02020603050405020304" pitchFamily="18" charset="0"/>
              <a:cs typeface="Times New Roman" panose="02020603050405020304" pitchFamily="18" charset="0"/>
            </a:endParaRPr>
          </a:p>
          <a:p>
            <a:pPr>
              <a:lnSpc>
                <a:spcPct val="120000"/>
              </a:lnSpc>
              <a:spcBef>
                <a:spcPts val="0"/>
              </a:spcBef>
            </a:pPr>
            <a:r>
              <a:rPr lang="ru-RU" dirty="0" smtClean="0">
                <a:latin typeface="Times New Roman" panose="02020603050405020304" pitchFamily="18" charset="0"/>
                <a:cs typeface="Times New Roman" panose="02020603050405020304" pitchFamily="18" charset="0"/>
              </a:rPr>
              <a:t>Нарушение </a:t>
            </a:r>
            <a:r>
              <a:rPr lang="ru-RU" dirty="0">
                <a:latin typeface="Times New Roman" panose="02020603050405020304" pitchFamily="18" charset="0"/>
                <a:cs typeface="Times New Roman" panose="02020603050405020304" pitchFamily="18" charset="0"/>
              </a:rPr>
              <a:t>причинно-следственных отношений.</a:t>
            </a:r>
          </a:p>
          <a:p>
            <a:pPr>
              <a:lnSpc>
                <a:spcPct val="120000"/>
              </a:lnSpc>
              <a:spcBef>
                <a:spcPts val="0"/>
              </a:spcBef>
            </a:pPr>
            <a:r>
              <a:rPr lang="ru-RU" dirty="0" smtClean="0">
                <a:latin typeface="Times New Roman" panose="02020603050405020304" pitchFamily="18" charset="0"/>
                <a:cs typeface="Times New Roman" panose="02020603050405020304" pitchFamily="18" charset="0"/>
              </a:rPr>
              <a:t>Сопоставление </a:t>
            </a:r>
            <a:r>
              <a:rPr lang="ru-RU" dirty="0">
                <a:latin typeface="Times New Roman" panose="02020603050405020304" pitchFamily="18" charset="0"/>
                <a:cs typeface="Times New Roman" panose="02020603050405020304" pitchFamily="18" charset="0"/>
              </a:rPr>
              <a:t>логически несопоставимых понятий, противопоставление логически сопоставимых.</a:t>
            </a:r>
          </a:p>
          <a:p>
            <a:endParaRPr lang="ru-RU" dirty="0"/>
          </a:p>
        </p:txBody>
      </p:sp>
    </p:spTree>
    <p:extLst>
      <p:ext uri="{BB962C8B-B14F-4D97-AF65-F5344CB8AC3E}">
        <p14:creationId xmlns:p14="http://schemas.microsoft.com/office/powerpoint/2010/main" val="36187863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b="1" dirty="0" smtClean="0">
                <a:latin typeface="Times New Roman" panose="02020603050405020304" pitchFamily="18" charset="0"/>
                <a:cs typeface="Times New Roman" panose="02020603050405020304" pitchFamily="18" charset="0"/>
              </a:rPr>
              <a:t>Рекомендации по оцениванию грамотности </a:t>
            </a:r>
            <a:r>
              <a:rPr lang="ru-RU" sz="2800" b="1" dirty="0" smtClean="0">
                <a:latin typeface="Times New Roman" panose="02020603050405020304" pitchFamily="18" charset="0"/>
                <a:cs typeface="Times New Roman" panose="02020603050405020304" pitchFamily="18" charset="0"/>
              </a:rPr>
              <a:t/>
            </a:r>
            <a:br>
              <a:rPr lang="ru-RU" sz="2800" b="1" dirty="0" smtClean="0">
                <a:latin typeface="Times New Roman" panose="02020603050405020304" pitchFamily="18" charset="0"/>
                <a:cs typeface="Times New Roman" panose="02020603050405020304" pitchFamily="18" charset="0"/>
              </a:rPr>
            </a:br>
            <a:r>
              <a:rPr lang="ru-RU" sz="2800" b="1" dirty="0" smtClean="0">
                <a:latin typeface="Times New Roman" panose="02020603050405020304" pitchFamily="18" charset="0"/>
                <a:cs typeface="Times New Roman" panose="02020603050405020304" pitchFamily="18" charset="0"/>
              </a:rPr>
              <a:t>и фактической </a:t>
            </a:r>
            <a:r>
              <a:rPr lang="ru-RU" sz="2800" b="1" dirty="0" smtClean="0">
                <a:latin typeface="Times New Roman" panose="02020603050405020304" pitchFamily="18" charset="0"/>
                <a:cs typeface="Times New Roman" panose="02020603050405020304" pitchFamily="18" charset="0"/>
              </a:rPr>
              <a:t>точности речи</a:t>
            </a:r>
            <a:endParaRPr lang="ru-RU" sz="2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r>
              <a:rPr lang="ru-RU" sz="2400" b="1" dirty="0" smtClean="0">
                <a:latin typeface="Times New Roman" panose="02020603050405020304" pitchFamily="18" charset="0"/>
                <a:cs typeface="Times New Roman" panose="02020603050405020304" pitchFamily="18" charset="0"/>
              </a:rPr>
              <a:t>Обратите внимание! </a:t>
            </a:r>
            <a:r>
              <a:rPr lang="ru-RU" sz="2400" dirty="0" smtClean="0">
                <a:latin typeface="Times New Roman" panose="02020603050405020304" pitchFamily="18" charset="0"/>
                <a:cs typeface="Times New Roman" panose="02020603050405020304" pitchFamily="18" charset="0"/>
              </a:rPr>
              <a:t>Если </a:t>
            </a:r>
            <a:r>
              <a:rPr lang="ru-RU" sz="2400" dirty="0">
                <a:latin typeface="Times New Roman" panose="02020603050405020304" pitchFamily="18" charset="0"/>
                <a:cs typeface="Times New Roman" panose="02020603050405020304" pitchFamily="18" charset="0"/>
              </a:rPr>
              <a:t>участник итогового собеседования не приступал к выполнению двух или более заданий, то по всем критериям оценивания грамотности и фактической точности речи ставится 0 баллов.</a:t>
            </a:r>
          </a:p>
          <a:p>
            <a:r>
              <a:rPr lang="ru-RU" sz="2400" dirty="0">
                <a:latin typeface="Times New Roman" panose="02020603050405020304" pitchFamily="18" charset="0"/>
                <a:cs typeface="Times New Roman" panose="02020603050405020304" pitchFamily="18" charset="0"/>
              </a:rPr>
              <a:t> </a:t>
            </a:r>
            <a:r>
              <a:rPr lang="ru-RU" sz="2400" b="1" dirty="0">
                <a:latin typeface="Times New Roman" panose="02020603050405020304" pitchFamily="18" charset="0"/>
                <a:cs typeface="Times New Roman" panose="02020603050405020304" pitchFamily="18" charset="0"/>
              </a:rPr>
              <a:t>Обратите внимание! </a:t>
            </a:r>
            <a:r>
              <a:rPr lang="ru-RU" sz="2400" dirty="0">
                <a:latin typeface="Times New Roman" panose="02020603050405020304" pitchFamily="18" charset="0"/>
                <a:cs typeface="Times New Roman" panose="02020603050405020304" pitchFamily="18" charset="0"/>
              </a:rPr>
              <a:t>Оценивая грамотность и фактическую точность речи, эксперт не должен фиксировать ошибку в том случае, если обучающийся самостоятельно её исправил. </a:t>
            </a:r>
            <a:endParaRPr lang="ru-RU" sz="2400" dirty="0" smtClean="0">
              <a:latin typeface="Times New Roman" panose="02020603050405020304" pitchFamily="18" charset="0"/>
              <a:cs typeface="Times New Roman" panose="02020603050405020304" pitchFamily="18" charset="0"/>
            </a:endParaRPr>
          </a:p>
          <a:p>
            <a:r>
              <a:rPr lang="ru-RU" sz="2400" b="1" dirty="0">
                <a:latin typeface="Times New Roman" panose="02020603050405020304" pitchFamily="18" charset="0"/>
                <a:cs typeface="Times New Roman" panose="02020603050405020304" pitchFamily="18" charset="0"/>
              </a:rPr>
              <a:t>Обратите внимание! </a:t>
            </a:r>
            <a:r>
              <a:rPr lang="ru-RU" sz="2400" dirty="0">
                <a:latin typeface="Times New Roman" panose="02020603050405020304" pitchFamily="18" charset="0"/>
                <a:cs typeface="Times New Roman" panose="02020603050405020304" pitchFamily="18" charset="0"/>
              </a:rPr>
              <a:t>Если орфоэпическая, грамматическая или речевая ошибка касается одного и того же слова / одной и той же словоформы, то 3</a:t>
            </a:r>
            <a:r>
              <a:rPr lang="ru-RU" sz="2400" dirty="0" smtClean="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таких ошибок считаются за одну. </a:t>
            </a:r>
          </a:p>
        </p:txBody>
      </p:sp>
    </p:spTree>
    <p:extLst>
      <p:ext uri="{BB962C8B-B14F-4D97-AF65-F5344CB8AC3E}">
        <p14:creationId xmlns:p14="http://schemas.microsoft.com/office/powerpoint/2010/main" val="1766188435"/>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TotalTime>
  <Words>1189</Words>
  <Application>Microsoft Office PowerPoint</Application>
  <PresentationFormat>Широкоэкранный</PresentationFormat>
  <Paragraphs>126</Paragraphs>
  <Slides>16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16</vt:i4>
      </vt:variant>
    </vt:vector>
  </HeadingPairs>
  <TitlesOfParts>
    <vt:vector size="21" baseType="lpstr">
      <vt:lpstr>Arial</vt:lpstr>
      <vt:lpstr>Calibri</vt:lpstr>
      <vt:lpstr>Calibri Light</vt:lpstr>
      <vt:lpstr>Times New Roman</vt:lpstr>
      <vt:lpstr>Тема Office</vt:lpstr>
      <vt:lpstr>Анализ результатов тренировочного  итогового собеседования, проведенного в образовательных организациях Орловской области  в 2025-2026 учебном году </vt:lpstr>
      <vt:lpstr>Презентация PowerPoint</vt:lpstr>
      <vt:lpstr>Результаты выполнения второй части тренировочного собеседования</vt:lpstr>
      <vt:lpstr>Речевое оформление первой и второй частей  тренировочного собеседования</vt:lpstr>
      <vt:lpstr>Рекомендации по оцениванию задания №1</vt:lpstr>
      <vt:lpstr>Рекомендации по оцениванию задания №2</vt:lpstr>
      <vt:lpstr>Рекомендации по выполнению задания №3</vt:lpstr>
      <vt:lpstr>Рекомендации по оцениванию задания №3</vt:lpstr>
      <vt:lpstr>Рекомендации по оцениванию грамотности  и фактической точности речи</vt:lpstr>
      <vt:lpstr>Рекомендации по оцениванию грамотности  и фактической точности речи</vt:lpstr>
      <vt:lpstr>Методические рекомендации</vt:lpstr>
      <vt:lpstr>Методические рекомендации</vt:lpstr>
      <vt:lpstr>              Методические рекомендации</vt:lpstr>
      <vt:lpstr>Методические рекомендации</vt:lpstr>
      <vt:lpstr>Методические рекомендации</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S</dc:creator>
  <cp:lastModifiedBy>Светлана Тихоновская</cp:lastModifiedBy>
  <cp:revision>47</cp:revision>
  <dcterms:created xsi:type="dcterms:W3CDTF">2022-02-03T12:09:07Z</dcterms:created>
  <dcterms:modified xsi:type="dcterms:W3CDTF">2026-02-06T10:37:53Z</dcterms:modified>
</cp:coreProperties>
</file>