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85" r:id="rId1"/>
  </p:sldMasterIdLst>
  <p:notesMasterIdLst>
    <p:notesMasterId r:id="rId11"/>
  </p:notesMasterIdLst>
  <p:sldIdLst>
    <p:sldId id="608" r:id="rId2"/>
    <p:sldId id="718" r:id="rId3"/>
    <p:sldId id="707" r:id="rId4"/>
    <p:sldId id="706" r:id="rId5"/>
    <p:sldId id="715" r:id="rId6"/>
    <p:sldId id="714" r:id="rId7"/>
    <p:sldId id="713" r:id="rId8"/>
    <p:sldId id="716" r:id="rId9"/>
    <p:sldId id="717" r:id="rId10"/>
  </p:sldIdLst>
  <p:sldSz cx="9144000" cy="6858000" type="screen4x3"/>
  <p:notesSz cx="6797675" cy="992663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1642D628-24FF-442E-BCB2-FB131C2E507C}">
          <p14:sldIdLst>
            <p14:sldId id="608"/>
            <p14:sldId id="718"/>
            <p14:sldId id="707"/>
            <p14:sldId id="706"/>
            <p14:sldId id="715"/>
            <p14:sldId id="714"/>
            <p14:sldId id="713"/>
            <p14:sldId id="716"/>
            <p14:sldId id="717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620"/>
    <a:srgbClr val="004D86"/>
    <a:srgbClr val="003B68"/>
    <a:srgbClr val="004F8A"/>
    <a:srgbClr val="E9EDF4"/>
    <a:srgbClr val="B9D08C"/>
    <a:srgbClr val="005EA4"/>
    <a:srgbClr val="8FCE4A"/>
    <a:srgbClr val="D0D8E8"/>
    <a:srgbClr val="ADD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23" autoAdjust="0"/>
    <p:restoredTop sz="88646" autoAdjust="0"/>
  </p:normalViewPr>
  <p:slideViewPr>
    <p:cSldViewPr>
      <p:cViewPr>
        <p:scale>
          <a:sx n="124" d="100"/>
          <a:sy n="124" d="100"/>
        </p:scale>
        <p:origin x="-1260" y="2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5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52BCDA0-B8EC-427A-96A0-7D1B572014C3}" type="datetimeFigureOut">
              <a:rPr lang="ru-RU"/>
              <a:pPr>
                <a:defRPr/>
              </a:pPr>
              <a:t>19.11.2025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5951"/>
            <a:ext cx="5438775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71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711"/>
            <a:ext cx="2946400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FC3B31C-B4EF-4751-8994-B713DE571BC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084228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ECC337AC-42FF-4666-A77E-5ADAA01A4EF1}" type="slidenum">
              <a:rPr lang="ru-RU" altLang="ru-RU" smtClean="0">
                <a:solidFill>
                  <a:srgbClr val="000000"/>
                </a:solidFill>
              </a:rPr>
              <a:pPr/>
              <a:t>2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ECC337AC-42FF-4666-A77E-5ADAA01A4EF1}" type="slidenum">
              <a:rPr lang="ru-RU" altLang="ru-RU" smtClean="0">
                <a:solidFill>
                  <a:srgbClr val="000000"/>
                </a:solidFill>
              </a:rPr>
              <a:pPr/>
              <a:t>3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ECC337AC-42FF-4666-A77E-5ADAA01A4EF1}" type="slidenum">
              <a:rPr lang="ru-RU" altLang="ru-RU" smtClean="0">
                <a:solidFill>
                  <a:srgbClr val="000000"/>
                </a:solidFill>
              </a:rPr>
              <a:pPr/>
              <a:t>4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ECC337AC-42FF-4666-A77E-5ADAA01A4EF1}" type="slidenum">
              <a:rPr lang="ru-RU" altLang="ru-RU" smtClean="0">
                <a:solidFill>
                  <a:srgbClr val="000000"/>
                </a:solidFill>
              </a:rPr>
              <a:pPr/>
              <a:t>5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ECC337AC-42FF-4666-A77E-5ADAA01A4EF1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ECC337AC-42FF-4666-A77E-5ADAA01A4EF1}" type="slidenum">
              <a:rPr lang="ru-RU" altLang="ru-RU" smtClean="0">
                <a:solidFill>
                  <a:srgbClr val="000000"/>
                </a:solidFill>
              </a:rPr>
              <a:pPr/>
              <a:t>7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ECC337AC-42FF-4666-A77E-5ADAA01A4EF1}" type="slidenum">
              <a:rPr lang="ru-RU" altLang="ru-RU" smtClean="0">
                <a:solidFill>
                  <a:srgbClr val="000000"/>
                </a:solidFill>
              </a:rPr>
              <a:pPr/>
              <a:t>8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ECC337AC-42FF-4666-A77E-5ADAA01A4EF1}" type="slidenum">
              <a:rPr lang="ru-RU" altLang="ru-RU" smtClean="0">
                <a:solidFill>
                  <a:srgbClr val="000000"/>
                </a:solidFill>
              </a:rPr>
              <a:pPr/>
              <a:t>9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7DFC1F4-2CA6-4B66-9DC4-74D75188CB30}" type="datetimeFigureOut">
              <a:rPr lang="ru-RU" smtClean="0"/>
              <a:pPr>
                <a:defRPr/>
              </a:pPr>
              <a:t>19.11.2025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EAE147-0074-4258-B6B8-140A3F090924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DBE0BF9-E9F8-4153-A6C7-99E098DBAA33}" type="datetimeFigureOut">
              <a:rPr lang="ru-RU" smtClean="0"/>
              <a:pPr>
                <a:defRPr/>
              </a:pPr>
              <a:t>19.11.2025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9CA584-3856-4491-8FE4-D9130FAD84E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AFC2176-89C4-4A58-8A2E-B155FF928D3A}" type="datetimeFigureOut">
              <a:rPr lang="ru-RU" smtClean="0"/>
              <a:pPr>
                <a:defRPr/>
              </a:pPr>
              <a:t>19.11.2025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DFE2C3-3965-499E-8ED6-3F723219885E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65CD5FF-3470-4599-A8A3-83AF6443CCD9}" type="datetimeFigureOut">
              <a:rPr lang="ru-RU" smtClean="0"/>
              <a:pPr>
                <a:defRPr/>
              </a:pPr>
              <a:t>19.11.2025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CA64BA-893E-4310-B476-6C649141063A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0078C9-D9CF-43C9-858A-1D353CCA56A9}" type="datetimeFigureOut">
              <a:rPr lang="ru-RU" smtClean="0"/>
              <a:pPr>
                <a:defRPr/>
              </a:pPr>
              <a:t>19.11.2025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E4DC2B-5955-476B-A799-4D1CEE218315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997630-4A0F-4865-9E8D-CD1A2CE97D48}" type="datetimeFigureOut">
              <a:rPr lang="ru-RU" smtClean="0"/>
              <a:pPr>
                <a:defRPr/>
              </a:pPr>
              <a:t>19.11.2025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3E484F-BB5B-4B3A-AB9A-0778F2E219A6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2202E9-4078-4AF2-B977-70AE8FEC3912}" type="datetimeFigureOut">
              <a:rPr lang="ru-RU" smtClean="0"/>
              <a:pPr>
                <a:defRPr/>
              </a:pPr>
              <a:t>19.11.2025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2859D0-99E1-4CD7-B594-1BFBA590412E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2ACADA2-7AF1-4AA5-A4B1-1B3560247CEC}" type="datetimeFigureOut">
              <a:rPr lang="ru-RU" smtClean="0"/>
              <a:pPr>
                <a:defRPr/>
              </a:pPr>
              <a:t>19.11.2025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33DE18-CBAF-4903-A1B7-9DB2E397BE2B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E173D8B-CDFC-4680-AA7B-2AEBB342B55D}" type="datetimeFigureOut">
              <a:rPr lang="ru-RU" smtClean="0"/>
              <a:pPr>
                <a:defRPr/>
              </a:pPr>
              <a:t>19.11.2025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00A1A0-B04D-40A0-AD83-CB7D5D91ABD3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609837C-3CE3-4064-9787-318DE5BC67A4}" type="datetimeFigureOut">
              <a:rPr lang="ru-RU" smtClean="0"/>
              <a:pPr>
                <a:defRPr/>
              </a:pPr>
              <a:t>19.11.2025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085598-A7E4-46A7-A292-642FE32352C3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CBAE15-E5A0-420A-91D3-0CD23F64924E}" type="datetimeFigureOut">
              <a:rPr lang="ru-RU" smtClean="0"/>
              <a:pPr>
                <a:defRPr/>
              </a:pPr>
              <a:t>19.11.2025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1B2F73-28C3-4C9E-8D00-734464EF04EE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87C44343-95ED-4479-81A6-BFDDB02C922C}" type="datetimeFigureOut">
              <a:rPr lang="ru-RU" smtClean="0"/>
              <a:pPr>
                <a:defRPr/>
              </a:pPr>
              <a:t>19.11.2025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911C1FF6-6DC4-489A-BCDE-B5F0FAEE3EE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86" r:id="rId1"/>
    <p:sldLayoutId id="2147485187" r:id="rId2"/>
    <p:sldLayoutId id="2147485188" r:id="rId3"/>
    <p:sldLayoutId id="2147485189" r:id="rId4"/>
    <p:sldLayoutId id="2147485190" r:id="rId5"/>
    <p:sldLayoutId id="2147485191" r:id="rId6"/>
    <p:sldLayoutId id="2147485192" r:id="rId7"/>
    <p:sldLayoutId id="2147485193" r:id="rId8"/>
    <p:sldLayoutId id="2147485194" r:id="rId9"/>
    <p:sldLayoutId id="2147485195" r:id="rId10"/>
    <p:sldLayoutId id="2147485196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microsoft.com/office/2007/relationships/hdphoto" Target="../media/hdphoto2.wdp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9" name="Прямоугольник 4"/>
          <p:cNvSpPr>
            <a:spLocks noChangeArrowheads="1"/>
          </p:cNvSpPr>
          <p:nvPr/>
        </p:nvSpPr>
        <p:spPr bwMode="auto">
          <a:xfrm>
            <a:off x="519113" y="2477214"/>
            <a:ext cx="8301037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800" b="1" dirty="0" smtClean="0">
                <a:solidFill>
                  <a:srgbClr val="002060"/>
                </a:solidFill>
                <a:latin typeface="Cambria" pitchFamily="18" charset="0"/>
              </a:rPr>
              <a:t>Особенности проверки</a:t>
            </a:r>
            <a:br>
              <a:rPr lang="ru-RU" altLang="ru-RU" sz="2800" b="1" dirty="0" smtClean="0">
                <a:solidFill>
                  <a:srgbClr val="002060"/>
                </a:solidFill>
                <a:latin typeface="Cambria" pitchFamily="18" charset="0"/>
              </a:rPr>
            </a:br>
            <a:r>
              <a:rPr lang="ru-RU" altLang="ru-RU" sz="2800" b="1" dirty="0" smtClean="0">
                <a:solidFill>
                  <a:srgbClr val="002060"/>
                </a:solidFill>
                <a:latin typeface="Cambria" pitchFamily="18" charset="0"/>
              </a:rPr>
              <a:t>итогового сочинения (изложения) </a:t>
            </a:r>
            <a:br>
              <a:rPr lang="ru-RU" altLang="ru-RU" sz="2800" b="1" dirty="0" smtClean="0">
                <a:solidFill>
                  <a:srgbClr val="002060"/>
                </a:solidFill>
                <a:latin typeface="Cambria" pitchFamily="18" charset="0"/>
              </a:rPr>
            </a:br>
            <a:r>
              <a:rPr lang="ru-RU" altLang="ru-RU" sz="2800" b="1" dirty="0" smtClean="0">
                <a:solidFill>
                  <a:srgbClr val="002060"/>
                </a:solidFill>
                <a:latin typeface="Cambria" pitchFamily="18" charset="0"/>
              </a:rPr>
              <a:t>в 2025/26 учебном году</a:t>
            </a:r>
            <a:endParaRPr lang="ru-RU" altLang="ru-RU" sz="2800" b="1" dirty="0">
              <a:solidFill>
                <a:srgbClr val="002060"/>
              </a:solidFill>
              <a:latin typeface="Cambria" pitchFamily="18" charset="0"/>
            </a:endParaRPr>
          </a:p>
        </p:txBody>
      </p:sp>
      <p:pic>
        <p:nvPicPr>
          <p:cNvPr id="13323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80975"/>
            <a:ext cx="1483137" cy="1375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Прямоугольник 2"/>
          <p:cNvSpPr>
            <a:spLocks noChangeArrowheads="1"/>
          </p:cNvSpPr>
          <p:nvPr/>
        </p:nvSpPr>
        <p:spPr bwMode="auto">
          <a:xfrm>
            <a:off x="3514601" y="5201905"/>
            <a:ext cx="5449887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000" b="1" i="1" dirty="0" smtClean="0">
                <a:solidFill>
                  <a:srgbClr val="17375E"/>
                </a:solidFill>
                <a:latin typeface="Cambria" pitchFamily="18" charset="0"/>
              </a:rPr>
              <a:t>Николаенко Елена </a:t>
            </a:r>
            <a:r>
              <a:rPr lang="ru-RU" altLang="ru-RU" sz="2000" b="1" i="1" dirty="0">
                <a:solidFill>
                  <a:srgbClr val="17375E"/>
                </a:solidFill>
                <a:latin typeface="Cambria" pitchFamily="18" charset="0"/>
              </a:rPr>
              <a:t>И</a:t>
            </a:r>
            <a:r>
              <a:rPr lang="ru-RU" altLang="ru-RU" sz="2000" b="1" i="1" dirty="0" smtClean="0">
                <a:solidFill>
                  <a:srgbClr val="17375E"/>
                </a:solidFill>
                <a:latin typeface="Cambria" pitchFamily="18" charset="0"/>
              </a:rPr>
              <a:t>вановна,</a:t>
            </a:r>
            <a:endParaRPr lang="ru-RU" altLang="ru-RU" sz="2000" b="1" i="1" dirty="0">
              <a:solidFill>
                <a:srgbClr val="17375E"/>
              </a:solidFill>
              <a:latin typeface="Cambria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000" b="1" i="1" dirty="0">
                <a:solidFill>
                  <a:srgbClr val="17375E"/>
                </a:solidFill>
                <a:latin typeface="Cambria" pitchFamily="18" charset="0"/>
              </a:rPr>
              <a:t>г</a:t>
            </a:r>
            <a:r>
              <a:rPr lang="ru-RU" altLang="ru-RU" sz="2000" b="1" i="1" dirty="0" smtClean="0">
                <a:solidFill>
                  <a:srgbClr val="17375E"/>
                </a:solidFill>
                <a:latin typeface="Cambria" pitchFamily="18" charset="0"/>
              </a:rPr>
              <a:t>лавный специалист отдела обеспечения ГИА </a:t>
            </a:r>
            <a:r>
              <a:rPr lang="ru-RU" altLang="ru-RU" sz="2000" b="1" i="1" dirty="0">
                <a:solidFill>
                  <a:srgbClr val="17375E"/>
                </a:solidFill>
                <a:latin typeface="Cambria" pitchFamily="18" charset="0"/>
              </a:rPr>
              <a:t>Регионального центра оценки качества </a:t>
            </a:r>
            <a:r>
              <a:rPr lang="ru-RU" altLang="ru-RU" sz="2000" b="1" i="1" dirty="0" smtClean="0">
                <a:solidFill>
                  <a:srgbClr val="17375E"/>
                </a:solidFill>
                <a:latin typeface="Cambria" pitchFamily="18" charset="0"/>
              </a:rPr>
              <a:t>образования </a:t>
            </a:r>
            <a:endParaRPr lang="ru-RU" altLang="ru-RU" sz="2000" b="1" i="1" dirty="0">
              <a:solidFill>
                <a:srgbClr val="17375E"/>
              </a:solidFill>
              <a:latin typeface="Cambria" pitchFamily="18" charset="0"/>
            </a:endParaRPr>
          </a:p>
        </p:txBody>
      </p:sp>
      <p:sp>
        <p:nvSpPr>
          <p:cNvPr id="13" name="Прямоугольник 11"/>
          <p:cNvSpPr>
            <a:spLocks noChangeArrowheads="1"/>
          </p:cNvSpPr>
          <p:nvPr/>
        </p:nvSpPr>
        <p:spPr bwMode="auto">
          <a:xfrm>
            <a:off x="284163" y="6330950"/>
            <a:ext cx="20764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400" b="1" i="1" dirty="0" smtClean="0">
                <a:latin typeface="Cambria" pitchFamily="18" charset="0"/>
              </a:rPr>
              <a:t>21 ноября 2025 </a:t>
            </a:r>
            <a:r>
              <a:rPr lang="ru-RU" altLang="ru-RU" sz="1400" b="1" i="1" dirty="0">
                <a:latin typeface="Cambria" pitchFamily="18" charset="0"/>
              </a:rPr>
              <a:t>г.</a:t>
            </a:r>
            <a:endParaRPr lang="ru-RU" altLang="ru-RU" sz="1200" b="1" i="1" dirty="0">
              <a:latin typeface="Cambria" pitchFamily="18" charset="0"/>
            </a:endParaRPr>
          </a:p>
        </p:txBody>
      </p:sp>
      <p:pic>
        <p:nvPicPr>
          <p:cNvPr id="1026" name="Picture 2" descr="Z:\Шапеева\логотип РЦОКО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72" y="271528"/>
            <a:ext cx="1343523" cy="1343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89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96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0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449263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1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601663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2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754063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3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906463" y="6175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43608" y="1495817"/>
            <a:ext cx="6244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chemeClr val="bg1"/>
                </a:solidFill>
                <a:latin typeface="Cambria" pitchFamily="18" charset="0"/>
              </a:rPr>
              <a:t>2022</a:t>
            </a:r>
            <a:endParaRPr lang="ru-RU" sz="1200" b="1" dirty="0">
              <a:solidFill>
                <a:schemeClr val="bg1"/>
              </a:solidFill>
              <a:latin typeface="Cambria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058863" y="-27384"/>
            <a:ext cx="7289355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2800" b="1" dirty="0">
                <a:solidFill>
                  <a:srgbClr val="004620"/>
                </a:solidFill>
                <a:latin typeface="Cambria" pitchFamily="18" charset="0"/>
              </a:rPr>
              <a:t>Сроки </a:t>
            </a:r>
            <a:r>
              <a:rPr lang="ru-RU" altLang="ru-RU" sz="2800" b="1" dirty="0" smtClean="0">
                <a:solidFill>
                  <a:srgbClr val="004620"/>
                </a:solidFill>
                <a:latin typeface="Cambria" pitchFamily="18" charset="0"/>
              </a:rPr>
              <a:t>и места проверки</a:t>
            </a:r>
            <a:r>
              <a:rPr lang="ru-RU" altLang="ru-RU" sz="2800" b="1" dirty="0">
                <a:solidFill>
                  <a:srgbClr val="004620"/>
                </a:solidFill>
                <a:latin typeface="Cambria" pitchFamily="18" charset="0"/>
              </a:rPr>
              <a:t/>
            </a:r>
            <a:br>
              <a:rPr lang="ru-RU" altLang="ru-RU" sz="2800" b="1" dirty="0">
                <a:solidFill>
                  <a:srgbClr val="004620"/>
                </a:solidFill>
                <a:latin typeface="Cambria" pitchFamily="18" charset="0"/>
              </a:rPr>
            </a:br>
            <a:r>
              <a:rPr lang="ru-RU" altLang="ru-RU" sz="2800" b="1" dirty="0">
                <a:solidFill>
                  <a:srgbClr val="004620"/>
                </a:solidFill>
                <a:latin typeface="Cambria" pitchFamily="18" charset="0"/>
              </a:rPr>
              <a:t>итогового сочинения (изложения</a:t>
            </a:r>
            <a:r>
              <a:rPr lang="ru-RU" altLang="ru-RU" sz="2800" b="1" dirty="0" smtClean="0">
                <a:solidFill>
                  <a:srgbClr val="004620"/>
                </a:solidFill>
                <a:latin typeface="Cambria" pitchFamily="18" charset="0"/>
              </a:rPr>
              <a:t>)</a:t>
            </a:r>
          </a:p>
          <a:p>
            <a:pPr algn="ctr"/>
            <a:r>
              <a:rPr lang="ru-RU" sz="1400" b="1" dirty="0" smtClean="0">
                <a:solidFill>
                  <a:srgbClr val="004620"/>
                </a:solidFill>
                <a:latin typeface="Cambria" pitchFamily="18" charset="0"/>
              </a:rPr>
              <a:t>(5 календарных дней)</a:t>
            </a:r>
            <a:endParaRPr lang="ru-RU" sz="1400" dirty="0">
              <a:solidFill>
                <a:srgbClr val="004620"/>
              </a:solidFill>
              <a:latin typeface="Cambria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627784" y="1495817"/>
            <a:ext cx="6244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chemeClr val="bg1"/>
                </a:solidFill>
                <a:latin typeface="Cambria" pitchFamily="18" charset="0"/>
              </a:rPr>
              <a:t>2022</a:t>
            </a:r>
            <a:endParaRPr lang="ru-RU" sz="1200" b="1" dirty="0">
              <a:solidFill>
                <a:schemeClr val="bg1"/>
              </a:solidFill>
              <a:latin typeface="Cambria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211960" y="1495817"/>
            <a:ext cx="6244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chemeClr val="bg1"/>
                </a:solidFill>
                <a:latin typeface="Cambria" pitchFamily="18" charset="0"/>
              </a:rPr>
              <a:t>2022</a:t>
            </a:r>
            <a:endParaRPr lang="ru-RU" sz="1200" b="1" dirty="0">
              <a:solidFill>
                <a:schemeClr val="bg1"/>
              </a:solidFill>
              <a:latin typeface="Cambria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796136" y="1495817"/>
            <a:ext cx="6244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chemeClr val="bg1"/>
                </a:solidFill>
                <a:latin typeface="Cambria" pitchFamily="18" charset="0"/>
              </a:rPr>
              <a:t>2022</a:t>
            </a:r>
            <a:endParaRPr lang="ru-RU" sz="1200" b="1" dirty="0">
              <a:solidFill>
                <a:schemeClr val="bg1"/>
              </a:solidFill>
              <a:latin typeface="Cambria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380312" y="1495817"/>
            <a:ext cx="6244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chemeClr val="bg1"/>
                </a:solidFill>
                <a:latin typeface="Cambria" pitchFamily="18" charset="0"/>
              </a:rPr>
              <a:t>2022</a:t>
            </a:r>
            <a:endParaRPr lang="ru-RU" sz="1200" b="1" dirty="0">
              <a:solidFill>
                <a:schemeClr val="bg1"/>
              </a:solidFill>
              <a:latin typeface="Cambria" pitchFamily="18" charset="0"/>
            </a:endParaRPr>
          </a:p>
        </p:txBody>
      </p:sp>
      <p:pic>
        <p:nvPicPr>
          <p:cNvPr id="40" name="Picture 2"/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553" y="4634820"/>
            <a:ext cx="3205311" cy="2106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" name="TextBox 40"/>
          <p:cNvSpPr txBox="1"/>
          <p:nvPr/>
        </p:nvSpPr>
        <p:spPr>
          <a:xfrm>
            <a:off x="1205079" y="5644139"/>
            <a:ext cx="11230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Cambria" pitchFamily="18" charset="0"/>
                <a:cs typeface="Times New Roman" panose="02020603050405020304" pitchFamily="18" charset="0"/>
              </a:rPr>
              <a:t>ППС(И)</a:t>
            </a:r>
            <a:endParaRPr lang="ru-RU" sz="1600" b="1" dirty="0">
              <a:solidFill>
                <a:srgbClr val="002060"/>
              </a:solidFill>
              <a:latin typeface="Cambria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3068960"/>
            <a:ext cx="389726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 dirty="0" smtClean="0">
                <a:solidFill>
                  <a:srgbClr val="003B68"/>
                </a:solidFill>
                <a:latin typeface="Cambria" pitchFamily="18" charset="0"/>
                <a:cs typeface="Arial" panose="020B0604020202020204" pitchFamily="34" charset="0"/>
              </a:rPr>
              <a:t>Пункты проверки ИС(И) утверждены приказом </a:t>
            </a:r>
            <a:br>
              <a:rPr lang="ru-RU" b="1" dirty="0" smtClean="0">
                <a:solidFill>
                  <a:srgbClr val="003B68"/>
                </a:solidFill>
                <a:latin typeface="Cambria" pitchFamily="18" charset="0"/>
                <a:cs typeface="Arial" panose="020B0604020202020204" pitchFamily="34" charset="0"/>
              </a:rPr>
            </a:br>
            <a:r>
              <a:rPr lang="ru-RU" b="1" dirty="0" smtClean="0">
                <a:solidFill>
                  <a:srgbClr val="003B68"/>
                </a:solidFill>
                <a:latin typeface="Cambria" pitchFamily="18" charset="0"/>
                <a:cs typeface="Arial" panose="020B0604020202020204" pitchFamily="34" charset="0"/>
              </a:rPr>
              <a:t>Департамента образования Орловской области </a:t>
            </a:r>
            <a:br>
              <a:rPr lang="ru-RU" b="1" dirty="0" smtClean="0">
                <a:solidFill>
                  <a:srgbClr val="003B68"/>
                </a:solidFill>
                <a:latin typeface="Cambria" pitchFamily="18" charset="0"/>
                <a:cs typeface="Arial" panose="020B0604020202020204" pitchFamily="34" charset="0"/>
              </a:rPr>
            </a:br>
            <a:r>
              <a:rPr lang="ru-RU" b="1" dirty="0" smtClean="0">
                <a:solidFill>
                  <a:srgbClr val="003B68"/>
                </a:solidFill>
                <a:latin typeface="Cambria" pitchFamily="18" charset="0"/>
                <a:cs typeface="Arial" panose="020B0604020202020204" pitchFamily="34" charset="0"/>
              </a:rPr>
              <a:t>от 07.11.2025 г. № 1579</a:t>
            </a:r>
            <a:endParaRPr lang="ru-RU" b="1" dirty="0">
              <a:solidFill>
                <a:srgbClr val="003B68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3897263" y="3284984"/>
            <a:ext cx="5211241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b="1" dirty="0">
                <a:solidFill>
                  <a:srgbClr val="004F8A"/>
                </a:solidFill>
                <a:latin typeface="Cambria" pitchFamily="18" charset="0"/>
              </a:rPr>
              <a:t>х</a:t>
            </a:r>
            <a:r>
              <a:rPr lang="ru-RU" b="1" dirty="0" smtClean="0">
                <a:solidFill>
                  <a:srgbClr val="004F8A"/>
                </a:solidFill>
                <a:latin typeface="Cambria" pitchFamily="18" charset="0"/>
              </a:rPr>
              <a:t>ранения</a:t>
            </a:r>
            <a:r>
              <a:rPr lang="ru-RU" dirty="0" smtClean="0">
                <a:solidFill>
                  <a:srgbClr val="004F8A"/>
                </a:solidFill>
                <a:latin typeface="Cambria" pitchFamily="18" charset="0"/>
              </a:rPr>
              <a:t> </a:t>
            </a:r>
            <a:r>
              <a:rPr lang="ru-RU" dirty="0" smtClean="0">
                <a:latin typeface="Cambria" pitchFamily="18" charset="0"/>
              </a:rPr>
              <a:t>материалов ИС(И), оборудованное сейфом или металлическим шкафом </a:t>
            </a:r>
            <a:br>
              <a:rPr lang="ru-RU" dirty="0" smtClean="0">
                <a:latin typeface="Cambria" pitchFamily="18" charset="0"/>
              </a:rPr>
            </a:br>
            <a:r>
              <a:rPr lang="ru-RU" dirty="0" smtClean="0">
                <a:latin typeface="Cambria" pitchFamily="18" charset="0"/>
              </a:rPr>
              <a:t>и системой офлайн видеонаблюдения;</a:t>
            </a:r>
          </a:p>
          <a:p>
            <a:endParaRPr lang="ru-RU" sz="600" dirty="0">
              <a:latin typeface="Cambria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b="1" dirty="0">
                <a:solidFill>
                  <a:srgbClr val="004F8A"/>
                </a:solidFill>
                <a:latin typeface="Cambria" pitchFamily="18" charset="0"/>
              </a:rPr>
              <a:t>к</a:t>
            </a:r>
            <a:r>
              <a:rPr lang="ru-RU" b="1" dirty="0" smtClean="0">
                <a:solidFill>
                  <a:srgbClr val="004F8A"/>
                </a:solidFill>
                <a:latin typeface="Cambria" pitchFamily="18" charset="0"/>
              </a:rPr>
              <a:t>опирования</a:t>
            </a:r>
            <a:r>
              <a:rPr lang="ru-RU" dirty="0" smtClean="0">
                <a:solidFill>
                  <a:srgbClr val="004F8A"/>
                </a:solidFill>
                <a:latin typeface="Cambria" pitchFamily="18" charset="0"/>
              </a:rPr>
              <a:t> </a:t>
            </a:r>
            <a:r>
              <a:rPr lang="ru-RU" dirty="0" smtClean="0">
                <a:latin typeface="Cambria" pitchFamily="18" charset="0"/>
              </a:rPr>
              <a:t>комплектов бланков ИС(И) </a:t>
            </a:r>
            <a:br>
              <a:rPr lang="ru-RU" dirty="0" smtClean="0">
                <a:latin typeface="Cambria" pitchFamily="18" charset="0"/>
              </a:rPr>
            </a:br>
            <a:r>
              <a:rPr lang="ru-RU" dirty="0" smtClean="0">
                <a:latin typeface="Cambria" pitchFamily="18" charset="0"/>
              </a:rPr>
              <a:t>с </a:t>
            </a:r>
            <a:r>
              <a:rPr lang="ru-RU" dirty="0">
                <a:latin typeface="Cambria" pitchFamily="18" charset="0"/>
              </a:rPr>
              <a:t>копировальной </a:t>
            </a:r>
            <a:r>
              <a:rPr lang="ru-RU" dirty="0" smtClean="0">
                <a:latin typeface="Cambria" pitchFamily="18" charset="0"/>
              </a:rPr>
              <a:t>техникой и необходимым количеством бумаги;</a:t>
            </a:r>
            <a:endParaRPr lang="ru-RU" b="1" dirty="0" smtClean="0">
              <a:solidFill>
                <a:schemeClr val="tx2">
                  <a:lumMod val="60000"/>
                  <a:lumOff val="40000"/>
                </a:schemeClr>
              </a:solidFill>
              <a:latin typeface="Cambria" pitchFamily="18" charset="0"/>
            </a:endParaRPr>
          </a:p>
          <a:p>
            <a:endParaRPr lang="ru-RU" sz="600" b="1" dirty="0">
              <a:solidFill>
                <a:schemeClr val="tx2">
                  <a:lumMod val="60000"/>
                  <a:lumOff val="40000"/>
                </a:schemeClr>
              </a:solidFill>
              <a:latin typeface="Cambria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b="1" dirty="0">
                <a:solidFill>
                  <a:srgbClr val="004F8A"/>
                </a:solidFill>
                <a:latin typeface="Cambria" pitchFamily="18" charset="0"/>
              </a:rPr>
              <a:t>р</a:t>
            </a:r>
            <a:r>
              <a:rPr lang="ru-RU" b="1" dirty="0" smtClean="0">
                <a:solidFill>
                  <a:srgbClr val="004F8A"/>
                </a:solidFill>
                <a:latin typeface="Cambria" pitchFamily="18" charset="0"/>
              </a:rPr>
              <a:t>аботы экспертов;</a:t>
            </a:r>
            <a:endParaRPr lang="ru-RU" sz="1000" b="1" dirty="0" smtClean="0">
              <a:solidFill>
                <a:srgbClr val="004F8A"/>
              </a:solidFill>
              <a:latin typeface="Cambria" pitchFamily="18" charset="0"/>
            </a:endParaRPr>
          </a:p>
          <a:p>
            <a:endParaRPr lang="ru-RU" sz="600" b="1" dirty="0" smtClean="0">
              <a:solidFill>
                <a:schemeClr val="tx2">
                  <a:lumMod val="60000"/>
                  <a:lumOff val="40000"/>
                </a:schemeClr>
              </a:solidFill>
              <a:latin typeface="Cambria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b="1" dirty="0">
                <a:solidFill>
                  <a:srgbClr val="004F8A"/>
                </a:solidFill>
                <a:latin typeface="Cambria" pitchFamily="18" charset="0"/>
              </a:rPr>
              <a:t>р</a:t>
            </a:r>
            <a:r>
              <a:rPr lang="ru-RU" b="1" dirty="0" smtClean="0">
                <a:solidFill>
                  <a:srgbClr val="004F8A"/>
                </a:solidFill>
                <a:latin typeface="Cambria" pitchFamily="18" charset="0"/>
              </a:rPr>
              <a:t>аботы комиссии </a:t>
            </a:r>
            <a:r>
              <a:rPr lang="ru-RU" dirty="0" smtClean="0">
                <a:latin typeface="Cambria" pitchFamily="18" charset="0"/>
              </a:rPr>
              <a:t>по переносу результатов проверки из копий в оригиналы бланков регистрации</a:t>
            </a:r>
            <a:endParaRPr lang="ru-RU" dirty="0">
              <a:latin typeface="Cambria" pitchFamily="18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4536951" y="2884874"/>
            <a:ext cx="395528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b="1" dirty="0" smtClean="0">
                <a:solidFill>
                  <a:srgbClr val="003B68"/>
                </a:solidFill>
                <a:latin typeface="Cambria" pitchFamily="18" charset="0"/>
                <a:cs typeface="Arial" panose="020B0604020202020204" pitchFamily="34" charset="0"/>
              </a:rPr>
              <a:t>Выделяются помещения для:</a:t>
            </a:r>
            <a:endParaRPr lang="ru-RU" sz="2000" b="1" dirty="0">
              <a:solidFill>
                <a:srgbClr val="003B68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3" name="AutoShape 2" descr="https://image.freepik.com/free-icon/no-translate-detected_318-5818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971" y="1399452"/>
            <a:ext cx="1562725" cy="14438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7" name="Picture 4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3171" y="1399452"/>
            <a:ext cx="1562725" cy="14438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8" name="Picture 4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5440" y="1399452"/>
            <a:ext cx="1562725" cy="14438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9" name="Picture 4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7868" y="1399452"/>
            <a:ext cx="1562725" cy="14438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4" name="Picture 4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399452"/>
            <a:ext cx="1562725" cy="14438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TextBox 44"/>
          <p:cNvSpPr txBox="1"/>
          <p:nvPr/>
        </p:nvSpPr>
        <p:spPr>
          <a:xfrm>
            <a:off x="470407" y="1829966"/>
            <a:ext cx="11586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4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декабря</a:t>
            </a:r>
          </a:p>
          <a:p>
            <a:pPr algn="ctr"/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2025 года</a:t>
            </a:r>
            <a:endParaRPr lang="ru-RU" sz="1600" b="1" dirty="0">
              <a:solidFill>
                <a:schemeClr val="accent1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275211" y="1829966"/>
            <a:ext cx="11586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5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декабря</a:t>
            </a:r>
          </a:p>
          <a:p>
            <a:pPr algn="ctr"/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2025 года</a:t>
            </a:r>
            <a:endParaRPr lang="ru-RU" sz="1600" b="1" dirty="0">
              <a:solidFill>
                <a:schemeClr val="accent1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037480" y="1830419"/>
            <a:ext cx="11586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6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декабря</a:t>
            </a:r>
          </a:p>
          <a:p>
            <a:pPr algn="ctr"/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2025 года</a:t>
            </a:r>
            <a:endParaRPr lang="ru-RU" sz="1600" b="1" dirty="0">
              <a:solidFill>
                <a:schemeClr val="accent1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799908" y="1829965"/>
            <a:ext cx="11586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7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декабря</a:t>
            </a:r>
          </a:p>
          <a:p>
            <a:pPr algn="ctr"/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2025 года</a:t>
            </a:r>
            <a:endParaRPr lang="ru-RU" sz="1600" b="1" dirty="0">
              <a:solidFill>
                <a:schemeClr val="accent1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7582352" y="1830419"/>
            <a:ext cx="11586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8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декабря</a:t>
            </a:r>
          </a:p>
          <a:p>
            <a:pPr algn="ctr"/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2025 года</a:t>
            </a:r>
            <a:endParaRPr lang="ru-RU" sz="1600" b="1" dirty="0">
              <a:solidFill>
                <a:schemeClr val="accent1">
                  <a:lumMod val="50000"/>
                </a:schemeClr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8562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89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96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0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449263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1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601663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2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754063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3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906463" y="6175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5" name="Заголовок 1"/>
          <p:cNvSpPr txBox="1">
            <a:spLocks/>
          </p:cNvSpPr>
          <p:nvPr/>
        </p:nvSpPr>
        <p:spPr bwMode="auto">
          <a:xfrm>
            <a:off x="71438" y="68263"/>
            <a:ext cx="8964612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800" b="1" dirty="0" smtClean="0">
                <a:solidFill>
                  <a:srgbClr val="004620"/>
                </a:solidFill>
                <a:latin typeface="Cambria" pitchFamily="18" charset="0"/>
              </a:rPr>
              <a:t>Муниципальная комиссия по проверке ИС(И)</a:t>
            </a:r>
          </a:p>
        </p:txBody>
      </p:sp>
      <p:sp>
        <p:nvSpPr>
          <p:cNvPr id="29" name="Блок-схема: решение 28">
            <a:extLst>
              <a:ext uri="{FF2B5EF4-FFF2-40B4-BE49-F238E27FC236}">
                <a16:creationId xmlns:a16="http://schemas.microsoft.com/office/drawing/2014/main" xmlns="" id="{0DCE89AD-2022-40FC-B5E9-8E394C22863F}"/>
              </a:ext>
            </a:extLst>
          </p:cNvPr>
          <p:cNvSpPr>
            <a:spLocks noChangeAspect="1"/>
          </p:cNvSpPr>
          <p:nvPr/>
        </p:nvSpPr>
        <p:spPr>
          <a:xfrm rot="5400000">
            <a:off x="3806866" y="2837645"/>
            <a:ext cx="392681" cy="384104"/>
          </a:xfrm>
          <a:prstGeom prst="flowChartDecision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Cambria" pitchFamily="18" charset="0"/>
            </a:endParaRPr>
          </a:p>
        </p:txBody>
      </p:sp>
      <p:sp>
        <p:nvSpPr>
          <p:cNvPr id="30" name="Блок-схема: решение 29">
            <a:extLst>
              <a:ext uri="{FF2B5EF4-FFF2-40B4-BE49-F238E27FC236}">
                <a16:creationId xmlns:a16="http://schemas.microsoft.com/office/drawing/2014/main" xmlns="" id="{9AA0A418-89CD-4AA9-A8F0-012247DA9A51}"/>
              </a:ext>
            </a:extLst>
          </p:cNvPr>
          <p:cNvSpPr>
            <a:spLocks noChangeAspect="1"/>
          </p:cNvSpPr>
          <p:nvPr/>
        </p:nvSpPr>
        <p:spPr>
          <a:xfrm rot="5400000">
            <a:off x="424112" y="4912815"/>
            <a:ext cx="392681" cy="384104"/>
          </a:xfrm>
          <a:prstGeom prst="flowChartDecision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Cambria" pitchFamily="18" charset="0"/>
            </a:endParaRPr>
          </a:p>
        </p:txBody>
      </p:sp>
      <p:sp>
        <p:nvSpPr>
          <p:cNvPr id="31" name="Блок-схема: решение 30">
            <a:extLst>
              <a:ext uri="{FF2B5EF4-FFF2-40B4-BE49-F238E27FC236}">
                <a16:creationId xmlns:a16="http://schemas.microsoft.com/office/drawing/2014/main" xmlns="" id="{9AA0A418-89CD-4AA9-A8F0-012247DA9A51}"/>
              </a:ext>
            </a:extLst>
          </p:cNvPr>
          <p:cNvSpPr>
            <a:spLocks noChangeAspect="1"/>
          </p:cNvSpPr>
          <p:nvPr/>
        </p:nvSpPr>
        <p:spPr>
          <a:xfrm rot="5400000">
            <a:off x="3877890" y="1706005"/>
            <a:ext cx="392681" cy="384104"/>
          </a:xfrm>
          <a:prstGeom prst="flowChartDecision">
            <a:avLst/>
          </a:prstGeom>
          <a:solidFill>
            <a:srgbClr val="003B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Cambria" pitchFamily="18" charset="0"/>
            </a:endParaRPr>
          </a:p>
        </p:txBody>
      </p:sp>
      <p:sp>
        <p:nvSpPr>
          <p:cNvPr id="37" name="Блок-схема: решение 36"/>
          <p:cNvSpPr>
            <a:spLocks noChangeAspect="1"/>
          </p:cNvSpPr>
          <p:nvPr/>
        </p:nvSpPr>
        <p:spPr>
          <a:xfrm rot="5400000">
            <a:off x="424112" y="3826407"/>
            <a:ext cx="392681" cy="384104"/>
          </a:xfrm>
          <a:prstGeom prst="flowChartDecision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ambr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386234" y="1544204"/>
            <a:ext cx="3491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  <a:t>Лицо, ответственное </a:t>
            </a:r>
            <a:b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</a:br>
            <a: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  <a:t>за проверку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315210" y="2662168"/>
            <a:ext cx="38164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  <a:t>Лица, ответственные </a:t>
            </a:r>
            <a:b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</a:br>
            <a: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  <a:t>за копирование бланков</a:t>
            </a:r>
            <a:endParaRPr lang="ru-RU" sz="2000" dirty="0">
              <a:solidFill>
                <a:srgbClr val="003B68"/>
              </a:solidFill>
              <a:latin typeface="Cambria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906316" y="3814690"/>
            <a:ext cx="55239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  <a:t>Эксперты, осуществляющие проверку ИС (И)</a:t>
            </a:r>
            <a:endParaRPr lang="ru-RU" sz="2000" dirty="0">
              <a:solidFill>
                <a:srgbClr val="003B68"/>
              </a:solidFill>
              <a:latin typeface="Cambria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879542" y="4897142"/>
            <a:ext cx="6918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  <a:t>Лица, ответственные за перенос результатов проверки</a:t>
            </a:r>
            <a:endParaRPr lang="ru-RU" sz="2000" dirty="0">
              <a:solidFill>
                <a:srgbClr val="003B68"/>
              </a:solidFill>
              <a:latin typeface="Cambria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820073" y="5884955"/>
            <a:ext cx="40679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  <a:t>Технический специалист</a:t>
            </a:r>
            <a:endParaRPr lang="ru-RU" sz="2000" dirty="0">
              <a:solidFill>
                <a:srgbClr val="003B68"/>
              </a:solidFill>
              <a:latin typeface="Cambria" pitchFamily="18" charset="0"/>
            </a:endParaRPr>
          </a:p>
        </p:txBody>
      </p:sp>
      <p:sp>
        <p:nvSpPr>
          <p:cNvPr id="42" name="Блок-схема: решение 41">
            <a:extLst>
              <a:ext uri="{FF2B5EF4-FFF2-40B4-BE49-F238E27FC236}">
                <a16:creationId xmlns:a16="http://schemas.microsoft.com/office/drawing/2014/main" xmlns="" id="{9AA0A418-89CD-4AA9-A8F0-012247DA9A51}"/>
              </a:ext>
            </a:extLst>
          </p:cNvPr>
          <p:cNvSpPr>
            <a:spLocks noChangeAspect="1"/>
          </p:cNvSpPr>
          <p:nvPr/>
        </p:nvSpPr>
        <p:spPr>
          <a:xfrm rot="5400000">
            <a:off x="388707" y="5896672"/>
            <a:ext cx="392681" cy="384104"/>
          </a:xfrm>
          <a:prstGeom prst="flowChartDecision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Cambria" pitchFamily="18" charset="0"/>
            </a:endParaRPr>
          </a:p>
        </p:txBody>
      </p:sp>
      <p:pic>
        <p:nvPicPr>
          <p:cNvPr id="1028" name="Picture 4" descr="https://www.pkra.com/wp-content/uploads/meetings-icon-12.jpg.pn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1484784"/>
            <a:ext cx="2952473" cy="2013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5rm.ru/publicationsimages/big_1588668936_84992.png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8102" y="4711032"/>
            <a:ext cx="772330" cy="772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https://www.clipartmax.com/png/full/378-3783363_naughty-or-nice-list-comments-naughty-or-nice-list-comments.pn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7468" y="3636633"/>
            <a:ext cx="773118" cy="800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https://www.shareicon.net/download/2016/04/03/743717_document_512x512.png"/>
          <p:cNvPicPr>
            <a:picLocks noChangeAspect="1" noChangeArrowheads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2471" y="2578580"/>
            <a:ext cx="777961" cy="902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https://helperpro.ru/assets/images/fastuploads/c45d9c04392f581ee5c0030f8ee945e0.png"/>
          <p:cNvPicPr>
            <a:picLocks noChangeAspect="1" noChangeArrowheads="1"/>
          </p:cNvPicPr>
          <p:nvPr/>
        </p:nvPicPr>
        <p:blipFill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4989" y="5733959"/>
            <a:ext cx="707147" cy="702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3" name="Picture 29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9887" y="1455362"/>
            <a:ext cx="776489" cy="8935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4"/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5"/>
          <a:stretch/>
        </p:blipFill>
        <p:spPr bwMode="auto">
          <a:xfrm>
            <a:off x="1475656" y="1551238"/>
            <a:ext cx="1190625" cy="8718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5971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96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0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449263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1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601663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2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754063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3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906463" y="6175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5" name="Заголовок 1"/>
          <p:cNvSpPr txBox="1">
            <a:spLocks/>
          </p:cNvSpPr>
          <p:nvPr/>
        </p:nvSpPr>
        <p:spPr bwMode="auto">
          <a:xfrm>
            <a:off x="-14288" y="44624"/>
            <a:ext cx="9158288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800" b="1" dirty="0" smtClean="0">
                <a:solidFill>
                  <a:srgbClr val="004620"/>
                </a:solidFill>
                <a:latin typeface="Cambria" pitchFamily="18" charset="0"/>
              </a:rPr>
              <a:t>Основные действия лица, ответственного </a:t>
            </a:r>
            <a:br>
              <a:rPr lang="ru-RU" altLang="ru-RU" sz="2800" b="1" dirty="0" smtClean="0">
                <a:solidFill>
                  <a:srgbClr val="004620"/>
                </a:solidFill>
                <a:latin typeface="Cambria" pitchFamily="18" charset="0"/>
              </a:rPr>
            </a:br>
            <a:r>
              <a:rPr lang="ru-RU" altLang="ru-RU" sz="2800" b="1" dirty="0" smtClean="0">
                <a:solidFill>
                  <a:srgbClr val="004620"/>
                </a:solidFill>
                <a:latin typeface="Cambria" pitchFamily="18" charset="0"/>
              </a:rPr>
              <a:t>за проверку ИС(И) на этапе подготовки к проверке:</a:t>
            </a:r>
            <a:endParaRPr lang="ru-RU" altLang="ru-RU" sz="2800" b="1" dirty="0">
              <a:solidFill>
                <a:srgbClr val="004620"/>
              </a:solidFill>
              <a:latin typeface="Cambria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51522" y="1280954"/>
            <a:ext cx="85689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  <a:t>проводит проверку готовности помещений для хранения, копирования, проверки и переноса результатов проверки ИС(И);</a:t>
            </a:r>
            <a:endParaRPr lang="ru-RU" sz="2000" dirty="0">
              <a:solidFill>
                <a:srgbClr val="003B68"/>
              </a:solidFill>
              <a:latin typeface="Cambria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51520" y="2088334"/>
            <a:ext cx="85689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  <a:t>готовит инструкции для всех категорий лиц, привлекаемых </a:t>
            </a:r>
            <a:b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</a:br>
            <a: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  <a:t>к проверке ИС(И), проводит инструктаж со всеми категориями;</a:t>
            </a:r>
            <a:endParaRPr lang="ru-RU" sz="2000" dirty="0">
              <a:solidFill>
                <a:srgbClr val="003B68"/>
              </a:solidFill>
              <a:latin typeface="Cambria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51521" y="2895714"/>
            <a:ext cx="85689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  <a:t>готовит критерии оценивания и требования к проверке ИС(И) </a:t>
            </a:r>
            <a:b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</a:br>
            <a: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  <a:t>для экспертов;</a:t>
            </a:r>
            <a:endParaRPr lang="ru-RU" sz="2000" dirty="0">
              <a:solidFill>
                <a:srgbClr val="003B68"/>
              </a:solidFill>
              <a:latin typeface="Cambria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51520" y="3703094"/>
            <a:ext cx="85689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  <a:t>осуществляет контроль за работоспособностью технических средств;</a:t>
            </a:r>
            <a:endParaRPr lang="ru-RU" sz="2000" dirty="0">
              <a:solidFill>
                <a:srgbClr val="003B68"/>
              </a:solidFill>
              <a:latin typeface="Cambria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51520" y="4510474"/>
            <a:ext cx="85689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ru-RU" sz="2000" dirty="0">
                <a:solidFill>
                  <a:srgbClr val="003B68"/>
                </a:solidFill>
                <a:latin typeface="Cambria" pitchFamily="18" charset="0"/>
              </a:rPr>
              <a:t>осуществляет контроль </a:t>
            </a:r>
            <a: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  <a:t>за наличием компьютера с выходом </a:t>
            </a:r>
            <a:b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</a:br>
            <a: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  <a:t>в сеть «Интернет» в помещении для работы экспертов;</a:t>
            </a:r>
            <a:endParaRPr lang="ru-RU" sz="2000" dirty="0">
              <a:solidFill>
                <a:srgbClr val="003B68"/>
              </a:solidFill>
              <a:latin typeface="Cambria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70615" y="5317854"/>
            <a:ext cx="85491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  <a:t>готовит конверты с сопроводительными бланками для упаковки копий комплектов бланков;</a:t>
            </a:r>
            <a:endParaRPr lang="ru-RU" sz="2000" dirty="0">
              <a:solidFill>
                <a:srgbClr val="003B68"/>
              </a:solidFill>
              <a:latin typeface="Cambria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70615" y="6125234"/>
            <a:ext cx="85491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  <a:t>готовит ведомости передачи материалов ИС(И</a:t>
            </a:r>
            <a:r>
              <a:rPr lang="ru-RU" sz="2000" dirty="0">
                <a:solidFill>
                  <a:srgbClr val="003B68"/>
                </a:solidFill>
                <a:latin typeface="Cambria" pitchFamily="18" charset="0"/>
              </a:rPr>
              <a:t>) в свободной форме </a:t>
            </a:r>
          </a:p>
        </p:txBody>
      </p:sp>
    </p:spTree>
    <p:extLst>
      <p:ext uri="{BB962C8B-B14F-4D97-AF65-F5344CB8AC3E}">
        <p14:creationId xmlns:p14="http://schemas.microsoft.com/office/powerpoint/2010/main" val="1932445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89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96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0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449263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971600" y="3573016"/>
            <a:ext cx="5827316" cy="1944216"/>
            <a:chOff x="1525562" y="3808834"/>
            <a:chExt cx="5273353" cy="1569136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5562" y="3808834"/>
              <a:ext cx="5206678" cy="1569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Прямоугольник 1"/>
            <p:cNvSpPr/>
            <p:nvPr/>
          </p:nvSpPr>
          <p:spPr>
            <a:xfrm>
              <a:off x="1525562" y="3897049"/>
              <a:ext cx="1750294" cy="324039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3360837" y="3898467"/>
              <a:ext cx="347067" cy="324039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5214739" y="3888847"/>
              <a:ext cx="1584176" cy="324039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1525562" y="4888210"/>
              <a:ext cx="3147021" cy="489760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6391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601663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2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754063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3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906463" y="6175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5" name="Заголовок 1"/>
          <p:cNvSpPr txBox="1">
            <a:spLocks/>
          </p:cNvSpPr>
          <p:nvPr/>
        </p:nvSpPr>
        <p:spPr bwMode="auto">
          <a:xfrm>
            <a:off x="71438" y="68263"/>
            <a:ext cx="8964612" cy="10564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 b="1" dirty="0" smtClean="0">
                <a:solidFill>
                  <a:srgbClr val="004620"/>
                </a:solidFill>
                <a:latin typeface="Cambria" pitchFamily="18" charset="0"/>
              </a:rPr>
              <a:t>В день проведения ИС(И) лицо, ответственное </a:t>
            </a:r>
            <a:br>
              <a:rPr lang="ru-RU" altLang="ru-RU" sz="2400" b="1" dirty="0" smtClean="0">
                <a:solidFill>
                  <a:srgbClr val="004620"/>
                </a:solidFill>
                <a:latin typeface="Cambria" pitchFamily="18" charset="0"/>
              </a:rPr>
            </a:br>
            <a:r>
              <a:rPr lang="ru-RU" altLang="ru-RU" sz="2400" b="1" dirty="0" smtClean="0">
                <a:solidFill>
                  <a:srgbClr val="004620"/>
                </a:solidFill>
                <a:latin typeface="Cambria" pitchFamily="18" charset="0"/>
              </a:rPr>
              <a:t>за проверку ИС(И), принимает </a:t>
            </a:r>
            <a:r>
              <a:rPr lang="ru-RU" altLang="ru-RU" sz="2400" b="1" dirty="0">
                <a:solidFill>
                  <a:srgbClr val="004620"/>
                </a:solidFill>
                <a:latin typeface="Cambria" pitchFamily="18" charset="0"/>
              </a:rPr>
              <a:t>от руководителя </a:t>
            </a:r>
            <a:r>
              <a:rPr lang="ru-RU" altLang="ru-RU" sz="2400" b="1" dirty="0" smtClean="0">
                <a:solidFill>
                  <a:srgbClr val="004620"/>
                </a:solidFill>
                <a:latin typeface="Cambria" pitchFamily="18" charset="0"/>
              </a:rPr>
              <a:t>ОО</a:t>
            </a:r>
            <a:r>
              <a:rPr lang="ru-RU" altLang="ru-RU" sz="2400" b="1" dirty="0">
                <a:solidFill>
                  <a:srgbClr val="004620"/>
                </a:solidFill>
                <a:latin typeface="Cambria" pitchFamily="18" charset="0"/>
              </a:rPr>
              <a:t>:</a:t>
            </a:r>
            <a:r>
              <a:rPr lang="ru-RU" altLang="ru-RU" sz="2400" b="1" dirty="0" smtClean="0">
                <a:solidFill>
                  <a:srgbClr val="004620"/>
                </a:solidFill>
                <a:latin typeface="Cambria" pitchFamily="18" charset="0"/>
              </a:rPr>
              <a:t> </a:t>
            </a:r>
            <a:br>
              <a:rPr lang="ru-RU" altLang="ru-RU" sz="2400" b="1" dirty="0" smtClean="0">
                <a:solidFill>
                  <a:srgbClr val="004620"/>
                </a:solidFill>
                <a:latin typeface="Cambria" pitchFamily="18" charset="0"/>
              </a:rPr>
            </a:br>
            <a:r>
              <a:rPr lang="ru-RU" altLang="ru-RU" sz="1800" i="1" dirty="0" smtClean="0">
                <a:solidFill>
                  <a:srgbClr val="004620"/>
                </a:solidFill>
                <a:latin typeface="Cambria" pitchFamily="18" charset="0"/>
              </a:rPr>
              <a:t>(по ведомости в свободной форме) </a:t>
            </a:r>
            <a:endParaRPr lang="ru-RU" altLang="ru-RU" sz="1800" i="1" dirty="0">
              <a:solidFill>
                <a:srgbClr val="004620"/>
              </a:solidFill>
              <a:latin typeface="Cambria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44463" y="1193021"/>
            <a:ext cx="8875993" cy="4693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285750" algn="just">
              <a:buFont typeface="Wingdings" panose="05000000000000000000" pitchFamily="2" charset="2"/>
              <a:buChar char="q"/>
            </a:pPr>
            <a:r>
              <a:rPr lang="ru-RU" sz="1600" b="1" dirty="0">
                <a:solidFill>
                  <a:srgbClr val="004F8A"/>
                </a:solidFill>
                <a:latin typeface="Cambria" pitchFamily="18" charset="0"/>
              </a:rPr>
              <a:t>к</a:t>
            </a:r>
            <a:r>
              <a:rPr lang="ru-RU" sz="1600" b="1" dirty="0" smtClean="0">
                <a:solidFill>
                  <a:srgbClr val="004F8A"/>
                </a:solidFill>
                <a:latin typeface="Cambria" pitchFamily="18" charset="0"/>
              </a:rPr>
              <a:t>онверты с комплектами бланков участников ИС(И)</a:t>
            </a:r>
            <a:r>
              <a:rPr lang="ru-RU" sz="1600" dirty="0" smtClean="0">
                <a:solidFill>
                  <a:prstClr val="black"/>
                </a:solidFill>
                <a:latin typeface="Cambria" pitchFamily="18" charset="0"/>
              </a:rPr>
              <a:t> с заполненными сопроводительными бланками – по количеству аудиторий </a:t>
            </a:r>
            <a:r>
              <a:rPr lang="ru-RU" sz="1600" i="1" dirty="0" smtClean="0">
                <a:solidFill>
                  <a:prstClr val="black"/>
                </a:solidFill>
                <a:latin typeface="Cambria" pitchFamily="18" charset="0"/>
              </a:rPr>
              <a:t>(</a:t>
            </a:r>
            <a:r>
              <a:rPr lang="ru-RU" sz="1400" i="1" dirty="0" smtClean="0">
                <a:solidFill>
                  <a:prstClr val="black"/>
                </a:solidFill>
                <a:latin typeface="Cambria" pitchFamily="18" charset="0"/>
              </a:rPr>
              <a:t>проверяет, что количество </a:t>
            </a:r>
            <a:r>
              <a:rPr lang="ru-RU" sz="1400" i="1" dirty="0">
                <a:solidFill>
                  <a:prstClr val="black"/>
                </a:solidFill>
                <a:latin typeface="Cambria" pitchFamily="18" charset="0"/>
              </a:rPr>
              <a:t>комплектов бланков, вложенных </a:t>
            </a:r>
            <a:r>
              <a:rPr lang="ru-RU" sz="1400" i="1" dirty="0" smtClean="0">
                <a:solidFill>
                  <a:prstClr val="black"/>
                </a:solidFill>
                <a:latin typeface="Cambria" pitchFamily="18" charset="0"/>
              </a:rPr>
              <a:t>в </a:t>
            </a:r>
            <a:r>
              <a:rPr lang="ru-RU" sz="1400" i="1" dirty="0">
                <a:solidFill>
                  <a:prstClr val="black"/>
                </a:solidFill>
                <a:latin typeface="Cambria" pitchFamily="18" charset="0"/>
              </a:rPr>
              <a:t>файлы, </a:t>
            </a:r>
            <a:r>
              <a:rPr lang="ru-RU" sz="1400" i="1" dirty="0" smtClean="0">
                <a:solidFill>
                  <a:prstClr val="black"/>
                </a:solidFill>
                <a:latin typeface="Cambria" pitchFamily="18" charset="0"/>
              </a:rPr>
              <a:t>и </a:t>
            </a:r>
            <a:r>
              <a:rPr lang="ru-RU" sz="1400" i="1" dirty="0">
                <a:solidFill>
                  <a:prstClr val="black"/>
                </a:solidFill>
                <a:latin typeface="Cambria" pitchFamily="18" charset="0"/>
              </a:rPr>
              <a:t>общее количество бланков соответствует количеству, указанному на </a:t>
            </a:r>
            <a:r>
              <a:rPr lang="ru-RU" sz="1400" i="1" dirty="0" smtClean="0">
                <a:solidFill>
                  <a:prstClr val="black"/>
                </a:solidFill>
                <a:latin typeface="Cambria" pitchFamily="18" charset="0"/>
              </a:rPr>
              <a:t>конверте);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600" b="1" dirty="0" smtClean="0">
                <a:solidFill>
                  <a:srgbClr val="004F8A"/>
                </a:solidFill>
                <a:latin typeface="Cambria" pitchFamily="18" charset="0"/>
              </a:rPr>
              <a:t>конверты </a:t>
            </a:r>
            <a:r>
              <a:rPr lang="ru-RU" sz="1600" dirty="0">
                <a:latin typeface="Cambria" pitchFamily="18" charset="0"/>
              </a:rPr>
              <a:t>с неиспользованными, испорченными комплектами бланков</a:t>
            </a:r>
            <a:r>
              <a:rPr lang="ru-RU" sz="1600" i="1" dirty="0">
                <a:solidFill>
                  <a:prstClr val="black"/>
                </a:solidFill>
                <a:latin typeface="Cambria" pitchFamily="18" charset="0"/>
              </a:rPr>
              <a:t>;</a:t>
            </a:r>
          </a:p>
          <a:p>
            <a:pPr indent="-285750" algn="just">
              <a:buFont typeface="Wingdings" panose="05000000000000000000" pitchFamily="2" charset="2"/>
              <a:buChar char="q"/>
            </a:pPr>
            <a:r>
              <a:rPr lang="ru-RU" sz="1600" b="1" dirty="0" smtClean="0">
                <a:solidFill>
                  <a:srgbClr val="004F8A"/>
                </a:solidFill>
                <a:latin typeface="Cambria" pitchFamily="18" charset="0"/>
              </a:rPr>
              <a:t>формы ИС-05 </a:t>
            </a:r>
            <a:r>
              <a:rPr lang="ru-RU" sz="1600" dirty="0" smtClean="0">
                <a:solidFill>
                  <a:prstClr val="black"/>
                </a:solidFill>
                <a:latin typeface="Cambria" pitchFamily="18" charset="0"/>
              </a:rPr>
              <a:t>по </a:t>
            </a:r>
            <a:r>
              <a:rPr lang="ru-RU" sz="1600" dirty="0">
                <a:solidFill>
                  <a:prstClr val="black"/>
                </a:solidFill>
                <a:latin typeface="Cambria" pitchFamily="18" charset="0"/>
              </a:rPr>
              <a:t>количеству аудиторий </a:t>
            </a:r>
            <a:r>
              <a:rPr lang="ru-RU" sz="1600" dirty="0" smtClean="0">
                <a:solidFill>
                  <a:prstClr val="black"/>
                </a:solidFill>
                <a:latin typeface="Cambria" pitchFamily="18" charset="0"/>
              </a:rPr>
              <a:t>в ОО</a:t>
            </a:r>
            <a:r>
              <a:rPr lang="ru-RU" sz="1400" i="1" dirty="0" smtClean="0">
                <a:solidFill>
                  <a:prstClr val="black"/>
                </a:solidFill>
                <a:latin typeface="Cambria" pitchFamily="18" charset="0"/>
              </a:rPr>
              <a:t>;</a:t>
            </a:r>
            <a:endParaRPr lang="ru-RU" sz="1400" i="1" dirty="0">
              <a:solidFill>
                <a:prstClr val="black"/>
              </a:solidFill>
              <a:latin typeface="Cambria" pitchFamily="18" charset="0"/>
            </a:endParaRPr>
          </a:p>
          <a:p>
            <a:pPr indent="-285750" algn="just">
              <a:buFont typeface="Wingdings" panose="05000000000000000000" pitchFamily="2" charset="2"/>
              <a:buChar char="q"/>
            </a:pPr>
            <a:r>
              <a:rPr lang="ru-RU" sz="1600" b="1" dirty="0" smtClean="0">
                <a:solidFill>
                  <a:srgbClr val="004F8A"/>
                </a:solidFill>
                <a:latin typeface="Cambria" pitchFamily="18" charset="0"/>
              </a:rPr>
              <a:t>формы </a:t>
            </a:r>
            <a:r>
              <a:rPr lang="ru-RU" sz="1600" b="1" dirty="0">
                <a:solidFill>
                  <a:srgbClr val="004F8A"/>
                </a:solidFill>
                <a:latin typeface="Cambria" pitchFamily="18" charset="0"/>
              </a:rPr>
              <a:t>ИС-06 </a:t>
            </a:r>
            <a:r>
              <a:rPr lang="ru-RU" sz="1600" dirty="0" smtClean="0">
                <a:solidFill>
                  <a:prstClr val="black"/>
                </a:solidFill>
                <a:latin typeface="Cambria" pitchFamily="18" charset="0"/>
              </a:rPr>
              <a:t>по количеству аудиторий в ОО </a:t>
            </a:r>
            <a:r>
              <a:rPr lang="ru-RU" sz="1600" i="1" dirty="0" smtClean="0">
                <a:solidFill>
                  <a:prstClr val="black"/>
                </a:solidFill>
                <a:latin typeface="Cambria" pitchFamily="18" charset="0"/>
              </a:rPr>
              <a:t>(</a:t>
            </a:r>
            <a:r>
              <a:rPr lang="ru-RU" sz="1400" i="1" dirty="0" smtClean="0">
                <a:solidFill>
                  <a:prstClr val="black"/>
                </a:solidFill>
                <a:latin typeface="Cambria" pitchFamily="18" charset="0"/>
              </a:rPr>
              <a:t>количество </a:t>
            </a:r>
            <a:r>
              <a:rPr lang="ru-RU" sz="1400" i="1" dirty="0">
                <a:solidFill>
                  <a:prstClr val="black"/>
                </a:solidFill>
                <a:latin typeface="Cambria" pitchFamily="18" charset="0"/>
              </a:rPr>
              <a:t>заполненных строк </a:t>
            </a:r>
            <a:r>
              <a:rPr lang="ru-RU" sz="1400" i="1" dirty="0" smtClean="0">
                <a:solidFill>
                  <a:prstClr val="black"/>
                </a:solidFill>
                <a:latin typeface="Cambria" pitchFamily="18" charset="0"/>
              </a:rPr>
              <a:t>должно соответствовать </a:t>
            </a:r>
            <a:r>
              <a:rPr lang="ru-RU" sz="1400" i="1" dirty="0">
                <a:solidFill>
                  <a:prstClr val="black"/>
                </a:solidFill>
                <a:latin typeface="Cambria" pitchFamily="18" charset="0"/>
              </a:rPr>
              <a:t>количеству </a:t>
            </a:r>
            <a:r>
              <a:rPr lang="ru-RU" sz="1400" b="1" i="1" dirty="0" smtClean="0">
                <a:solidFill>
                  <a:srgbClr val="FF0000"/>
                </a:solidFill>
                <a:latin typeface="Cambria" pitchFamily="18" charset="0"/>
              </a:rPr>
              <a:t>распределенных</a:t>
            </a:r>
            <a:r>
              <a:rPr lang="ru-RU" sz="1400" i="1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ru-RU" sz="1400" i="1" dirty="0" smtClean="0">
                <a:solidFill>
                  <a:prstClr val="black"/>
                </a:solidFill>
                <a:latin typeface="Cambria" pitchFamily="18" charset="0"/>
              </a:rPr>
              <a:t>участников </a:t>
            </a:r>
            <a:r>
              <a:rPr lang="ru-RU" sz="1400" i="1" dirty="0">
                <a:solidFill>
                  <a:prstClr val="black"/>
                </a:solidFill>
                <a:latin typeface="Cambria" pitchFamily="18" charset="0"/>
              </a:rPr>
              <a:t>в </a:t>
            </a:r>
            <a:r>
              <a:rPr lang="ru-RU" sz="1400" i="1" dirty="0" smtClean="0">
                <a:solidFill>
                  <a:prstClr val="black"/>
                </a:solidFill>
                <a:latin typeface="Cambria" pitchFamily="18" charset="0"/>
              </a:rPr>
              <a:t>аудиторию, заполнены верхние поля </a:t>
            </a:r>
            <a:br>
              <a:rPr lang="ru-RU" sz="1400" i="1" dirty="0" smtClean="0">
                <a:solidFill>
                  <a:prstClr val="black"/>
                </a:solidFill>
                <a:latin typeface="Cambria" pitchFamily="18" charset="0"/>
              </a:rPr>
            </a:br>
            <a:r>
              <a:rPr lang="ru-RU" sz="1400" i="1" dirty="0" smtClean="0">
                <a:solidFill>
                  <a:prstClr val="black"/>
                </a:solidFill>
                <a:latin typeface="Cambria" pitchFamily="18" charset="0"/>
              </a:rPr>
              <a:t>и столбцы 2-5</a:t>
            </a:r>
            <a:r>
              <a:rPr lang="ru-RU" sz="1400" i="1" smtClean="0">
                <a:solidFill>
                  <a:prstClr val="black"/>
                </a:solidFill>
                <a:latin typeface="Cambria" pitchFamily="18" charset="0"/>
              </a:rPr>
              <a:t>, </a:t>
            </a:r>
            <a:r>
              <a:rPr lang="ru-RU" sz="1400" i="1" smtClean="0">
                <a:solidFill>
                  <a:prstClr val="black"/>
                </a:solidFill>
                <a:latin typeface="Cambria" pitchFamily="18" charset="0"/>
              </a:rPr>
              <a:t>поле </a:t>
            </a:r>
            <a:r>
              <a:rPr lang="ru-RU" sz="1400" i="1" dirty="0" smtClean="0">
                <a:solidFill>
                  <a:prstClr val="black"/>
                </a:solidFill>
                <a:latin typeface="Cambria" pitchFamily="18" charset="0"/>
              </a:rPr>
              <a:t>код ОО, </a:t>
            </a:r>
            <a:r>
              <a:rPr lang="ru-RU" sz="1400" b="1" i="1" dirty="0">
                <a:solidFill>
                  <a:srgbClr val="FF0000"/>
                </a:solidFill>
                <a:latin typeface="Cambria" pitchFamily="18" charset="0"/>
              </a:rPr>
              <a:t>записан </a:t>
            </a:r>
            <a:r>
              <a:rPr lang="ru-RU" sz="1400" b="1" i="1" dirty="0" smtClean="0">
                <a:solidFill>
                  <a:srgbClr val="FF0000"/>
                </a:solidFill>
                <a:latin typeface="Cambria" pitchFamily="18" charset="0"/>
              </a:rPr>
              <a:t>№ кабинета</a:t>
            </a:r>
            <a:r>
              <a:rPr lang="ru-RU" sz="1400" i="1" dirty="0" smtClean="0">
                <a:solidFill>
                  <a:prstClr val="black"/>
                </a:solidFill>
                <a:latin typeface="Cambria" pitchFamily="18" charset="0"/>
              </a:rPr>
              <a:t>, </a:t>
            </a:r>
            <a:r>
              <a:rPr lang="ru-RU" sz="1400" i="1" dirty="0">
                <a:solidFill>
                  <a:prstClr val="black"/>
                </a:solidFill>
                <a:latin typeface="Cambria" pitchFamily="18" charset="0"/>
              </a:rPr>
              <a:t>форма может состоять </a:t>
            </a:r>
            <a:r>
              <a:rPr lang="ru-RU" sz="1400" i="1" dirty="0" smtClean="0">
                <a:solidFill>
                  <a:prstClr val="black"/>
                </a:solidFill>
                <a:latin typeface="Cambria" pitchFamily="18" charset="0"/>
              </a:rPr>
              <a:t>из </a:t>
            </a:r>
            <a:r>
              <a:rPr lang="ru-RU" sz="1400" i="1" dirty="0">
                <a:solidFill>
                  <a:prstClr val="black"/>
                </a:solidFill>
                <a:latin typeface="Cambria" pitchFamily="18" charset="0"/>
              </a:rPr>
              <a:t>разного количества листов</a:t>
            </a:r>
            <a:r>
              <a:rPr lang="ru-RU" sz="1400" i="1" dirty="0" smtClean="0">
                <a:solidFill>
                  <a:prstClr val="black"/>
                </a:solidFill>
                <a:latin typeface="Cambria" pitchFamily="18" charset="0"/>
              </a:rPr>
              <a:t>); </a:t>
            </a:r>
            <a:endParaRPr lang="ru-RU" sz="1400" i="1" dirty="0">
              <a:solidFill>
                <a:prstClr val="black"/>
              </a:solidFill>
              <a:latin typeface="Cambria" pitchFamily="18" charset="0"/>
            </a:endParaRPr>
          </a:p>
          <a:p>
            <a:pPr indent="-285750" algn="just">
              <a:buFont typeface="Wingdings" panose="05000000000000000000" pitchFamily="2" charset="2"/>
              <a:buChar char="q"/>
            </a:pPr>
            <a:endParaRPr lang="ru-RU" sz="900" dirty="0" smtClean="0">
              <a:solidFill>
                <a:prstClr val="black"/>
              </a:solidFill>
              <a:latin typeface="Cambria" pitchFamily="18" charset="0"/>
            </a:endParaRPr>
          </a:p>
          <a:p>
            <a:pPr indent="-285750" algn="just">
              <a:buFont typeface="Wingdings" panose="05000000000000000000" pitchFamily="2" charset="2"/>
              <a:buChar char="q"/>
            </a:pPr>
            <a:endParaRPr lang="ru-RU" sz="900" dirty="0">
              <a:solidFill>
                <a:prstClr val="black"/>
              </a:solidFill>
              <a:latin typeface="Cambria" pitchFamily="18" charset="0"/>
            </a:endParaRPr>
          </a:p>
          <a:p>
            <a:pPr indent="-285750" algn="just">
              <a:buFont typeface="Wingdings" panose="05000000000000000000" pitchFamily="2" charset="2"/>
              <a:buChar char="q"/>
            </a:pPr>
            <a:endParaRPr lang="ru-RU" sz="900" dirty="0" smtClean="0">
              <a:solidFill>
                <a:prstClr val="black"/>
              </a:solidFill>
              <a:latin typeface="Cambria" pitchFamily="18" charset="0"/>
            </a:endParaRPr>
          </a:p>
          <a:p>
            <a:pPr indent="-285750" algn="just">
              <a:buFont typeface="Wingdings" panose="05000000000000000000" pitchFamily="2" charset="2"/>
              <a:buChar char="q"/>
            </a:pPr>
            <a:endParaRPr lang="ru-RU" sz="900" dirty="0">
              <a:solidFill>
                <a:prstClr val="black"/>
              </a:solidFill>
              <a:latin typeface="Cambria" pitchFamily="18" charset="0"/>
            </a:endParaRPr>
          </a:p>
          <a:p>
            <a:pPr indent="-285750" algn="just">
              <a:buFont typeface="Wingdings" panose="05000000000000000000" pitchFamily="2" charset="2"/>
              <a:buChar char="q"/>
            </a:pPr>
            <a:endParaRPr lang="ru-RU" sz="900" dirty="0" smtClean="0">
              <a:solidFill>
                <a:prstClr val="black"/>
              </a:solidFill>
              <a:latin typeface="Cambria" pitchFamily="18" charset="0"/>
            </a:endParaRPr>
          </a:p>
          <a:p>
            <a:pPr indent="-285750" algn="just">
              <a:buFont typeface="Wingdings" panose="05000000000000000000" pitchFamily="2" charset="2"/>
              <a:buChar char="q"/>
            </a:pPr>
            <a:endParaRPr lang="ru-RU" sz="900" dirty="0" smtClean="0">
              <a:solidFill>
                <a:prstClr val="black"/>
              </a:solidFill>
              <a:latin typeface="Cambria" pitchFamily="18" charset="0"/>
            </a:endParaRPr>
          </a:p>
          <a:p>
            <a:pPr indent="-285750" algn="just">
              <a:buFont typeface="Wingdings" panose="05000000000000000000" pitchFamily="2" charset="2"/>
              <a:buChar char="q"/>
            </a:pPr>
            <a:endParaRPr lang="ru-RU" sz="900" dirty="0" smtClean="0">
              <a:solidFill>
                <a:prstClr val="black"/>
              </a:solidFill>
              <a:latin typeface="Cambria" pitchFamily="18" charset="0"/>
            </a:endParaRPr>
          </a:p>
          <a:p>
            <a:pPr indent="-285750" algn="just">
              <a:buFont typeface="Wingdings" panose="05000000000000000000" pitchFamily="2" charset="2"/>
              <a:buChar char="q"/>
            </a:pPr>
            <a:endParaRPr lang="ru-RU" sz="900" dirty="0" smtClean="0">
              <a:solidFill>
                <a:prstClr val="black"/>
              </a:solidFill>
              <a:latin typeface="Cambria" pitchFamily="18" charset="0"/>
            </a:endParaRPr>
          </a:p>
          <a:p>
            <a:pPr indent="-285750" algn="just">
              <a:buFont typeface="Wingdings" panose="05000000000000000000" pitchFamily="2" charset="2"/>
              <a:buChar char="q"/>
            </a:pPr>
            <a:endParaRPr lang="ru-RU" sz="700" dirty="0">
              <a:solidFill>
                <a:prstClr val="black"/>
              </a:solidFill>
              <a:latin typeface="Cambria" pitchFamily="18" charset="0"/>
            </a:endParaRPr>
          </a:p>
          <a:p>
            <a:pPr indent="-285750" algn="just">
              <a:buFont typeface="Wingdings" panose="05000000000000000000" pitchFamily="2" charset="2"/>
              <a:buChar char="q"/>
            </a:pPr>
            <a:endParaRPr lang="ru-RU" sz="1100" dirty="0">
              <a:solidFill>
                <a:prstClr val="black"/>
              </a:solidFill>
              <a:latin typeface="Cambria" pitchFamily="18" charset="0"/>
            </a:endParaRPr>
          </a:p>
          <a:p>
            <a:pPr indent="-285750" algn="just">
              <a:buFont typeface="Wingdings" panose="05000000000000000000" pitchFamily="2" charset="2"/>
              <a:buChar char="q"/>
            </a:pPr>
            <a:endParaRPr lang="ru-RU" sz="300" dirty="0" smtClean="0">
              <a:solidFill>
                <a:prstClr val="black"/>
              </a:solidFill>
              <a:latin typeface="Cambria" pitchFamily="18" charset="0"/>
            </a:endParaRPr>
          </a:p>
          <a:p>
            <a:pPr indent="-285750" algn="just">
              <a:buFont typeface="Wingdings" panose="05000000000000000000" pitchFamily="2" charset="2"/>
              <a:buChar char="q"/>
            </a:pPr>
            <a:endParaRPr lang="ru-RU" dirty="0" smtClean="0">
              <a:solidFill>
                <a:prstClr val="black"/>
              </a:solidFill>
              <a:latin typeface="Cambria" pitchFamily="18" charset="0"/>
            </a:endParaRPr>
          </a:p>
          <a:p>
            <a:pPr indent="-285750" algn="just">
              <a:buFont typeface="Wingdings" panose="05000000000000000000" pitchFamily="2" charset="2"/>
              <a:buChar char="q"/>
            </a:pPr>
            <a:endParaRPr lang="ru-RU" dirty="0" smtClean="0">
              <a:solidFill>
                <a:prstClr val="black"/>
              </a:solidFill>
              <a:latin typeface="Cambria" pitchFamily="18" charset="0"/>
            </a:endParaRPr>
          </a:p>
          <a:p>
            <a:pPr indent="-285750" algn="just">
              <a:buFont typeface="Wingdings" panose="05000000000000000000" pitchFamily="2" charset="2"/>
              <a:buChar char="q"/>
            </a:pPr>
            <a:r>
              <a:rPr lang="ru-RU" sz="1600" b="1" dirty="0" smtClean="0">
                <a:solidFill>
                  <a:srgbClr val="004F8A"/>
                </a:solidFill>
                <a:latin typeface="Cambria" pitchFamily="18" charset="0"/>
              </a:rPr>
              <a:t>формы </a:t>
            </a:r>
            <a:r>
              <a:rPr lang="ru-RU" sz="1600" b="1" dirty="0">
                <a:solidFill>
                  <a:srgbClr val="004F8A"/>
                </a:solidFill>
                <a:latin typeface="Cambria" pitchFamily="18" charset="0"/>
              </a:rPr>
              <a:t>ИС-07, ИС-08, ИС-09 </a:t>
            </a:r>
            <a:r>
              <a:rPr lang="ru-RU" sz="1600" dirty="0">
                <a:solidFill>
                  <a:prstClr val="black"/>
                </a:solidFill>
                <a:latin typeface="Cambria" pitchFamily="18" charset="0"/>
              </a:rPr>
              <a:t>при </a:t>
            </a:r>
            <a:r>
              <a:rPr lang="ru-RU" sz="1600" dirty="0" smtClean="0">
                <a:solidFill>
                  <a:prstClr val="black"/>
                </a:solidFill>
                <a:latin typeface="Cambria" pitchFamily="18" charset="0"/>
              </a:rPr>
              <a:t>наличии </a:t>
            </a:r>
          </a:p>
          <a:p>
            <a:pPr algn="just"/>
            <a:r>
              <a:rPr lang="ru-RU" sz="1400" dirty="0" smtClean="0">
                <a:solidFill>
                  <a:prstClr val="black"/>
                </a:solidFill>
                <a:latin typeface="Cambria" pitchFamily="18" charset="0"/>
              </a:rPr>
              <a:t>(</a:t>
            </a:r>
            <a:r>
              <a:rPr lang="ru-RU" sz="1400" i="1" dirty="0" smtClean="0">
                <a:solidFill>
                  <a:prstClr val="black"/>
                </a:solidFill>
                <a:latin typeface="Cambria" pitchFamily="18" charset="0"/>
              </a:rPr>
              <a:t>проверить </a:t>
            </a:r>
            <a:r>
              <a:rPr lang="ru-RU" sz="1400" i="1" dirty="0">
                <a:solidFill>
                  <a:prstClr val="black"/>
                </a:solidFill>
                <a:latin typeface="Cambria" pitchFamily="18" charset="0"/>
              </a:rPr>
              <a:t>соответствующие отметки в форме ИС-05)</a:t>
            </a:r>
          </a:p>
          <a:p>
            <a:pPr algn="just"/>
            <a:endParaRPr lang="ru-RU" sz="400" dirty="0" smtClean="0">
              <a:solidFill>
                <a:prstClr val="black"/>
              </a:solidFill>
              <a:latin typeface="Cambria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1438" y="6093296"/>
            <a:ext cx="89646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C00000"/>
                </a:solidFill>
                <a:latin typeface="Cambria" pitchFamily="18" charset="0"/>
              </a:rPr>
              <a:t>При </a:t>
            </a:r>
            <a:r>
              <a:rPr lang="ru-RU" sz="1600" b="1" dirty="0">
                <a:solidFill>
                  <a:srgbClr val="C00000"/>
                </a:solidFill>
                <a:latin typeface="Cambria" pitchFamily="18" charset="0"/>
              </a:rPr>
              <a:t>наличии форм ИС-08 и ИС-09 </a:t>
            </a:r>
            <a:r>
              <a:rPr lang="ru-RU" sz="1600" b="1" dirty="0" smtClean="0">
                <a:solidFill>
                  <a:srgbClr val="C00000"/>
                </a:solidFill>
                <a:latin typeface="Cambria" pitchFamily="18" charset="0"/>
              </a:rPr>
              <a:t>необходимо проверить соответствующие </a:t>
            </a:r>
            <a:r>
              <a:rPr lang="ru-RU" sz="1600" b="1" dirty="0">
                <a:solidFill>
                  <a:srgbClr val="C00000"/>
                </a:solidFill>
                <a:latin typeface="Cambria" pitchFamily="18" charset="0"/>
              </a:rPr>
              <a:t>отметки </a:t>
            </a:r>
            <a:r>
              <a:rPr lang="ru-RU" sz="1600" b="1" dirty="0" smtClean="0">
                <a:solidFill>
                  <a:srgbClr val="C00000"/>
                </a:solidFill>
                <a:latin typeface="Cambria" pitchFamily="18" charset="0"/>
              </a:rPr>
              <a:t/>
            </a:r>
            <a:br>
              <a:rPr lang="ru-RU" sz="1600" b="1" dirty="0" smtClean="0">
                <a:solidFill>
                  <a:srgbClr val="C00000"/>
                </a:solidFill>
                <a:latin typeface="Cambria" pitchFamily="18" charset="0"/>
              </a:rPr>
            </a:br>
            <a:r>
              <a:rPr lang="ru-RU" sz="1600" b="1" dirty="0" smtClean="0">
                <a:solidFill>
                  <a:srgbClr val="C00000"/>
                </a:solidFill>
                <a:latin typeface="Cambria" pitchFamily="18" charset="0"/>
              </a:rPr>
              <a:t>в </a:t>
            </a:r>
            <a:r>
              <a:rPr lang="ru-RU" sz="1600" b="1" dirty="0">
                <a:solidFill>
                  <a:srgbClr val="C00000"/>
                </a:solidFill>
                <a:latin typeface="Cambria" pitchFamily="18" charset="0"/>
              </a:rPr>
              <a:t>бланках </a:t>
            </a:r>
            <a:r>
              <a:rPr lang="ru-RU" sz="1600" b="1" dirty="0" smtClean="0">
                <a:solidFill>
                  <a:srgbClr val="C00000"/>
                </a:solidFill>
                <a:latin typeface="Cambria" pitchFamily="18" charset="0"/>
              </a:rPr>
              <a:t>регистрации. Данные </a:t>
            </a:r>
            <a:r>
              <a:rPr lang="ru-RU" sz="1600" b="1" dirty="0">
                <a:solidFill>
                  <a:srgbClr val="C00000"/>
                </a:solidFill>
                <a:latin typeface="Cambria" pitchFamily="18" charset="0"/>
              </a:rPr>
              <a:t>комплекты бланков не копируются </a:t>
            </a:r>
            <a:r>
              <a:rPr lang="ru-RU" sz="1600" b="1" dirty="0" smtClean="0">
                <a:solidFill>
                  <a:srgbClr val="C00000"/>
                </a:solidFill>
                <a:latin typeface="Cambria" pitchFamily="18" charset="0"/>
              </a:rPr>
              <a:t>и </a:t>
            </a:r>
            <a:r>
              <a:rPr lang="ru-RU" sz="1600" b="1" dirty="0">
                <a:solidFill>
                  <a:srgbClr val="C00000"/>
                </a:solidFill>
                <a:latin typeface="Cambria" pitchFamily="18" charset="0"/>
              </a:rPr>
              <a:t>не </a:t>
            </a:r>
            <a:r>
              <a:rPr lang="ru-RU" sz="1600" b="1" dirty="0" smtClean="0">
                <a:solidFill>
                  <a:srgbClr val="C00000"/>
                </a:solidFill>
                <a:latin typeface="Cambria" pitchFamily="18" charset="0"/>
              </a:rPr>
              <a:t>проверяются</a:t>
            </a:r>
            <a:endParaRPr lang="ru-RU" sz="1600" b="1" dirty="0">
              <a:solidFill>
                <a:srgbClr val="C00000"/>
              </a:solidFill>
              <a:latin typeface="Cambria" pitchFamily="18" charset="0"/>
            </a:endParaRPr>
          </a:p>
        </p:txBody>
      </p:sp>
      <p:pic>
        <p:nvPicPr>
          <p:cNvPr id="4104" name="Picture 8" descr="https://static.tildacdn.com/tild3638-6535-4066-b936-393962616332/paper-icon.png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saturation sat="0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4032920"/>
            <a:ext cx="1292515" cy="1291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6"/>
          <a:srcRect b="49999"/>
          <a:stretch/>
        </p:blipFill>
        <p:spPr>
          <a:xfrm>
            <a:off x="387986" y="3540519"/>
            <a:ext cx="6992326" cy="1976713"/>
          </a:xfrm>
          <a:prstGeom prst="rect">
            <a:avLst/>
          </a:prstGeom>
        </p:spPr>
      </p:pic>
      <p:cxnSp>
        <p:nvCxnSpPr>
          <p:cNvPr id="8" name="Прямая со стрелкой 7"/>
          <p:cNvCxnSpPr/>
          <p:nvPr/>
        </p:nvCxnSpPr>
        <p:spPr>
          <a:xfrm>
            <a:off x="3491880" y="3284984"/>
            <a:ext cx="144016" cy="28803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0257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7060" y="3834878"/>
            <a:ext cx="4652111" cy="283448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6388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89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96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0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449263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1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601663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2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754063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3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906463" y="6175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5" name="Заголовок 1"/>
          <p:cNvSpPr txBox="1">
            <a:spLocks/>
          </p:cNvSpPr>
          <p:nvPr/>
        </p:nvSpPr>
        <p:spPr bwMode="auto">
          <a:xfrm>
            <a:off x="71438" y="68263"/>
            <a:ext cx="8964612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800" b="1" dirty="0" smtClean="0">
                <a:solidFill>
                  <a:srgbClr val="004620"/>
                </a:solidFill>
                <a:latin typeface="Cambria" pitchFamily="18" charset="0"/>
              </a:rPr>
              <a:t>Сопроводительные бланки</a:t>
            </a:r>
            <a:br>
              <a:rPr lang="ru-RU" altLang="ru-RU" sz="2800" b="1" dirty="0" smtClean="0">
                <a:solidFill>
                  <a:srgbClr val="004620"/>
                </a:solidFill>
                <a:latin typeface="Cambria" pitchFamily="18" charset="0"/>
              </a:rPr>
            </a:br>
            <a:r>
              <a:rPr lang="ru-RU" altLang="ru-RU" sz="2800" b="1" dirty="0" smtClean="0">
                <a:solidFill>
                  <a:srgbClr val="004620"/>
                </a:solidFill>
                <a:latin typeface="Cambria" pitchFamily="18" charset="0"/>
              </a:rPr>
              <a:t> к материалам ИС(И)*</a:t>
            </a:r>
            <a:endParaRPr lang="ru-RU" altLang="ru-RU" sz="2800" b="1" dirty="0">
              <a:solidFill>
                <a:srgbClr val="004620"/>
              </a:solidFill>
              <a:latin typeface="Cambria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528" y="1311052"/>
            <a:ext cx="4609161" cy="2808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5" name="object 20"/>
          <p:cNvSpPr/>
          <p:nvPr/>
        </p:nvSpPr>
        <p:spPr>
          <a:xfrm>
            <a:off x="529702" y="2535188"/>
            <a:ext cx="1810050" cy="718815"/>
          </a:xfrm>
          <a:custGeom>
            <a:avLst/>
            <a:gdLst/>
            <a:ahLst/>
            <a:cxnLst/>
            <a:rect l="l" t="t" r="r" b="b"/>
            <a:pathLst>
              <a:path w="1008379" h="358775">
                <a:moveTo>
                  <a:pt x="0" y="179070"/>
                </a:moveTo>
                <a:lnTo>
                  <a:pt x="18005" y="131453"/>
                </a:lnTo>
                <a:lnTo>
                  <a:pt x="68819" y="88674"/>
                </a:lnTo>
                <a:lnTo>
                  <a:pt x="105028" y="69630"/>
                </a:lnTo>
                <a:lnTo>
                  <a:pt x="147637" y="52435"/>
                </a:lnTo>
                <a:lnTo>
                  <a:pt x="196046" y="37300"/>
                </a:lnTo>
                <a:lnTo>
                  <a:pt x="249653" y="24440"/>
                </a:lnTo>
                <a:lnTo>
                  <a:pt x="307859" y="14067"/>
                </a:lnTo>
                <a:lnTo>
                  <a:pt x="370063" y="6394"/>
                </a:lnTo>
                <a:lnTo>
                  <a:pt x="435665" y="1634"/>
                </a:lnTo>
                <a:lnTo>
                  <a:pt x="504063" y="0"/>
                </a:lnTo>
                <a:lnTo>
                  <a:pt x="572460" y="1634"/>
                </a:lnTo>
                <a:lnTo>
                  <a:pt x="638062" y="6394"/>
                </a:lnTo>
                <a:lnTo>
                  <a:pt x="700266" y="14067"/>
                </a:lnTo>
                <a:lnTo>
                  <a:pt x="758472" y="24440"/>
                </a:lnTo>
                <a:lnTo>
                  <a:pt x="812079" y="37300"/>
                </a:lnTo>
                <a:lnTo>
                  <a:pt x="860488" y="52435"/>
                </a:lnTo>
                <a:lnTo>
                  <a:pt x="903097" y="69630"/>
                </a:lnTo>
                <a:lnTo>
                  <a:pt x="939306" y="88674"/>
                </a:lnTo>
                <a:lnTo>
                  <a:pt x="990120" y="131453"/>
                </a:lnTo>
                <a:lnTo>
                  <a:pt x="1008126" y="179070"/>
                </a:lnTo>
                <a:lnTo>
                  <a:pt x="1003524" y="203378"/>
                </a:lnTo>
                <a:lnTo>
                  <a:pt x="968513" y="248806"/>
                </a:lnTo>
                <a:lnTo>
                  <a:pt x="903097" y="288557"/>
                </a:lnTo>
                <a:lnTo>
                  <a:pt x="860488" y="305768"/>
                </a:lnTo>
                <a:lnTo>
                  <a:pt x="812079" y="320918"/>
                </a:lnTo>
                <a:lnTo>
                  <a:pt x="758472" y="333793"/>
                </a:lnTo>
                <a:lnTo>
                  <a:pt x="700266" y="344179"/>
                </a:lnTo>
                <a:lnTo>
                  <a:pt x="638062" y="351863"/>
                </a:lnTo>
                <a:lnTo>
                  <a:pt x="572460" y="356630"/>
                </a:lnTo>
                <a:lnTo>
                  <a:pt x="504063" y="358267"/>
                </a:lnTo>
                <a:lnTo>
                  <a:pt x="435665" y="356630"/>
                </a:lnTo>
                <a:lnTo>
                  <a:pt x="370063" y="351863"/>
                </a:lnTo>
                <a:lnTo>
                  <a:pt x="307859" y="344179"/>
                </a:lnTo>
                <a:lnTo>
                  <a:pt x="249653" y="333793"/>
                </a:lnTo>
                <a:lnTo>
                  <a:pt x="196046" y="320918"/>
                </a:lnTo>
                <a:lnTo>
                  <a:pt x="147637" y="305768"/>
                </a:lnTo>
                <a:lnTo>
                  <a:pt x="105028" y="288557"/>
                </a:lnTo>
                <a:lnTo>
                  <a:pt x="68819" y="269498"/>
                </a:lnTo>
                <a:lnTo>
                  <a:pt x="18005" y="226695"/>
                </a:lnTo>
                <a:lnTo>
                  <a:pt x="0" y="179070"/>
                </a:lnTo>
                <a:close/>
              </a:path>
            </a:pathLst>
          </a:custGeom>
          <a:ln w="381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>
              <a:latin typeface="Cambria" pitchFamily="18" charset="0"/>
            </a:endParaRPr>
          </a:p>
        </p:txBody>
      </p:sp>
      <p:sp>
        <p:nvSpPr>
          <p:cNvPr id="41" name="object 20"/>
          <p:cNvSpPr/>
          <p:nvPr/>
        </p:nvSpPr>
        <p:spPr>
          <a:xfrm>
            <a:off x="4117060" y="5270239"/>
            <a:ext cx="1967108" cy="679041"/>
          </a:xfrm>
          <a:custGeom>
            <a:avLst/>
            <a:gdLst/>
            <a:ahLst/>
            <a:cxnLst/>
            <a:rect l="l" t="t" r="r" b="b"/>
            <a:pathLst>
              <a:path w="1008379" h="358775">
                <a:moveTo>
                  <a:pt x="0" y="179070"/>
                </a:moveTo>
                <a:lnTo>
                  <a:pt x="18005" y="131453"/>
                </a:lnTo>
                <a:lnTo>
                  <a:pt x="68819" y="88674"/>
                </a:lnTo>
                <a:lnTo>
                  <a:pt x="105028" y="69630"/>
                </a:lnTo>
                <a:lnTo>
                  <a:pt x="147637" y="52435"/>
                </a:lnTo>
                <a:lnTo>
                  <a:pt x="196046" y="37300"/>
                </a:lnTo>
                <a:lnTo>
                  <a:pt x="249653" y="24440"/>
                </a:lnTo>
                <a:lnTo>
                  <a:pt x="307859" y="14067"/>
                </a:lnTo>
                <a:lnTo>
                  <a:pt x="370063" y="6394"/>
                </a:lnTo>
                <a:lnTo>
                  <a:pt x="435665" y="1634"/>
                </a:lnTo>
                <a:lnTo>
                  <a:pt x="504063" y="0"/>
                </a:lnTo>
                <a:lnTo>
                  <a:pt x="572460" y="1634"/>
                </a:lnTo>
                <a:lnTo>
                  <a:pt x="638062" y="6394"/>
                </a:lnTo>
                <a:lnTo>
                  <a:pt x="700266" y="14067"/>
                </a:lnTo>
                <a:lnTo>
                  <a:pt x="758472" y="24440"/>
                </a:lnTo>
                <a:lnTo>
                  <a:pt x="812079" y="37300"/>
                </a:lnTo>
                <a:lnTo>
                  <a:pt x="860488" y="52435"/>
                </a:lnTo>
                <a:lnTo>
                  <a:pt x="903097" y="69630"/>
                </a:lnTo>
                <a:lnTo>
                  <a:pt x="939306" y="88674"/>
                </a:lnTo>
                <a:lnTo>
                  <a:pt x="990120" y="131453"/>
                </a:lnTo>
                <a:lnTo>
                  <a:pt x="1008126" y="179070"/>
                </a:lnTo>
                <a:lnTo>
                  <a:pt x="1003524" y="203378"/>
                </a:lnTo>
                <a:lnTo>
                  <a:pt x="968513" y="248806"/>
                </a:lnTo>
                <a:lnTo>
                  <a:pt x="903097" y="288557"/>
                </a:lnTo>
                <a:lnTo>
                  <a:pt x="860488" y="305768"/>
                </a:lnTo>
                <a:lnTo>
                  <a:pt x="812079" y="320918"/>
                </a:lnTo>
                <a:lnTo>
                  <a:pt x="758472" y="333793"/>
                </a:lnTo>
                <a:lnTo>
                  <a:pt x="700266" y="344179"/>
                </a:lnTo>
                <a:lnTo>
                  <a:pt x="638062" y="351863"/>
                </a:lnTo>
                <a:lnTo>
                  <a:pt x="572460" y="356630"/>
                </a:lnTo>
                <a:lnTo>
                  <a:pt x="504063" y="358267"/>
                </a:lnTo>
                <a:lnTo>
                  <a:pt x="435665" y="356630"/>
                </a:lnTo>
                <a:lnTo>
                  <a:pt x="370063" y="351863"/>
                </a:lnTo>
                <a:lnTo>
                  <a:pt x="307859" y="344179"/>
                </a:lnTo>
                <a:lnTo>
                  <a:pt x="249653" y="333793"/>
                </a:lnTo>
                <a:lnTo>
                  <a:pt x="196046" y="320918"/>
                </a:lnTo>
                <a:lnTo>
                  <a:pt x="147637" y="305768"/>
                </a:lnTo>
                <a:lnTo>
                  <a:pt x="105028" y="288557"/>
                </a:lnTo>
                <a:lnTo>
                  <a:pt x="68819" y="269498"/>
                </a:lnTo>
                <a:lnTo>
                  <a:pt x="18005" y="226695"/>
                </a:lnTo>
                <a:lnTo>
                  <a:pt x="0" y="179070"/>
                </a:lnTo>
                <a:close/>
              </a:path>
            </a:pathLst>
          </a:custGeom>
          <a:ln w="381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>
              <a:latin typeface="Cambria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32554" y="4831992"/>
            <a:ext cx="34770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3B68"/>
                </a:solidFill>
                <a:latin typeface="Cambria" pitchFamily="18" charset="0"/>
              </a:rPr>
              <a:t>После копирования оригиналы комплектов бланков ИС(И) вкладываются в тот же конверт</a:t>
            </a:r>
            <a:endParaRPr lang="ru-RU" b="1" dirty="0">
              <a:solidFill>
                <a:srgbClr val="003B68"/>
              </a:solidFill>
              <a:latin typeface="Cambria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147025" y="1823231"/>
            <a:ext cx="39236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i="1" dirty="0" smtClean="0">
                <a:solidFill>
                  <a:srgbClr val="003B68"/>
                </a:solidFill>
                <a:latin typeface="Cambria" pitchFamily="18" charset="0"/>
              </a:rPr>
              <a:t>*</a:t>
            </a:r>
            <a:r>
              <a:rPr lang="ru-RU" sz="1600" b="1" i="1" dirty="0" smtClean="0">
                <a:solidFill>
                  <a:srgbClr val="003B68"/>
                </a:solidFill>
                <a:latin typeface="Cambria" pitchFamily="18" charset="0"/>
              </a:rPr>
              <a:t>Размещены </a:t>
            </a:r>
            <a:br>
              <a:rPr lang="ru-RU" sz="1600" b="1" i="1" dirty="0" smtClean="0">
                <a:solidFill>
                  <a:srgbClr val="003B68"/>
                </a:solidFill>
                <a:latin typeface="Cambria" pitchFamily="18" charset="0"/>
              </a:rPr>
            </a:br>
            <a:r>
              <a:rPr lang="ru-RU" sz="1600" b="1" i="1" dirty="0" smtClean="0">
                <a:solidFill>
                  <a:srgbClr val="003B68"/>
                </a:solidFill>
                <a:latin typeface="Cambria" pitchFamily="18" charset="0"/>
              </a:rPr>
              <a:t>на </a:t>
            </a:r>
            <a:r>
              <a:rPr lang="en-US" sz="1600" b="1" i="1" dirty="0" smtClean="0">
                <a:solidFill>
                  <a:srgbClr val="C00000"/>
                </a:solidFill>
                <a:latin typeface="Cambria" pitchFamily="18" charset="0"/>
              </a:rPr>
              <a:t>orcoko.ru</a:t>
            </a:r>
            <a:r>
              <a:rPr lang="ru-RU" sz="1600" b="1" i="1" dirty="0" smtClean="0">
                <a:solidFill>
                  <a:srgbClr val="C00000"/>
                </a:solidFill>
                <a:latin typeface="Cambria" pitchFamily="18" charset="0"/>
              </a:rPr>
              <a:t>/</a:t>
            </a:r>
            <a:r>
              <a:rPr lang="ru-RU" sz="1600" b="1" i="1" dirty="0" err="1" smtClean="0">
                <a:solidFill>
                  <a:srgbClr val="C00000"/>
                </a:solidFill>
                <a:latin typeface="Cambria" pitchFamily="18" charset="0"/>
              </a:rPr>
              <a:t>ppe</a:t>
            </a:r>
            <a:r>
              <a:rPr lang="ru-RU" sz="1600" b="1" i="1" dirty="0" smtClean="0">
                <a:solidFill>
                  <a:srgbClr val="C00000"/>
                </a:solidFill>
                <a:latin typeface="Cambria" pitchFamily="18" charset="0"/>
              </a:rPr>
              <a:t>/Итоговое сочинение</a:t>
            </a:r>
            <a:r>
              <a:rPr lang="en-US" sz="1600" b="1" i="1" dirty="0" smtClean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ru-RU" sz="1600" b="1" i="1" dirty="0" smtClean="0">
                <a:solidFill>
                  <a:srgbClr val="C00000"/>
                </a:solidFill>
                <a:latin typeface="Cambria" pitchFamily="18" charset="0"/>
              </a:rPr>
              <a:t>(изложение</a:t>
            </a:r>
            <a:r>
              <a:rPr lang="ru-RU" sz="1600" b="1" i="1" dirty="0">
                <a:solidFill>
                  <a:srgbClr val="C00000"/>
                </a:solidFill>
                <a:latin typeface="Cambria" pitchFamily="18" charset="0"/>
              </a:rPr>
              <a:t>)/Сопроводительные бланки к итоговому </a:t>
            </a:r>
            <a:r>
              <a:rPr lang="ru-RU" sz="1600" b="1" i="1" dirty="0" smtClean="0">
                <a:solidFill>
                  <a:srgbClr val="C00000"/>
                </a:solidFill>
                <a:latin typeface="Cambria" pitchFamily="18" charset="0"/>
              </a:rPr>
              <a:t>сочинению</a:t>
            </a:r>
            <a:endParaRPr lang="ru-RU" sz="1600" b="1" i="1" dirty="0">
              <a:solidFill>
                <a:srgbClr val="C00000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6273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89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96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0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449263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1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601663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2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754063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3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906463" y="6175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5" name="Заголовок 1"/>
          <p:cNvSpPr txBox="1">
            <a:spLocks/>
          </p:cNvSpPr>
          <p:nvPr/>
        </p:nvSpPr>
        <p:spPr bwMode="auto">
          <a:xfrm>
            <a:off x="71438" y="68263"/>
            <a:ext cx="8964612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800" b="1" dirty="0">
                <a:solidFill>
                  <a:srgbClr val="004620"/>
                </a:solidFill>
                <a:latin typeface="Cambria" pitchFamily="18" charset="0"/>
              </a:rPr>
              <a:t>Действия </a:t>
            </a:r>
            <a:r>
              <a:rPr lang="ru-RU" altLang="ru-RU" sz="2800" b="1" dirty="0" smtClean="0">
                <a:solidFill>
                  <a:srgbClr val="004620"/>
                </a:solidFill>
                <a:latin typeface="Cambria" pitchFamily="18" charset="0"/>
              </a:rPr>
              <a:t>лица, </a:t>
            </a:r>
            <a:br>
              <a:rPr lang="ru-RU" altLang="ru-RU" sz="2800" b="1" dirty="0" smtClean="0">
                <a:solidFill>
                  <a:srgbClr val="004620"/>
                </a:solidFill>
                <a:latin typeface="Cambria" pitchFamily="18" charset="0"/>
              </a:rPr>
            </a:br>
            <a:r>
              <a:rPr lang="ru-RU" altLang="ru-RU" sz="2800" b="1" dirty="0" smtClean="0">
                <a:solidFill>
                  <a:srgbClr val="004620"/>
                </a:solidFill>
                <a:latin typeface="Cambria" pitchFamily="18" charset="0"/>
              </a:rPr>
              <a:t>ответственного за проверку ИС(И) </a:t>
            </a:r>
            <a:endParaRPr lang="ru-RU" altLang="ru-RU" sz="2800" b="1" dirty="0">
              <a:solidFill>
                <a:srgbClr val="004620"/>
              </a:solidFill>
              <a:latin typeface="Cambria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44462" y="6237312"/>
            <a:ext cx="8891585" cy="50405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altLang="ru-RU" b="1" dirty="0" smtClean="0">
                <a:solidFill>
                  <a:srgbClr val="C00000"/>
                </a:solidFill>
                <a:latin typeface="Cambria" pitchFamily="18" charset="0"/>
                <a:cs typeface="Arial" pitchFamily="34" charset="0"/>
              </a:rPr>
              <a:t>!!! </a:t>
            </a:r>
            <a:r>
              <a:rPr lang="ru-RU" altLang="ru-RU" b="1" dirty="0" smtClean="0">
                <a:solidFill>
                  <a:srgbClr val="002060"/>
                </a:solidFill>
                <a:latin typeface="Cambria" pitchFamily="18" charset="0"/>
                <a:cs typeface="Arial" pitchFamily="34" charset="0"/>
              </a:rPr>
              <a:t>Передача материалов ИС(И) осуществляется строго по ведомости</a:t>
            </a:r>
            <a:endParaRPr lang="ru-RU" altLang="ru-RU" b="1" dirty="0">
              <a:solidFill>
                <a:srgbClr val="002060"/>
              </a:solidFill>
              <a:latin typeface="Cambria" pitchFamily="18" charset="0"/>
              <a:cs typeface="Arial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915816" y="1268760"/>
            <a:ext cx="3168352" cy="429569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ambria" pitchFamily="18" charset="0"/>
                <a:cs typeface="Times New Roman" panose="02020603050405020304" pitchFamily="18" charset="0"/>
              </a:rPr>
              <a:t>Ответственное лицо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06177" y="4439728"/>
            <a:ext cx="2592288" cy="1653567"/>
          </a:xfrm>
          <a:prstGeom prst="roundRect">
            <a:avLst>
              <a:gd name="adj" fmla="val 11483"/>
            </a:avLst>
          </a:prstGeom>
          <a:solidFill>
            <a:schemeClr val="accent1">
              <a:lumMod val="7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ambria" pitchFamily="18" charset="0"/>
                <a:cs typeface="Times New Roman" panose="02020603050405020304" pitchFamily="18" charset="0"/>
              </a:rPr>
              <a:t>Ответственный </a:t>
            </a:r>
            <a:br>
              <a:rPr lang="ru-RU" b="1" dirty="0" smtClean="0">
                <a:solidFill>
                  <a:schemeClr val="bg1"/>
                </a:solidFill>
                <a:latin typeface="Cambria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bg1"/>
                </a:solidFill>
                <a:latin typeface="Cambria" pitchFamily="18" charset="0"/>
                <a:cs typeface="Times New Roman" panose="02020603050405020304" pitchFamily="18" charset="0"/>
              </a:rPr>
              <a:t>за копирование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Cambria" pitchFamily="18" charset="0"/>
                <a:cs typeface="Times New Roman" panose="02020603050405020304" pitchFamily="18" charset="0"/>
              </a:rPr>
              <a:t>(копирует, </a:t>
            </a:r>
            <a:r>
              <a:rPr lang="ru-RU" sz="1400" b="1" u="sng" dirty="0" smtClean="0">
                <a:solidFill>
                  <a:srgbClr val="FFFF00"/>
                </a:solidFill>
                <a:latin typeface="Cambria" pitchFamily="18" charset="0"/>
                <a:cs typeface="Times New Roman" panose="02020603050405020304" pitchFamily="18" charset="0"/>
              </a:rPr>
              <a:t>скрепляет все листы копии комплекта </a:t>
            </a:r>
            <a:r>
              <a:rPr lang="ru-RU" sz="1400" b="1" u="sng" dirty="0" err="1" smtClean="0">
                <a:solidFill>
                  <a:srgbClr val="FFFF00"/>
                </a:solidFill>
                <a:latin typeface="Cambria" pitchFamily="18" charset="0"/>
                <a:cs typeface="Times New Roman" panose="02020603050405020304" pitchFamily="18" charset="0"/>
              </a:rPr>
              <a:t>степлером</a:t>
            </a:r>
            <a:r>
              <a:rPr lang="ru-RU" sz="1400" b="1" dirty="0" smtClean="0">
                <a:solidFill>
                  <a:schemeClr val="bg1"/>
                </a:solidFill>
                <a:latin typeface="Cambria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059832" y="4439728"/>
            <a:ext cx="2664296" cy="1653567"/>
          </a:xfrm>
          <a:prstGeom prst="roundRect">
            <a:avLst>
              <a:gd name="adj" fmla="val 11483"/>
            </a:avLst>
          </a:prstGeom>
          <a:solidFill>
            <a:schemeClr val="accent1">
              <a:lumMod val="7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ambria" pitchFamily="18" charset="0"/>
                <a:cs typeface="Times New Roman" panose="02020603050405020304" pitchFamily="18" charset="0"/>
              </a:rPr>
              <a:t>Эксперт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Cambria" pitchFamily="18" charset="0"/>
                <a:cs typeface="Times New Roman" panose="02020603050405020304" pitchFamily="18" charset="0"/>
              </a:rPr>
              <a:t>(осуществляет проверку согласно критериям оценивания ИС(И), заполняет копию бланка регистрации и форму </a:t>
            </a:r>
            <a:br>
              <a:rPr lang="ru-RU" sz="1400" b="1" dirty="0" smtClean="0">
                <a:solidFill>
                  <a:schemeClr val="bg1"/>
                </a:solidFill>
                <a:latin typeface="Cambria" pitchFamily="18" charset="0"/>
                <a:cs typeface="Times New Roman" panose="02020603050405020304" pitchFamily="18" charset="0"/>
              </a:rPr>
            </a:br>
            <a:r>
              <a:rPr lang="ru-RU" sz="1400" b="1" dirty="0" smtClean="0">
                <a:solidFill>
                  <a:schemeClr val="bg1"/>
                </a:solidFill>
                <a:latin typeface="Cambria" pitchFamily="18" charset="0"/>
                <a:cs typeface="Times New Roman" panose="02020603050405020304" pitchFamily="18" charset="0"/>
              </a:rPr>
              <a:t>ИС-06, </a:t>
            </a:r>
            <a:r>
              <a:rPr lang="ru-RU" sz="1400" b="1" u="sng" dirty="0" smtClean="0">
                <a:solidFill>
                  <a:srgbClr val="FFFF00"/>
                </a:solidFill>
                <a:latin typeface="Cambria" pitchFamily="18" charset="0"/>
                <a:cs typeface="Times New Roman" panose="02020603050405020304" pitchFamily="18" charset="0"/>
              </a:rPr>
              <a:t>ставит подпись</a:t>
            </a:r>
            <a:r>
              <a:rPr lang="ru-RU" sz="1400" b="1" dirty="0" smtClean="0">
                <a:solidFill>
                  <a:schemeClr val="bg1"/>
                </a:solidFill>
                <a:latin typeface="Cambria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5940152" y="4439590"/>
            <a:ext cx="3095897" cy="1653705"/>
          </a:xfrm>
          <a:prstGeom prst="roundRect">
            <a:avLst>
              <a:gd name="adj" fmla="val 8027"/>
            </a:avLst>
          </a:prstGeom>
          <a:solidFill>
            <a:schemeClr val="accent1">
              <a:lumMod val="7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ambria" pitchFamily="18" charset="0"/>
                <a:cs typeface="Times New Roman" panose="02020603050405020304" pitchFamily="18" charset="0"/>
              </a:rPr>
              <a:t>Ответственный </a:t>
            </a:r>
            <a:br>
              <a:rPr lang="ru-RU" b="1" dirty="0" smtClean="0">
                <a:solidFill>
                  <a:schemeClr val="bg1"/>
                </a:solidFill>
                <a:latin typeface="Cambria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bg1"/>
                </a:solidFill>
                <a:latin typeface="Cambria" pitchFamily="18" charset="0"/>
                <a:cs typeface="Times New Roman" panose="02020603050405020304" pitchFamily="18" charset="0"/>
              </a:rPr>
              <a:t>за перенос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Cambria" pitchFamily="18" charset="0"/>
                <a:cs typeface="Times New Roman" panose="02020603050405020304" pitchFamily="18" charset="0"/>
              </a:rPr>
              <a:t>(переносит результат проверки ИС(И) из копий </a:t>
            </a:r>
            <a:br>
              <a:rPr lang="ru-RU" sz="1400" b="1" dirty="0" smtClean="0">
                <a:solidFill>
                  <a:schemeClr val="bg1"/>
                </a:solidFill>
                <a:latin typeface="Cambria" pitchFamily="18" charset="0"/>
                <a:cs typeface="Times New Roman" panose="02020603050405020304" pitchFamily="18" charset="0"/>
              </a:rPr>
            </a:br>
            <a:r>
              <a:rPr lang="ru-RU" sz="1400" b="1" dirty="0" smtClean="0">
                <a:solidFill>
                  <a:schemeClr val="bg1"/>
                </a:solidFill>
                <a:latin typeface="Cambria" pitchFamily="18" charset="0"/>
                <a:cs typeface="Times New Roman" panose="02020603050405020304" pitchFamily="18" charset="0"/>
              </a:rPr>
              <a:t>в оригиналы бланков регистрации, </a:t>
            </a:r>
            <a:r>
              <a:rPr lang="ru-RU" sz="1400" b="1" u="sng" dirty="0" smtClean="0">
                <a:solidFill>
                  <a:srgbClr val="FFFF00"/>
                </a:solidFill>
                <a:latin typeface="Cambria" pitchFamily="18" charset="0"/>
                <a:cs typeface="Times New Roman" panose="02020603050405020304" pitchFamily="18" charset="0"/>
              </a:rPr>
              <a:t>заверяет своей подписью</a:t>
            </a:r>
            <a:r>
              <a:rPr lang="ru-RU" sz="1400" b="1" dirty="0" smtClean="0">
                <a:solidFill>
                  <a:schemeClr val="bg1"/>
                </a:solidFill>
                <a:latin typeface="Cambria" pitchFamily="18" charset="0"/>
                <a:cs typeface="Times New Roman" panose="02020603050405020304" pitchFamily="18" charset="0"/>
              </a:rPr>
              <a:t>)</a:t>
            </a:r>
            <a:endParaRPr lang="ru-RU" sz="1400" b="1" dirty="0">
              <a:solidFill>
                <a:schemeClr val="bg1"/>
              </a:solidFill>
              <a:latin typeface="Cambria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06177" y="2276872"/>
            <a:ext cx="2592288" cy="16561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rgbClr val="005EA4"/>
                </a:solidFill>
                <a:latin typeface="Cambria" pitchFamily="18" charset="0"/>
              </a:rPr>
              <a:t>конверты </a:t>
            </a:r>
            <a:br>
              <a:rPr lang="ru-RU" b="1" dirty="0" smtClean="0">
                <a:solidFill>
                  <a:srgbClr val="005EA4"/>
                </a:solidFill>
                <a:latin typeface="Cambria" pitchFamily="18" charset="0"/>
              </a:rPr>
            </a:br>
            <a:r>
              <a:rPr lang="ru-RU" b="1" dirty="0" smtClean="0">
                <a:solidFill>
                  <a:srgbClr val="005EA4"/>
                </a:solidFill>
                <a:latin typeface="Cambria" pitchFamily="18" charset="0"/>
              </a:rPr>
              <a:t>с оригиналами бланков;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rgbClr val="005EA4"/>
                </a:solidFill>
                <a:latin typeface="Cambria" pitchFamily="18" charset="0"/>
              </a:rPr>
              <a:t>конверты для упаковки копий </a:t>
            </a:r>
            <a:endParaRPr lang="ru-RU" b="1" dirty="0">
              <a:solidFill>
                <a:srgbClr val="005EA4"/>
              </a:solidFill>
              <a:latin typeface="Cambria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059832" y="2276872"/>
            <a:ext cx="2664296" cy="16561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700" b="1" dirty="0" smtClean="0">
                <a:solidFill>
                  <a:srgbClr val="005EA4"/>
                </a:solidFill>
                <a:latin typeface="Cambria" pitchFamily="18" charset="0"/>
              </a:rPr>
              <a:t>критерии оценивания;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700" b="1" dirty="0" smtClean="0">
                <a:solidFill>
                  <a:srgbClr val="005EA4"/>
                </a:solidFill>
                <a:latin typeface="Cambria" pitchFamily="18" charset="0"/>
              </a:rPr>
              <a:t>конверт с копиями бланков;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700" b="1" dirty="0">
                <a:solidFill>
                  <a:srgbClr val="005EA4"/>
                </a:solidFill>
                <a:latin typeface="Cambria" pitchFamily="18" charset="0"/>
              </a:rPr>
              <a:t>с</a:t>
            </a:r>
            <a:r>
              <a:rPr lang="ru-RU" sz="1700" b="1" dirty="0" smtClean="0">
                <a:solidFill>
                  <a:srgbClr val="005EA4"/>
                </a:solidFill>
                <a:latin typeface="Cambria" pitchFamily="18" charset="0"/>
              </a:rPr>
              <a:t>оответствующая форма ИС-06</a:t>
            </a:r>
            <a:endParaRPr lang="ru-RU" sz="1700" b="1" dirty="0">
              <a:solidFill>
                <a:srgbClr val="005EA4"/>
              </a:solidFill>
              <a:latin typeface="Cambria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5940152" y="2276872"/>
            <a:ext cx="3095897" cy="16561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700" b="1" dirty="0" smtClean="0">
                <a:solidFill>
                  <a:srgbClr val="005EA4"/>
                </a:solidFill>
                <a:latin typeface="Cambria" pitchFamily="18" charset="0"/>
              </a:rPr>
              <a:t>конверт с оригиналами бланков;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700" b="1" dirty="0">
                <a:solidFill>
                  <a:srgbClr val="005EA4"/>
                </a:solidFill>
                <a:latin typeface="Cambria" pitchFamily="18" charset="0"/>
              </a:rPr>
              <a:t>к</a:t>
            </a:r>
            <a:r>
              <a:rPr lang="ru-RU" sz="1700" b="1" dirty="0" smtClean="0">
                <a:solidFill>
                  <a:srgbClr val="005EA4"/>
                </a:solidFill>
                <a:latin typeface="Cambria" pitchFamily="18" charset="0"/>
              </a:rPr>
              <a:t>онверт с копиями бланков;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700" b="1" dirty="0" smtClean="0">
                <a:solidFill>
                  <a:srgbClr val="005EA4"/>
                </a:solidFill>
                <a:latin typeface="Cambria" pitchFamily="18" charset="0"/>
              </a:rPr>
              <a:t>соответствующая форма ИС-06 </a:t>
            </a:r>
            <a:endParaRPr lang="ru-RU" sz="1700" b="1" dirty="0">
              <a:solidFill>
                <a:srgbClr val="005EA4"/>
              </a:solidFill>
              <a:latin typeface="Cambria" pitchFamily="18" charset="0"/>
            </a:endParaRPr>
          </a:p>
        </p:txBody>
      </p:sp>
      <p:cxnSp>
        <p:nvCxnSpPr>
          <p:cNvPr id="28" name="Прямая со стрелкой 27"/>
          <p:cNvCxnSpPr/>
          <p:nvPr/>
        </p:nvCxnSpPr>
        <p:spPr>
          <a:xfrm flipH="1">
            <a:off x="1058863" y="1338289"/>
            <a:ext cx="1856953" cy="938583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1005136" y="3933056"/>
            <a:ext cx="0" cy="503987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flipV="1">
            <a:off x="1862361" y="3933056"/>
            <a:ext cx="0" cy="499933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 flipV="1">
            <a:off x="2195736" y="1698330"/>
            <a:ext cx="1174896" cy="578542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>
            <a:off x="3995936" y="1698329"/>
            <a:ext cx="0" cy="578543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 flipV="1">
            <a:off x="4853161" y="1698330"/>
            <a:ext cx="0" cy="578542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>
            <a:off x="5724128" y="1698329"/>
            <a:ext cx="792088" cy="578543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 flipH="1" flipV="1">
            <a:off x="6028797" y="1268760"/>
            <a:ext cx="1279507" cy="1008112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>
            <a:off x="3930799" y="3935535"/>
            <a:ext cx="0" cy="503987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 flipV="1">
            <a:off x="4788024" y="3935535"/>
            <a:ext cx="0" cy="499933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>
            <a:off x="7099151" y="3935535"/>
            <a:ext cx="0" cy="503987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 flipV="1">
            <a:off x="7956376" y="3935535"/>
            <a:ext cx="0" cy="499933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3267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89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96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0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449263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1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601663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2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754063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3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906463" y="6175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5" name="Заголовок 1"/>
          <p:cNvSpPr txBox="1">
            <a:spLocks/>
          </p:cNvSpPr>
          <p:nvPr/>
        </p:nvSpPr>
        <p:spPr bwMode="auto">
          <a:xfrm>
            <a:off x="71438" y="68263"/>
            <a:ext cx="8964612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 b="1" dirty="0" smtClean="0">
                <a:solidFill>
                  <a:srgbClr val="004620"/>
                </a:solidFill>
                <a:latin typeface="Cambria" pitchFamily="18" charset="0"/>
              </a:rPr>
              <a:t>Передача лицом, </a:t>
            </a:r>
            <a:r>
              <a:rPr lang="ru-RU" altLang="ru-RU" sz="2400" b="1" dirty="0">
                <a:solidFill>
                  <a:srgbClr val="004620"/>
                </a:solidFill>
                <a:latin typeface="Cambria" pitchFamily="18" charset="0"/>
              </a:rPr>
              <a:t>ответственным </a:t>
            </a:r>
            <a:r>
              <a:rPr lang="ru-RU" altLang="ru-RU" sz="2400" b="1" dirty="0" smtClean="0">
                <a:solidFill>
                  <a:srgbClr val="004620"/>
                </a:solidFill>
                <a:latin typeface="Cambria" pitchFamily="18" charset="0"/>
              </a:rPr>
              <a:t>за проверку ИС(И), материалов ИС(И) в КУ ОО «РЦОКО»</a:t>
            </a:r>
            <a:endParaRPr lang="ru-RU" altLang="ru-RU" sz="2400" b="1" dirty="0">
              <a:solidFill>
                <a:srgbClr val="004620"/>
              </a:solidFill>
              <a:latin typeface="Cambr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062819" y="1156682"/>
            <a:ext cx="50183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altLang="ru-RU" sz="2000" b="1" u="sng" dirty="0">
                <a:solidFill>
                  <a:srgbClr val="C00000"/>
                </a:solidFill>
                <a:latin typeface="Cambria" pitchFamily="18" charset="0"/>
                <a:cs typeface="Arial" pitchFamily="34" charset="0"/>
              </a:rPr>
              <a:t>Материалы ИС(И) формируются по ОО:</a:t>
            </a:r>
          </a:p>
        </p:txBody>
      </p:sp>
      <p:sp>
        <p:nvSpPr>
          <p:cNvPr id="17" name="Прямоугольник 4"/>
          <p:cNvSpPr>
            <a:spLocks noChangeArrowheads="1"/>
          </p:cNvSpPr>
          <p:nvPr/>
        </p:nvSpPr>
        <p:spPr bwMode="auto">
          <a:xfrm>
            <a:off x="71438" y="1459518"/>
            <a:ext cx="8964612" cy="2739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indent="-342900" algn="just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ru-RU" altLang="ru-RU" sz="1800" b="1" dirty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к</a:t>
            </a:r>
            <a:r>
              <a:rPr lang="ru-RU" altLang="ru-RU" sz="1800" b="1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онверты</a:t>
            </a:r>
            <a:r>
              <a:rPr lang="ru-RU" altLang="ru-RU" sz="1800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 с оригиналами комплектов бланков ИС(И) (по количеству аудиторий в ОО) с заполненными полями проверки в бланках регистрации;</a:t>
            </a:r>
          </a:p>
          <a:p>
            <a:pPr marL="342900" indent="-342900" algn="just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ru-RU" altLang="ru-RU" sz="1800" b="1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формы </a:t>
            </a:r>
            <a:r>
              <a:rPr lang="ru-RU" altLang="ru-RU" sz="1800" b="1" dirty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ИС-05 </a:t>
            </a:r>
            <a:r>
              <a:rPr lang="ru-RU" altLang="ru-RU" sz="1800" dirty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(по количеству аудиторий в ОО</a:t>
            </a:r>
            <a:r>
              <a:rPr lang="ru-RU" altLang="ru-RU" sz="1800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)</a:t>
            </a:r>
            <a:r>
              <a:rPr lang="ru-RU" altLang="ru-RU" sz="2000" i="1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;</a:t>
            </a:r>
            <a:endParaRPr lang="ru-RU" altLang="ru-RU" sz="1800" dirty="0" smtClean="0">
              <a:solidFill>
                <a:srgbClr val="004F8A"/>
              </a:solidFill>
              <a:latin typeface="Cambria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ru-RU" altLang="ru-RU" sz="1800" b="1" dirty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к</a:t>
            </a:r>
            <a:r>
              <a:rPr lang="ru-RU" altLang="ru-RU" sz="1800" b="1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опии</a:t>
            </a:r>
            <a:r>
              <a:rPr lang="ru-RU" altLang="ru-RU" sz="1800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 заполненных форм ИС-06 (</a:t>
            </a:r>
            <a:r>
              <a:rPr lang="ru-RU" altLang="ru-RU" sz="1800" i="1" u="sng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заверять не надо</a:t>
            </a:r>
            <a:r>
              <a:rPr lang="ru-RU" altLang="ru-RU" sz="1800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);</a:t>
            </a:r>
          </a:p>
          <a:p>
            <a:pPr marL="342900" indent="-342900" algn="just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ru-RU" altLang="ru-RU" sz="1800" b="1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формы ИС-07, ИС-08, ИС-09 </a:t>
            </a:r>
            <a:r>
              <a:rPr lang="ru-RU" altLang="ru-RU" sz="1800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(при наличии).</a:t>
            </a:r>
          </a:p>
          <a:p>
            <a:pPr algn="just">
              <a:spcBef>
                <a:spcPct val="0"/>
              </a:spcBef>
              <a:buNone/>
            </a:pPr>
            <a:endParaRPr lang="ru-RU" altLang="ru-RU" sz="800" b="1" dirty="0" smtClean="0">
              <a:solidFill>
                <a:srgbClr val="C00000"/>
              </a:solidFill>
              <a:latin typeface="Cambria" pitchFamily="18" charset="0"/>
              <a:cs typeface="Times New Roman" pitchFamily="18" charset="0"/>
            </a:endParaRPr>
          </a:p>
          <a:p>
            <a:pPr algn="just">
              <a:spcBef>
                <a:spcPct val="0"/>
              </a:spcBef>
              <a:buNone/>
            </a:pPr>
            <a:r>
              <a:rPr lang="ru-RU" altLang="ru-RU" sz="1800" b="1" dirty="0" smtClean="0">
                <a:solidFill>
                  <a:srgbClr val="C00000"/>
                </a:solidFill>
                <a:latin typeface="Cambria" pitchFamily="18" charset="0"/>
                <a:cs typeface="Times New Roman" pitchFamily="18" charset="0"/>
              </a:rPr>
              <a:t>ВАЖНО</a:t>
            </a:r>
            <a:r>
              <a:rPr lang="ru-RU" altLang="ru-RU" sz="1800" b="1" dirty="0">
                <a:solidFill>
                  <a:srgbClr val="C00000"/>
                </a:solidFill>
                <a:latin typeface="Cambria" pitchFamily="18" charset="0"/>
                <a:cs typeface="Times New Roman" pitchFamily="18" charset="0"/>
              </a:rPr>
              <a:t>!!! </a:t>
            </a:r>
            <a:r>
              <a:rPr lang="ru-RU" altLang="ru-RU" sz="1800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Комплект бланков участника ИС(И), удаленного или </a:t>
            </a:r>
            <a:br>
              <a:rPr lang="ru-RU" altLang="ru-RU" sz="1800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</a:br>
            <a:r>
              <a:rPr lang="ru-RU" altLang="ru-RU" sz="1800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не завершившего написание ИС(И), при передаче материалов в КУ ОО «РЦОКО» должен находиться в конверте той аудитории, в которой находился этот участник (</a:t>
            </a:r>
            <a:r>
              <a:rPr lang="ru-RU" altLang="ru-RU" sz="1800" b="1" u="sng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первый в пачке</a:t>
            </a:r>
            <a:r>
              <a:rPr lang="ru-RU" altLang="ru-RU" sz="1800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582665" y="5157192"/>
            <a:ext cx="79998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altLang="ru-RU" sz="2000" b="1" dirty="0" smtClean="0">
                <a:solidFill>
                  <a:srgbClr val="C00000"/>
                </a:solidFill>
                <a:latin typeface="Cambria" pitchFamily="18" charset="0"/>
                <a:cs typeface="Arial" pitchFamily="34" charset="0"/>
              </a:rPr>
              <a:t>Лицо, ответственное за проверку, передает </a:t>
            </a:r>
            <a:r>
              <a:rPr lang="ru-RU" altLang="ru-RU" sz="2000" b="1" dirty="0">
                <a:solidFill>
                  <a:srgbClr val="C00000"/>
                </a:solidFill>
                <a:latin typeface="Cambria" pitchFamily="18" charset="0"/>
                <a:cs typeface="Arial" pitchFamily="34" charset="0"/>
              </a:rPr>
              <a:t>руководителям ОО:</a:t>
            </a:r>
          </a:p>
        </p:txBody>
      </p:sp>
      <p:sp>
        <p:nvSpPr>
          <p:cNvPr id="23" name="Прямоугольник 4"/>
          <p:cNvSpPr>
            <a:spLocks noChangeArrowheads="1"/>
          </p:cNvSpPr>
          <p:nvPr/>
        </p:nvSpPr>
        <p:spPr bwMode="auto">
          <a:xfrm>
            <a:off x="449263" y="5487035"/>
            <a:ext cx="822719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indent="-342900" algn="just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ru-RU" altLang="ru-RU" sz="1800" b="1" dirty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к</a:t>
            </a:r>
            <a:r>
              <a:rPr lang="ru-RU" altLang="ru-RU" sz="1800" b="1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онверты</a:t>
            </a:r>
            <a:r>
              <a:rPr lang="ru-RU" altLang="ru-RU" sz="1800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 с проверенными копиями комплектов бланков ИС(И);</a:t>
            </a:r>
          </a:p>
          <a:p>
            <a:pPr marL="342900" indent="-342900" algn="just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ru-RU" altLang="ru-RU" sz="1800" b="1" dirty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о</a:t>
            </a:r>
            <a:r>
              <a:rPr lang="ru-RU" altLang="ru-RU" sz="1800" b="1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ригиналы</a:t>
            </a:r>
            <a:r>
              <a:rPr lang="ru-RU" altLang="ru-RU" sz="1800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 заполненных форм ИС-06.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449264" y="6063099"/>
            <a:ext cx="82271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C00000"/>
                </a:solidFill>
                <a:latin typeface="Cambria" pitchFamily="18" charset="0"/>
                <a:cs typeface="Times New Roman" pitchFamily="18" charset="0"/>
              </a:rPr>
              <a:t>ВАЖНО!!! </a:t>
            </a:r>
            <a:r>
              <a:rPr lang="ru-RU" altLang="ru-RU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Черновики после проведения ИС(И) упаковываются </a:t>
            </a:r>
            <a:br>
              <a:rPr lang="ru-RU" altLang="ru-RU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</a:br>
            <a:r>
              <a:rPr lang="ru-RU" altLang="ru-RU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и остаются в месте проведения ИС(И)</a:t>
            </a:r>
            <a:endParaRPr lang="ru-RU" dirty="0">
              <a:solidFill>
                <a:srgbClr val="004F8A"/>
              </a:solidFill>
              <a:latin typeface="Cambria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06463" y="4365104"/>
            <a:ext cx="80242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altLang="ru-RU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Конверты </a:t>
            </a:r>
            <a:r>
              <a:rPr lang="ru-RU" altLang="ru-RU" dirty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с испорченными и неиспользованными комплектами бланков ИС(И</a:t>
            </a:r>
            <a:r>
              <a:rPr lang="ru-RU" altLang="ru-RU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), ДБЗ формируются </a:t>
            </a:r>
            <a:r>
              <a:rPr lang="ru-RU" altLang="ru-RU" b="1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по муниципальному образованию </a:t>
            </a:r>
            <a:r>
              <a:rPr lang="ru-RU" altLang="ru-RU" dirty="0" smtClean="0">
                <a:solidFill>
                  <a:srgbClr val="004F8A"/>
                </a:solidFill>
                <a:latin typeface="Cambria" pitchFamily="18" charset="0"/>
                <a:cs typeface="Times New Roman" pitchFamily="18" charset="0"/>
              </a:rPr>
              <a:t>с указанием их количества!!!</a:t>
            </a:r>
            <a:endParaRPr lang="ru-RU" dirty="0"/>
          </a:p>
        </p:txBody>
      </p:sp>
      <p:pic>
        <p:nvPicPr>
          <p:cNvPr id="18" name="Picture 14" descr="https://avatars.mds.yandex.net/i?id=2f0655df51f6887adc9dc8fbd1741d17_l-5272716-images-thumbs&amp;ref=rim&amp;n=13&amp;w=985&amp;h=1080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30"/>
          <a:stretch/>
        </p:blipFill>
        <p:spPr bwMode="auto">
          <a:xfrm>
            <a:off x="355988" y="4705054"/>
            <a:ext cx="453353" cy="458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4" descr="https://avatars.mds.yandex.net/i?id=2f0655df51f6887adc9dc8fbd1741d17_l-5272716-images-thumbs&amp;ref=rim&amp;n=13&amp;w=985&amp;h=1080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30"/>
          <a:stretch/>
        </p:blipFill>
        <p:spPr bwMode="auto">
          <a:xfrm>
            <a:off x="71438" y="4475728"/>
            <a:ext cx="453353" cy="458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5514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89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96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0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449263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1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601663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2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754063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16393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906463" y="6175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23" name="Заголовок 1"/>
          <p:cNvSpPr txBox="1">
            <a:spLocks/>
          </p:cNvSpPr>
          <p:nvPr/>
        </p:nvSpPr>
        <p:spPr bwMode="auto">
          <a:xfrm>
            <a:off x="71438" y="68263"/>
            <a:ext cx="8964612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800" b="1" dirty="0" smtClean="0">
                <a:solidFill>
                  <a:srgbClr val="004620"/>
                </a:solidFill>
                <a:latin typeface="Cambria" pitchFamily="18" charset="0"/>
              </a:rPr>
              <a:t>Телефоны «горячей линии»</a:t>
            </a:r>
            <a:endParaRPr lang="ru-RU" altLang="ru-RU" sz="2800" b="1" dirty="0">
              <a:solidFill>
                <a:srgbClr val="004620"/>
              </a:solidFill>
              <a:latin typeface="Cambria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58863" y="1326902"/>
            <a:ext cx="717716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200" b="1" dirty="0">
                <a:solidFill>
                  <a:srgbClr val="003B68"/>
                </a:solidFill>
                <a:latin typeface="Cambria" pitchFamily="18" charset="0"/>
              </a:rPr>
              <a:t>По вопросам </a:t>
            </a:r>
            <a:r>
              <a:rPr lang="ru-RU" sz="2200" b="1" dirty="0" smtClean="0">
                <a:solidFill>
                  <a:srgbClr val="003B68"/>
                </a:solidFill>
                <a:latin typeface="Cambria" pitchFamily="18" charset="0"/>
              </a:rPr>
              <a:t>организационного сопровождения </a:t>
            </a:r>
            <a:r>
              <a:rPr lang="ru-RU" sz="2200" dirty="0" smtClean="0">
                <a:solidFill>
                  <a:srgbClr val="003B68"/>
                </a:solidFill>
                <a:latin typeface="Cambria" pitchFamily="18" charset="0"/>
              </a:rPr>
              <a:t>проверки итогового </a:t>
            </a:r>
            <a:r>
              <a:rPr lang="ru-RU" sz="2200" dirty="0">
                <a:solidFill>
                  <a:srgbClr val="003B68"/>
                </a:solidFill>
                <a:latin typeface="Cambria" pitchFamily="18" charset="0"/>
              </a:rPr>
              <a:t>сочинения (</a:t>
            </a:r>
            <a:r>
              <a:rPr lang="ru-RU" sz="2200" dirty="0" smtClean="0">
                <a:solidFill>
                  <a:srgbClr val="003B68"/>
                </a:solidFill>
                <a:latin typeface="Cambria" pitchFamily="18" charset="0"/>
              </a:rPr>
              <a:t>изложения): </a:t>
            </a:r>
            <a:endParaRPr lang="ru-RU" sz="2200" dirty="0">
              <a:solidFill>
                <a:srgbClr val="003B68"/>
              </a:solidFill>
              <a:latin typeface="Cambria" pitchFamily="18" charset="0"/>
            </a:endParaRPr>
          </a:p>
        </p:txBody>
      </p:sp>
      <p:pic>
        <p:nvPicPr>
          <p:cNvPr id="2050" name="Picture 2" descr="https://radiovera.ru/wp-content/uploads/2016/04/27E9.jpg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91" t="14029" r="7959" b="14311"/>
          <a:stretch/>
        </p:blipFill>
        <p:spPr bwMode="auto">
          <a:xfrm>
            <a:off x="467544" y="3514805"/>
            <a:ext cx="2771353" cy="2283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707904" y="4149080"/>
            <a:ext cx="532859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b="1" dirty="0" smtClean="0">
                <a:solidFill>
                  <a:srgbClr val="003B68"/>
                </a:solidFill>
                <a:latin typeface="Cambria" pitchFamily="18" charset="0"/>
              </a:rPr>
              <a:t>Консультативная помощь экспертам, осуществляющим проверку </a:t>
            </a:r>
            <a:br>
              <a:rPr lang="ru-RU" sz="2000" b="1" dirty="0" smtClean="0">
                <a:solidFill>
                  <a:srgbClr val="003B68"/>
                </a:solidFill>
                <a:latin typeface="Cambria" pitchFamily="18" charset="0"/>
              </a:rPr>
            </a:br>
            <a: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  <a:t>итогового </a:t>
            </a:r>
            <a:r>
              <a:rPr lang="ru-RU" sz="2000" dirty="0">
                <a:solidFill>
                  <a:srgbClr val="003B68"/>
                </a:solidFill>
                <a:latin typeface="Cambria" pitchFamily="18" charset="0"/>
              </a:rPr>
              <a:t>сочинения (изложения</a:t>
            </a:r>
            <a: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  <a:t>): </a:t>
            </a:r>
            <a:endParaRPr lang="ru-RU" sz="2000" dirty="0">
              <a:solidFill>
                <a:srgbClr val="003B68"/>
              </a:solidFill>
              <a:latin typeface="Cambria" pitchFamily="18" charset="0"/>
            </a:endParaRPr>
          </a:p>
          <a:p>
            <a:pPr algn="ctr">
              <a:defRPr/>
            </a:pPr>
            <a:endParaRPr lang="ru-RU" sz="2000" b="1" dirty="0" smtClean="0">
              <a:solidFill>
                <a:srgbClr val="003B68"/>
              </a:solidFill>
              <a:latin typeface="Cambria" pitchFamily="18" charset="0"/>
            </a:endParaRPr>
          </a:p>
          <a:p>
            <a:pPr algn="ctr">
              <a:defRPr/>
            </a:pPr>
            <a:r>
              <a:rPr lang="ru-RU" sz="2000" b="1" dirty="0" smtClean="0">
                <a:solidFill>
                  <a:srgbClr val="003B68"/>
                </a:solidFill>
                <a:latin typeface="Cambria" pitchFamily="18" charset="0"/>
              </a:rPr>
              <a:t>8-910-263-08-87</a:t>
            </a:r>
            <a: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  <a:t> </a:t>
            </a:r>
          </a:p>
          <a:p>
            <a:pPr algn="ctr">
              <a:defRPr/>
            </a:pPr>
            <a: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  <a:t>(Маргарита Евгеньевна Цыганкова)</a:t>
            </a:r>
            <a:endParaRPr lang="ru-RU" sz="2000" dirty="0">
              <a:solidFill>
                <a:srgbClr val="003B68"/>
              </a:solidFill>
              <a:latin typeface="Cambr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47864" y="2283113"/>
            <a:ext cx="5687776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003B68"/>
                </a:solidFill>
                <a:latin typeface="Cambria" pitchFamily="18" charset="0"/>
              </a:rPr>
              <a:t>8 (4862) 43-25-96, </a:t>
            </a:r>
            <a:endParaRPr lang="ru-RU" sz="2000" b="1" dirty="0" smtClean="0">
              <a:solidFill>
                <a:srgbClr val="003B68"/>
              </a:solidFill>
              <a:latin typeface="Cambria" pitchFamily="18" charset="0"/>
            </a:endParaRPr>
          </a:p>
          <a:p>
            <a:pPr algn="ctr">
              <a:defRPr/>
            </a:pPr>
            <a:endParaRPr lang="ru-RU" sz="1050" b="1" dirty="0">
              <a:solidFill>
                <a:srgbClr val="003B68"/>
              </a:solidFill>
              <a:latin typeface="Cambria" pitchFamily="18" charset="0"/>
            </a:endParaRPr>
          </a:p>
          <a:p>
            <a:pPr>
              <a:defRPr/>
            </a:pPr>
            <a:r>
              <a:rPr lang="ru-RU" sz="2000" b="1" dirty="0">
                <a:solidFill>
                  <a:srgbClr val="003B68"/>
                </a:solidFill>
                <a:latin typeface="Cambria" pitchFamily="18" charset="0"/>
              </a:rPr>
              <a:t>доб. 121  </a:t>
            </a:r>
            <a: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  <a:t>(Светлана Николаевна Тихоновская) </a:t>
            </a:r>
            <a:endParaRPr lang="ru-RU" sz="2000" dirty="0">
              <a:solidFill>
                <a:srgbClr val="003B68"/>
              </a:solidFill>
              <a:latin typeface="Cambria" pitchFamily="18" charset="0"/>
            </a:endParaRPr>
          </a:p>
          <a:p>
            <a:pPr>
              <a:defRPr/>
            </a:pPr>
            <a:endParaRPr lang="ru-RU" sz="1050" b="1" dirty="0" smtClean="0">
              <a:solidFill>
                <a:srgbClr val="003B68"/>
              </a:solidFill>
              <a:latin typeface="Cambria" pitchFamily="18" charset="0"/>
            </a:endParaRPr>
          </a:p>
          <a:p>
            <a:pPr algn="ctr">
              <a:defRPr/>
            </a:pPr>
            <a:r>
              <a:rPr lang="ru-RU" sz="2000" b="1" dirty="0" smtClean="0">
                <a:solidFill>
                  <a:srgbClr val="003B68"/>
                </a:solidFill>
                <a:latin typeface="Cambria" pitchFamily="18" charset="0"/>
              </a:rPr>
              <a:t>доб</a:t>
            </a:r>
            <a:r>
              <a:rPr lang="ru-RU" sz="2000" b="1" dirty="0">
                <a:solidFill>
                  <a:srgbClr val="003B68"/>
                </a:solidFill>
                <a:latin typeface="Cambria" pitchFamily="18" charset="0"/>
              </a:rPr>
              <a:t>. 108  </a:t>
            </a:r>
            <a:r>
              <a:rPr lang="ru-RU" sz="2000" dirty="0" smtClean="0">
                <a:solidFill>
                  <a:srgbClr val="003B68"/>
                </a:solidFill>
                <a:latin typeface="Cambria" pitchFamily="18" charset="0"/>
              </a:rPr>
              <a:t>(Елена Ивановна Николаенко) </a:t>
            </a:r>
            <a:endParaRPr lang="ru-RU" sz="2000" dirty="0">
              <a:solidFill>
                <a:srgbClr val="003B68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8215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18775</TotalTime>
  <Words>522</Words>
  <Application>Microsoft Office PowerPoint</Application>
  <PresentationFormat>Экран (4:3)</PresentationFormat>
  <Paragraphs>118</Paragraphs>
  <Slides>9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CtrlSoft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PR</dc:creator>
  <cp:lastModifiedBy>Елена Ивановна Николаенко</cp:lastModifiedBy>
  <cp:revision>1197</cp:revision>
  <cp:lastPrinted>2025-11-18T08:26:49Z</cp:lastPrinted>
  <dcterms:created xsi:type="dcterms:W3CDTF">2011-08-25T06:09:31Z</dcterms:created>
  <dcterms:modified xsi:type="dcterms:W3CDTF">2025-11-19T11:23:03Z</dcterms:modified>
</cp:coreProperties>
</file>