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734" r:id="rId2"/>
    <p:sldId id="696" r:id="rId3"/>
    <p:sldId id="694" r:id="rId4"/>
    <p:sldId id="727" r:id="rId5"/>
    <p:sldId id="728" r:id="rId6"/>
    <p:sldId id="730" r:id="rId7"/>
    <p:sldId id="731" r:id="rId8"/>
    <p:sldId id="736" r:id="rId9"/>
    <p:sldId id="738" r:id="rId10"/>
    <p:sldId id="739" r:id="rId11"/>
    <p:sldId id="735" r:id="rId12"/>
  </p:sldIdLst>
  <p:sldSz cx="9144000" cy="6858000" type="screen4x3"/>
  <p:notesSz cx="6797675" cy="987425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EA4"/>
    <a:srgbClr val="004F8A"/>
    <a:srgbClr val="B9D08C"/>
    <a:srgbClr val="004620"/>
    <a:srgbClr val="003B68"/>
    <a:srgbClr val="8FCE4A"/>
    <a:srgbClr val="D0D8E8"/>
    <a:srgbClr val="E9EDF4"/>
    <a:srgbClr val="ADDB7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5" autoAdjust="0"/>
    <p:restoredTop sz="97266" autoAdjust="0"/>
  </p:normalViewPr>
  <p:slideViewPr>
    <p:cSldViewPr>
      <p:cViewPr>
        <p:scale>
          <a:sx n="75" d="100"/>
          <a:sy n="75" d="100"/>
        </p:scale>
        <p:origin x="-1980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2BCDA0-B8EC-427A-96A0-7D1B572014C3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C3B31C-B4EF-4751-8994-B713DE571B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108422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2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4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C3B31C-B4EF-4751-8994-B713DE571BCC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70576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7DFC1F4-2CA6-4B66-9DC4-74D75188CB30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EEAE147-0074-4258-B6B8-140A3F09092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28264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DBE0BF9-E9F8-4153-A6C7-99E098DBAA33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A9CA584-3856-4491-8FE4-D9130FAD84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67835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FC2176-89C4-4A58-8A2E-B155FF928D3A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5DFE2C3-3965-499E-8ED6-3F723219885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192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65CD5FF-3470-4599-A8A3-83AF6443CCD9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DCA64BA-893E-4310-B476-6C64914106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5296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C0078C9-D9CF-43C9-858A-1D353CCA56A9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CE4DC2B-5955-476B-A799-4D1CEE2183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1844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4997630-4A0F-4865-9E8D-CD1A2CE97D48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23E484F-BB5B-4B3A-AB9A-0778F2E219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3937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62202E9-4078-4AF2-B977-70AE8FEC3912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82859D0-99E1-4CD7-B594-1BFBA59041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36176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2ACADA2-7AF1-4AA5-A4B1-1B3560247CEC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433DE18-CBAF-4903-A1B7-9DB2E397BE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1813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E173D8B-CDFC-4680-AA7B-2AEBB342B55D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500A1A0-B04D-40A0-AD83-CB7D5D91AB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6254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609837C-3CE3-4064-9787-318DE5BC67A4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9085598-A7E4-46A7-A292-642FE32352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5569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5CBAE15-E5A0-420A-91D3-0CD23F64924E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E1B2F73-28C3-4C9E-8D00-734464EF04E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48134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C44343-95ED-4479-81A6-BFDDB02C922C}" type="datetimeFigureOut">
              <a:rPr lang="ru-RU"/>
              <a:pPr>
                <a:defRPr/>
              </a:pPr>
              <a:t>07.05.2024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67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11C1FF6-6DC4-489A-BCDE-B5F0FAEE3E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6" r:id="rId1"/>
    <p:sldLayoutId id="2147485007" r:id="rId2"/>
    <p:sldLayoutId id="2147485008" r:id="rId3"/>
    <p:sldLayoutId id="2147485009" r:id="rId4"/>
    <p:sldLayoutId id="2147485010" r:id="rId5"/>
    <p:sldLayoutId id="2147485011" r:id="rId6"/>
    <p:sldLayoutId id="2147485012" r:id="rId7"/>
    <p:sldLayoutId id="2147485013" r:id="rId8"/>
    <p:sldLayoutId id="2147485014" r:id="rId9"/>
    <p:sldLayoutId id="2147485015" r:id="rId10"/>
    <p:sldLayoutId id="21474850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06838" y="0"/>
            <a:ext cx="5237162" cy="1052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2644401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143" b="5464"/>
          <a:stretch>
            <a:fillRect/>
          </a:stretch>
        </p:blipFill>
        <p:spPr bwMode="auto">
          <a:xfrm>
            <a:off x="7459663" y="527050"/>
            <a:ext cx="1360487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355" b="4839"/>
          <a:stretch>
            <a:fillRect/>
          </a:stretch>
        </p:blipFill>
        <p:spPr bwMode="auto">
          <a:xfrm>
            <a:off x="5707063" y="404813"/>
            <a:ext cx="1601787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0800"/>
            <a:ext cx="1328737" cy="172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3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92413" y="458788"/>
            <a:ext cx="1338262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4" name="Picture 2" descr="C:\Users\user\Desktop\logo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9113" y="180975"/>
            <a:ext cx="1606550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5" name="Прямоугольник 11"/>
          <p:cNvSpPr>
            <a:spLocks noChangeArrowheads="1"/>
          </p:cNvSpPr>
          <p:nvPr/>
        </p:nvSpPr>
        <p:spPr bwMode="auto">
          <a:xfrm>
            <a:off x="284163" y="6330950"/>
            <a:ext cx="2076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i="1" dirty="0" smtClean="0">
                <a:solidFill>
                  <a:srgbClr val="002060"/>
                </a:solidFill>
                <a:latin typeface="Cambria" pitchFamily="18" charset="0"/>
              </a:rPr>
              <a:t>7 мая 2024 </a:t>
            </a:r>
            <a:r>
              <a:rPr lang="ru-RU" altLang="ru-RU" sz="1400" i="1" dirty="0">
                <a:solidFill>
                  <a:srgbClr val="002060"/>
                </a:solidFill>
                <a:latin typeface="Cambria" pitchFamily="18" charset="0"/>
              </a:rPr>
              <a:t>г.</a:t>
            </a:r>
            <a:endParaRPr lang="ru-RU" altLang="ru-RU" sz="1200" i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3" name="Прямоугольник 2"/>
          <p:cNvSpPr>
            <a:spLocks noChangeArrowheads="1"/>
          </p:cNvSpPr>
          <p:nvPr/>
        </p:nvSpPr>
        <p:spPr bwMode="auto">
          <a:xfrm>
            <a:off x="3203575" y="5015032"/>
            <a:ext cx="57086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000" b="1" i="1" dirty="0" smtClean="0">
                <a:solidFill>
                  <a:srgbClr val="002060"/>
                </a:solidFill>
                <a:latin typeface="Cambria" pitchFamily="18" charset="0"/>
              </a:rPr>
              <a:t>Долгов Артур Константинович</a:t>
            </a:r>
            <a:endParaRPr lang="ru-RU" altLang="ru-RU" sz="2000" b="1" i="1" dirty="0">
              <a:solidFill>
                <a:srgbClr val="002060"/>
              </a:solidFill>
              <a:latin typeface="Cambria" pitchFamily="18" charset="0"/>
            </a:endParaRP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 dirty="0">
                <a:solidFill>
                  <a:srgbClr val="002060"/>
                </a:solidFill>
                <a:latin typeface="Cambria" pitchFamily="18" charset="0"/>
              </a:rPr>
              <a:t>инженер-программист </a:t>
            </a:r>
            <a:r>
              <a:rPr lang="en-US" altLang="ru-RU" sz="1800" b="1" i="1" dirty="0">
                <a:solidFill>
                  <a:srgbClr val="002060"/>
                </a:solidFill>
                <a:latin typeface="Cambria" pitchFamily="18" charset="0"/>
              </a:rPr>
              <a:t>I</a:t>
            </a:r>
            <a:r>
              <a:rPr lang="ru-RU" altLang="ru-RU" sz="1800" b="1" i="1" dirty="0">
                <a:solidFill>
                  <a:srgbClr val="002060"/>
                </a:solidFill>
                <a:latin typeface="Cambria" pitchFamily="18" charset="0"/>
              </a:rPr>
              <a:t> категории </a:t>
            </a:r>
            <a:endParaRPr lang="ru-RU" altLang="ru-RU" sz="1800" b="1" i="1" dirty="0" smtClean="0">
              <a:solidFill>
                <a:srgbClr val="002060"/>
              </a:solidFill>
              <a:latin typeface="Cambria" pitchFamily="18" charset="0"/>
            </a:endParaRP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сектора мониторинга </a:t>
            </a: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качества подготовки выпускников</a:t>
            </a: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отдела </a:t>
            </a:r>
            <a:r>
              <a:rPr lang="ru-RU" altLang="ru-RU" sz="1800" b="1" i="1" dirty="0">
                <a:solidFill>
                  <a:srgbClr val="002060"/>
                </a:solidFill>
                <a:latin typeface="Cambria" pitchFamily="18" charset="0"/>
              </a:rPr>
              <a:t>обеспечения </a:t>
            </a: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ГИА</a:t>
            </a:r>
            <a:endParaRPr lang="ru-RU" altLang="ru-RU" sz="1800" b="1" i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577280" y="2507412"/>
            <a:ext cx="830103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Сканирование в ППЭ ГИА-9 </a:t>
            </a:r>
            <a:b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удаленной станции сканирования версии 2.0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5794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9231"/>
          <a:stretch>
            <a:fillRect/>
          </a:stretch>
        </p:blipFill>
        <p:spPr bwMode="auto">
          <a:xfrm>
            <a:off x="251520" y="2348880"/>
            <a:ext cx="8653463" cy="14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04259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32AD0F-ED23-4DCC-B52B-22B46A7FA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3" descr="E:\rtc_prezent_png\rtc_shapka.png">
            <a:extLst>
              <a:ext uri="{FF2B5EF4-FFF2-40B4-BE49-F238E27FC236}">
                <a16:creationId xmlns:a16="http://schemas.microsoft.com/office/drawing/2014/main" xmlns="" id="{BEE34F3E-3DEC-4F15-9973-ABB1C348A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0F7F88FE-0867-4827-9C25-9143CFAF8625}"/>
              </a:ext>
            </a:extLst>
          </p:cNvPr>
          <p:cNvSpPr/>
          <p:nvPr/>
        </p:nvSpPr>
        <p:spPr>
          <a:xfrm>
            <a:off x="493488" y="245049"/>
            <a:ext cx="83863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ru-RU" sz="2400" dirty="0">
                <a:solidFill>
                  <a:prstClr val="white"/>
                </a:solidFill>
                <a:latin typeface="Cambria" panose="02040503050406030204" pitchFamily="18" charset="0"/>
              </a:rPr>
              <a:t>Действия работников </a:t>
            </a:r>
            <a:r>
              <a:rPr lang="ru-RU" sz="2400" dirty="0" smtClean="0">
                <a:solidFill>
                  <a:prstClr val="white"/>
                </a:solidFill>
                <a:latin typeface="Cambria" panose="02040503050406030204" pitchFamily="18" charset="0"/>
              </a:rPr>
              <a:t>ППЭ </a:t>
            </a:r>
            <a:r>
              <a:rPr lang="ru-RU" sz="2400" dirty="0">
                <a:solidFill>
                  <a:prstClr val="white"/>
                </a:solidFill>
                <a:latin typeface="Cambria" panose="02040503050406030204" pitchFamily="18" charset="0"/>
              </a:rPr>
              <a:t>при возникновении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2400" dirty="0">
                <a:solidFill>
                  <a:prstClr val="white"/>
                </a:solidFill>
                <a:latin typeface="Cambria" panose="02040503050406030204" pitchFamily="18" charset="0"/>
              </a:rPr>
              <a:t>нештатных ситуаций</a:t>
            </a:r>
          </a:p>
        </p:txBody>
      </p:sp>
      <p:sp>
        <p:nvSpPr>
          <p:cNvPr id="7" name="Скругленный прямоугольник 31">
            <a:extLst>
              <a:ext uri="{FF2B5EF4-FFF2-40B4-BE49-F238E27FC236}">
                <a16:creationId xmlns:a16="http://schemas.microsoft.com/office/drawing/2014/main" xmlns="" id="{854EA73C-DFA7-4946-AEC0-C9F5C96F43BA}"/>
              </a:ext>
            </a:extLst>
          </p:cNvPr>
          <p:cNvSpPr/>
          <p:nvPr/>
        </p:nvSpPr>
        <p:spPr>
          <a:xfrm>
            <a:off x="107504" y="1270192"/>
            <a:ext cx="8931016" cy="101981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dirty="0">
                <a:solidFill>
                  <a:srgbClr val="003399"/>
                </a:solidFill>
                <a:latin typeface="Cambria" panose="02040503050406030204" pitchFamily="18" charset="0"/>
              </a:rPr>
              <a:t>В случае невозможности самостоятельного разрешения возникшей нештатной ситуации техническому специалисту следует обратиться </a:t>
            </a:r>
            <a:br>
              <a:rPr lang="ru-RU" sz="2000" dirty="0">
                <a:solidFill>
                  <a:srgbClr val="003399"/>
                </a:solidFill>
                <a:latin typeface="Cambria" panose="02040503050406030204" pitchFamily="18" charset="0"/>
              </a:rPr>
            </a:br>
            <a:r>
              <a:rPr lang="ru-RU" sz="2000" dirty="0">
                <a:solidFill>
                  <a:srgbClr val="003399"/>
                </a:solidFill>
                <a:latin typeface="Cambria" panose="02040503050406030204" pitchFamily="18" charset="0"/>
              </a:rPr>
              <a:t>по телефону горячей линии </a:t>
            </a:r>
            <a:r>
              <a:rPr lang="ru-RU" sz="2000" dirty="0" smtClean="0">
                <a:solidFill>
                  <a:srgbClr val="003399"/>
                </a:solidFill>
                <a:latin typeface="Cambria" panose="02040503050406030204" pitchFamily="18" charset="0"/>
              </a:rPr>
              <a:t>ОРЦОКО</a:t>
            </a:r>
            <a:endParaRPr lang="ru-RU" sz="2000" dirty="0">
              <a:solidFill>
                <a:srgbClr val="003399"/>
              </a:solidFill>
              <a:latin typeface="Cambria" panose="02040503050406030204" pitchFamily="18" charset="0"/>
            </a:endParaRPr>
          </a:p>
        </p:txBody>
      </p:sp>
      <p:sp>
        <p:nvSpPr>
          <p:cNvPr id="8" name="Скругленный прямоугольник 22">
            <a:extLst>
              <a:ext uri="{FF2B5EF4-FFF2-40B4-BE49-F238E27FC236}">
                <a16:creationId xmlns:a16="http://schemas.microsoft.com/office/drawing/2014/main" xmlns="" id="{13531B31-E1CA-45F0-94CB-20AB66FABE55}"/>
              </a:ext>
            </a:extLst>
          </p:cNvPr>
          <p:cNvSpPr/>
          <p:nvPr/>
        </p:nvSpPr>
        <p:spPr>
          <a:xfrm>
            <a:off x="671617" y="2479664"/>
            <a:ext cx="7587649" cy="7441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dirty="0">
                <a:solidFill>
                  <a:srgbClr val="003399"/>
                </a:solidFill>
                <a:latin typeface="Cambria" panose="02040503050406030204" pitchFamily="18" charset="0"/>
              </a:rPr>
              <a:t>телефон региональной «горячей линии»</a:t>
            </a:r>
          </a:p>
          <a:p>
            <a:pPr algn="ctr"/>
            <a:r>
              <a:rPr lang="ru-RU" sz="2000" b="1" dirty="0" smtClean="0">
                <a:solidFill>
                  <a:srgbClr val="2E3192"/>
                </a:solidFill>
                <a:latin typeface="Cambria" panose="02040503050406030204" pitchFamily="18" charset="0"/>
              </a:rPr>
              <a:t>8 (4862) 43-25-96, доб. 139</a:t>
            </a:r>
            <a:endParaRPr lang="ru-RU" sz="2000" b="1" dirty="0">
              <a:solidFill>
                <a:srgbClr val="2E3192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297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4340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76470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892033" cy="59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0" kern="0" dirty="0" smtClean="0">
                <a:solidFill>
                  <a:prstClr val="whit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сканированию в ППЭ</a:t>
            </a:r>
            <a:endParaRPr lang="ru-RU" sz="2400" b="0" i="1" kern="0" dirty="0">
              <a:solidFill>
                <a:prstClr val="whit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100" dirty="0"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9263" y="1004368"/>
            <a:ext cx="72115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/>
              <a:t>На ресурсе </a:t>
            </a:r>
            <a:r>
              <a:rPr lang="ru-RU" b="1" dirty="0" smtClean="0">
                <a:solidFill>
                  <a:srgbClr val="FFC000"/>
                </a:solidFill>
              </a:rPr>
              <a:t>www.orcoko.ru/ppe/гиа-9</a:t>
            </a:r>
            <a:r>
              <a:rPr lang="ru-RU" b="1" dirty="0" smtClean="0"/>
              <a:t> </a:t>
            </a:r>
            <a:r>
              <a:rPr lang="ru-RU" b="1" dirty="0"/>
              <a:t>в разделе «Сканирование ГИА 9» </a:t>
            </a:r>
            <a:r>
              <a:rPr lang="ru-RU" b="1" dirty="0" smtClean="0"/>
              <a:t> будут размещены</a:t>
            </a:r>
            <a:r>
              <a:rPr lang="ru-RU" b="1" dirty="0"/>
              <a:t>:</a:t>
            </a:r>
          </a:p>
          <a:p>
            <a:pPr>
              <a:defRPr/>
            </a:pPr>
            <a:r>
              <a:rPr lang="ru-RU" b="1" dirty="0" smtClean="0"/>
              <a:t>• Дистрибутив </a:t>
            </a:r>
            <a:r>
              <a:rPr lang="ru-RU" b="1" dirty="0"/>
              <a:t>ПО </a:t>
            </a:r>
            <a:r>
              <a:rPr lang="en-US" b="1" dirty="0" smtClean="0"/>
              <a:t>IXORA</a:t>
            </a:r>
            <a:r>
              <a:rPr lang="ru-RU" b="1" dirty="0" smtClean="0"/>
              <a:t> </a:t>
            </a:r>
            <a:r>
              <a:rPr lang="ru-RU" b="1" dirty="0" err="1"/>
              <a:t>TestReader</a:t>
            </a:r>
            <a:r>
              <a:rPr lang="ru-RU" b="1" dirty="0"/>
              <a:t> 5.5 </a:t>
            </a:r>
            <a:r>
              <a:rPr lang="ru-RU" b="1" dirty="0" err="1"/>
              <a:t>Remote</a:t>
            </a:r>
            <a:r>
              <a:rPr lang="ru-RU" b="1" dirty="0"/>
              <a:t> </a:t>
            </a:r>
            <a:r>
              <a:rPr lang="ru-RU" b="1" dirty="0" err="1"/>
              <a:t>Scanning</a:t>
            </a:r>
            <a:r>
              <a:rPr lang="ru-RU" b="1" dirty="0"/>
              <a:t> </a:t>
            </a:r>
            <a:r>
              <a:rPr lang="ru-RU" b="1" dirty="0" err="1"/>
              <a:t>Station</a:t>
            </a:r>
            <a:r>
              <a:rPr lang="ru-RU" b="1" dirty="0"/>
              <a:t> 2.0 (Станция удаленного сканирования 2.0</a:t>
            </a:r>
            <a:r>
              <a:rPr lang="ru-RU" b="1" dirty="0" smtClean="0"/>
              <a:t>)</a:t>
            </a:r>
            <a:r>
              <a:rPr lang="en-US" b="1" dirty="0" smtClean="0"/>
              <a:t>;</a:t>
            </a:r>
            <a:endParaRPr lang="ru-RU" b="1" dirty="0"/>
          </a:p>
          <a:p>
            <a:pPr>
              <a:defRPr/>
            </a:pPr>
            <a:r>
              <a:rPr lang="ru-RU" b="1" dirty="0" smtClean="0"/>
              <a:t>• Инструкция </a:t>
            </a:r>
            <a:r>
              <a:rPr lang="ru-RU" b="1" dirty="0"/>
              <a:t>оператора </a:t>
            </a:r>
            <a:r>
              <a:rPr lang="ru-RU" b="1" dirty="0" smtClean="0"/>
              <a:t>сканирования</a:t>
            </a:r>
            <a:r>
              <a:rPr lang="en-US" b="1" dirty="0" smtClean="0"/>
              <a:t>;</a:t>
            </a:r>
          </a:p>
          <a:p>
            <a:pPr>
              <a:defRPr/>
            </a:pPr>
            <a:r>
              <a:rPr lang="ru-RU" b="1" dirty="0" smtClean="0"/>
              <a:t>• Драйверы </a:t>
            </a:r>
            <a:r>
              <a:rPr lang="ru-RU" b="1" dirty="0"/>
              <a:t>для сканера </a:t>
            </a:r>
            <a:r>
              <a:rPr lang="en-US" b="1" dirty="0"/>
              <a:t>Fujitsu fi-5120c</a:t>
            </a:r>
            <a:r>
              <a:rPr lang="en-US" b="1" dirty="0" smtClean="0"/>
              <a:t>;</a:t>
            </a:r>
            <a:endParaRPr lang="ru-RU" b="1" dirty="0" smtClean="0"/>
          </a:p>
          <a:p>
            <a:pPr>
              <a:defRPr/>
            </a:pPr>
            <a:r>
              <a:rPr lang="ru-RU" b="1" dirty="0" smtClean="0"/>
              <a:t>• Тестовый файл для СУС 2.0 с настройками</a:t>
            </a:r>
            <a:r>
              <a:rPr lang="en-US" b="1" dirty="0" smtClean="0"/>
              <a:t>;</a:t>
            </a:r>
            <a:endParaRPr lang="ru-RU" b="1" dirty="0" smtClean="0"/>
          </a:p>
          <a:p>
            <a:pPr>
              <a:defRPr/>
            </a:pPr>
            <a:r>
              <a:rPr lang="ru-RU" b="1" dirty="0" smtClean="0"/>
              <a:t>• Файл с номером лицензии для </a:t>
            </a:r>
            <a:r>
              <a:rPr lang="ru-RU" b="1" dirty="0"/>
              <a:t>СУС </a:t>
            </a:r>
            <a:r>
              <a:rPr lang="ru-RU" b="1" dirty="0" smtClean="0"/>
              <a:t>2.0</a:t>
            </a:r>
            <a:r>
              <a:rPr lang="en-US" b="1" smtClean="0"/>
              <a:t>;</a:t>
            </a:r>
            <a:endParaRPr lang="ru-RU" b="1" dirty="0" smtClean="0"/>
          </a:p>
        </p:txBody>
      </p:sp>
      <p:sp>
        <p:nvSpPr>
          <p:cNvPr id="16" name="Прямоугольник 15"/>
          <p:cNvSpPr/>
          <p:nvPr/>
        </p:nvSpPr>
        <p:spPr>
          <a:xfrm>
            <a:off x="696304" y="4420211"/>
            <a:ext cx="793077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Внимание!!!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b="1" dirty="0" smtClean="0"/>
              <a:t>На 1 ППЭ – 1 лицензия.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b="1" dirty="0" smtClean="0"/>
              <a:t>Станция удаленного сканирования устанавливается строго на ПК, используемый при проведении ГИА.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b="1" dirty="0" smtClean="0"/>
              <a:t>Активация программного обеспечения требует выхода в Интернет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09283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36513" y="-47601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kumimoji="0" lang="ru-RU" sz="5400" b="1" kern="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ВАЖНО!</a:t>
            </a:r>
            <a:endParaRPr kumimoji="0" lang="ru-RU" sz="5400" b="1" kern="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3" name="Прямоугольник 1"/>
          <p:cNvSpPr>
            <a:spLocks noChangeArrowheads="1"/>
          </p:cNvSpPr>
          <p:nvPr/>
        </p:nvSpPr>
        <p:spPr bwMode="auto">
          <a:xfrm>
            <a:off x="251618" y="1230235"/>
            <a:ext cx="882015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dirty="0" smtClean="0"/>
              <a:t>• Сканирование </a:t>
            </a:r>
            <a:r>
              <a:rPr lang="ru-RU" altLang="ru-RU" dirty="0"/>
              <a:t>всех материалов необходимо </a:t>
            </a:r>
            <a:r>
              <a:rPr lang="ru-RU" altLang="ru-RU" dirty="0" smtClean="0"/>
              <a:t>производить :</a:t>
            </a:r>
            <a:endParaRPr lang="ru-RU" altLang="ru-RU" dirty="0"/>
          </a:p>
          <a:p>
            <a:r>
              <a:rPr lang="ru-RU" altLang="ru-RU" dirty="0" smtClean="0"/>
              <a:t>- в </a:t>
            </a:r>
            <a:r>
              <a:rPr lang="ru-RU" altLang="ru-RU" dirty="0"/>
              <a:t>черно-белом </a:t>
            </a:r>
            <a:r>
              <a:rPr lang="ru-RU" altLang="ru-RU" dirty="0" smtClean="0"/>
              <a:t>режиме</a:t>
            </a:r>
            <a:r>
              <a:rPr lang="en-US" altLang="ru-RU" dirty="0" smtClean="0"/>
              <a:t>;</a:t>
            </a:r>
            <a:endParaRPr lang="ru-RU" altLang="ru-RU" dirty="0"/>
          </a:p>
          <a:p>
            <a:r>
              <a:rPr lang="ru-RU" altLang="ru-RU" dirty="0" smtClean="0"/>
              <a:t>- с </a:t>
            </a:r>
            <a:r>
              <a:rPr lang="ru-RU" altLang="ru-RU" dirty="0"/>
              <a:t>разрешением </a:t>
            </a:r>
            <a:r>
              <a:rPr lang="ru-RU" altLang="ru-RU" dirty="0" smtClean="0"/>
              <a:t>300dpi</a:t>
            </a:r>
            <a:r>
              <a:rPr lang="en-US" altLang="ru-RU" dirty="0" smtClean="0"/>
              <a:t>;</a:t>
            </a:r>
            <a:endParaRPr lang="ru-RU" altLang="ru-RU" dirty="0" smtClean="0"/>
          </a:p>
          <a:p>
            <a:r>
              <a:rPr lang="ru-RU" altLang="ru-RU" dirty="0" smtClean="0"/>
              <a:t>- в одностороннем режиме (односторонние, бланки ОГЭ)</a:t>
            </a:r>
            <a:r>
              <a:rPr lang="en-US" altLang="ru-RU" dirty="0" smtClean="0"/>
              <a:t>;</a:t>
            </a:r>
            <a:endParaRPr lang="ru-RU" altLang="ru-RU" dirty="0"/>
          </a:p>
          <a:p>
            <a:r>
              <a:rPr lang="ru-RU" altLang="ru-RU" dirty="0" smtClean="0"/>
              <a:t>- в </a:t>
            </a:r>
            <a:r>
              <a:rPr lang="ru-RU" altLang="ru-RU" dirty="0"/>
              <a:t>дуплекс-режиме (</a:t>
            </a:r>
            <a:r>
              <a:rPr lang="ru-RU" altLang="ru-RU" dirty="0" smtClean="0"/>
              <a:t>двухстороннем</a:t>
            </a:r>
            <a:r>
              <a:rPr lang="en-US" altLang="ru-RU" dirty="0" smtClean="0"/>
              <a:t>, </a:t>
            </a:r>
            <a:r>
              <a:rPr lang="ru-RU" altLang="ru-RU" dirty="0" smtClean="0"/>
              <a:t>бланки ГВЭ)</a:t>
            </a:r>
            <a:r>
              <a:rPr lang="ru-RU" altLang="ru-RU" dirty="0"/>
              <a:t>.</a:t>
            </a:r>
          </a:p>
          <a:p>
            <a:r>
              <a:rPr lang="ru-RU" altLang="ru-RU" dirty="0" smtClean="0"/>
              <a:t>• В </a:t>
            </a:r>
            <a:r>
              <a:rPr lang="ru-RU" altLang="ru-RU" dirty="0"/>
              <a:t>случае необходимости повторного сканирования удаляются и </a:t>
            </a:r>
            <a:r>
              <a:rPr lang="ru-RU" altLang="ru-RU" dirty="0" err="1"/>
              <a:t>пересканируются</a:t>
            </a:r>
            <a:r>
              <a:rPr lang="ru-RU" altLang="ru-RU" dirty="0"/>
              <a:t>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dirty="0" smtClean="0">
                <a:solidFill>
                  <a:srgbClr val="FF0000"/>
                </a:solidFill>
              </a:rPr>
              <a:t>ВСЕ БЛАНКИ</a:t>
            </a:r>
            <a:r>
              <a:rPr lang="ru-RU" altLang="ru-RU" dirty="0" smtClean="0"/>
              <a:t> этого </a:t>
            </a:r>
            <a:r>
              <a:rPr lang="ru-RU" altLang="ru-RU" dirty="0"/>
              <a:t>типа из текущей </a:t>
            </a:r>
            <a:r>
              <a:rPr lang="ru-RU" altLang="ru-RU" dirty="0" smtClean="0"/>
              <a:t>аудитории</a:t>
            </a:r>
            <a:r>
              <a:rPr lang="ru-RU" altLang="ru-RU" dirty="0"/>
              <a:t>.</a:t>
            </a:r>
          </a:p>
          <a:p>
            <a:r>
              <a:rPr lang="ru-RU" altLang="ru-RU" dirty="0" smtClean="0"/>
              <a:t>• Необходимо </a:t>
            </a:r>
            <a:r>
              <a:rPr lang="ru-RU" altLang="ru-RU" dirty="0"/>
              <a:t>проверить качество сканирования и ориентацию отсканированных </a:t>
            </a:r>
            <a:r>
              <a:rPr lang="ru-RU" altLang="ru-RU" dirty="0" smtClean="0"/>
              <a:t>материалов</a:t>
            </a:r>
            <a:r>
              <a:rPr lang="ru-RU" altLang="ru-RU" dirty="0"/>
              <a:t>.</a:t>
            </a:r>
          </a:p>
          <a:p>
            <a:r>
              <a:rPr lang="ru-RU" altLang="ru-RU" dirty="0" smtClean="0"/>
              <a:t>• Экспорт </a:t>
            </a:r>
            <a:r>
              <a:rPr lang="ru-RU" altLang="ru-RU" dirty="0"/>
              <a:t>материалов требуется производить при выделенной строке с кодом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dirty="0" smtClean="0"/>
              <a:t>и </a:t>
            </a:r>
            <a:r>
              <a:rPr lang="ru-RU" altLang="ru-RU" dirty="0"/>
              <a:t>названием ППЭ (не аудитории) или экспортировать все пакеты, если ППЭ </a:t>
            </a:r>
            <a:r>
              <a:rPr lang="ru-RU" altLang="ru-RU" dirty="0" smtClean="0"/>
              <a:t>один</a:t>
            </a:r>
            <a:r>
              <a:rPr lang="ru-RU" altLang="ru-RU" dirty="0"/>
              <a:t>.</a:t>
            </a:r>
          </a:p>
          <a:p>
            <a:r>
              <a:rPr lang="ru-RU" altLang="ru-RU" dirty="0" smtClean="0"/>
              <a:t>• В </a:t>
            </a:r>
            <a:r>
              <a:rPr lang="ru-RU" altLang="ru-RU" dirty="0"/>
              <a:t>ОРЦОКО необходимо направить всё содержимое папки </a:t>
            </a:r>
            <a:r>
              <a:rPr lang="ru-RU" altLang="ru-RU" dirty="0" smtClean="0"/>
              <a:t>экспорта</a:t>
            </a:r>
            <a:r>
              <a:rPr lang="ru-RU" altLang="ru-RU" dirty="0"/>
              <a:t>.</a:t>
            </a:r>
          </a:p>
          <a:p>
            <a:r>
              <a:rPr lang="ru-RU" altLang="ru-RU" dirty="0" smtClean="0"/>
              <a:t>• Отправку </a:t>
            </a:r>
            <a:r>
              <a:rPr lang="ru-RU" altLang="ru-RU" dirty="0"/>
              <a:t>по VipNet Деловая </a:t>
            </a:r>
            <a:r>
              <a:rPr lang="ru-RU" altLang="ru-RU" dirty="0" smtClean="0"/>
              <a:t>Почта</a:t>
            </a:r>
            <a:endParaRPr lang="ru-RU" altLang="ru-RU" dirty="0"/>
          </a:p>
          <a:p>
            <a:r>
              <a:rPr lang="ru-RU" altLang="ru-RU" dirty="0" smtClean="0"/>
              <a:t>• Тема </a:t>
            </a:r>
            <a:r>
              <a:rPr lang="ru-RU" altLang="ru-RU" dirty="0"/>
              <a:t>письма VipNet Деловая Почта должна </a:t>
            </a:r>
            <a:r>
              <a:rPr lang="ru-RU" altLang="ru-RU" dirty="0" smtClean="0"/>
              <a:t>содержать:</a:t>
            </a:r>
            <a:endParaRPr lang="ru-RU" altLang="ru-RU" dirty="0"/>
          </a:p>
          <a:p>
            <a:r>
              <a:rPr lang="ru-RU" altLang="ru-RU" dirty="0" smtClean="0"/>
              <a:t>- код ППЭ;</a:t>
            </a:r>
            <a:endParaRPr lang="ru-RU" altLang="ru-RU" dirty="0"/>
          </a:p>
          <a:p>
            <a:r>
              <a:rPr lang="ru-RU" altLang="ru-RU" dirty="0" smtClean="0"/>
              <a:t>- форму </a:t>
            </a:r>
            <a:r>
              <a:rPr lang="ru-RU" altLang="ru-RU" dirty="0"/>
              <a:t>проведения </a:t>
            </a:r>
            <a:r>
              <a:rPr lang="ru-RU" altLang="ru-RU" dirty="0" smtClean="0"/>
              <a:t>ГИА-9;</a:t>
            </a:r>
            <a:endParaRPr lang="ru-RU" altLang="ru-RU" dirty="0"/>
          </a:p>
          <a:p>
            <a:r>
              <a:rPr lang="ru-RU" altLang="ru-RU" dirty="0" smtClean="0"/>
              <a:t>- наименование предмета;</a:t>
            </a:r>
            <a:endParaRPr lang="ru-RU" altLang="ru-RU" dirty="0"/>
          </a:p>
          <a:p>
            <a:r>
              <a:rPr lang="ru-RU" altLang="ru-RU" dirty="0" smtClean="0"/>
              <a:t>- дату </a:t>
            </a:r>
            <a:r>
              <a:rPr lang="ru-RU" altLang="ru-RU" dirty="0"/>
              <a:t>экзамена (например, </a:t>
            </a:r>
            <a:r>
              <a:rPr lang="ru-RU" altLang="ru-RU" dirty="0" smtClean="0"/>
              <a:t>ППЭ_</a:t>
            </a:r>
            <a:r>
              <a:rPr lang="en-US" altLang="ru-RU" dirty="0" smtClean="0">
                <a:solidFill>
                  <a:srgbClr val="FF0000"/>
                </a:solidFill>
              </a:rPr>
              <a:t>54</a:t>
            </a:r>
            <a:r>
              <a:rPr lang="ru-RU" altLang="ru-RU" dirty="0" smtClean="0"/>
              <a:t>_</a:t>
            </a:r>
            <a:r>
              <a:rPr lang="ru-RU" altLang="ru-RU" dirty="0" smtClean="0">
                <a:solidFill>
                  <a:srgbClr val="FF0000"/>
                </a:solidFill>
              </a:rPr>
              <a:t>ОГЭ</a:t>
            </a:r>
            <a:r>
              <a:rPr lang="ru-RU" altLang="ru-RU" dirty="0" smtClean="0"/>
              <a:t>_</a:t>
            </a:r>
            <a:r>
              <a:rPr lang="ru-RU" altLang="ru-RU" dirty="0" smtClean="0">
                <a:solidFill>
                  <a:srgbClr val="FF0000"/>
                </a:solidFill>
              </a:rPr>
              <a:t>Математика</a:t>
            </a:r>
            <a:r>
              <a:rPr lang="ru-RU" altLang="ru-RU" dirty="0" smtClean="0"/>
              <a:t>_03.06.20</a:t>
            </a:r>
            <a:r>
              <a:rPr lang="en-US" altLang="ru-RU" dirty="0" smtClean="0"/>
              <a:t>2</a:t>
            </a:r>
            <a:r>
              <a:rPr lang="ru-RU" altLang="ru-RU" dirty="0" smtClean="0"/>
              <a:t>4)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xmlns="" val="307146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76470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23117026"/>
              </p:ext>
            </p:extLst>
          </p:nvPr>
        </p:nvGraphicFramePr>
        <p:xfrm>
          <a:off x="396180" y="1484784"/>
          <a:ext cx="8496300" cy="4577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122"/>
                <a:gridCol w="5040178"/>
              </a:tblGrid>
              <a:tr h="37095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Этап</a:t>
                      </a:r>
                      <a:endParaRPr lang="ru-RU" sz="1800" dirty="0"/>
                    </a:p>
                  </a:txBody>
                  <a:tcPr marL="91433" marR="91433" marT="45734" marB="4573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Задачи технического специалиста</a:t>
                      </a:r>
                      <a:endParaRPr lang="ru-RU" sz="1800" dirty="0"/>
                    </a:p>
                  </a:txBody>
                  <a:tcPr marL="91433" marR="91433" marT="45734" marB="45734"/>
                </a:tc>
              </a:tr>
              <a:tr h="265181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Техническая подготовка.</a:t>
                      </a:r>
                    </a:p>
                    <a:p>
                      <a:r>
                        <a:rPr lang="ru-RU" sz="1800" dirty="0" smtClean="0"/>
                        <a:t>Контроль технической готовности</a:t>
                      </a:r>
                      <a:endParaRPr lang="ru-RU" sz="1800" dirty="0"/>
                    </a:p>
                  </a:txBody>
                  <a:tcPr marL="91433" marR="91433" marT="45734" marB="4573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• Убедиться в соответствии технических средств заявленным требованиям</a:t>
                      </a:r>
                      <a:r>
                        <a:rPr lang="en-US" sz="1800" dirty="0" smtClean="0"/>
                        <a:t>;</a:t>
                      </a:r>
                      <a:endParaRPr lang="ru-RU" sz="1800" dirty="0" smtClean="0"/>
                    </a:p>
                    <a:p>
                      <a:r>
                        <a:rPr lang="ru-RU" sz="1800" dirty="0" smtClean="0"/>
                        <a:t>• Скачать и установить ПО</a:t>
                      </a:r>
                      <a:r>
                        <a:rPr lang="en-US" sz="1800" dirty="0" smtClean="0"/>
                        <a:t>;</a:t>
                      </a:r>
                      <a:endParaRPr lang="ru-RU" sz="1800" dirty="0" smtClean="0"/>
                    </a:p>
                    <a:p>
                      <a:r>
                        <a:rPr lang="ru-RU" sz="1800" dirty="0" smtClean="0"/>
                        <a:t>• Активировать серийный номер</a:t>
                      </a:r>
                      <a:r>
                        <a:rPr lang="en-US" sz="1800" dirty="0" smtClean="0"/>
                        <a:t>;</a:t>
                      </a:r>
                      <a:endParaRPr lang="ru-RU" sz="1800" dirty="0" smtClean="0"/>
                    </a:p>
                    <a:p>
                      <a:r>
                        <a:rPr lang="ru-RU" sz="1800" dirty="0" smtClean="0"/>
                        <a:t>• Установить драйверы сканера</a:t>
                      </a:r>
                      <a:r>
                        <a:rPr lang="en-US" sz="1800" dirty="0" smtClean="0"/>
                        <a:t>;</a:t>
                      </a:r>
                      <a:endParaRPr lang="ru-RU" sz="1800" dirty="0" smtClean="0"/>
                    </a:p>
                    <a:p>
                      <a:r>
                        <a:rPr lang="ru-RU" sz="1800" dirty="0" smtClean="0"/>
                        <a:t>• Убедиться в работоспособности ПК, ПО </a:t>
                      </a:r>
                      <a:br>
                        <a:rPr lang="ru-RU" sz="1800" dirty="0" smtClean="0"/>
                      </a:br>
                      <a:r>
                        <a:rPr lang="ru-RU" sz="1800" dirty="0" smtClean="0"/>
                        <a:t>и сканера.</a:t>
                      </a:r>
                    </a:p>
                    <a:p>
                      <a:r>
                        <a:rPr lang="ru-RU" sz="1600" b="1" dirty="0" smtClean="0"/>
                        <a:t>Если станция удаленного сканирования уже установлена, то установка</a:t>
                      </a:r>
                      <a:r>
                        <a:rPr lang="ru-RU" sz="1600" b="1" baseline="0" dirty="0" smtClean="0"/>
                        <a:t> и </a:t>
                      </a:r>
                      <a:r>
                        <a:rPr lang="ru-RU" sz="1600" b="1" dirty="0" smtClean="0"/>
                        <a:t>активация серийного номера не требуется</a:t>
                      </a:r>
                      <a:endParaRPr lang="ru-RU" sz="1600" dirty="0"/>
                    </a:p>
                  </a:txBody>
                  <a:tcPr marL="91433" marR="91433" marT="45734" marB="45734"/>
                </a:tc>
              </a:tr>
              <a:tr h="146350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День проведения экзамена</a:t>
                      </a:r>
                      <a:endParaRPr lang="ru-RU" sz="1800" dirty="0"/>
                    </a:p>
                  </a:txBody>
                  <a:tcPr marL="91433" marR="91433" marT="45734" marB="45734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• Загрузить настроечные файлы</a:t>
                      </a:r>
                      <a:r>
                        <a:rPr lang="en-US" sz="1800" dirty="0" smtClean="0"/>
                        <a:t>;</a:t>
                      </a:r>
                      <a:endParaRPr lang="ru-RU" sz="1800" dirty="0" smtClean="0"/>
                    </a:p>
                    <a:p>
                      <a:r>
                        <a:rPr lang="ru-RU" sz="1800" dirty="0" smtClean="0"/>
                        <a:t>• Отсканировать материалы</a:t>
                      </a:r>
                      <a:r>
                        <a:rPr lang="en-US" sz="1800" dirty="0" smtClean="0"/>
                        <a:t>;</a:t>
                      </a:r>
                      <a:endParaRPr lang="ru-RU" sz="1800" dirty="0" smtClean="0"/>
                    </a:p>
                    <a:p>
                      <a:r>
                        <a:rPr lang="ru-RU" sz="1800" dirty="0" smtClean="0"/>
                        <a:t>• Экспортировать отсканированные материалы на </a:t>
                      </a:r>
                      <a:r>
                        <a:rPr lang="ru-RU" sz="1800" dirty="0" err="1" smtClean="0"/>
                        <a:t>флеш</a:t>
                      </a:r>
                      <a:r>
                        <a:rPr lang="ru-RU" sz="1800" dirty="0" smtClean="0"/>
                        <a:t>-накопитель</a:t>
                      </a:r>
                      <a:endParaRPr lang="ru-RU" sz="1800" dirty="0"/>
                    </a:p>
                  </a:txBody>
                  <a:tcPr marL="91433" marR="91433" marT="45734" marB="45734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87624" y="251356"/>
            <a:ext cx="6336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Этапы сканирования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293325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7384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299472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45187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60427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75667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90907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106147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121387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1208639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17" name="Рисунок 16" descr="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503" y="2204865"/>
            <a:ext cx="7165631" cy="4608512"/>
          </a:xfrm>
          <a:prstGeom prst="rect">
            <a:avLst/>
          </a:prstGeom>
        </p:spPr>
      </p:pic>
      <p:pic>
        <p:nvPicPr>
          <p:cNvPr id="16" name="Рисунок 15" descr="2022-04-25_09-07-3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48064" y="476672"/>
            <a:ext cx="381000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1120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7384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51199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66439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81679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96919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112159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127399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126876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16" name="Рисунок 15" descr="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764704"/>
            <a:ext cx="8298382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4138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76470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14" name="Рисунок 13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116632"/>
            <a:ext cx="6006440" cy="3836950"/>
          </a:xfrm>
          <a:prstGeom prst="rect">
            <a:avLst/>
          </a:prstGeom>
        </p:spPr>
      </p:pic>
      <p:pic>
        <p:nvPicPr>
          <p:cNvPr id="15" name="Рисунок 14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31841" y="2852935"/>
            <a:ext cx="5952736" cy="381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644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140968"/>
            <a:ext cx="5656972" cy="3585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4585125" cy="3531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8992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:\rtc_prezent_png\rtc_shapk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013"/>
          <a:stretch>
            <a:fillRect/>
          </a:stretch>
        </p:blipFill>
        <p:spPr bwMode="auto">
          <a:xfrm>
            <a:off x="755576" y="2492896"/>
            <a:ext cx="8078944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587"/>
          <a:stretch>
            <a:fillRect/>
          </a:stretch>
        </p:blipFill>
        <p:spPr bwMode="auto">
          <a:xfrm>
            <a:off x="539552" y="1484784"/>
            <a:ext cx="7200900" cy="779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6206395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19137</TotalTime>
  <Words>268</Words>
  <Application>Microsoft Office PowerPoint</Application>
  <PresentationFormat>Экран (4:3)</PresentationFormat>
  <Paragraphs>61</Paragraphs>
  <Slides>11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kuzin</cp:lastModifiedBy>
  <cp:revision>1165</cp:revision>
  <cp:lastPrinted>2020-02-10T06:29:42Z</cp:lastPrinted>
  <dcterms:created xsi:type="dcterms:W3CDTF">2011-08-25T06:09:31Z</dcterms:created>
  <dcterms:modified xsi:type="dcterms:W3CDTF">2024-05-07T06:58:49Z</dcterms:modified>
</cp:coreProperties>
</file>