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26"/>
  </p:notesMasterIdLst>
  <p:sldIdLst>
    <p:sldId id="608" r:id="rId4"/>
    <p:sldId id="777" r:id="rId5"/>
    <p:sldId id="748" r:id="rId6"/>
    <p:sldId id="767" r:id="rId7"/>
    <p:sldId id="778" r:id="rId8"/>
    <p:sldId id="758" r:id="rId9"/>
    <p:sldId id="755" r:id="rId10"/>
    <p:sldId id="711" r:id="rId11"/>
    <p:sldId id="779" r:id="rId12"/>
    <p:sldId id="774" r:id="rId13"/>
    <p:sldId id="768" r:id="rId14"/>
    <p:sldId id="769" r:id="rId15"/>
    <p:sldId id="733" r:id="rId16"/>
    <p:sldId id="734" r:id="rId17"/>
    <p:sldId id="773" r:id="rId18"/>
    <p:sldId id="763" r:id="rId19"/>
    <p:sldId id="771" r:id="rId20"/>
    <p:sldId id="772" r:id="rId21"/>
    <p:sldId id="724" r:id="rId22"/>
    <p:sldId id="713" r:id="rId23"/>
    <p:sldId id="750" r:id="rId24"/>
    <p:sldId id="776" r:id="rId2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9CC"/>
    <a:srgbClr val="9AE3E4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90" d="100"/>
          <a:sy n="90" d="100"/>
        </p:scale>
        <p:origin x="-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="" xmlns:a16="http://schemas.microsoft.com/office/drawing/2014/main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="" xmlns:a16="http://schemas.microsoft.com/office/drawing/2014/main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="" xmlns:a16="http://schemas.microsoft.com/office/drawing/2014/main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>
            <a:extLst>
              <a:ext uri="{FF2B5EF4-FFF2-40B4-BE49-F238E27FC236}">
                <a16:creationId xmlns="" xmlns:a16="http://schemas.microsoft.com/office/drawing/2014/main" id="{565DFA47-F825-4FC1-9CA2-716A5E8C3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>
            <a:extLst>
              <a:ext uri="{FF2B5EF4-FFF2-40B4-BE49-F238E27FC236}">
                <a16:creationId xmlns="" xmlns:a16="http://schemas.microsoft.com/office/drawing/2014/main" id="{F44DA0E4-E857-4146-9D69-70E8034F0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6804" name="Номер слайда 3">
            <a:extLst>
              <a:ext uri="{FF2B5EF4-FFF2-40B4-BE49-F238E27FC236}">
                <a16:creationId xmlns="" xmlns:a16="http://schemas.microsoft.com/office/drawing/2014/main" id="{8E51119A-5199-489E-AD3A-94F7A751F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EB7064-4D22-45FA-AEA6-4CEA6A13E0DB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="" xmlns:a16="http://schemas.microsoft.com/office/drawing/2014/main" id="{A6FABC3F-8863-4D25-8742-3B80FC164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="" xmlns:a16="http://schemas.microsoft.com/office/drawing/2014/main" id="{2EB0EBEB-8873-4331-BC26-A5AFDBD60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="" xmlns:a16="http://schemas.microsoft.com/office/drawing/2014/main" id="{4DA5EA7B-0AB6-4F0E-8C5C-7000F06CB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F95526-00DC-45AC-848F-458963BF027D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="" xmlns:a16="http://schemas.microsoft.com/office/drawing/2014/main" id="{B7341709-1213-43BA-BCD2-2506CC3B7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="" xmlns:a16="http://schemas.microsoft.com/office/drawing/2014/main" id="{F12BBD7B-DA16-482A-A80F-43165E9AD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="" xmlns:a16="http://schemas.microsoft.com/office/drawing/2014/main" id="{6E570C3B-2288-444B-84AA-A73226D1C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6BC10E-901D-4743-A742-C3ADF5A5D378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="" xmlns:a16="http://schemas.microsoft.com/office/drawing/2014/main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="" xmlns:a16="http://schemas.microsoft.com/office/drawing/2014/main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="" xmlns:a16="http://schemas.microsoft.com/office/drawing/2014/main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=""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=""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=""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="" xmlns:a16="http://schemas.microsoft.com/office/drawing/2014/main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="" xmlns:a16="http://schemas.microsoft.com/office/drawing/2014/main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="" xmlns:a16="http://schemas.microsoft.com/office/drawing/2014/main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="" xmlns:a16="http://schemas.microsoft.com/office/drawing/2014/main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="" xmlns:a16="http://schemas.microsoft.com/office/drawing/2014/main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="" xmlns:a16="http://schemas.microsoft.com/office/drawing/2014/main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="" xmlns:a16="http://schemas.microsoft.com/office/drawing/2014/main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="" xmlns:a16="http://schemas.microsoft.com/office/drawing/2014/main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="" xmlns:a16="http://schemas.microsoft.com/office/drawing/2014/main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=""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=""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=""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>
            <a:extLst>
              <a:ext uri="{FF2B5EF4-FFF2-40B4-BE49-F238E27FC236}">
                <a16:creationId xmlns="" xmlns:a16="http://schemas.microsoft.com/office/drawing/2014/main" id="{99499F4D-46FA-4A98-B300-7D98F43E5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>
            <a:extLst>
              <a:ext uri="{FF2B5EF4-FFF2-40B4-BE49-F238E27FC236}">
                <a16:creationId xmlns="" xmlns:a16="http://schemas.microsoft.com/office/drawing/2014/main" id="{14A26536-DC12-491B-AA73-0798B55AD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7044" name="Номер слайда 3">
            <a:extLst>
              <a:ext uri="{FF2B5EF4-FFF2-40B4-BE49-F238E27FC236}">
                <a16:creationId xmlns="" xmlns:a16="http://schemas.microsoft.com/office/drawing/2014/main" id="{721CE0E9-8FBA-49A4-B979-B643AD57F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336032-87F8-4E43-B983-F036920DA550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="" xmlns:a16="http://schemas.microsoft.com/office/drawing/2014/main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="" xmlns:a16="http://schemas.microsoft.com/office/drawing/2014/main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3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mailto:buh.orel@orcoko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Прямоугольник 2">
            <a:extLst>
              <a:ext uri="{FF2B5EF4-FFF2-40B4-BE49-F238E27FC236}">
                <a16:creationId xmlns="" xmlns:a16="http://schemas.microsoft.com/office/drawing/2014/main" id="{48FFC609-2C6F-4407-9C49-23FF4A49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337969"/>
            <a:ext cx="69447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Тихоновская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заместитель директора –  начальник отдела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обеспечения ГИА,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Заболонкова Наталья Вячеславовна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главный эксперт отдела обеспечения ГИА </a:t>
            </a: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=""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620069"/>
            <a:ext cx="83010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Особенности подготовки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проведения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основного государственного экзамена 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ППЭ в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2024 году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=""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=""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=""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=""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=""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=""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2024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-99392"/>
            <a:ext cx="88090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anose="02040503050406030204" pitchFamily="18" charset="0"/>
              </a:rPr>
              <a:t>РАБОТА С ФОРМОЙ ППЭ14-01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anose="02040503050406030204" pitchFamily="18" charset="0"/>
              </a:rPr>
              <a:t>«АКТ ПРИЕМА-ПЕРЕДАЧИ ЭМ В ППЭ»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764704"/>
            <a:ext cx="8443217" cy="84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До вскрытия сейф-пакета технический специалист по распоряжению руководителя ППЭ распечатывает форму ППЭ 14-01 «Акт приема-передачи экзаменационных материалов в ППЭ»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из «рассадки».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560866"/>
            <a:ext cx="3690689" cy="24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2.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 ГЭК совместно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руководителем ППЭ вскрывают сейф-пакет и заполняют раздел «Передача материалов в ППЭ»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форме ППЭ 14-01.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Количество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1.1. ИК;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1.3. ДБО № 2;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1.4. ВДП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075609" cy="19556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320354"/>
            <a:ext cx="720080" cy="642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53597" y="2965025"/>
            <a:ext cx="3834827" cy="111204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3501008"/>
            <a:ext cx="4680073" cy="13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3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Строка 1.6. «Дополнительные материалы: носитель информации» заполняется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случае наличия в сейф-пакете дисков (носителей информации).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Диск </a:t>
            </a:r>
            <a:b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«рассадкой» в акт не вписывается.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1"/>
          <a:stretch/>
        </p:blipFill>
        <p:spPr bwMode="auto">
          <a:xfrm>
            <a:off x="5075609" y="4190590"/>
            <a:ext cx="4025686" cy="16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941168"/>
            <a:ext cx="4563922" cy="84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4. Член ГЭК и руководитель 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заверяют своими подписями факт передачи ЭМ до проведения экзамена.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5805264"/>
            <a:ext cx="8705759" cy="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5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После проведения экзамена  руководитель ППЭ по акту передает ЭМ члену ГЭК.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598" y="4199596"/>
            <a:ext cx="3947697" cy="1605668"/>
          </a:xfrm>
          <a:prstGeom prst="rect">
            <a:avLst/>
          </a:prstGeom>
          <a:noFill/>
          <a:ln w="57150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164154"/>
            <a:ext cx="8705759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6.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 ГЭК при передаче ЭМ в ОРЦОКО предоставляет 2 экземпляра Акта (оригинал и копию) сотруднику ОРЦОКО. Оригинал остается в ОРЦОКО 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006051">
            <a:off x="6004007" y="4672085"/>
            <a:ext cx="227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4  п е ч а т и</a:t>
            </a:r>
            <a:endParaRPr lang="ru-RU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71" y="1814699"/>
            <a:ext cx="1047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tihonovskaya\Desktop\100-CD-DV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144303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196920" y="43766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-99392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ПЕРЕДАЧА ЭМ ЧЛЕНОМ ГЭК РУКОВОДИТЕЛЮ ППЭ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6" name="Picture 3" descr="C:\Users\tihonovskaya\Desktop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802063"/>
            <a:ext cx="14430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4925" y="1484313"/>
            <a:ext cx="2135188" cy="649287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Большой сейф-пакет с ЭМ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-14288" y="620687"/>
            <a:ext cx="9158288" cy="863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 форме ППЭ-14-01 </a:t>
            </a:r>
            <a:b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«Акт приёмки-передачи экзаменационных материалов в ППЭ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(форма распечатывается из «рассадки»)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00338" y="1484313"/>
            <a:ext cx="2087562" cy="649287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Стандартный </a:t>
            </a:r>
            <a:b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сейф-пакет  с ЭМ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2098675" y="1631950"/>
            <a:ext cx="67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Cambria" panose="02040503050406030204" pitchFamily="18" charset="0"/>
              </a:rPr>
              <a:t>ИЛИ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52663"/>
            <a:ext cx="2176463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0638"/>
            <a:ext cx="16541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932363" y="1500188"/>
            <a:ext cx="4211637" cy="22891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(DVD)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-диск, содержит 2 файла: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1 файл (настроечный)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с именем </a:t>
            </a:r>
            <a:r>
              <a:rPr lang="ru-RU" sz="1600" u="sng" dirty="0">
                <a:solidFill>
                  <a:schemeClr val="tx1"/>
                </a:solidFill>
                <a:latin typeface="Cambria" panose="02040503050406030204" pitchFamily="18" charset="0"/>
              </a:rPr>
              <a:t>«код ППЭ – наименование </a:t>
            </a:r>
            <a:r>
              <a:rPr lang="ru-RU" sz="1600" u="sng" dirty="0" err="1">
                <a:solidFill>
                  <a:schemeClr val="tx1"/>
                </a:solidFill>
                <a:latin typeface="Cambria" panose="02040503050406030204" pitchFamily="18" charset="0"/>
              </a:rPr>
              <a:t>ППЭ.rsjson</a:t>
            </a:r>
            <a:r>
              <a:rPr lang="ru-RU" sz="1600" u="sng" dirty="0">
                <a:solidFill>
                  <a:schemeClr val="tx1"/>
                </a:solidFill>
                <a:latin typeface="Cambria" panose="02040503050406030204" pitchFamily="18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содержит информацию о количестве аудиторий, задействованных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экзамене и количестве участников экзамена;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2 файл (рассадка)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содержит формы ППЭ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938" y="5157788"/>
            <a:ext cx="4778375" cy="849312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Проверка комплектности  и целостности ЭМ: </a:t>
            </a:r>
            <a:b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доставочных спецпакетов с ИК, ДБО № 2, ВДП. Размещение ЭМ в сейфе штаба ППЭ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925" y="6165850"/>
            <a:ext cx="4778375" cy="5619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Технический специалист осуществляет печать необходимого количества форм ППЭ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32363" y="4868863"/>
            <a:ext cx="4176712" cy="1858962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Технический специалист до начала экзамена загружает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1 файл (настроечный)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на станцию удаленного сканирования и сверяет код ППЭ, количество аудиторий и количество участников с данными 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2 файла (рассадка)</a:t>
            </a:r>
          </a:p>
        </p:txBody>
      </p:sp>
    </p:spTree>
    <p:extLst>
      <p:ext uri="{BB962C8B-B14F-4D97-AF65-F5344CB8AC3E}">
        <p14:creationId xmlns:p14="http://schemas.microsoft.com/office/powerpoint/2010/main" val="12764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-99392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anose="02040503050406030204" pitchFamily="18" charset="0"/>
              </a:rPr>
              <a:t>ДЕЙСТВИЯ РУКОВОДИТЕЛЯ ППЭ ДО НАЧАЛА ЭКЗАМЕНА</a:t>
            </a:r>
          </a:p>
        </p:txBody>
      </p:sp>
      <p:sp>
        <p:nvSpPr>
          <p:cNvPr id="45067" name="object 6">
            <a:extLst>
              <a:ext uri="{FF2B5EF4-FFF2-40B4-BE49-F238E27FC236}">
                <a16:creationId xmlns="" xmlns:a16="http://schemas.microsoft.com/office/drawing/2014/main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44463" y="3599881"/>
            <a:ext cx="8855075" cy="1339462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="" xmlns:a16="http://schemas.microsoft.com/office/drawing/2014/main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3603720"/>
            <a:ext cx="8812213" cy="133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Организаторам в аудитории</a:t>
            </a:r>
            <a:r>
              <a:rPr lang="ru-RU" alt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формы </a:t>
            </a: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ППЭ-05-01 (2 экз.), 05-02, 12-02, 12-03, 12-04-МАШ, ППЭ-16;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ножницы;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папку для организатора;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черновики</a:t>
            </a: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конверты </a:t>
            </a: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для упаковки использованных </a:t>
            </a: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КИМ, </a:t>
            </a: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черновиков, неиспользованных/бракованных ИК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29DC909-AB61-4181-AC7C-A534E28FDC04}"/>
              </a:ext>
            </a:extLst>
          </p:cNvPr>
          <p:cNvSpPr/>
          <p:nvPr/>
        </p:nvSpPr>
        <p:spPr>
          <a:xfrm>
            <a:off x="136525" y="994679"/>
            <a:ext cx="8855075" cy="36036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РУКОВОДИТЕЛЬ ППЭ ВЫДАЕТ: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15BA79-BEA1-4A11-98AA-4DA0ACBFC306}"/>
              </a:ext>
            </a:extLst>
          </p:cNvPr>
          <p:cNvSpPr/>
          <p:nvPr/>
        </p:nvSpPr>
        <p:spPr>
          <a:xfrm>
            <a:off x="136525" y="1420095"/>
            <a:ext cx="4846002" cy="1412721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438"/>
              </a:spcBef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Организаторам вне аудитории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, дежурному на </a:t>
            </a:r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входе</a:t>
            </a:r>
          </a:p>
          <a:p>
            <a:pPr marL="285750" indent="-285750">
              <a:spcBef>
                <a:spcPts val="438"/>
              </a:spcBef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ППЭ-06-01 </a:t>
            </a: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«Список участников ГИА-9 образовательной организации» </a:t>
            </a:r>
            <a:endParaRPr lang="ru-RU" sz="13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438"/>
              </a:spcBef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ППЭ-06-02 </a:t>
            </a: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«Список участников ГИА-9 в ППЭ по алфавиту» </a:t>
            </a:r>
          </a:p>
          <a:p>
            <a:pPr>
              <a:spcBef>
                <a:spcPts val="438"/>
              </a:spcBef>
              <a:defRPr/>
            </a:pP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для размещения на информационном стенде при входе в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ППЭ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0B1EE5D-8398-492E-BC3F-09415F29DAE1}"/>
              </a:ext>
            </a:extLst>
          </p:cNvPr>
          <p:cNvSpPr/>
          <p:nvPr/>
        </p:nvSpPr>
        <p:spPr>
          <a:xfrm>
            <a:off x="5076056" y="1420095"/>
            <a:ext cx="3915544" cy="1412720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Медицинским работникам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инструкцию, определяющую порядок его работы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во </a:t>
            </a: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время проведения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ОГЭ </a:t>
            </a: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в ППЭ;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журнал учета участников экзаменов, обратившихся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 </a:t>
            </a: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медицинскому работнику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D55C403-9937-4DA9-882E-C57DA7C7F634}"/>
              </a:ext>
            </a:extLst>
          </p:cNvPr>
          <p:cNvSpPr/>
          <p:nvPr/>
        </p:nvSpPr>
        <p:spPr>
          <a:xfrm>
            <a:off x="144463" y="2942431"/>
            <a:ext cx="8847137" cy="55949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Общественным наблюдателям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ППЭ-18-МАШ «Акт общественного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наблюдения за </a:t>
            </a: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проведением экзамена в ППЭ»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98DCE2F-AB86-450E-B5DD-784224C02A99}"/>
              </a:ext>
            </a:extLst>
          </p:cNvPr>
          <p:cNvGrpSpPr/>
          <p:nvPr/>
        </p:nvGrpSpPr>
        <p:grpSpPr>
          <a:xfrm>
            <a:off x="152401" y="617538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="" xmlns:a16="http://schemas.microsoft.com/office/drawing/2014/main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="" xmlns:a16="http://schemas.microsoft.com/office/drawing/2014/main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ПРОВЕДЕНИЕ ИНСТРУКТАЖА (8.15 часов). Инструкция для руководителя ППЭ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7244DA0-4946-4647-AC35-CFDD90626D43}"/>
              </a:ext>
            </a:extLst>
          </p:cNvPr>
          <p:cNvSpPr/>
          <p:nvPr/>
        </p:nvSpPr>
        <p:spPr>
          <a:xfrm>
            <a:off x="144464" y="5085184"/>
            <a:ext cx="836110" cy="1728192"/>
          </a:xfrm>
          <a:prstGeom prst="rect">
            <a:avLst/>
          </a:prstGeom>
          <a:solidFill>
            <a:srgbClr val="40C9CC"/>
          </a:solidFill>
          <a:ln>
            <a:solidFill>
              <a:srgbClr val="9AE3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Не позднее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9.45 часов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b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в штабе ППЭ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0B1EE5D-8398-492E-BC3F-09415F29DAE1}"/>
              </a:ext>
            </a:extLst>
          </p:cNvPr>
          <p:cNvSpPr/>
          <p:nvPr/>
        </p:nvSpPr>
        <p:spPr>
          <a:xfrm>
            <a:off x="989331" y="5085184"/>
            <a:ext cx="8002269" cy="1728192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Руководитель ППЭ выдает ответственному организатору в аудитории: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доставочные </a:t>
            </a:r>
            <a:r>
              <a:rPr lang="ru-RU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спецпакеты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 с ИК;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ДБО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ВДП для упаковки комплектов бланков участников ОГЭ (один 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аудиторию) и сопроводительный бланк;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конверты для упаковки КИМ и черновиков (два на аудиторию);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конверт для упаковки испорченных, дефектных, неиспользованных ИК;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</a:rPr>
              <a:t>конверт для упаковки формы ППЭ-04-02-Х «Ведомость оценивания лабораторной работы в аудитории» (при проведении ОГЭ по химии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object 5"/>
          <p:cNvSpPr>
            <a:spLocks noChangeArrowheads="1"/>
          </p:cNvSpPr>
          <p:nvPr/>
        </p:nvSpPr>
        <p:spPr bwMode="auto">
          <a:xfrm>
            <a:off x="8532440" y="5013176"/>
            <a:ext cx="423863" cy="649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D2705B21-8BE6-41E1-9B57-5C8CA6C0811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95C1C723-6083-4C81-A1C3-BD7450E5082F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F8B9AC3C-2C38-4616-A69F-3DF091F5F4E2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5" name="Заголовок 1">
            <a:extLst>
              <a:ext uri="{FF2B5EF4-FFF2-40B4-BE49-F238E27FC236}">
                <a16:creationId xmlns="" xmlns:a16="http://schemas.microsoft.com/office/drawing/2014/main" id="{5888A116-9A52-4A04-9FBB-175B8CA6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ФОРМЫ ППЭ, ИСПОЛЬЗУЕМЫЕ ПРИ ВХОДЕ УЧАСТНИКОВ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АУДИТОРИЮ</a:t>
            </a:r>
          </a:p>
        </p:txBody>
      </p:sp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16338"/>
            <a:ext cx="4932362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38300"/>
            <a:ext cx="4608512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38300"/>
            <a:ext cx="3754437" cy="145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object 8"/>
          <p:cNvSpPr>
            <a:spLocks/>
          </p:cNvSpPr>
          <p:nvPr/>
        </p:nvSpPr>
        <p:spPr bwMode="auto">
          <a:xfrm>
            <a:off x="3352800" y="2852738"/>
            <a:ext cx="365125" cy="166687"/>
          </a:xfrm>
          <a:custGeom>
            <a:avLst/>
            <a:gdLst>
              <a:gd name="T0" fmla="*/ 0 w 841375"/>
              <a:gd name="T1" fmla="*/ 0 h 576579"/>
              <a:gd name="T2" fmla="*/ 0 w 841375"/>
              <a:gd name="T3" fmla="*/ 0 h 576579"/>
              <a:gd name="T4" fmla="*/ 0 w 841375"/>
              <a:gd name="T5" fmla="*/ 0 h 576579"/>
              <a:gd name="T6" fmla="*/ 0 w 841375"/>
              <a:gd name="T7" fmla="*/ 0 h 576579"/>
              <a:gd name="T8" fmla="*/ 0 w 841375"/>
              <a:gd name="T9" fmla="*/ 0 h 576579"/>
              <a:gd name="T10" fmla="*/ 0 w 841375"/>
              <a:gd name="T11" fmla="*/ 0 h 576579"/>
              <a:gd name="T12" fmla="*/ 0 w 841375"/>
              <a:gd name="T13" fmla="*/ 0 h 576579"/>
              <a:gd name="T14" fmla="*/ 0 w 841375"/>
              <a:gd name="T15" fmla="*/ 0 h 576579"/>
              <a:gd name="T16" fmla="*/ 0 w 841375"/>
              <a:gd name="T17" fmla="*/ 0 h 576579"/>
              <a:gd name="T18" fmla="*/ 0 w 841375"/>
              <a:gd name="T19" fmla="*/ 0 h 576579"/>
              <a:gd name="T20" fmla="*/ 0 w 841375"/>
              <a:gd name="T21" fmla="*/ 0 h 576579"/>
              <a:gd name="T22" fmla="*/ 0 w 841375"/>
              <a:gd name="T23" fmla="*/ 0 h 576579"/>
              <a:gd name="T24" fmla="*/ 0 w 841375"/>
              <a:gd name="T25" fmla="*/ 0 h 576579"/>
              <a:gd name="T26" fmla="*/ 0 w 841375"/>
              <a:gd name="T27" fmla="*/ 0 h 576579"/>
              <a:gd name="T28" fmla="*/ 0 w 841375"/>
              <a:gd name="T29" fmla="*/ 0 h 576579"/>
              <a:gd name="T30" fmla="*/ 0 w 841375"/>
              <a:gd name="T31" fmla="*/ 0 h 576579"/>
              <a:gd name="T32" fmla="*/ 0 w 841375"/>
              <a:gd name="T33" fmla="*/ 0 h 576579"/>
              <a:gd name="T34" fmla="*/ 0 w 841375"/>
              <a:gd name="T35" fmla="*/ 0 h 576579"/>
              <a:gd name="T36" fmla="*/ 0 w 841375"/>
              <a:gd name="T37" fmla="*/ 0 h 576579"/>
              <a:gd name="T38" fmla="*/ 0 w 841375"/>
              <a:gd name="T39" fmla="*/ 0 h 576579"/>
              <a:gd name="T40" fmla="*/ 0 w 841375"/>
              <a:gd name="T41" fmla="*/ 0 h 576579"/>
              <a:gd name="T42" fmla="*/ 0 w 841375"/>
              <a:gd name="T43" fmla="*/ 0 h 576579"/>
              <a:gd name="T44" fmla="*/ 0 w 841375"/>
              <a:gd name="T45" fmla="*/ 0 h 576579"/>
              <a:gd name="T46" fmla="*/ 0 w 841375"/>
              <a:gd name="T47" fmla="*/ 0 h 576579"/>
              <a:gd name="T48" fmla="*/ 0 w 841375"/>
              <a:gd name="T49" fmla="*/ 0 h 576579"/>
              <a:gd name="T50" fmla="*/ 0 w 841375"/>
              <a:gd name="T51" fmla="*/ 0 h 576579"/>
              <a:gd name="T52" fmla="*/ 0 w 841375"/>
              <a:gd name="T53" fmla="*/ 0 h 576579"/>
              <a:gd name="T54" fmla="*/ 0 w 841375"/>
              <a:gd name="T55" fmla="*/ 0 h 576579"/>
              <a:gd name="T56" fmla="*/ 0 w 841375"/>
              <a:gd name="T57" fmla="*/ 0 h 576579"/>
              <a:gd name="T58" fmla="*/ 0 w 841375"/>
              <a:gd name="T59" fmla="*/ 0 h 576579"/>
              <a:gd name="T60" fmla="*/ 0 w 841375"/>
              <a:gd name="T61" fmla="*/ 0 h 576579"/>
              <a:gd name="T62" fmla="*/ 0 w 841375"/>
              <a:gd name="T63" fmla="*/ 0 h 576579"/>
              <a:gd name="T64" fmla="*/ 0 w 841375"/>
              <a:gd name="T65" fmla="*/ 0 h 576579"/>
              <a:gd name="T66" fmla="*/ 0 w 841375"/>
              <a:gd name="T67" fmla="*/ 0 h 576579"/>
              <a:gd name="T68" fmla="*/ 0 w 841375"/>
              <a:gd name="T69" fmla="*/ 0 h 576579"/>
              <a:gd name="T70" fmla="*/ 0 w 841375"/>
              <a:gd name="T71" fmla="*/ 0 h 576579"/>
              <a:gd name="T72" fmla="*/ 0 w 841375"/>
              <a:gd name="T73" fmla="*/ 0 h 576579"/>
              <a:gd name="T74" fmla="*/ 0 w 841375"/>
              <a:gd name="T75" fmla="*/ 0 h 576579"/>
              <a:gd name="T76" fmla="*/ 0 w 841375"/>
              <a:gd name="T77" fmla="*/ 0 h 576579"/>
              <a:gd name="T78" fmla="*/ 0 w 841375"/>
              <a:gd name="T79" fmla="*/ 0 h 576579"/>
              <a:gd name="T80" fmla="*/ 0 w 841375"/>
              <a:gd name="T81" fmla="*/ 0 h 576579"/>
              <a:gd name="T82" fmla="*/ 0 w 841375"/>
              <a:gd name="T83" fmla="*/ 0 h 576579"/>
              <a:gd name="T84" fmla="*/ 0 w 841375"/>
              <a:gd name="T85" fmla="*/ 0 h 576579"/>
              <a:gd name="T86" fmla="*/ 0 w 841375"/>
              <a:gd name="T87" fmla="*/ 0 h 576579"/>
              <a:gd name="T88" fmla="*/ 0 w 841375"/>
              <a:gd name="T89" fmla="*/ 0 h 576579"/>
              <a:gd name="T90" fmla="*/ 0 w 841375"/>
              <a:gd name="T91" fmla="*/ 0 h 576579"/>
              <a:gd name="T92" fmla="*/ 0 w 841375"/>
              <a:gd name="T93" fmla="*/ 0 h 576579"/>
              <a:gd name="T94" fmla="*/ 0 w 841375"/>
              <a:gd name="T95" fmla="*/ 0 h 576579"/>
              <a:gd name="T96" fmla="*/ 0 w 841375"/>
              <a:gd name="T97" fmla="*/ 0 h 5765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1375" h="576579">
                <a:moveTo>
                  <a:pt x="0" y="288036"/>
                </a:moveTo>
                <a:lnTo>
                  <a:pt x="3840" y="248940"/>
                </a:lnTo>
                <a:lnTo>
                  <a:pt x="15026" y="211446"/>
                </a:lnTo>
                <a:lnTo>
                  <a:pt x="33057" y="175896"/>
                </a:lnTo>
                <a:lnTo>
                  <a:pt x="57432" y="142635"/>
                </a:lnTo>
                <a:lnTo>
                  <a:pt x="87648" y="112003"/>
                </a:lnTo>
                <a:lnTo>
                  <a:pt x="123205" y="84343"/>
                </a:lnTo>
                <a:lnTo>
                  <a:pt x="163602" y="59999"/>
                </a:lnTo>
                <a:lnTo>
                  <a:pt x="208336" y="39313"/>
                </a:lnTo>
                <a:lnTo>
                  <a:pt x="256907" y="22627"/>
                </a:lnTo>
                <a:lnTo>
                  <a:pt x="308812" y="10285"/>
                </a:lnTo>
                <a:lnTo>
                  <a:pt x="363552" y="2628"/>
                </a:lnTo>
                <a:lnTo>
                  <a:pt x="420624" y="0"/>
                </a:lnTo>
                <a:lnTo>
                  <a:pt x="477698" y="2628"/>
                </a:lnTo>
                <a:lnTo>
                  <a:pt x="532444" y="10285"/>
                </a:lnTo>
                <a:lnTo>
                  <a:pt x="584360" y="22627"/>
                </a:lnTo>
                <a:lnTo>
                  <a:pt x="632944" y="39313"/>
                </a:lnTo>
                <a:lnTo>
                  <a:pt x="677693" y="59999"/>
                </a:lnTo>
                <a:lnTo>
                  <a:pt x="718105" y="84343"/>
                </a:lnTo>
                <a:lnTo>
                  <a:pt x="753678" y="112003"/>
                </a:lnTo>
                <a:lnTo>
                  <a:pt x="783909" y="142635"/>
                </a:lnTo>
                <a:lnTo>
                  <a:pt x="808297" y="175896"/>
                </a:lnTo>
                <a:lnTo>
                  <a:pt x="826339" y="211446"/>
                </a:lnTo>
                <a:lnTo>
                  <a:pt x="837532" y="248940"/>
                </a:lnTo>
                <a:lnTo>
                  <a:pt x="841375" y="288036"/>
                </a:lnTo>
                <a:lnTo>
                  <a:pt x="837532" y="327134"/>
                </a:lnTo>
                <a:lnTo>
                  <a:pt x="826339" y="364635"/>
                </a:lnTo>
                <a:lnTo>
                  <a:pt x="808297" y="400194"/>
                </a:lnTo>
                <a:lnTo>
                  <a:pt x="783909" y="433469"/>
                </a:lnTo>
                <a:lnTo>
                  <a:pt x="753678" y="464116"/>
                </a:lnTo>
                <a:lnTo>
                  <a:pt x="718105" y="491791"/>
                </a:lnTo>
                <a:lnTo>
                  <a:pt x="677693" y="516151"/>
                </a:lnTo>
                <a:lnTo>
                  <a:pt x="632944" y="536852"/>
                </a:lnTo>
                <a:lnTo>
                  <a:pt x="584360" y="553551"/>
                </a:lnTo>
                <a:lnTo>
                  <a:pt x="532444" y="565904"/>
                </a:lnTo>
                <a:lnTo>
                  <a:pt x="477698" y="573568"/>
                </a:lnTo>
                <a:lnTo>
                  <a:pt x="420624" y="576199"/>
                </a:lnTo>
                <a:lnTo>
                  <a:pt x="363552" y="573568"/>
                </a:lnTo>
                <a:lnTo>
                  <a:pt x="308812" y="565904"/>
                </a:lnTo>
                <a:lnTo>
                  <a:pt x="256907" y="553551"/>
                </a:lnTo>
                <a:lnTo>
                  <a:pt x="208336" y="536852"/>
                </a:lnTo>
                <a:lnTo>
                  <a:pt x="163602" y="516151"/>
                </a:lnTo>
                <a:lnTo>
                  <a:pt x="123205" y="491791"/>
                </a:lnTo>
                <a:lnTo>
                  <a:pt x="87648" y="464116"/>
                </a:lnTo>
                <a:lnTo>
                  <a:pt x="57432" y="433469"/>
                </a:lnTo>
                <a:lnTo>
                  <a:pt x="33057" y="400194"/>
                </a:lnTo>
                <a:lnTo>
                  <a:pt x="15026" y="364635"/>
                </a:lnTo>
                <a:lnTo>
                  <a:pt x="3840" y="327134"/>
                </a:lnTo>
                <a:lnTo>
                  <a:pt x="0" y="288036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7"/>
          <p:cNvSpPr txBox="1">
            <a:spLocks/>
          </p:cNvSpPr>
          <p:nvPr/>
        </p:nvSpPr>
        <p:spPr bwMode="auto">
          <a:xfrm>
            <a:off x="57467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ФОРМА</a:t>
            </a:r>
            <a:r>
              <a:rPr lang="ru-RU" sz="1800" b="1" spc="-6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sz="1800" b="1" spc="-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ППЭ-05-01</a:t>
            </a:r>
            <a:endParaRPr lang="ru-RU" sz="1800" b="1" spc="-5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object 8"/>
          <p:cNvSpPr>
            <a:spLocks/>
          </p:cNvSpPr>
          <p:nvPr/>
        </p:nvSpPr>
        <p:spPr bwMode="auto">
          <a:xfrm>
            <a:off x="4165600" y="3068638"/>
            <a:ext cx="2592388" cy="373062"/>
          </a:xfrm>
          <a:custGeom>
            <a:avLst/>
            <a:gdLst>
              <a:gd name="T0" fmla="*/ 0 w 1440179"/>
              <a:gd name="T1" fmla="*/ 1 h 576579"/>
              <a:gd name="T2" fmla="*/ 2147483647 w 1440179"/>
              <a:gd name="T3" fmla="*/ 1 h 576579"/>
              <a:gd name="T4" fmla="*/ 2147483647 w 1440179"/>
              <a:gd name="T5" fmla="*/ 1 h 576579"/>
              <a:gd name="T6" fmla="*/ 2147483647 w 1440179"/>
              <a:gd name="T7" fmla="*/ 1 h 576579"/>
              <a:gd name="T8" fmla="*/ 2147483647 w 1440179"/>
              <a:gd name="T9" fmla="*/ 1 h 576579"/>
              <a:gd name="T10" fmla="*/ 2147483647 w 1440179"/>
              <a:gd name="T11" fmla="*/ 1 h 576579"/>
              <a:gd name="T12" fmla="*/ 2147483647 w 1440179"/>
              <a:gd name="T13" fmla="*/ 1 h 576579"/>
              <a:gd name="T14" fmla="*/ 2147483647 w 1440179"/>
              <a:gd name="T15" fmla="*/ 1 h 576579"/>
              <a:gd name="T16" fmla="*/ 2147483647 w 1440179"/>
              <a:gd name="T17" fmla="*/ 1 h 576579"/>
              <a:gd name="T18" fmla="*/ 2147483647 w 1440179"/>
              <a:gd name="T19" fmla="*/ 1 h 576579"/>
              <a:gd name="T20" fmla="*/ 2147483647 w 1440179"/>
              <a:gd name="T21" fmla="*/ 1 h 576579"/>
              <a:gd name="T22" fmla="*/ 2147483647 w 1440179"/>
              <a:gd name="T23" fmla="*/ 1 h 576579"/>
              <a:gd name="T24" fmla="*/ 2147483647 w 1440179"/>
              <a:gd name="T25" fmla="*/ 1 h 576579"/>
              <a:gd name="T26" fmla="*/ 2147483647 w 1440179"/>
              <a:gd name="T27" fmla="*/ 1 h 576579"/>
              <a:gd name="T28" fmla="*/ 2147483647 w 1440179"/>
              <a:gd name="T29" fmla="*/ 1 h 576579"/>
              <a:gd name="T30" fmla="*/ 2147483647 w 1440179"/>
              <a:gd name="T31" fmla="*/ 0 h 576579"/>
              <a:gd name="T32" fmla="*/ 2147483647 w 1440179"/>
              <a:gd name="T33" fmla="*/ 1 h 576579"/>
              <a:gd name="T34" fmla="*/ 2147483647 w 1440179"/>
              <a:gd name="T35" fmla="*/ 1 h 576579"/>
              <a:gd name="T36" fmla="*/ 2147483647 w 1440179"/>
              <a:gd name="T37" fmla="*/ 1 h 576579"/>
              <a:gd name="T38" fmla="*/ 2147483647 w 1440179"/>
              <a:gd name="T39" fmla="*/ 1 h 576579"/>
              <a:gd name="T40" fmla="*/ 2147483647 w 1440179"/>
              <a:gd name="T41" fmla="*/ 1 h 576579"/>
              <a:gd name="T42" fmla="*/ 2147483647 w 1440179"/>
              <a:gd name="T43" fmla="*/ 1 h 576579"/>
              <a:gd name="T44" fmla="*/ 2147483647 w 1440179"/>
              <a:gd name="T45" fmla="*/ 1 h 576579"/>
              <a:gd name="T46" fmla="*/ 2147483647 w 1440179"/>
              <a:gd name="T47" fmla="*/ 1 h 576579"/>
              <a:gd name="T48" fmla="*/ 2147483647 w 1440179"/>
              <a:gd name="T49" fmla="*/ 1 h 576579"/>
              <a:gd name="T50" fmla="*/ 2147483647 w 1440179"/>
              <a:gd name="T51" fmla="*/ 1 h 576579"/>
              <a:gd name="T52" fmla="*/ 2147483647 w 1440179"/>
              <a:gd name="T53" fmla="*/ 1 h 576579"/>
              <a:gd name="T54" fmla="*/ 2147483647 w 1440179"/>
              <a:gd name="T55" fmla="*/ 1 h 576579"/>
              <a:gd name="T56" fmla="*/ 2147483647 w 1440179"/>
              <a:gd name="T57" fmla="*/ 1 h 576579"/>
              <a:gd name="T58" fmla="*/ 2147483647 w 1440179"/>
              <a:gd name="T59" fmla="*/ 1 h 576579"/>
              <a:gd name="T60" fmla="*/ 2147483647 w 1440179"/>
              <a:gd name="T61" fmla="*/ 1 h 576579"/>
              <a:gd name="T62" fmla="*/ 2147483647 w 1440179"/>
              <a:gd name="T63" fmla="*/ 1 h 576579"/>
              <a:gd name="T64" fmla="*/ 2147483647 w 1440179"/>
              <a:gd name="T65" fmla="*/ 1 h 576579"/>
              <a:gd name="T66" fmla="*/ 2147483647 w 1440179"/>
              <a:gd name="T67" fmla="*/ 1 h 576579"/>
              <a:gd name="T68" fmla="*/ 2147483647 w 1440179"/>
              <a:gd name="T69" fmla="*/ 1 h 576579"/>
              <a:gd name="T70" fmla="*/ 2147483647 w 1440179"/>
              <a:gd name="T71" fmla="*/ 1 h 576579"/>
              <a:gd name="T72" fmla="*/ 2147483647 w 1440179"/>
              <a:gd name="T73" fmla="*/ 1 h 576579"/>
              <a:gd name="T74" fmla="*/ 2147483647 w 1440179"/>
              <a:gd name="T75" fmla="*/ 1 h 576579"/>
              <a:gd name="T76" fmla="*/ 2147483647 w 1440179"/>
              <a:gd name="T77" fmla="*/ 1 h 576579"/>
              <a:gd name="T78" fmla="*/ 2147483647 w 1440179"/>
              <a:gd name="T79" fmla="*/ 1 h 576579"/>
              <a:gd name="T80" fmla="*/ 2147483647 w 1440179"/>
              <a:gd name="T81" fmla="*/ 1 h 576579"/>
              <a:gd name="T82" fmla="*/ 2147483647 w 1440179"/>
              <a:gd name="T83" fmla="*/ 1 h 576579"/>
              <a:gd name="T84" fmla="*/ 2147483647 w 1440179"/>
              <a:gd name="T85" fmla="*/ 1 h 576579"/>
              <a:gd name="T86" fmla="*/ 2147483647 w 1440179"/>
              <a:gd name="T87" fmla="*/ 1 h 576579"/>
              <a:gd name="T88" fmla="*/ 2147483647 w 1440179"/>
              <a:gd name="T89" fmla="*/ 1 h 576579"/>
              <a:gd name="T90" fmla="*/ 2147483647 w 1440179"/>
              <a:gd name="T91" fmla="*/ 1 h 576579"/>
              <a:gd name="T92" fmla="*/ 2147483647 w 1440179"/>
              <a:gd name="T93" fmla="*/ 1 h 576579"/>
              <a:gd name="T94" fmla="*/ 2147483647 w 1440179"/>
              <a:gd name="T95" fmla="*/ 1 h 576579"/>
              <a:gd name="T96" fmla="*/ 2147483647 w 1440179"/>
              <a:gd name="T97" fmla="*/ 1 h 576579"/>
              <a:gd name="T98" fmla="*/ 2147483647 w 1440179"/>
              <a:gd name="T99" fmla="*/ 1 h 576579"/>
              <a:gd name="T100" fmla="*/ 2147483647 w 1440179"/>
              <a:gd name="T101" fmla="*/ 1 h 576579"/>
              <a:gd name="T102" fmla="*/ 2147483647 w 1440179"/>
              <a:gd name="T103" fmla="*/ 1 h 576579"/>
              <a:gd name="T104" fmla="*/ 2147483647 w 1440179"/>
              <a:gd name="T105" fmla="*/ 1 h 576579"/>
              <a:gd name="T106" fmla="*/ 2147483647 w 1440179"/>
              <a:gd name="T107" fmla="*/ 1 h 576579"/>
              <a:gd name="T108" fmla="*/ 2147483647 w 1440179"/>
              <a:gd name="T109" fmla="*/ 1 h 576579"/>
              <a:gd name="T110" fmla="*/ 2147483647 w 1440179"/>
              <a:gd name="T111" fmla="*/ 1 h 576579"/>
              <a:gd name="T112" fmla="*/ 2147483647 w 1440179"/>
              <a:gd name="T113" fmla="*/ 1 h 576579"/>
              <a:gd name="T114" fmla="*/ 2147483647 w 1440179"/>
              <a:gd name="T115" fmla="*/ 1 h 576579"/>
              <a:gd name="T116" fmla="*/ 2147483647 w 1440179"/>
              <a:gd name="T117" fmla="*/ 1 h 576579"/>
              <a:gd name="T118" fmla="*/ 2147483647 w 1440179"/>
              <a:gd name="T119" fmla="*/ 1 h 576579"/>
              <a:gd name="T120" fmla="*/ 2147483647 w 1440179"/>
              <a:gd name="T121" fmla="*/ 1 h 576579"/>
              <a:gd name="T122" fmla="*/ 0 w 1440179"/>
              <a:gd name="T123" fmla="*/ 1 h 5765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40179" h="576579">
                <a:moveTo>
                  <a:pt x="0" y="288035"/>
                </a:moveTo>
                <a:lnTo>
                  <a:pt x="11603" y="236247"/>
                </a:lnTo>
                <a:lnTo>
                  <a:pt x="45057" y="187509"/>
                </a:lnTo>
                <a:lnTo>
                  <a:pt x="98326" y="142635"/>
                </a:lnTo>
                <a:lnTo>
                  <a:pt x="131755" y="121900"/>
                </a:lnTo>
                <a:lnTo>
                  <a:pt x="169375" y="102436"/>
                </a:lnTo>
                <a:lnTo>
                  <a:pt x="210931" y="84343"/>
                </a:lnTo>
                <a:lnTo>
                  <a:pt x="256168" y="67724"/>
                </a:lnTo>
                <a:lnTo>
                  <a:pt x="304834" y="52681"/>
                </a:lnTo>
                <a:lnTo>
                  <a:pt x="356672" y="39313"/>
                </a:lnTo>
                <a:lnTo>
                  <a:pt x="411429" y="27724"/>
                </a:lnTo>
                <a:lnTo>
                  <a:pt x="468850" y="18014"/>
                </a:lnTo>
                <a:lnTo>
                  <a:pt x="528681" y="10285"/>
                </a:lnTo>
                <a:lnTo>
                  <a:pt x="590668" y="4638"/>
                </a:lnTo>
                <a:lnTo>
                  <a:pt x="654555" y="1176"/>
                </a:lnTo>
                <a:lnTo>
                  <a:pt x="720090" y="0"/>
                </a:lnTo>
                <a:lnTo>
                  <a:pt x="785643" y="1176"/>
                </a:lnTo>
                <a:lnTo>
                  <a:pt x="849545" y="4638"/>
                </a:lnTo>
                <a:lnTo>
                  <a:pt x="911542" y="10285"/>
                </a:lnTo>
                <a:lnTo>
                  <a:pt x="971380" y="18014"/>
                </a:lnTo>
                <a:lnTo>
                  <a:pt x="1028805" y="27724"/>
                </a:lnTo>
                <a:lnTo>
                  <a:pt x="1083563" y="39313"/>
                </a:lnTo>
                <a:lnTo>
                  <a:pt x="1135401" y="52681"/>
                </a:lnTo>
                <a:lnTo>
                  <a:pt x="1184063" y="67724"/>
                </a:lnTo>
                <a:lnTo>
                  <a:pt x="1229296" y="84343"/>
                </a:lnTo>
                <a:lnTo>
                  <a:pt x="1270846" y="102436"/>
                </a:lnTo>
                <a:lnTo>
                  <a:pt x="1308459" y="121900"/>
                </a:lnTo>
                <a:lnTo>
                  <a:pt x="1341881" y="142635"/>
                </a:lnTo>
                <a:lnTo>
                  <a:pt x="1395137" y="187509"/>
                </a:lnTo>
                <a:lnTo>
                  <a:pt x="1428580" y="236247"/>
                </a:lnTo>
                <a:lnTo>
                  <a:pt x="1440180" y="288035"/>
                </a:lnTo>
                <a:lnTo>
                  <a:pt x="1437237" y="314249"/>
                </a:lnTo>
                <a:lnTo>
                  <a:pt x="1428580" y="339803"/>
                </a:lnTo>
                <a:lnTo>
                  <a:pt x="1395137" y="388528"/>
                </a:lnTo>
                <a:lnTo>
                  <a:pt x="1341881" y="433396"/>
                </a:lnTo>
                <a:lnTo>
                  <a:pt x="1308459" y="454129"/>
                </a:lnTo>
                <a:lnTo>
                  <a:pt x="1270846" y="473593"/>
                </a:lnTo>
                <a:lnTo>
                  <a:pt x="1229296" y="491686"/>
                </a:lnTo>
                <a:lnTo>
                  <a:pt x="1184063" y="508307"/>
                </a:lnTo>
                <a:lnTo>
                  <a:pt x="1135401" y="523352"/>
                </a:lnTo>
                <a:lnTo>
                  <a:pt x="1083564" y="536722"/>
                </a:lnTo>
                <a:lnTo>
                  <a:pt x="1028805" y="548314"/>
                </a:lnTo>
                <a:lnTo>
                  <a:pt x="971380" y="558026"/>
                </a:lnTo>
                <a:lnTo>
                  <a:pt x="911542" y="565757"/>
                </a:lnTo>
                <a:lnTo>
                  <a:pt x="849545" y="571406"/>
                </a:lnTo>
                <a:lnTo>
                  <a:pt x="785643" y="574869"/>
                </a:lnTo>
                <a:lnTo>
                  <a:pt x="720090" y="576046"/>
                </a:lnTo>
                <a:lnTo>
                  <a:pt x="654555" y="574869"/>
                </a:lnTo>
                <a:lnTo>
                  <a:pt x="590668" y="571406"/>
                </a:lnTo>
                <a:lnTo>
                  <a:pt x="528681" y="565757"/>
                </a:lnTo>
                <a:lnTo>
                  <a:pt x="468850" y="558026"/>
                </a:lnTo>
                <a:lnTo>
                  <a:pt x="411429" y="548314"/>
                </a:lnTo>
                <a:lnTo>
                  <a:pt x="356672" y="536722"/>
                </a:lnTo>
                <a:lnTo>
                  <a:pt x="304834" y="523352"/>
                </a:lnTo>
                <a:lnTo>
                  <a:pt x="256168" y="508307"/>
                </a:lnTo>
                <a:lnTo>
                  <a:pt x="210931" y="491686"/>
                </a:lnTo>
                <a:lnTo>
                  <a:pt x="169375" y="473593"/>
                </a:lnTo>
                <a:lnTo>
                  <a:pt x="131755" y="454129"/>
                </a:lnTo>
                <a:lnTo>
                  <a:pt x="98326" y="433396"/>
                </a:lnTo>
                <a:lnTo>
                  <a:pt x="45057" y="388528"/>
                </a:lnTo>
                <a:lnTo>
                  <a:pt x="11603" y="339803"/>
                </a:lnTo>
                <a:lnTo>
                  <a:pt x="0" y="28803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" name="object 7"/>
          <p:cNvSpPr txBox="1">
            <a:spLocks/>
          </p:cNvSpPr>
          <p:nvPr/>
        </p:nvSpPr>
        <p:spPr bwMode="auto">
          <a:xfrm>
            <a:off x="482282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ФОРМА</a:t>
            </a:r>
            <a:r>
              <a:rPr lang="ru-RU" sz="1800" b="1" spc="-6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sz="1800" b="1" spc="-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ППЭ-05-02</a:t>
            </a:r>
            <a:endParaRPr lang="ru-RU" sz="1800" b="1" spc="-5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object 8"/>
          <p:cNvSpPr>
            <a:spLocks/>
          </p:cNvSpPr>
          <p:nvPr/>
        </p:nvSpPr>
        <p:spPr bwMode="auto">
          <a:xfrm>
            <a:off x="292100" y="6092825"/>
            <a:ext cx="3243263" cy="288925"/>
          </a:xfrm>
          <a:custGeom>
            <a:avLst/>
            <a:gdLst>
              <a:gd name="T0" fmla="*/ 1 w 5400675"/>
              <a:gd name="T1" fmla="*/ 229698 h 216535"/>
              <a:gd name="T2" fmla="*/ 1 w 5400675"/>
              <a:gd name="T3" fmla="*/ 178740 h 216535"/>
              <a:gd name="T4" fmla="*/ 1 w 5400675"/>
              <a:gd name="T5" fmla="*/ 147305 h 216535"/>
              <a:gd name="T6" fmla="*/ 1 w 5400675"/>
              <a:gd name="T7" fmla="*/ 125232 h 216535"/>
              <a:gd name="T8" fmla="*/ 1 w 5400675"/>
              <a:gd name="T9" fmla="*/ 104573 h 216535"/>
              <a:gd name="T10" fmla="*/ 1 w 5400675"/>
              <a:gd name="T11" fmla="*/ 85443 h 216535"/>
              <a:gd name="T12" fmla="*/ 1 w 5400675"/>
              <a:gd name="T13" fmla="*/ 67938 h 216535"/>
              <a:gd name="T14" fmla="*/ 1 w 5400675"/>
              <a:gd name="T15" fmla="*/ 52189 h 216535"/>
              <a:gd name="T16" fmla="*/ 1 w 5400675"/>
              <a:gd name="T17" fmla="*/ 38295 h 216535"/>
              <a:gd name="T18" fmla="*/ 1 w 5400675"/>
              <a:gd name="T19" fmla="*/ 26371 h 216535"/>
              <a:gd name="T20" fmla="*/ 1 w 5400675"/>
              <a:gd name="T21" fmla="*/ 16529 h 216535"/>
              <a:gd name="T22" fmla="*/ 1 w 5400675"/>
              <a:gd name="T23" fmla="*/ 8873 h 216535"/>
              <a:gd name="T24" fmla="*/ 1 w 5400675"/>
              <a:gd name="T25" fmla="*/ 3540 h 216535"/>
              <a:gd name="T26" fmla="*/ 1 w 5400675"/>
              <a:gd name="T27" fmla="*/ 539 h 216535"/>
              <a:gd name="T28" fmla="*/ 1 w 5400675"/>
              <a:gd name="T29" fmla="*/ 155 h 216535"/>
              <a:gd name="T30" fmla="*/ 1 w 5400675"/>
              <a:gd name="T31" fmla="*/ 2279 h 216535"/>
              <a:gd name="T32" fmla="*/ 1 w 5400675"/>
              <a:gd name="T33" fmla="*/ 6821 h 216535"/>
              <a:gd name="T34" fmla="*/ 1 w 5400675"/>
              <a:gd name="T35" fmla="*/ 13727 h 216535"/>
              <a:gd name="T36" fmla="*/ 1 w 5400675"/>
              <a:gd name="T37" fmla="*/ 22858 h 216535"/>
              <a:gd name="T38" fmla="*/ 1 w 5400675"/>
              <a:gd name="T39" fmla="*/ 34100 h 216535"/>
              <a:gd name="T40" fmla="*/ 1 w 5400675"/>
              <a:gd name="T41" fmla="*/ 47348 h 216535"/>
              <a:gd name="T42" fmla="*/ 1 w 5400675"/>
              <a:gd name="T43" fmla="*/ 62491 h 216535"/>
              <a:gd name="T44" fmla="*/ 1 w 5400675"/>
              <a:gd name="T45" fmla="*/ 79424 h 216535"/>
              <a:gd name="T46" fmla="*/ 1 w 5400675"/>
              <a:gd name="T47" fmla="*/ 98018 h 216535"/>
              <a:gd name="T48" fmla="*/ 1 w 5400675"/>
              <a:gd name="T49" fmla="*/ 118188 h 216535"/>
              <a:gd name="T50" fmla="*/ 1 w 5400675"/>
              <a:gd name="T51" fmla="*/ 139800 h 216535"/>
              <a:gd name="T52" fmla="*/ 1 w 5400675"/>
              <a:gd name="T53" fmla="*/ 162755 h 216535"/>
              <a:gd name="T54" fmla="*/ 1 w 5400675"/>
              <a:gd name="T55" fmla="*/ 212249 h 216535"/>
              <a:gd name="T56" fmla="*/ 1 w 5400675"/>
              <a:gd name="T57" fmla="*/ 293803 h 216535"/>
              <a:gd name="T58" fmla="*/ 1 w 5400675"/>
              <a:gd name="T59" fmla="*/ 369136 h 216535"/>
              <a:gd name="T60" fmla="*/ 1 w 5400675"/>
              <a:gd name="T61" fmla="*/ 430497 h 216535"/>
              <a:gd name="T62" fmla="*/ 1 w 5400675"/>
              <a:gd name="T63" fmla="*/ 470794 h 216535"/>
              <a:gd name="T64" fmla="*/ 1 w 5400675"/>
              <a:gd name="T65" fmla="*/ 493324 h 216535"/>
              <a:gd name="T66" fmla="*/ 1 w 5400675"/>
              <a:gd name="T67" fmla="*/ 514468 h 216535"/>
              <a:gd name="T68" fmla="*/ 1 w 5400675"/>
              <a:gd name="T69" fmla="*/ 534118 h 216535"/>
              <a:gd name="T70" fmla="*/ 1 w 5400675"/>
              <a:gd name="T71" fmla="*/ 552171 h 216535"/>
              <a:gd name="T72" fmla="*/ 1 w 5400675"/>
              <a:gd name="T73" fmla="*/ 568516 h 216535"/>
              <a:gd name="T74" fmla="*/ 1 w 5400675"/>
              <a:gd name="T75" fmla="*/ 583040 h 216535"/>
              <a:gd name="T76" fmla="*/ 1 w 5400675"/>
              <a:gd name="T77" fmla="*/ 595639 h 216535"/>
              <a:gd name="T78" fmla="*/ 1 w 5400675"/>
              <a:gd name="T79" fmla="*/ 606187 h 216535"/>
              <a:gd name="T80" fmla="*/ 1 w 5400675"/>
              <a:gd name="T81" fmla="*/ 614584 h 216535"/>
              <a:gd name="T82" fmla="*/ 1 w 5400675"/>
              <a:gd name="T83" fmla="*/ 620723 h 216535"/>
              <a:gd name="T84" fmla="*/ 1 w 5400675"/>
              <a:gd name="T85" fmla="*/ 624483 h 216535"/>
              <a:gd name="T86" fmla="*/ 1 w 5400675"/>
              <a:gd name="T87" fmla="*/ 625762 h 216535"/>
              <a:gd name="T88" fmla="*/ 1 w 5400675"/>
              <a:gd name="T89" fmla="*/ 624483 h 216535"/>
              <a:gd name="T90" fmla="*/ 1 w 5400675"/>
              <a:gd name="T91" fmla="*/ 620723 h 216535"/>
              <a:gd name="T92" fmla="*/ 1 w 5400675"/>
              <a:gd name="T93" fmla="*/ 614584 h 216535"/>
              <a:gd name="T94" fmla="*/ 1 w 5400675"/>
              <a:gd name="T95" fmla="*/ 606187 h 216535"/>
              <a:gd name="T96" fmla="*/ 1 w 5400675"/>
              <a:gd name="T97" fmla="*/ 595639 h 216535"/>
              <a:gd name="T98" fmla="*/ 1 w 5400675"/>
              <a:gd name="T99" fmla="*/ 583040 h 216535"/>
              <a:gd name="T100" fmla="*/ 1 w 5400675"/>
              <a:gd name="T101" fmla="*/ 568516 h 216535"/>
              <a:gd name="T102" fmla="*/ 1 w 5400675"/>
              <a:gd name="T103" fmla="*/ 552171 h 216535"/>
              <a:gd name="T104" fmla="*/ 1 w 5400675"/>
              <a:gd name="T105" fmla="*/ 534118 h 216535"/>
              <a:gd name="T106" fmla="*/ 1 w 5400675"/>
              <a:gd name="T107" fmla="*/ 514468 h 216535"/>
              <a:gd name="T108" fmla="*/ 1 w 5400675"/>
              <a:gd name="T109" fmla="*/ 493324 h 216535"/>
              <a:gd name="T110" fmla="*/ 1 w 5400675"/>
              <a:gd name="T111" fmla="*/ 470794 h 216535"/>
              <a:gd name="T112" fmla="*/ 1 w 5400675"/>
              <a:gd name="T113" fmla="*/ 430497 h 216535"/>
              <a:gd name="T114" fmla="*/ 1 w 5400675"/>
              <a:gd name="T115" fmla="*/ 369136 h 216535"/>
              <a:gd name="T116" fmla="*/ 0 w 5400675"/>
              <a:gd name="T117" fmla="*/ 312855 h 2165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0675" h="216535">
                <a:moveTo>
                  <a:pt x="0" y="107950"/>
                </a:moveTo>
                <a:lnTo>
                  <a:pt x="43517" y="88547"/>
                </a:lnTo>
                <a:lnTo>
                  <a:pt x="96475" y="79254"/>
                </a:lnTo>
                <a:lnTo>
                  <a:pt x="142688" y="73236"/>
                </a:lnTo>
                <a:lnTo>
                  <a:pt x="197297" y="67373"/>
                </a:lnTo>
                <a:lnTo>
                  <a:pt x="260021" y="61676"/>
                </a:lnTo>
                <a:lnTo>
                  <a:pt x="330576" y="56157"/>
                </a:lnTo>
                <a:lnTo>
                  <a:pt x="368702" y="53467"/>
                </a:lnTo>
                <a:lnTo>
                  <a:pt x="408680" y="50827"/>
                </a:lnTo>
                <a:lnTo>
                  <a:pt x="450475" y="48236"/>
                </a:lnTo>
                <a:lnTo>
                  <a:pt x="494051" y="45696"/>
                </a:lnTo>
                <a:lnTo>
                  <a:pt x="539373" y="43210"/>
                </a:lnTo>
                <a:lnTo>
                  <a:pt x="586406" y="40777"/>
                </a:lnTo>
                <a:lnTo>
                  <a:pt x="635114" y="38401"/>
                </a:lnTo>
                <a:lnTo>
                  <a:pt x="685462" y="36081"/>
                </a:lnTo>
                <a:lnTo>
                  <a:pt x="737416" y="33820"/>
                </a:lnTo>
                <a:lnTo>
                  <a:pt x="790938" y="31619"/>
                </a:lnTo>
                <a:lnTo>
                  <a:pt x="845995" y="29480"/>
                </a:lnTo>
                <a:lnTo>
                  <a:pt x="902550" y="27403"/>
                </a:lnTo>
                <a:lnTo>
                  <a:pt x="960569" y="25390"/>
                </a:lnTo>
                <a:lnTo>
                  <a:pt x="1020017" y="23442"/>
                </a:lnTo>
                <a:lnTo>
                  <a:pt x="1080857" y="21562"/>
                </a:lnTo>
                <a:lnTo>
                  <a:pt x="1143055" y="19750"/>
                </a:lnTo>
                <a:lnTo>
                  <a:pt x="1206575" y="18008"/>
                </a:lnTo>
                <a:lnTo>
                  <a:pt x="1271382" y="16337"/>
                </a:lnTo>
                <a:lnTo>
                  <a:pt x="1337440" y="14739"/>
                </a:lnTo>
                <a:lnTo>
                  <a:pt x="1404715" y="13215"/>
                </a:lnTo>
                <a:lnTo>
                  <a:pt x="1473171" y="11766"/>
                </a:lnTo>
                <a:lnTo>
                  <a:pt x="1542773" y="10394"/>
                </a:lnTo>
                <a:lnTo>
                  <a:pt x="1613485" y="9101"/>
                </a:lnTo>
                <a:lnTo>
                  <a:pt x="1685273" y="7887"/>
                </a:lnTo>
                <a:lnTo>
                  <a:pt x="1758100" y="6754"/>
                </a:lnTo>
                <a:lnTo>
                  <a:pt x="1831931" y="5703"/>
                </a:lnTo>
                <a:lnTo>
                  <a:pt x="1906732" y="4737"/>
                </a:lnTo>
                <a:lnTo>
                  <a:pt x="1982466" y="3856"/>
                </a:lnTo>
                <a:lnTo>
                  <a:pt x="2059099" y="3062"/>
                </a:lnTo>
                <a:lnTo>
                  <a:pt x="2136596" y="2355"/>
                </a:lnTo>
                <a:lnTo>
                  <a:pt x="2214920" y="1739"/>
                </a:lnTo>
                <a:lnTo>
                  <a:pt x="2294037" y="1213"/>
                </a:lnTo>
                <a:lnTo>
                  <a:pt x="2373911" y="780"/>
                </a:lnTo>
                <a:lnTo>
                  <a:pt x="2454507" y="441"/>
                </a:lnTo>
                <a:lnTo>
                  <a:pt x="2535789" y="197"/>
                </a:lnTo>
                <a:lnTo>
                  <a:pt x="2617723" y="49"/>
                </a:lnTo>
                <a:lnTo>
                  <a:pt x="2700274" y="0"/>
                </a:lnTo>
                <a:lnTo>
                  <a:pt x="2782831" y="49"/>
                </a:lnTo>
                <a:lnTo>
                  <a:pt x="2864771" y="197"/>
                </a:lnTo>
                <a:lnTo>
                  <a:pt x="2946061" y="441"/>
                </a:lnTo>
                <a:lnTo>
                  <a:pt x="3026663" y="780"/>
                </a:lnTo>
                <a:lnTo>
                  <a:pt x="3106543" y="1213"/>
                </a:lnTo>
                <a:lnTo>
                  <a:pt x="3185666" y="1739"/>
                </a:lnTo>
                <a:lnTo>
                  <a:pt x="3263996" y="2355"/>
                </a:lnTo>
                <a:lnTo>
                  <a:pt x="3341498" y="3062"/>
                </a:lnTo>
                <a:lnTo>
                  <a:pt x="3418137" y="3856"/>
                </a:lnTo>
                <a:lnTo>
                  <a:pt x="3493877" y="4737"/>
                </a:lnTo>
                <a:lnTo>
                  <a:pt x="3568683" y="5703"/>
                </a:lnTo>
                <a:lnTo>
                  <a:pt x="3642519" y="6754"/>
                </a:lnTo>
                <a:lnTo>
                  <a:pt x="3715351" y="7887"/>
                </a:lnTo>
                <a:lnTo>
                  <a:pt x="3787143" y="9101"/>
                </a:lnTo>
                <a:lnTo>
                  <a:pt x="3857859" y="10394"/>
                </a:lnTo>
                <a:lnTo>
                  <a:pt x="3927465" y="11766"/>
                </a:lnTo>
                <a:lnTo>
                  <a:pt x="3995926" y="13215"/>
                </a:lnTo>
                <a:lnTo>
                  <a:pt x="4063205" y="14739"/>
                </a:lnTo>
                <a:lnTo>
                  <a:pt x="4129267" y="16337"/>
                </a:lnTo>
                <a:lnTo>
                  <a:pt x="4194078" y="18008"/>
                </a:lnTo>
                <a:lnTo>
                  <a:pt x="4257601" y="19750"/>
                </a:lnTo>
                <a:lnTo>
                  <a:pt x="4319802" y="21562"/>
                </a:lnTo>
                <a:lnTo>
                  <a:pt x="4380645" y="23442"/>
                </a:lnTo>
                <a:lnTo>
                  <a:pt x="4440095" y="25390"/>
                </a:lnTo>
                <a:lnTo>
                  <a:pt x="4498117" y="27403"/>
                </a:lnTo>
                <a:lnTo>
                  <a:pt x="4554675" y="29480"/>
                </a:lnTo>
                <a:lnTo>
                  <a:pt x="4609734" y="31619"/>
                </a:lnTo>
                <a:lnTo>
                  <a:pt x="4663259" y="33820"/>
                </a:lnTo>
                <a:lnTo>
                  <a:pt x="4715214" y="36081"/>
                </a:lnTo>
                <a:lnTo>
                  <a:pt x="4765564" y="38401"/>
                </a:lnTo>
                <a:lnTo>
                  <a:pt x="4814274" y="40777"/>
                </a:lnTo>
                <a:lnTo>
                  <a:pt x="4861309" y="43210"/>
                </a:lnTo>
                <a:lnTo>
                  <a:pt x="4906632" y="45696"/>
                </a:lnTo>
                <a:lnTo>
                  <a:pt x="4950209" y="48236"/>
                </a:lnTo>
                <a:lnTo>
                  <a:pt x="4992005" y="50827"/>
                </a:lnTo>
                <a:lnTo>
                  <a:pt x="5031984" y="53467"/>
                </a:lnTo>
                <a:lnTo>
                  <a:pt x="5070111" y="56157"/>
                </a:lnTo>
                <a:lnTo>
                  <a:pt x="5140667" y="61676"/>
                </a:lnTo>
                <a:lnTo>
                  <a:pt x="5203391" y="67373"/>
                </a:lnTo>
                <a:lnTo>
                  <a:pt x="5258000" y="73236"/>
                </a:lnTo>
                <a:lnTo>
                  <a:pt x="5304212" y="79254"/>
                </a:lnTo>
                <a:lnTo>
                  <a:pt x="5357166" y="88547"/>
                </a:lnTo>
                <a:lnTo>
                  <a:pt x="5395746" y="101374"/>
                </a:lnTo>
                <a:lnTo>
                  <a:pt x="5400675" y="107950"/>
                </a:lnTo>
                <a:lnTo>
                  <a:pt x="5399437" y="111262"/>
                </a:lnTo>
                <a:lnTo>
                  <a:pt x="5357167" y="127365"/>
                </a:lnTo>
                <a:lnTo>
                  <a:pt x="5304212" y="136658"/>
                </a:lnTo>
                <a:lnTo>
                  <a:pt x="5258001" y="142676"/>
                </a:lnTo>
                <a:lnTo>
                  <a:pt x="5203392" y="148539"/>
                </a:lnTo>
                <a:lnTo>
                  <a:pt x="5140670" y="154236"/>
                </a:lnTo>
                <a:lnTo>
                  <a:pt x="5070115" y="159755"/>
                </a:lnTo>
                <a:lnTo>
                  <a:pt x="5031989" y="162444"/>
                </a:lnTo>
                <a:lnTo>
                  <a:pt x="4992011" y="165085"/>
                </a:lnTo>
                <a:lnTo>
                  <a:pt x="4950216" y="167676"/>
                </a:lnTo>
                <a:lnTo>
                  <a:pt x="4906640" y="170215"/>
                </a:lnTo>
                <a:lnTo>
                  <a:pt x="4861317" y="172702"/>
                </a:lnTo>
                <a:lnTo>
                  <a:pt x="4814284" y="175134"/>
                </a:lnTo>
                <a:lnTo>
                  <a:pt x="4765576" y="177511"/>
                </a:lnTo>
                <a:lnTo>
                  <a:pt x="4715227" y="179830"/>
                </a:lnTo>
                <a:lnTo>
                  <a:pt x="4663273" y="182091"/>
                </a:lnTo>
                <a:lnTo>
                  <a:pt x="4609750" y="184292"/>
                </a:lnTo>
                <a:lnTo>
                  <a:pt x="4554693" y="186432"/>
                </a:lnTo>
                <a:lnTo>
                  <a:pt x="4498137" y="188509"/>
                </a:lnTo>
                <a:lnTo>
                  <a:pt x="4440117" y="190522"/>
                </a:lnTo>
                <a:lnTo>
                  <a:pt x="4380669" y="192469"/>
                </a:lnTo>
                <a:lnTo>
                  <a:pt x="4319828" y="194350"/>
                </a:lnTo>
                <a:lnTo>
                  <a:pt x="4257630" y="196161"/>
                </a:lnTo>
                <a:lnTo>
                  <a:pt x="4194109" y="197904"/>
                </a:lnTo>
                <a:lnTo>
                  <a:pt x="4129302" y="199574"/>
                </a:lnTo>
                <a:lnTo>
                  <a:pt x="4063242" y="201173"/>
                </a:lnTo>
                <a:lnTo>
                  <a:pt x="3995966" y="202697"/>
                </a:lnTo>
                <a:lnTo>
                  <a:pt x="3927510" y="204146"/>
                </a:lnTo>
                <a:lnTo>
                  <a:pt x="3857907" y="205518"/>
                </a:lnTo>
                <a:lnTo>
                  <a:pt x="3787194" y="206811"/>
                </a:lnTo>
                <a:lnTo>
                  <a:pt x="3715407" y="208025"/>
                </a:lnTo>
                <a:lnTo>
                  <a:pt x="3642579" y="209158"/>
                </a:lnTo>
                <a:lnTo>
                  <a:pt x="3568747" y="210208"/>
                </a:lnTo>
                <a:lnTo>
                  <a:pt x="3493945" y="211175"/>
                </a:lnTo>
                <a:lnTo>
                  <a:pt x="3418210" y="212056"/>
                </a:lnTo>
                <a:lnTo>
                  <a:pt x="3341577" y="212850"/>
                </a:lnTo>
                <a:lnTo>
                  <a:pt x="3264080" y="213556"/>
                </a:lnTo>
                <a:lnTo>
                  <a:pt x="3185755" y="214173"/>
                </a:lnTo>
                <a:lnTo>
                  <a:pt x="3106638" y="214698"/>
                </a:lnTo>
                <a:lnTo>
                  <a:pt x="3026764" y="215132"/>
                </a:lnTo>
                <a:lnTo>
                  <a:pt x="2946168" y="215471"/>
                </a:lnTo>
                <a:lnTo>
                  <a:pt x="2864885" y="215715"/>
                </a:lnTo>
                <a:lnTo>
                  <a:pt x="2782951" y="215863"/>
                </a:lnTo>
                <a:lnTo>
                  <a:pt x="2700401" y="215912"/>
                </a:lnTo>
                <a:lnTo>
                  <a:pt x="2617843" y="215863"/>
                </a:lnTo>
                <a:lnTo>
                  <a:pt x="2535903" y="215715"/>
                </a:lnTo>
                <a:lnTo>
                  <a:pt x="2454613" y="215471"/>
                </a:lnTo>
                <a:lnTo>
                  <a:pt x="2374011" y="215132"/>
                </a:lnTo>
                <a:lnTo>
                  <a:pt x="2294131" y="214698"/>
                </a:lnTo>
                <a:lnTo>
                  <a:pt x="2215008" y="214173"/>
                </a:lnTo>
                <a:lnTo>
                  <a:pt x="2136678" y="213556"/>
                </a:lnTo>
                <a:lnTo>
                  <a:pt x="2059176" y="212850"/>
                </a:lnTo>
                <a:lnTo>
                  <a:pt x="1982537" y="212056"/>
                </a:lnTo>
                <a:lnTo>
                  <a:pt x="1906797" y="211175"/>
                </a:lnTo>
                <a:lnTo>
                  <a:pt x="1831991" y="210208"/>
                </a:lnTo>
                <a:lnTo>
                  <a:pt x="1758155" y="209158"/>
                </a:lnTo>
                <a:lnTo>
                  <a:pt x="1685323" y="208025"/>
                </a:lnTo>
                <a:lnTo>
                  <a:pt x="1613531" y="206811"/>
                </a:lnTo>
                <a:lnTo>
                  <a:pt x="1542815" y="205518"/>
                </a:lnTo>
                <a:lnTo>
                  <a:pt x="1473209" y="204146"/>
                </a:lnTo>
                <a:lnTo>
                  <a:pt x="1404748" y="202697"/>
                </a:lnTo>
                <a:lnTo>
                  <a:pt x="1337469" y="201173"/>
                </a:lnTo>
                <a:lnTo>
                  <a:pt x="1271407" y="199574"/>
                </a:lnTo>
                <a:lnTo>
                  <a:pt x="1206596" y="197904"/>
                </a:lnTo>
                <a:lnTo>
                  <a:pt x="1143073" y="196161"/>
                </a:lnTo>
                <a:lnTo>
                  <a:pt x="1080872" y="194350"/>
                </a:lnTo>
                <a:lnTo>
                  <a:pt x="1020029" y="192469"/>
                </a:lnTo>
                <a:lnTo>
                  <a:pt x="960579" y="190522"/>
                </a:lnTo>
                <a:lnTo>
                  <a:pt x="902557" y="188509"/>
                </a:lnTo>
                <a:lnTo>
                  <a:pt x="845999" y="186432"/>
                </a:lnTo>
                <a:lnTo>
                  <a:pt x="790940" y="184292"/>
                </a:lnTo>
                <a:lnTo>
                  <a:pt x="737415" y="182091"/>
                </a:lnTo>
                <a:lnTo>
                  <a:pt x="685460" y="179830"/>
                </a:lnTo>
                <a:lnTo>
                  <a:pt x="635110" y="177511"/>
                </a:lnTo>
                <a:lnTo>
                  <a:pt x="586400" y="175134"/>
                </a:lnTo>
                <a:lnTo>
                  <a:pt x="539365" y="172702"/>
                </a:lnTo>
                <a:lnTo>
                  <a:pt x="494042" y="170215"/>
                </a:lnTo>
                <a:lnTo>
                  <a:pt x="450465" y="167676"/>
                </a:lnTo>
                <a:lnTo>
                  <a:pt x="408669" y="165085"/>
                </a:lnTo>
                <a:lnTo>
                  <a:pt x="368690" y="162444"/>
                </a:lnTo>
                <a:lnTo>
                  <a:pt x="330563" y="159755"/>
                </a:lnTo>
                <a:lnTo>
                  <a:pt x="260007" y="154236"/>
                </a:lnTo>
                <a:lnTo>
                  <a:pt x="197283" y="148539"/>
                </a:lnTo>
                <a:lnTo>
                  <a:pt x="142674" y="142676"/>
                </a:lnTo>
                <a:lnTo>
                  <a:pt x="96462" y="136658"/>
                </a:lnTo>
                <a:lnTo>
                  <a:pt x="43508" y="127365"/>
                </a:lnTo>
                <a:lnTo>
                  <a:pt x="4928" y="114538"/>
                </a:lnTo>
                <a:lnTo>
                  <a:pt x="0" y="107962"/>
                </a:lnTo>
                <a:lnTo>
                  <a:pt x="0" y="10795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21955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6273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0591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5076825" y="4881563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17375E"/>
                </a:solidFill>
                <a:latin typeface="Cambria" panose="02040503050406030204" pitchFamily="18" charset="0"/>
              </a:rPr>
              <a:t>В столбцах 5, 6, 7 заполняются только те ячейки, в которых зафиксировано </a:t>
            </a:r>
            <a:r>
              <a:rPr lang="ru-RU" altLang="ru-RU" sz="1800" dirty="0" smtClean="0">
                <a:solidFill>
                  <a:srgbClr val="17375E"/>
                </a:solidFill>
                <a:latin typeface="Cambria" panose="02040503050406030204" pitchFamily="18" charset="0"/>
              </a:rPr>
              <a:t>несоответствие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(ксерокопия  документа, удостоверяющего личность) </a:t>
            </a:r>
            <a:endParaRPr lang="ru-RU" altLang="ru-RU" sz="1800" i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bject 7"/>
          <p:cNvSpPr txBox="1">
            <a:spLocks/>
          </p:cNvSpPr>
          <p:nvPr/>
        </p:nvSpPr>
        <p:spPr bwMode="auto">
          <a:xfrm>
            <a:off x="5399088" y="4578350"/>
            <a:ext cx="27733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ФОРМА</a:t>
            </a:r>
            <a:r>
              <a:rPr lang="ru-RU" sz="1800" b="1" spc="-6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sz="1800" b="1" spc="-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ППЭ-12-02</a:t>
            </a:r>
            <a:endParaRPr lang="ru-RU" sz="1800" b="1" spc="-5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589088"/>
            <a:ext cx="2624138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2750" r="23502" b="32460"/>
          <a:stretch>
            <a:fillRect/>
          </a:stretch>
        </p:blipFill>
        <p:spPr bwMode="auto">
          <a:xfrm>
            <a:off x="5519738" y="2439988"/>
            <a:ext cx="3502025" cy="247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70" y="1837997"/>
            <a:ext cx="2301992" cy="327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4945FB12-51F5-443B-9642-091122883C1E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2207477E-0CCE-4390-8711-A445496106F6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6183C359-5528-4807-B7A7-1D02518C7B3D}"/>
              </a:ext>
            </a:extLst>
          </p:cNvPr>
          <p:cNvSpPr/>
          <p:nvPr/>
        </p:nvSpPr>
        <p:spPr>
          <a:xfrm>
            <a:off x="8173764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9" name="Заголовок 1">
            <a:extLst>
              <a:ext uri="{FF2B5EF4-FFF2-40B4-BE49-F238E27FC236}">
                <a16:creationId xmlns="" xmlns:a16="http://schemas.microsoft.com/office/drawing/2014/main" id="{C8EBD17C-8839-4DD6-A92B-A82EC316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СОДЕРЖАНИЕ ЭКЗАМЕНАЦИОННЫХ МАТЕРИАЛОВ ОГЭ</a:t>
            </a:r>
            <a:endParaRPr lang="ru-RU" altLang="ru-RU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182" name="object 14">
            <a:extLst>
              <a:ext uri="{FF2B5EF4-FFF2-40B4-BE49-F238E27FC236}">
                <a16:creationId xmlns="" xmlns:a16="http://schemas.microsoft.com/office/drawing/2014/main" id="{E4C0DF75-24D6-4555-A727-FE530C0C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114925"/>
            <a:ext cx="3171825" cy="12493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0185" name="TextBox 2">
            <a:extLst>
              <a:ext uri="{FF2B5EF4-FFF2-40B4-BE49-F238E27FC236}">
                <a16:creationId xmlns="" xmlns:a16="http://schemas.microsoft.com/office/drawing/2014/main" id="{7861158B-3DD0-464E-9E63-6E2F45EC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52" y="5375970"/>
            <a:ext cx="32576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Проводит инструктаж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участников экзамена </a:t>
            </a:r>
            <a:b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 проверку качества печати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контрольного листа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16770" y="2313619"/>
            <a:ext cx="900112" cy="252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99910" y="4366419"/>
            <a:ext cx="1643063" cy="1373187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КИМ + контрольный лист (с номером КИМ и номером бланка ответов № 1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9063" y="1116013"/>
            <a:ext cx="3130550" cy="779462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В доставочном спецпакете содержатся индивидуальные комплекты, вложенные в файлы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35525" y="1116013"/>
            <a:ext cx="3128963" cy="4730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 каждом ИК содержится: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4" y="1957068"/>
            <a:ext cx="3346525" cy="2160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229842" y="3758431"/>
            <a:ext cx="677862" cy="1746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175867" y="3415531"/>
            <a:ext cx="315912" cy="3429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280517" y="3213919"/>
            <a:ext cx="915987" cy="3698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Cambria" pitchFamily="18" charset="0"/>
              </a:rPr>
              <a:t>12 </a:t>
            </a:r>
            <a:r>
              <a:rPr lang="ru-RU" altLang="ru-RU" sz="1800" dirty="0">
                <a:solidFill>
                  <a:srgbClr val="000000"/>
                </a:solidFill>
                <a:latin typeface="Cambria" pitchFamily="18" charset="0"/>
              </a:rPr>
              <a:t>шт.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67" y="2708920"/>
            <a:ext cx="2250908" cy="3273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86981"/>
            <a:ext cx="2287991" cy="324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1"/>
          <p:cNvSpPr txBox="1">
            <a:spLocks noChangeArrowheads="1"/>
          </p:cNvSpPr>
          <p:nvPr/>
        </p:nvSpPr>
        <p:spPr bwMode="auto">
          <a:xfrm rot="19353639">
            <a:off x="2193925" y="4491038"/>
            <a:ext cx="3989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Cambria" pitchFamily="18" charset="0"/>
              </a:rPr>
              <a:t>ВСЕ БЛАНКИ ОДНОСТОРОННИЕ !!!</a:t>
            </a:r>
          </a:p>
        </p:txBody>
      </p:sp>
      <p:cxnSp>
        <p:nvCxnSpPr>
          <p:cNvPr id="30" name="Прямая со стрелкой 29"/>
          <p:cNvCxnSpPr>
            <a:stCxn id="28" idx="2"/>
          </p:cNvCxnSpPr>
          <p:nvPr/>
        </p:nvCxnSpPr>
        <p:spPr>
          <a:xfrm flipH="1">
            <a:off x="4016770" y="2566031"/>
            <a:ext cx="450056" cy="4676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52837" y="3033705"/>
            <a:ext cx="919163" cy="179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8770410">
            <a:off x="3127780" y="2313124"/>
            <a:ext cx="122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СВЯЗАНЫ МЕЖДУ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СОБОЙ</a:t>
            </a:r>
            <a:endParaRPr lang="ru-RU" sz="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4581128"/>
            <a:ext cx="1644650" cy="960437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Бланк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ответов № 2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(лист 1 и 2)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82985" y="4935538"/>
            <a:ext cx="1849438" cy="647700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Бланк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ответов №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3DEF38A0-30E0-4251-9766-8CB965EBF008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2089DF0C-0FD3-40AD-9DE6-EC70AB8FE425}"/>
              </a:ext>
            </a:extLst>
          </p:cNvPr>
          <p:cNvSpPr/>
          <p:nvPr/>
        </p:nvSpPr>
        <p:spPr>
          <a:xfrm flipH="1">
            <a:off x="-11151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D9A277C-9BDC-45F5-A71A-C1AF999CFD89}"/>
              </a:ext>
            </a:extLst>
          </p:cNvPr>
          <p:cNvSpPr/>
          <p:nvPr/>
        </p:nvSpPr>
        <p:spPr>
          <a:xfrm flipH="1" flipV="1">
            <a:off x="-36512" y="5537846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A879D3A6-6A0B-4693-B017-482630104BCE}"/>
              </a:ext>
            </a:extLst>
          </p:cNvPr>
          <p:cNvSpPr/>
          <p:nvPr/>
        </p:nvSpPr>
        <p:spPr>
          <a:xfrm flipH="1" flipV="1">
            <a:off x="-252536" y="321297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7" name="Заголовок 1">
            <a:extLst>
              <a:ext uri="{FF2B5EF4-FFF2-40B4-BE49-F238E27FC236}">
                <a16:creationId xmlns="" xmlns:a16="http://schemas.microsoft.com/office/drawing/2014/main" id="{AA4C9A21-3C90-490D-93AE-95D33118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9875" y="11407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ДЕЙСТВИЯ ОРГАНИЗАТОРА В АУДИТОРИИ</a:t>
            </a:r>
            <a:endParaRPr lang="ru-RU" altLang="ru-RU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22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D11EB21-C2C9-49DC-ABFF-19BA38ACB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2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CE41C62-9D70-4E27-A5F8-3FC6BD91B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79D59BC-6C71-486D-B258-66DA44C77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579E6D79-9A43-44FC-A37C-16CC6255D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AC2B59A-B6F8-4E36-920E-EA9C64428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819ED24-5474-4581-8EFD-8D876F80AC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4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6C2D40B6-0A96-49CF-8EF0-AF4B8AFD0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FF96DBF0-00F3-4509-9B0B-549A88C3CED9}"/>
              </a:ext>
            </a:extLst>
          </p:cNvPr>
          <p:cNvSpPr txBox="1"/>
          <p:nvPr/>
        </p:nvSpPr>
        <p:spPr>
          <a:xfrm>
            <a:off x="9904413" y="6872288"/>
            <a:ext cx="28575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fld id="{5BB56384-4F23-40F2-A8F4-2F712EBD6A4C}" type="slidenum">
              <a:rPr lang="ru-RU" altLang="ru-RU" sz="1600">
                <a:solidFill>
                  <a:srgbClr val="FFFFFF"/>
                </a:solidFill>
                <a:latin typeface="Corbel" panose="020B0503020204020204" pitchFamily="34" charset="0"/>
              </a:rPr>
              <a:pPr>
                <a:lnSpc>
                  <a:spcPts val="1600"/>
                </a:lnSpc>
              </a:pPr>
              <a:t>15</a:t>
            </a:fld>
            <a:endParaRPr lang="ru-RU" altLang="ru-RU" sz="1600">
              <a:latin typeface="Corbel" panose="020B0503020204020204" pitchFamily="34" charset="0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3D832697-B235-4DBD-9D8D-42E2B0DCA5F5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750" y="980728"/>
            <a:ext cx="2659063" cy="468313"/>
          </a:xfrm>
          <a:prstGeom prst="roundRect">
            <a:avLst>
              <a:gd name="adj" fmla="val 0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За 30 минут </a:t>
            </a:r>
            <a:b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и 5 минут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95588" y="980728"/>
            <a:ext cx="3679825" cy="360363"/>
          </a:xfrm>
          <a:prstGeom prst="roundRect">
            <a:avLst>
              <a:gd name="adj" fmla="val 0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Выдача ДБО № 2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8" t="9012" r="33397" b="30832"/>
          <a:stretch>
            <a:fillRect/>
          </a:stretch>
        </p:blipFill>
        <p:spPr bwMode="auto">
          <a:xfrm>
            <a:off x="2795588" y="1480791"/>
            <a:ext cx="3679825" cy="372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44463" y="1550640"/>
            <a:ext cx="2546350" cy="22383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организаторы информируют участников ГИА о скором окончании экзамена и </a:t>
            </a:r>
            <a:r>
              <a:rPr lang="ru-RU" alt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необходимости </a:t>
            </a: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перенести ответы из черновиков </a:t>
            </a:r>
            <a:r>
              <a:rPr lang="ru-RU" alt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 </a:t>
            </a: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КИМ в бланки ответов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7"/>
          <a:stretch>
            <a:fillRect/>
          </a:stretch>
        </p:blipFill>
        <p:spPr bwMode="auto">
          <a:xfrm>
            <a:off x="5230813" y="1844824"/>
            <a:ext cx="3913187" cy="279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454650" y="2625477"/>
            <a:ext cx="1201738" cy="371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8248650" y="2348880"/>
            <a:ext cx="30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3998913" y="1968153"/>
            <a:ext cx="1560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  <a:latin typeface="Cambria" pitchFamily="18" charset="0"/>
              </a:rPr>
              <a:t>2749990001007</a:t>
            </a:r>
          </a:p>
        </p:txBody>
      </p:sp>
      <p:sp>
        <p:nvSpPr>
          <p:cNvPr id="33" name="Овал 32"/>
          <p:cNvSpPr/>
          <p:nvPr/>
        </p:nvSpPr>
        <p:spPr>
          <a:xfrm>
            <a:off x="3498850" y="1939578"/>
            <a:ext cx="2220913" cy="409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5507038" y="2265017"/>
            <a:ext cx="330200" cy="356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44463" y="5013176"/>
            <a:ext cx="8926513" cy="172819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После объявления на камеру видеонаблюдения об окончании экзамена,</a:t>
            </a:r>
            <a:r>
              <a:rPr lang="ru-RU" altLang="ru-RU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о</a:t>
            </a: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рганизаторы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собирают со столов участников ГИА ЭМ;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проставляют знак «</a:t>
            </a:r>
            <a:r>
              <a:rPr lang="en-US" alt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Z</a:t>
            </a: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»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  на пустых полях бланка ответов № 2, включая ДБО №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2;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вписывают количество заполненных полей в поле «Замена ошибочных ответов» и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ставят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свою подпись. В случае отсутствия замен – знак «Х»;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контролируют наличие подписи участника ГИА в форме ППЭ 05-02</a:t>
            </a:r>
          </a:p>
        </p:txBody>
      </p:sp>
      <p:sp>
        <p:nvSpPr>
          <p:cNvPr id="36" name="object 7"/>
          <p:cNvSpPr txBox="1">
            <a:spLocks noChangeArrowheads="1"/>
          </p:cNvSpPr>
          <p:nvPr/>
        </p:nvSpPr>
        <p:spPr bwMode="auto">
          <a:xfrm>
            <a:off x="2987824" y="3284984"/>
            <a:ext cx="6083151" cy="1490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7800">
              <a:spcBef>
                <a:spcPts val="100"/>
              </a:spcBef>
              <a:buFontTx/>
              <a:buNone/>
            </a:pPr>
            <a:r>
              <a:rPr lang="ru-RU" altLang="ru-RU" sz="1600" b="1" dirty="0">
                <a:latin typeface="Cambria" panose="02040503050406030204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 marL="177800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dirty="0" smtClean="0">
                <a:latin typeface="Cambria" pitchFamily="18" charset="0"/>
                <a:cs typeface="Times New Roman" pitchFamily="18" charset="0"/>
              </a:rPr>
              <a:t>     переносит </a:t>
            </a:r>
            <a:r>
              <a:rPr lang="ru-RU" altLang="ru-RU" sz="1600" dirty="0">
                <a:latin typeface="Cambria" pitchFamily="18" charset="0"/>
                <a:cs typeface="Times New Roman" pitchFamily="18" charset="0"/>
              </a:rPr>
              <a:t>штрих-код из ДБО № 2 в бланк ответов </a:t>
            </a:r>
            <a:r>
              <a:rPr lang="ru-RU" altLang="ru-RU" sz="1600" dirty="0" smtClean="0">
                <a:latin typeface="Cambria" pitchFamily="18" charset="0"/>
                <a:cs typeface="Times New Roman" pitchFamily="18" charset="0"/>
              </a:rPr>
              <a:t>№ </a:t>
            </a:r>
            <a:r>
              <a:rPr lang="ru-RU" altLang="ru-RU" sz="1600" dirty="0">
                <a:latin typeface="Cambria" pitchFamily="18" charset="0"/>
                <a:cs typeface="Times New Roman" pitchFamily="18" charset="0"/>
              </a:rPr>
              <a:t>2 </a:t>
            </a:r>
            <a:r>
              <a:rPr lang="ru-RU" altLang="ru-RU" sz="1600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Cambria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Cambria" pitchFamily="18" charset="0"/>
                <a:cs typeface="Times New Roman" pitchFamily="18" charset="0"/>
              </a:rPr>
              <a:t>лист 2;</a:t>
            </a:r>
          </a:p>
          <a:p>
            <a:pPr marL="177800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Cambria" pitchFamily="18" charset="0"/>
                <a:cs typeface="Times New Roman" pitchFamily="18" charset="0"/>
              </a:rPr>
              <a:t>    в </a:t>
            </a:r>
            <a:r>
              <a:rPr lang="ru-RU" altLang="ru-RU" sz="1600" dirty="0">
                <a:latin typeface="Cambria" pitchFamily="18" charset="0"/>
                <a:cs typeface="Times New Roman" pitchFamily="18" charset="0"/>
              </a:rPr>
              <a:t>ДБО № 2 указывает № листа (3, 4 и т. д.);</a:t>
            </a:r>
          </a:p>
          <a:p>
            <a:pPr marL="177800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600" dirty="0" smtClean="0">
                <a:latin typeface="Cambria" pitchFamily="18" charset="0"/>
                <a:cs typeface="Times New Roman" pitchFamily="18" charset="0"/>
              </a:rPr>
              <a:t>     контролирует </a:t>
            </a:r>
            <a:r>
              <a:rPr lang="ru-RU" altLang="ru-RU" sz="1600" dirty="0">
                <a:latin typeface="Cambria" pitchFamily="18" charset="0"/>
                <a:cs typeface="Times New Roman" pitchFamily="18" charset="0"/>
              </a:rPr>
              <a:t>заполнение участником регистрационных полей на ДБО № </a:t>
            </a:r>
            <a:r>
              <a:rPr lang="ru-RU" altLang="ru-RU" sz="1600" dirty="0" smtClean="0">
                <a:latin typeface="Cambria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556792"/>
            <a:ext cx="209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39578"/>
            <a:ext cx="209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65" y="1585366"/>
            <a:ext cx="5238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89" y="1968152"/>
            <a:ext cx="5238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3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="" xmlns:a16="http://schemas.microsoft.com/office/drawing/2014/main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11238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ВОЗМОЖНЫЕ СИТУАЦИИ В АУДИТОРИИ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ВО ВРЕМЯ ЭКЗАМЕНА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47593A1-78A4-4B83-BDB3-792E552D96B2}"/>
              </a:ext>
            </a:extLst>
          </p:cNvPr>
          <p:cNvSpPr/>
          <p:nvPr/>
        </p:nvSpPr>
        <p:spPr>
          <a:xfrm>
            <a:off x="1857452" y="1052736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1108378-FBA2-4E8D-AB23-63C27B9702BB}"/>
              </a:ext>
            </a:extLst>
          </p:cNvPr>
          <p:cNvSpPr/>
          <p:nvPr/>
        </p:nvSpPr>
        <p:spPr>
          <a:xfrm>
            <a:off x="98502" y="1052736"/>
            <a:ext cx="1758950" cy="19446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B3DBB0F-648E-4ACF-872E-87CEF2533F6B}"/>
              </a:ext>
            </a:extLst>
          </p:cNvPr>
          <p:cNvSpPr/>
          <p:nvPr/>
        </p:nvSpPr>
        <p:spPr>
          <a:xfrm>
            <a:off x="1857452" y="3068960"/>
            <a:ext cx="7189788" cy="165735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B278212-A565-4C09-A1F6-58D13BA38017}"/>
              </a:ext>
            </a:extLst>
          </p:cNvPr>
          <p:cNvSpPr/>
          <p:nvPr/>
        </p:nvSpPr>
        <p:spPr>
          <a:xfrm>
            <a:off x="84215" y="3068960"/>
            <a:ext cx="1773237" cy="1657350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Досрочное завершение экзамена по уважительной причине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1C19806D-E46C-428B-84DC-D70EB2C0C6BE}"/>
              </a:ext>
            </a:extLst>
          </p:cNvPr>
          <p:cNvSpPr/>
          <p:nvPr/>
        </p:nvSpPr>
        <p:spPr>
          <a:xfrm>
            <a:off x="87390" y="5517232"/>
            <a:ext cx="1770062" cy="1224881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Апелляция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0E2F872-5B31-45FE-A684-8FDA417C04BC}"/>
              </a:ext>
            </a:extLst>
          </p:cNvPr>
          <p:cNvSpPr/>
          <p:nvPr/>
        </p:nvSpPr>
        <p:spPr>
          <a:xfrm>
            <a:off x="98502" y="980728"/>
            <a:ext cx="373063" cy="360362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F6FE1FE-8FBA-485F-8ACD-7160C6014972}"/>
              </a:ext>
            </a:extLst>
          </p:cNvPr>
          <p:cNvSpPr/>
          <p:nvPr/>
        </p:nvSpPr>
        <p:spPr>
          <a:xfrm>
            <a:off x="35496" y="5445224"/>
            <a:ext cx="373063" cy="360362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2839FBD-906F-4902-80C4-F7C24DF1409B}"/>
              </a:ext>
            </a:extLst>
          </p:cNvPr>
          <p:cNvSpPr/>
          <p:nvPr/>
        </p:nvSpPr>
        <p:spPr>
          <a:xfrm>
            <a:off x="76277" y="2996952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="" xmlns:a16="http://schemas.microsoft.com/office/drawing/2014/main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52" y="980728"/>
            <a:ext cx="741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отметка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отметка в бланке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ответов № 1 и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подпись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организатора;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подпись участника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оформление в штабе ППЭ акта ППЭ-21 (организатор ставит подпись </a:t>
            </a:r>
            <a:r>
              <a:rPr lang="en-US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акте) в </a:t>
            </a:r>
            <a:r>
              <a:rPr lang="ru-RU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2-х </a:t>
            </a:r>
            <a:r>
              <a:rPr lang="ru-RU" altLang="ru-RU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зоне видимости камер видеонаблюдения;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служебные записки от организаторов в аудитории (вне аудитории),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руководителя ППЭ, членов ГЭК</a:t>
            </a: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="" xmlns:a16="http://schemas.microsoft.com/office/drawing/2014/main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33" y="3196579"/>
            <a:ext cx="7105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отметка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отметка в бланке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ответов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№ 1 и подпись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организатора;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подпись участника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оформление в медицинском кабинете акта ППЭ-22 (организатор ставит подпись в акте)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="" xmlns:a16="http://schemas.microsoft.com/office/drawing/2014/main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779" y="5589240"/>
            <a:ext cx="71035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подается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участником до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выхода из ППЭ (организатор в аудитории через</a:t>
            </a:r>
            <a:r>
              <a:rPr lang="en-US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рассматривается факт, изложенный участником ГИА в апелляции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E5A75C3-0F3D-464E-AE6A-99BEA7D3E971}"/>
              </a:ext>
            </a:extLst>
          </p:cNvPr>
          <p:cNvSpPr/>
          <p:nvPr/>
        </p:nvSpPr>
        <p:spPr>
          <a:xfrm>
            <a:off x="93740" y="4797152"/>
            <a:ext cx="8922542" cy="611188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ВАЖНО!!! 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ОГЭ</a:t>
            </a:r>
            <a:endParaRPr lang="ru-RU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21A05D7-85B6-4C50-9955-1BB107AD229D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300" name="Заголовок 1">
            <a:extLst>
              <a:ext uri="{FF2B5EF4-FFF2-40B4-BE49-F238E27FC236}">
                <a16:creationId xmlns=""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67469"/>
            <a:ext cx="8964612" cy="105727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ФОРМЫ ППЭ, ИСПОЛЬЗУЕМЫЕ ПРИ ПОДАЧЕ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УЧАСТНИКОМ ОГЭ АПЕЛЛЯЦИИ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 НАРУШЕНИИ ПОРЯДКА ПРОВЕДЕНИЯ ГИА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="" xmlns:a16="http://schemas.microsoft.com/office/drawing/2014/main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172388" y="1216863"/>
            <a:ext cx="4341399" cy="1132017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Форма ППЭ-02 «Апелляция </a:t>
            </a:r>
            <a:b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</a:b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о нарушении установленного </a:t>
            </a:r>
            <a:b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</a:b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порядка проведения ГИА»</a:t>
            </a:r>
          </a:p>
        </p:txBody>
      </p:sp>
      <p:sp>
        <p:nvSpPr>
          <p:cNvPr id="24" name="Прямоугольник: скругленные углы 2">
            <a:extLst>
              <a:ext uri="{FF2B5EF4-FFF2-40B4-BE49-F238E27FC236}">
                <a16:creationId xmlns=""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4695097" y="1184068"/>
            <a:ext cx="4341399" cy="1132017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Форма ППЭ-03 «Протокол рассмотрения апелляции о нарушении установленного порядка </a:t>
            </a:r>
            <a:b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</a:b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проведения ГИА»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01888"/>
            <a:ext cx="3446463" cy="434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401888"/>
            <a:ext cx="3387725" cy="434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46" y="1412776"/>
            <a:ext cx="2254250" cy="15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5" y="3872391"/>
            <a:ext cx="650092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07258"/>
            <a:ext cx="655766" cy="8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5" y="1412776"/>
            <a:ext cx="2280740" cy="1575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Полилиния: фигура 47">
            <a:extLst>
              <a:ext uri="{FF2B5EF4-FFF2-40B4-BE49-F238E27FC236}">
                <a16:creationId xmlns="" xmlns:a16="http://schemas.microsoft.com/office/drawing/2014/main" id="{4E56F726-3950-4E00-A8BA-92485C0CBBCC}"/>
              </a:ext>
            </a:extLst>
          </p:cNvPr>
          <p:cNvSpPr/>
          <p:nvPr/>
        </p:nvSpPr>
        <p:spPr>
          <a:xfrm>
            <a:off x="2033755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A1FFCEAC-88F5-40F8-B5F3-C1CAC99A2A2E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="" xmlns:a16="http://schemas.microsoft.com/office/drawing/2014/main" id="{3D2F2C9B-F279-4A6B-947A-AA364E3898EF}"/>
              </a:ext>
            </a:extLst>
          </p:cNvPr>
          <p:cNvSpPr/>
          <p:nvPr/>
        </p:nvSpPr>
        <p:spPr>
          <a:xfrm flipH="1">
            <a:off x="-252536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467" name="Заголовок 1">
            <a:extLst>
              <a:ext uri="{FF2B5EF4-FFF2-40B4-BE49-F238E27FC236}">
                <a16:creationId xmlns="" xmlns:a16="http://schemas.microsoft.com/office/drawing/2014/main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УПАКОВКА ЭМ В АУДИТОРИИ</a:t>
            </a: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="" xmlns:a16="http://schemas.microsoft.com/office/drawing/2014/main" id="{FA72A4E1-5799-4A37-8F4C-199FF2F210B8}"/>
              </a:ext>
            </a:extLst>
          </p:cNvPr>
          <p:cNvSpPr/>
          <p:nvPr/>
        </p:nvSpPr>
        <p:spPr>
          <a:xfrm>
            <a:off x="6781800" y="3068961"/>
            <a:ext cx="2235200" cy="360039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Черновики</a:t>
            </a:r>
          </a:p>
        </p:txBody>
      </p:sp>
      <p:sp>
        <p:nvSpPr>
          <p:cNvPr id="62479" name="TextBox 93">
            <a:extLst>
              <a:ext uri="{FF2B5EF4-FFF2-40B4-BE49-F238E27FC236}">
                <a16:creationId xmlns="" xmlns:a16="http://schemas.microsoft.com/office/drawing/2014/main" id="{254C86C3-D44D-4883-B4D2-E676A4F1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87" y="3803184"/>
            <a:ext cx="808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sp>
        <p:nvSpPr>
          <p:cNvPr id="62483" name="TextBox 97">
            <a:extLst>
              <a:ext uri="{FF2B5EF4-FFF2-40B4-BE49-F238E27FC236}">
                <a16:creationId xmlns="" xmlns:a16="http://schemas.microsoft.com/office/drawing/2014/main" id="{665A8AF0-A0FE-413D-8C4F-4DB6CC5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4116981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4" name="Правая фигурная скобка 103">
            <a:extLst>
              <a:ext uri="{FF2B5EF4-FFF2-40B4-BE49-F238E27FC236}">
                <a16:creationId xmlns="" xmlns:a16="http://schemas.microsoft.com/office/drawing/2014/main" id="{EE70A534-7FFD-4EF5-B155-8F45DC5EB833}"/>
              </a:ext>
            </a:extLst>
          </p:cNvPr>
          <p:cNvSpPr/>
          <p:nvPr/>
        </p:nvSpPr>
        <p:spPr>
          <a:xfrm rot="19660116">
            <a:off x="1402354" y="3570991"/>
            <a:ext cx="404813" cy="1458912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2499" name="TextBox 68">
            <a:extLst>
              <a:ext uri="{FF2B5EF4-FFF2-40B4-BE49-F238E27FC236}">
                <a16:creationId xmlns="" xmlns:a16="http://schemas.microsoft.com/office/drawing/2014/main" id="{04D77EFC-8B0E-45C1-95B8-3BE8AA41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445224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501" name="TextBox 114">
            <a:extLst>
              <a:ext uri="{FF2B5EF4-FFF2-40B4-BE49-F238E27FC236}">
                <a16:creationId xmlns="" xmlns:a16="http://schemas.microsoft.com/office/drawing/2014/main" id="{1B346D7D-8515-414A-A029-0A720DF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" y="4941168"/>
            <a:ext cx="777875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502" name="TextBox 115">
            <a:extLst>
              <a:ext uri="{FF2B5EF4-FFF2-40B4-BE49-F238E27FC236}">
                <a16:creationId xmlns="" xmlns:a16="http://schemas.microsoft.com/office/drawing/2014/main" id="{53B3D1F8-E864-434E-B317-D340C36CE9CD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702267" y="4077403"/>
            <a:ext cx="2498725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Комплект 2 участника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2677BDED-6B10-4211-832F-4AE05EEEF0A0}"/>
              </a:ext>
            </a:extLst>
          </p:cNvPr>
          <p:cNvSpPr/>
          <p:nvPr/>
        </p:nvSpPr>
        <p:spPr>
          <a:xfrm>
            <a:off x="34925" y="1076439"/>
            <a:ext cx="719138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="" xmlns:a16="http://schemas.microsoft.com/office/drawing/2014/main" id="{0011662E-9A6A-4D82-B9A3-0A696048B9B2}"/>
              </a:ext>
            </a:extLst>
          </p:cNvPr>
          <p:cNvSpPr/>
          <p:nvPr/>
        </p:nvSpPr>
        <p:spPr>
          <a:xfrm>
            <a:off x="250825" y="3071813"/>
            <a:ext cx="2616200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D0DABF19-E037-4B9E-B638-A1F68E2AAB72}"/>
              </a:ext>
            </a:extLst>
          </p:cNvPr>
          <p:cNvSpPr/>
          <p:nvPr/>
        </p:nvSpPr>
        <p:spPr>
          <a:xfrm>
            <a:off x="3159125" y="3071813"/>
            <a:ext cx="3141663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КИМ + контрольные листы</a:t>
            </a:r>
            <a:endParaRPr lang="ru-RU" altLang="ru-RU" sz="14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="" xmlns:a16="http://schemas.microsoft.com/office/drawing/2014/main" id="{3F9C9A3E-3922-4807-B706-1365A1F235F8}"/>
              </a:ext>
            </a:extLst>
          </p:cNvPr>
          <p:cNvSpPr/>
          <p:nvPr/>
        </p:nvSpPr>
        <p:spPr>
          <a:xfrm>
            <a:off x="6612606" y="5995968"/>
            <a:ext cx="2519362" cy="573087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Неиспользованные/</a:t>
            </a:r>
            <a:endParaRPr lang="ru-RU" alt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бракованные ЭМ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38225"/>
            <a:ext cx="2254250" cy="15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: скругленные углы 124">
            <a:extLst>
              <a:ext uri="{FF2B5EF4-FFF2-40B4-BE49-F238E27FC236}">
                <a16:creationId xmlns=""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5269619" y="850922"/>
            <a:ext cx="1989138" cy="6889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Конверты, приготовленные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руководителем ППЭ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73926"/>
            <a:ext cx="2254953" cy="15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Прямоугольник: скругленные углы 124">
            <a:extLst>
              <a:ext uri="{FF2B5EF4-FFF2-40B4-BE49-F238E27FC236}">
                <a16:creationId xmlns=""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6321487" y="3723508"/>
            <a:ext cx="1989138" cy="6889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Конверт, приготовленный руководителем ППЭ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8" y="4393475"/>
            <a:ext cx="638507" cy="9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52" y="4671177"/>
            <a:ext cx="655766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TextBox 96">
            <a:extLst>
              <a:ext uri="{FF2B5EF4-FFF2-40B4-BE49-F238E27FC236}">
                <a16:creationId xmlns="" xmlns:a16="http://schemas.microsoft.com/office/drawing/2014/main" id="{AFC3C761-5423-4052-A350-979572F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884" y="4432249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83" y="4398349"/>
            <a:ext cx="650092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6" y="4633216"/>
            <a:ext cx="655766" cy="8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93">
            <a:extLst>
              <a:ext uri="{FF2B5EF4-FFF2-40B4-BE49-F238E27FC236}">
                <a16:creationId xmlns="" xmlns:a16="http://schemas.microsoft.com/office/drawing/2014/main" id="{254C86C3-D44D-4883-B4D2-E676A4F1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885" y="4329142"/>
            <a:ext cx="808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sp>
        <p:nvSpPr>
          <p:cNvPr id="65" name="TextBox 97">
            <a:extLst>
              <a:ext uri="{FF2B5EF4-FFF2-40B4-BE49-F238E27FC236}">
                <a16:creationId xmlns="" xmlns:a16="http://schemas.microsoft.com/office/drawing/2014/main" id="{665A8AF0-A0FE-413D-8C4F-4DB6CC5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161" y="4642939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6" name="TextBox 68">
            <a:extLst>
              <a:ext uri="{FF2B5EF4-FFF2-40B4-BE49-F238E27FC236}">
                <a16:creationId xmlns="" xmlns:a16="http://schemas.microsoft.com/office/drawing/2014/main" id="{04D77EFC-8B0E-45C1-95B8-3BE8AA41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938" y="5971182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7" name="TextBox 114">
            <a:extLst>
              <a:ext uri="{FF2B5EF4-FFF2-40B4-BE49-F238E27FC236}">
                <a16:creationId xmlns="" xmlns:a16="http://schemas.microsoft.com/office/drawing/2014/main" id="{1B346D7D-8515-414A-A029-0A720DF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5467126"/>
            <a:ext cx="777875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6" y="4919433"/>
            <a:ext cx="638507" cy="9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50" y="5197135"/>
            <a:ext cx="655766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96">
            <a:extLst>
              <a:ext uri="{FF2B5EF4-FFF2-40B4-BE49-F238E27FC236}">
                <a16:creationId xmlns="" xmlns:a16="http://schemas.microsoft.com/office/drawing/2014/main" id="{AFC3C761-5423-4052-A350-979572F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182" y="4958207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1" name="Правая фигурная скобка 70">
            <a:extLst>
              <a:ext uri="{FF2B5EF4-FFF2-40B4-BE49-F238E27FC236}">
                <a16:creationId xmlns="" xmlns:a16="http://schemas.microsoft.com/office/drawing/2014/main" id="{EE70A534-7FFD-4EF5-B155-8F45DC5EB833}"/>
              </a:ext>
            </a:extLst>
          </p:cNvPr>
          <p:cNvSpPr/>
          <p:nvPr/>
        </p:nvSpPr>
        <p:spPr>
          <a:xfrm rot="19660116">
            <a:off x="3675166" y="4063158"/>
            <a:ext cx="404813" cy="1458912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2" name="TextBox 115">
            <a:extLst>
              <a:ext uri="{FF2B5EF4-FFF2-40B4-BE49-F238E27FC236}">
                <a16:creationId xmlns="" xmlns:a16="http://schemas.microsoft.com/office/drawing/2014/main" id="{53B3D1F8-E864-434E-B317-D340C36CE9CD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2873248" y="4493038"/>
            <a:ext cx="2498725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Комплект </a:t>
            </a:r>
            <a:r>
              <a:rPr lang="ru-RU" altLang="ru-RU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 </a:t>
            </a: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участника</a:t>
            </a:r>
          </a:p>
        </p:txBody>
      </p:sp>
      <p:sp>
        <p:nvSpPr>
          <p:cNvPr id="73" name="TextBox 51"/>
          <p:cNvSpPr txBox="1">
            <a:spLocks noChangeArrowheads="1"/>
          </p:cNvSpPr>
          <p:nvPr/>
        </p:nvSpPr>
        <p:spPr bwMode="auto">
          <a:xfrm>
            <a:off x="1619672" y="3410416"/>
            <a:ext cx="43204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ВАЖНО!!!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FF0000"/>
                </a:solidFill>
                <a:latin typeface="Cambria" pitchFamily="18" charset="0"/>
              </a:rPr>
              <a:t>ДБО № 2 участника следует за бланком ответов № 2 лист 2 этого же </a:t>
            </a:r>
            <a:r>
              <a:rPr lang="ru-RU" altLang="ru-RU" sz="1300" dirty="0" smtClean="0">
                <a:solidFill>
                  <a:srgbClr val="FF0000"/>
                </a:solidFill>
                <a:latin typeface="Cambria" pitchFamily="18" charset="0"/>
              </a:rPr>
              <a:t>участника</a:t>
            </a:r>
            <a:endParaRPr lang="ru-RU" altLang="ru-RU" sz="1300" dirty="0">
              <a:solidFill>
                <a:srgbClr val="003399"/>
              </a:solidFill>
              <a:latin typeface="Cambria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0" y="6310251"/>
            <a:ext cx="6213475" cy="5508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зачитывает на камеру видеонаблюдения </a:t>
            </a:r>
            <a:b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данные протокола ППЭ 05-02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2060848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84168" y="2060848"/>
            <a:ext cx="36004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084168" y="2060848"/>
            <a:ext cx="36004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41490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бланков - КОМПЛЕКТАМИ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object 3"/>
          <p:cNvSpPr>
            <a:spLocks noChangeArrowheads="1"/>
          </p:cNvSpPr>
          <p:nvPr/>
        </p:nvSpPr>
        <p:spPr bwMode="auto">
          <a:xfrm>
            <a:off x="5400092" y="4686830"/>
            <a:ext cx="1080120" cy="13091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021DA849-D387-4E40-86F2-7BD6A28B042C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1" name="Заголовок 1">
            <a:extLst>
              <a:ext uri="{FF2B5EF4-FFF2-40B4-BE49-F238E27FC236}">
                <a16:creationId xmlns="" xmlns:a16="http://schemas.microsoft.com/office/drawing/2014/main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ЗАВЕРШЕНИЕ ЭКЗАМЕНА:</a:t>
            </a:r>
            <a:b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СКАНИРОВАНИЕ </a:t>
            </a: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ЭМ В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ШТАБЕ ППЭ</a:t>
            </a:r>
          </a:p>
        </p:txBody>
      </p:sp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6EABA53-9BFE-4742-8FF9-F6805563D3D3}"/>
              </a:ext>
            </a:extLst>
          </p:cNvPr>
          <p:cNvSpPr/>
          <p:nvPr/>
        </p:nvSpPr>
        <p:spPr>
          <a:xfrm>
            <a:off x="222250" y="1146101"/>
            <a:ext cx="8659813" cy="84273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Руководитель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ППЭ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принимает ЭМ от организаторов в аудитории, </a:t>
            </a:r>
            <a:r>
              <a:rPr lang="ru-RU" sz="1600" spc="-10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оформляет </a:t>
            </a:r>
            <a:r>
              <a:rPr lang="ru-RU" sz="1600" spc="-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все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формы</a:t>
            </a:r>
            <a:r>
              <a:rPr lang="ru-RU" sz="1600" spc="-3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ППЭ, </a:t>
            </a:r>
            <a:r>
              <a:rPr lang="ru-RU" sz="1600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принимает </a:t>
            </a:r>
            <a:r>
              <a:rPr lang="ru-RU" sz="1600" spc="-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заполненные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формы ППЭ-18-МАШ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от </a:t>
            </a:r>
            <a:r>
              <a:rPr lang="ru-RU" sz="1600" spc="-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общественных</a:t>
            </a:r>
            <a:r>
              <a:rPr lang="ru-RU" sz="1600" spc="-12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1600" spc="-2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наблюдателей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222250" y="2060848"/>
            <a:ext cx="8670925" cy="576064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Перед сканированием ЭМ технический специалист через «Панель управления мониторингом экзаменов» отправляет заполненную форму 13-02МАШ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5479241-6D87-4E52-A99A-6408827E380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802C33C8-677F-4B82-A83A-C141ABC1BC1B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25">
            <a:extLst>
              <a:ext uri="{FF2B5EF4-FFF2-40B4-BE49-F238E27FC236}">
                <a16:creationId xmlns=""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2686918"/>
            <a:ext cx="8667750" cy="5980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После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подтверждения в системе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мониторинга корректности заполненной формы 13-02, начинается сканирование ЭМ</a:t>
            </a:r>
            <a:endParaRPr lang="ru-RU" sz="1600" spc="-15" dirty="0">
              <a:solidFill>
                <a:prstClr val="white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21" name="Прямоугольник: скругленные углы 22">
            <a:extLst>
              <a:ext uri="{FF2B5EF4-FFF2-40B4-BE49-F238E27FC236}">
                <a16:creationId xmlns=""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198790" y="3334991"/>
            <a:ext cx="8670925" cy="814089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Руководитель ППЭ,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присутствии члена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ГЭК, вскрывает ВДП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комплектами бланков участников ОГЭ,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бланки пересчитываются и передаются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техническому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специалисту для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сканирования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: скругленные углы 25">
            <a:extLst>
              <a:ext uri="{FF2B5EF4-FFF2-40B4-BE49-F238E27FC236}">
                <a16:creationId xmlns=""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4199458"/>
            <a:ext cx="8667750" cy="8637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После того, как член ГЭК убедился в корректности всех данных и в полноте сканирования, технический специалист экспортирует электронные образы бланков и форм ППЭ на </a:t>
            </a:r>
            <a:r>
              <a:rPr lang="ru-RU" sz="1600" spc="-15" dirty="0" err="1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флеш</a:t>
            </a:r>
            <a:r>
              <a:rPr lang="ru-RU" sz="1600" spc="-15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-накопитель члена ГЭК</a:t>
            </a:r>
          </a:p>
        </p:txBody>
      </p:sp>
      <p:sp>
        <p:nvSpPr>
          <p:cNvPr id="24" name="Прямоугольник: скругленные углы 22">
            <a:extLst>
              <a:ext uri="{FF2B5EF4-FFF2-40B4-BE49-F238E27FC236}">
                <a16:creationId xmlns=""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179512" y="5135190"/>
            <a:ext cx="8670925" cy="742082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 ГЭК доставляет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флеш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-накопитель в место, откуда будет производиться передача электронных образов бланков и форм ППЭ по защищенным каналам связи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VipNeT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«Деловая почта») </a:t>
            </a:r>
          </a:p>
        </p:txBody>
      </p:sp>
      <p:sp>
        <p:nvSpPr>
          <p:cNvPr id="25" name="Прямоугольник: скругленные углы 29">
            <a:extLst>
              <a:ext uri="{FF2B5EF4-FFF2-40B4-BE49-F238E27FC236}">
                <a16:creationId xmlns="" xmlns:a16="http://schemas.microsoft.com/office/drawing/2014/main" id="{987541CF-F48C-4B9A-BB4A-7BDD4C2DE32A}"/>
              </a:ext>
            </a:extLst>
          </p:cNvPr>
          <p:cNvSpPr/>
          <p:nvPr/>
        </p:nvSpPr>
        <p:spPr>
          <a:xfrm>
            <a:off x="222250" y="5949280"/>
            <a:ext cx="8670925" cy="786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Руководитель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ППЭ и технический специалист ожидают в штабе ППЭ  подтверждения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/>
            </a:r>
            <a:b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от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ОРЦОКО факта успешного получения и расшифровки переданных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пакетов  </a:t>
            </a:r>
            <a:b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с 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электронными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образами  бланков 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и форм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D444907C-4E35-45FD-B763-CABCE5B5EA65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011" name="Заголовок 1">
            <a:extLst>
              <a:ext uri="{FF2B5EF4-FFF2-40B4-BE49-F238E27FC236}">
                <a16:creationId xmlns="" xmlns:a16="http://schemas.microsoft.com/office/drawing/2014/main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488" y="132769"/>
            <a:ext cx="522503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 ГОТОВНОСТИ ППЭ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(до 7 мая 2024 года)</a:t>
            </a: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7A8D30C6-3367-4822-BA15-714C27C339C8}"/>
              </a:ext>
            </a:extLst>
          </p:cNvPr>
          <p:cNvSpPr/>
          <p:nvPr/>
        </p:nvSpPr>
        <p:spPr>
          <a:xfrm>
            <a:off x="1648424" y="4443766"/>
            <a:ext cx="1765300" cy="2093912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395A16C-FE7A-45F5-B535-3FBA0A557629}"/>
              </a:ext>
            </a:extLst>
          </p:cNvPr>
          <p:cNvSpPr/>
          <p:nvPr/>
        </p:nvSpPr>
        <p:spPr>
          <a:xfrm>
            <a:off x="1619672" y="4506032"/>
            <a:ext cx="1825625" cy="729647"/>
          </a:xfrm>
          <a:prstGeom prst="rect">
            <a:avLst/>
          </a:prstGeom>
        </p:spPr>
        <p:txBody>
          <a:bodyPr lIns="52029" tIns="26015" rIns="52029" bIns="26015">
            <a:spAutoFit/>
          </a:bodyPr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сопровождающих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участников ГИА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3876675" y="1390650"/>
            <a:ext cx="1704975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44" name="Рисунок 56">
            <a:extLst>
              <a:ext uri="{FF2B5EF4-FFF2-40B4-BE49-F238E27FC236}">
                <a16:creationId xmlns=""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4058739" y="1916831"/>
            <a:ext cx="1521373" cy="1886889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20F6E4F8-038F-4CE7-BE15-B4FD464DC17A}"/>
              </a:ext>
            </a:extLst>
          </p:cNvPr>
          <p:cNvSpPr/>
          <p:nvPr/>
        </p:nvSpPr>
        <p:spPr bwMode="auto">
          <a:xfrm>
            <a:off x="5710500" y="1390650"/>
            <a:ext cx="1581150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Штаб ППЭ </a:t>
            </a: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46" name="Рисунок 58">
            <a:extLst>
              <a:ext uri="{FF2B5EF4-FFF2-40B4-BE49-F238E27FC236}">
                <a16:creationId xmlns="" xmlns:a16="http://schemas.microsoft.com/office/drawing/2014/main" id="{57FE1815-B669-49AF-90BD-71E8B2B7F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54" y="1571429"/>
            <a:ext cx="1304890" cy="118268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BCC6947-EE0C-4EB7-AACE-6867A5951B38}"/>
              </a:ext>
            </a:extLst>
          </p:cNvPr>
          <p:cNvSpPr/>
          <p:nvPr/>
        </p:nvSpPr>
        <p:spPr>
          <a:xfrm>
            <a:off x="4139952" y="4443766"/>
            <a:ext cx="1498540" cy="2093912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Помещения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медицинского 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работника </a:t>
            </a:r>
          </a:p>
        </p:txBody>
      </p:sp>
      <p:pic>
        <p:nvPicPr>
          <p:cNvPr id="43023" name="Рисунок 60">
            <a:extLst>
              <a:ext uri="{FF2B5EF4-FFF2-40B4-BE49-F238E27FC236}">
                <a16:creationId xmlns="" xmlns:a16="http://schemas.microsoft.com/office/drawing/2014/main" id="{E8409ABF-1819-4F62-920B-60201E2DB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96" y="4550129"/>
            <a:ext cx="8842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2F1311BA-D9E5-43CE-AC4C-C0142CBB7AE6}"/>
              </a:ext>
            </a:extLst>
          </p:cNvPr>
          <p:cNvSpPr/>
          <p:nvPr/>
        </p:nvSpPr>
        <p:spPr>
          <a:xfrm>
            <a:off x="7415013" y="1390650"/>
            <a:ext cx="1573212" cy="2884488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Аудитории для участников ГИА,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 том числе для участников с ОВЗ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3025" name="Рисунок 62">
            <a:extLst>
              <a:ext uri="{FF2B5EF4-FFF2-40B4-BE49-F238E27FC236}">
                <a16:creationId xmlns="" xmlns:a16="http://schemas.microsoft.com/office/drawing/2014/main" id="{7DBBC51F-B91C-4415-8703-2BC6CD305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6"/>
          <a:stretch>
            <a:fillRect/>
          </a:stretch>
        </p:blipFill>
        <p:spPr bwMode="auto">
          <a:xfrm>
            <a:off x="7603925" y="1485900"/>
            <a:ext cx="12557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Рисунок 63">
            <a:extLst>
              <a:ext uri="{FF2B5EF4-FFF2-40B4-BE49-F238E27FC236}">
                <a16:creationId xmlns="" xmlns:a16="http://schemas.microsoft.com/office/drawing/2014/main" id="{2B9BAC84-733C-4056-A5D0-0486989E0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7"/>
          <a:stretch>
            <a:fillRect/>
          </a:stretch>
        </p:blipFill>
        <p:spPr bwMode="auto">
          <a:xfrm>
            <a:off x="7559475" y="3287713"/>
            <a:ext cx="128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40CC264-2FAD-47E3-8400-0A2C68CC6548}"/>
              </a:ext>
            </a:extLst>
          </p:cNvPr>
          <p:cNvSpPr/>
          <p:nvPr/>
        </p:nvSpPr>
        <p:spPr>
          <a:xfrm>
            <a:off x="326281" y="1377074"/>
            <a:ext cx="3321794" cy="2907589"/>
          </a:xfrm>
          <a:prstGeom prst="rect">
            <a:avLst/>
          </a:prstGeom>
          <a:solidFill>
            <a:schemeClr val="bg1">
              <a:alpha val="86000"/>
            </a:schemeClr>
          </a:solidFill>
          <a:ln w="793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EB4F94A-FC37-4080-8666-7D8507B835BD}"/>
              </a:ext>
            </a:extLst>
          </p:cNvPr>
          <p:cNvSpPr/>
          <p:nvPr/>
        </p:nvSpPr>
        <p:spPr>
          <a:xfrm>
            <a:off x="503238" y="3500438"/>
            <a:ext cx="2994025" cy="606536"/>
          </a:xfrm>
          <a:prstGeom prst="rect">
            <a:avLst/>
          </a:prstGeom>
        </p:spPr>
        <p:txBody>
          <a:bodyPr lIns="52029" tIns="26015" rIns="52029" bIns="26015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Специально выделенное место</a:t>
            </a:r>
          </a:p>
          <a:p>
            <a:pPr algn="ctr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 для личных вещей участников экзамена и работников ППЭ</a:t>
            </a:r>
          </a:p>
        </p:txBody>
      </p:sp>
      <p:pic>
        <p:nvPicPr>
          <p:cNvPr id="43031" name="Picture 2" descr="https://murmansk.komodus.ru/upload/iblock/5c1/5c1c494b2bb070ddaa7e024b9386b89e.jpg">
            <a:extLst>
              <a:ext uri="{FF2B5EF4-FFF2-40B4-BE49-F238E27FC236}">
                <a16:creationId xmlns="" xmlns:a16="http://schemas.microsoft.com/office/drawing/2014/main" id="{11F079E5-9275-4047-9EEA-99F8B041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35113"/>
            <a:ext cx="885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2" name="Picture 4" descr="http://vetupr.org.ru/Content/img/555_.jpg">
            <a:extLst>
              <a:ext uri="{FF2B5EF4-FFF2-40B4-BE49-F238E27FC236}">
                <a16:creationId xmlns="" xmlns:a16="http://schemas.microsoft.com/office/drawing/2014/main" id="{41EB3372-CFAD-47B0-97DD-2F961379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>
            <a:fillRect/>
          </a:stretch>
        </p:blipFill>
        <p:spPr bwMode="auto">
          <a:xfrm>
            <a:off x="1759819" y="5362575"/>
            <a:ext cx="15414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E47B7794-69BD-43DF-95FB-F4DA1DC00C4B}"/>
              </a:ext>
            </a:extLst>
          </p:cNvPr>
          <p:cNvSpPr/>
          <p:nvPr/>
        </p:nvSpPr>
        <p:spPr>
          <a:xfrm>
            <a:off x="3516313" y="2996952"/>
            <a:ext cx="511175" cy="1925885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Х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</a:t>
            </a:r>
          </a:p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</a:t>
            </a:r>
          </a:p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5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Э</a:t>
            </a:r>
          </a:p>
        </p:txBody>
      </p:sp>
      <p:pic>
        <p:nvPicPr>
          <p:cNvPr id="43036" name="Picture 4" descr="https://im0-tub-ru.yandex.net/i?id=aaf2b82344e1f525e576aeeec359328b-l&amp;n=13">
            <a:extLst>
              <a:ext uri="{FF2B5EF4-FFF2-40B4-BE49-F238E27FC236}">
                <a16:creationId xmlns="" xmlns:a16="http://schemas.microsoft.com/office/drawing/2014/main" id="{90E57D95-2DF8-4B5E-85EC-76B3294C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33550"/>
            <a:ext cx="19113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5797575" y="4425950"/>
            <a:ext cx="1582737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Рабочие места </a:t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организаторов вне аудитории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3041" name="Picture 51">
            <a:extLst>
              <a:ext uri="{FF2B5EF4-FFF2-40B4-BE49-F238E27FC236}">
                <a16:creationId xmlns=""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59606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588B57D-51F7-4AE8-9598-031C392F84B9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B9E42DA5-A696-44ED-A829-2E60DE848ECF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7488" y="141277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Пункт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pic>
        <p:nvPicPr>
          <p:cNvPr id="43043" name="Рисунок 55">
            <a:extLst>
              <a:ext uri="{FF2B5EF4-FFF2-40B4-BE49-F238E27FC236}">
                <a16:creationId xmlns=""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98" y="3484285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endCxn id="73" idx="0"/>
          </p:cNvCxnSpPr>
          <p:nvPr/>
        </p:nvCxnSpPr>
        <p:spPr>
          <a:xfrm>
            <a:off x="3771900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79911" y="4904482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463" y="116632"/>
            <a:ext cx="35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Приказ Департамента образования Орловской области 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>
                <a:latin typeface="Cambria" panose="02040503050406030204" pitchFamily="18" charset="0"/>
              </a:rPr>
              <a:t>от 17 апреля 2024 года № 621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7524328" y="4437112"/>
            <a:ext cx="1477021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ОБЩЕСТВЕННЫХ НАБЛЮДАТЕЛЕЙ</a:t>
            </a:r>
            <a:endParaRPr lang="ru-RU" sz="1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415013" y="4284663"/>
            <a:ext cx="1586336" cy="23126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415013" y="4333285"/>
            <a:ext cx="1718905" cy="226406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BFBE950-F2FC-47BB-8684-B849C6B856FE}"/>
              </a:ext>
            </a:extLst>
          </p:cNvPr>
          <p:cNvSpPr/>
          <p:nvPr/>
        </p:nvSpPr>
        <p:spPr>
          <a:xfrm>
            <a:off x="72803" y="4445545"/>
            <a:ext cx="1477021" cy="2093913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ПОМЕЩЕНИЕ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ДЛЯ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СМИ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-36512" y="4293096"/>
            <a:ext cx="1586336" cy="23126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-36512" y="4341718"/>
            <a:ext cx="1718905" cy="226406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6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=""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5363641" cy="7254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ЗАВЕРШЕНИЕ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01EA7E61-2BAE-4FB1-84F2-58B51477C28D}"/>
              </a:ext>
            </a:extLst>
          </p:cNvPr>
          <p:cNvSpPr txBox="1"/>
          <p:nvPr/>
        </p:nvSpPr>
        <p:spPr>
          <a:xfrm>
            <a:off x="288479" y="620688"/>
            <a:ext cx="6443761" cy="1243289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1.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ГЭК совместно с руководителем ППЭ  упаковывают ВДП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комплектами бланков и з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апечатанные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конверты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КИМ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 количеству аудиторий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 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тот же сейф-пакет.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карман сейф-пакета вкладывается опись возвратного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сейф-пакета </a:t>
            </a:r>
            <a:r>
              <a:rPr lang="ru-RU" sz="1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(приложение 15 к Регламенту)</a:t>
            </a:r>
            <a:endParaRPr lang="ru-RU" sz="1400" i="1" u="sng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4522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59" y="3440044"/>
            <a:ext cx="6552729" cy="99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2.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Запечатанные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конверты с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использованными черновиками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неиспользованными/испорченными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ИК упаковываются 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пакет, приготовленный руководителем ППЭ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на пакет приклеивается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опись возвратного сейф-пакета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4526" name="object 3">
            <a:extLst>
              <a:ext uri="{FF2B5EF4-FFF2-40B4-BE49-F238E27FC236}">
                <a16:creationId xmlns=""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927" y="1579439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="" xmlns:a16="http://schemas.microsoft.com/office/drawing/2014/main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85" y="160338"/>
            <a:ext cx="2094561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9" name="object 10">
            <a:extLst>
              <a:ext uri="{FF2B5EF4-FFF2-40B4-BE49-F238E27FC236}">
                <a16:creationId xmlns="" xmlns:a16="http://schemas.microsoft.com/office/drawing/2014/main" id="{F9D00811-B56B-4A5F-9868-F2508200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073" y="6195020"/>
            <a:ext cx="6624737" cy="2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4. Формы ППЭ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учебным предметам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вкладываются в файл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4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="" xmlns:a16="http://schemas.microsoft.com/office/drawing/2014/main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2" y="1938935"/>
            <a:ext cx="2094561" cy="23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916832"/>
            <a:ext cx="3290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ДБО  № 2 хранятся в сейфе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в штабе ППЭ. Упаковываются только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в последний день экзаменов в ППЭ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="" xmlns:a16="http://schemas.microsoft.com/office/drawing/2014/main" id="{01EA7E61-2BAE-4FB1-84F2-58B51477C28D}"/>
              </a:ext>
            </a:extLst>
          </p:cNvPr>
          <p:cNvSpPr txBox="1"/>
          <p:nvPr/>
        </p:nvSpPr>
        <p:spPr>
          <a:xfrm>
            <a:off x="208580" y="4603786"/>
            <a:ext cx="7387756" cy="148951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3.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После упаковки ЭМ руководитель ППЭ дает указание техническому специалисту остановить видеонаблюдение в штабе ППЭ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осуществить копирование всех файлов видеозаписи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на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отчужденный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носитель (DVD-диски с видеофайлами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упаковываются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отдельный конверт со следующей информацией: код ППЭ, сокращенное наименование ППЭ, дата экзамена, название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учебного предмета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5125" name="Picture 5" descr="C:\Users\tihonovskaya\Desktop\530-5306573_cd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85208" y="4573479"/>
            <a:ext cx="1685985" cy="12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212671">
            <a:off x="7780321" y="5245439"/>
            <a:ext cx="132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ИНФОРМАЦИЯ </a:t>
            </a:r>
          </a:p>
          <a:p>
            <a:pPr algn="ctr"/>
            <a:r>
              <a:rPr lang="ru-RU" sz="1200" dirty="0" smtClean="0"/>
              <a:t>О ППЭ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9" y="2410703"/>
            <a:ext cx="1821644" cy="164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1691680" y="3091063"/>
            <a:ext cx="504056" cy="551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0" y="825937"/>
            <a:ext cx="1831169" cy="168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460432" y="1296625"/>
            <a:ext cx="504056" cy="404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="" xmlns:a16="http://schemas.microsoft.com/office/drawing/2014/main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ПЕРЕЧЕНЬ ФОРМ ДЛЯ ПЕРЕДАЧИ В ОРЦОКО</a:t>
            </a: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object 10"/>
          <p:cNvSpPr txBox="1">
            <a:spLocks noChangeArrowheads="1"/>
          </p:cNvSpPr>
          <p:nvPr/>
        </p:nvSpPr>
        <p:spPr bwMode="auto">
          <a:xfrm>
            <a:off x="144463" y="994048"/>
            <a:ext cx="8891587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anose="02040503050406030204" pitchFamily="18" charset="0"/>
              </a:rPr>
              <a:t>ППЭ-02 «Апелляция о нарушении установленного порядка проведения ГИА-9»</a:t>
            </a:r>
            <a:r>
              <a:rPr lang="ru-RU" altLang="ru-RU" sz="1600" i="1" u="sng" dirty="0">
                <a:latin typeface="Cambria" pitchFamily="18" charset="0"/>
              </a:rPr>
              <a:t> </a:t>
            </a:r>
            <a:br>
              <a:rPr lang="ru-RU" altLang="ru-RU" sz="1600" i="1" u="sng" dirty="0">
                <a:latin typeface="Cambria" pitchFamily="18" charset="0"/>
              </a:rPr>
            </a:br>
            <a:r>
              <a:rPr lang="ru-RU" altLang="ru-RU" sz="1600" i="1" u="sng" dirty="0">
                <a:latin typeface="Cambria" pitchFamily="18" charset="0"/>
              </a:rPr>
              <a:t>(при наличии)</a:t>
            </a:r>
            <a:r>
              <a:rPr lang="ru-RU" altLang="ru-RU" sz="1600" dirty="0">
                <a:latin typeface="Cambria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ППЭ-03 «Протокол рассмотрения апелляции о нарушении установленного порядка проведения ГИА-9» </a:t>
            </a:r>
            <a:r>
              <a:rPr lang="ru-RU" altLang="ru-RU" sz="1600" i="1" u="sng" dirty="0">
                <a:latin typeface="Cambria" pitchFamily="18" charset="0"/>
              </a:rPr>
              <a:t>(при наличии)</a:t>
            </a:r>
            <a:r>
              <a:rPr lang="ru-RU" altLang="ru-RU" sz="1600" dirty="0">
                <a:latin typeface="Cambria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ППЭ-05-02 «Протокол проведения ГИА-9 в аудитории»;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ППЭ-10 «Отчет члена(</a:t>
            </a:r>
            <a:r>
              <a:rPr lang="ru-RU" altLang="ru-RU" sz="1600" dirty="0" err="1">
                <a:latin typeface="Cambria" pitchFamily="18" charset="0"/>
              </a:rPr>
              <a:t>ов</a:t>
            </a:r>
            <a:r>
              <a:rPr lang="ru-RU" altLang="ru-RU" sz="1600" dirty="0">
                <a:latin typeface="Cambria" pitchFamily="18" charset="0"/>
              </a:rPr>
              <a:t>) ГЭК о проведении ГИА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ППЭ-12-02 «Ведомость коррекции персональных данных участников ГИА-9 в аудитории». </a:t>
            </a:r>
            <a:br>
              <a:rPr lang="ru-RU" altLang="ru-RU" sz="1600" dirty="0">
                <a:latin typeface="Cambria" pitchFamily="18" charset="0"/>
              </a:rPr>
            </a:br>
            <a:r>
              <a:rPr lang="ru-RU" altLang="ru-RU" sz="1600" dirty="0">
                <a:latin typeface="Cambria" pitchFamily="18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600" dirty="0">
                <a:latin typeface="Cambria" pitchFamily="18" charset="0"/>
              </a:rPr>
            </a:br>
            <a:r>
              <a:rPr lang="ru-RU" altLang="ru-RU" sz="1600" i="1" u="sng" dirty="0">
                <a:latin typeface="Cambria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b="1" dirty="0">
                <a:latin typeface="Cambria" pitchFamily="18" charset="0"/>
              </a:rPr>
              <a:t>ППЭ-12-04 МАШ</a:t>
            </a:r>
            <a:r>
              <a:rPr lang="ru-RU" altLang="ru-RU" sz="1600" dirty="0">
                <a:latin typeface="Cambria" pitchFamily="18" charset="0"/>
              </a:rPr>
              <a:t> «Ведомость учета времени отсутствия участников экзамена в аудитории»;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ППЭ-13-01 «Протокол проведения ГИА-9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b="1" dirty="0">
                <a:latin typeface="Cambria" pitchFamily="18" charset="0"/>
              </a:rPr>
              <a:t>ППЭ 13-02 МАШ  </a:t>
            </a:r>
            <a:r>
              <a:rPr lang="ru-RU" altLang="ru-RU" sz="1600" dirty="0">
                <a:latin typeface="Cambria" pitchFamily="18" charset="0"/>
              </a:rPr>
              <a:t>«Сводная ведомость учёта участников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b="1" dirty="0">
                <a:latin typeface="Cambria" pitchFamily="18" charset="0"/>
              </a:rPr>
              <a:t>ППЭ-18 МАШ </a:t>
            </a:r>
            <a:r>
              <a:rPr lang="ru-RU" altLang="ru-RU" sz="1600" dirty="0">
                <a:latin typeface="Cambria" pitchFamily="18" charset="0"/>
              </a:rPr>
              <a:t>«Акт общественного наблюдения за проведением ГИА-9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ППЭ-19 «Контроль изменения состава работников в день экзамена». </a:t>
            </a:r>
            <a:r>
              <a:rPr lang="ru-RU" altLang="ru-RU" sz="1600" i="1" u="sng" dirty="0">
                <a:latin typeface="Cambria" pitchFamily="18" charset="0"/>
              </a:rPr>
              <a:t>При наличии данной формы её необходимо складывать вместе с формой ППЭ 07</a:t>
            </a:r>
            <a:r>
              <a:rPr lang="ru-RU" altLang="ru-RU" sz="1600" dirty="0">
                <a:latin typeface="Cambria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ППЭ-21 «Акт об удалении участника ГИА-9»</a:t>
            </a:r>
            <a:r>
              <a:rPr lang="ru-RU" altLang="ru-RU" sz="1600" i="1" u="sng" dirty="0">
                <a:latin typeface="Cambria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600" i="1" u="sng" dirty="0">
                <a:latin typeface="Cambria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Журналы медицинских работников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ьная выноска 8"/>
          <p:cNvSpPr/>
          <p:nvPr/>
        </p:nvSpPr>
        <p:spPr>
          <a:xfrm>
            <a:off x="683568" y="260648"/>
            <a:ext cx="7338443" cy="4246812"/>
          </a:xfrm>
          <a:prstGeom prst="wedgeEllipseCallou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085184"/>
            <a:ext cx="3710938" cy="100544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2"/>
            <a:ext cx="5777378" cy="3117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Образовательным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организациям необходимо предоставлять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в      ОРЦОКО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на электронную почту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  <a:hlinkClick r:id="rId2"/>
              </a:rPr>
              <a:t>buh.orel@orcoko.ru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в день экзамена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  копию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приказа о назначении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сопровождающих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(если сопровождающий не является педагогическим работником)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олилиния: фигура 11">
            <a:extLst>
              <a:ext uri="{FF2B5EF4-FFF2-40B4-BE49-F238E27FC236}">
                <a16:creationId xmlns="" xmlns:a16="http://schemas.microsoft.com/office/drawing/2014/main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10">
            <a:extLst>
              <a:ext uri="{FF2B5EF4-FFF2-40B4-BE49-F238E27FC236}">
                <a16:creationId xmlns="" xmlns:a16="http://schemas.microsoft.com/office/drawing/2014/main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9">
            <a:extLst>
              <a:ext uri="{FF2B5EF4-FFF2-40B4-BE49-F238E27FC236}">
                <a16:creationId xmlns="" xmlns:a16="http://schemas.microsoft.com/office/drawing/2014/main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789040"/>
            <a:ext cx="2139438" cy="27856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99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5" y="4499634"/>
            <a:ext cx="159959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3131840" y="345626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52252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ПРОВЕРКА ГОТОВНОСТИ ШТАБА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=""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24744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6" name="object 5"/>
          <p:cNvSpPr>
            <a:spLocks noChangeArrowheads="1"/>
          </p:cNvSpPr>
          <p:nvPr/>
        </p:nvSpPr>
        <p:spPr bwMode="auto">
          <a:xfrm flipH="1">
            <a:off x="123875" y="1124744"/>
            <a:ext cx="847725" cy="971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8" name="Прямоугольник 1"/>
          <p:cNvSpPr>
            <a:spLocks noChangeArrowheads="1"/>
          </p:cNvSpPr>
          <p:nvPr/>
        </p:nvSpPr>
        <p:spPr bwMode="auto">
          <a:xfrm>
            <a:off x="0" y="3454666"/>
            <a:ext cx="273990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dirty="0">
                <a:latin typeface="Cambria" pitchFamily="18" charset="0"/>
              </a:rPr>
              <a:t>Компьютер и принтер</a:t>
            </a:r>
          </a:p>
          <a:p>
            <a:pPr algn="ctr">
              <a:buFont typeface="Arial" charset="0"/>
              <a:buNone/>
            </a:pPr>
            <a:r>
              <a:rPr lang="ru-RU" altLang="ru-RU" sz="1600" dirty="0">
                <a:latin typeface="Cambria" pitchFamily="18" charset="0"/>
              </a:rPr>
              <a:t>для распечатки необходимого количества форм ППЭ </a:t>
            </a:r>
          </a:p>
        </p:txBody>
      </p:sp>
      <p:sp>
        <p:nvSpPr>
          <p:cNvPr id="49" name="Прямоугольник 4"/>
          <p:cNvSpPr>
            <a:spLocks noChangeArrowheads="1"/>
          </p:cNvSpPr>
          <p:nvPr/>
        </p:nvSpPr>
        <p:spPr bwMode="auto">
          <a:xfrm>
            <a:off x="1547664" y="1196752"/>
            <a:ext cx="6345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u="sng" dirty="0">
                <a:solidFill>
                  <a:srgbClr val="C00000"/>
                </a:solidFill>
                <a:latin typeface="Cambria" panose="02040503050406030204" pitchFamily="18" charset="0"/>
              </a:rPr>
              <a:t>При использовании </a:t>
            </a:r>
            <a:r>
              <a:rPr lang="ru-RU" altLang="ru-RU" sz="16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технологии сканирования </a:t>
            </a:r>
            <a:r>
              <a:rPr lang="ru-RU" altLang="ru-RU" sz="1600" u="sng" dirty="0">
                <a:solidFill>
                  <a:srgbClr val="C00000"/>
                </a:solidFill>
                <a:latin typeface="Cambria" panose="02040503050406030204" pitchFamily="18" charset="0"/>
              </a:rPr>
              <a:t>ЭМ в штабе ППЭ: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err="1" smtClean="0">
                <a:latin typeface="Cambria" pitchFamily="18" charset="0"/>
              </a:rPr>
              <a:t>флеш</a:t>
            </a:r>
            <a:r>
              <a:rPr lang="ru-RU" altLang="ru-RU" sz="1600" dirty="0" smtClean="0">
                <a:latin typeface="Cambria" pitchFamily="18" charset="0"/>
              </a:rPr>
              <a:t>-накопитель                              сканирующее устройство</a:t>
            </a:r>
            <a:endParaRPr lang="ru-RU" altLang="ru-RU" sz="1600" dirty="0">
              <a:latin typeface="Cambria" pitchFamily="18" charset="0"/>
            </a:endParaRPr>
          </a:p>
        </p:txBody>
      </p:sp>
      <p:pic>
        <p:nvPicPr>
          <p:cNvPr id="52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6" y="2484835"/>
            <a:ext cx="903287" cy="873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tihonovskaya\Desktop\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39" y="2101171"/>
            <a:ext cx="935533" cy="6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14" y="5089734"/>
            <a:ext cx="2190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4597102"/>
            <a:ext cx="4667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93" y="5006677"/>
            <a:ext cx="2009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bject 5"/>
          <p:cNvSpPr>
            <a:spLocks noChangeArrowheads="1"/>
          </p:cNvSpPr>
          <p:nvPr/>
        </p:nvSpPr>
        <p:spPr bwMode="auto">
          <a:xfrm>
            <a:off x="8108950" y="1124744"/>
            <a:ext cx="847725" cy="971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=""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4739" y="2199620"/>
            <a:ext cx="696912" cy="8350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8576"/>
            <a:ext cx="2579315" cy="1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3598940"/>
            <a:ext cx="5914567" cy="127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В ШТАБЕ: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Руководитель ОО, руководитель ППЭ, члены ГЭК, полиция, СМИ, общественные наблюдатели, должностные лица Рособрнадзора и Департамента,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технические специалисты</a:t>
            </a:r>
            <a:endParaRPr lang="ru-RU" altLang="ru-RU" sz="1600" b="1" u="sng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52252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ПРОВЕРКА ГОТОВНОСТИ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АУДИТОРИЙ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=""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22339"/>
            <a:ext cx="8906321" cy="5747021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="" xmlns:a16="http://schemas.microsoft.com/office/drawing/2014/main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526" y="1535013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="" xmlns:a16="http://schemas.microsoft.com/office/drawing/2014/main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88" y="1412776"/>
            <a:ext cx="2686050" cy="11350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="" xmlns:a16="http://schemas.microsoft.com/office/drawing/2014/main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88" y="1434042"/>
            <a:ext cx="2686050" cy="11287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="" xmlns:a16="http://schemas.microsoft.com/office/drawing/2014/main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1596901" y="1450876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7" name="object 27">
            <a:extLst>
              <a:ext uri="{FF2B5EF4-FFF2-40B4-BE49-F238E27FC236}">
                <a16:creationId xmlns=""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0" name="object 30">
            <a:extLst>
              <a:ext uri="{FF2B5EF4-FFF2-40B4-BE49-F238E27FC236}">
                <a16:creationId xmlns="" xmlns:a16="http://schemas.microsoft.com/office/drawing/2014/main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3469717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="" xmlns:a16="http://schemas.microsoft.com/office/drawing/2014/main" id="{F9BD9AC4-EA67-4F24-8D7A-618EDD9E639E}"/>
              </a:ext>
            </a:extLst>
          </p:cNvPr>
          <p:cNvSpPr/>
          <p:nvPr/>
        </p:nvSpPr>
        <p:spPr>
          <a:xfrm rot="16200000">
            <a:off x="7946232" y="3130575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="" xmlns:a16="http://schemas.microsoft.com/office/drawing/2014/main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3262333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Доска  или  стенд</a:t>
            </a:r>
          </a:p>
        </p:txBody>
      </p:sp>
      <p:sp>
        <p:nvSpPr>
          <p:cNvPr id="44067" name="object 12">
            <a:extLst>
              <a:ext uri="{FF2B5EF4-FFF2-40B4-BE49-F238E27FC236}">
                <a16:creationId xmlns=""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1557338"/>
            <a:ext cx="696912" cy="835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="" xmlns:a16="http://schemas.microsoft.com/office/drawing/2014/main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628775"/>
            <a:ext cx="909637" cy="682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="" xmlns:a16="http://schemas.microsoft.com/office/drawing/2014/main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875" y="980728"/>
            <a:ext cx="847725" cy="9715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="" xmlns:a16="http://schemas.microsoft.com/office/drawing/2014/main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08720"/>
            <a:ext cx="847725" cy="9715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object 4"/>
          <p:cNvSpPr>
            <a:spLocks noChangeArrowheads="1"/>
          </p:cNvSpPr>
          <p:nvPr/>
        </p:nvSpPr>
        <p:spPr bwMode="auto">
          <a:xfrm>
            <a:off x="3532188" y="5499497"/>
            <a:ext cx="1466850" cy="804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6" name="object 5"/>
          <p:cNvSpPr>
            <a:spLocks noChangeArrowheads="1"/>
          </p:cNvSpPr>
          <p:nvPr/>
        </p:nvSpPr>
        <p:spPr bwMode="auto">
          <a:xfrm>
            <a:off x="5045075" y="5513784"/>
            <a:ext cx="731838" cy="8048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7" name="object 4"/>
          <p:cNvSpPr>
            <a:spLocks noChangeArrowheads="1"/>
          </p:cNvSpPr>
          <p:nvPr/>
        </p:nvSpPr>
        <p:spPr bwMode="auto">
          <a:xfrm>
            <a:off x="3492500" y="4302522"/>
            <a:ext cx="1465263" cy="804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8" name="object 5"/>
          <p:cNvSpPr>
            <a:spLocks noChangeArrowheads="1"/>
          </p:cNvSpPr>
          <p:nvPr/>
        </p:nvSpPr>
        <p:spPr bwMode="auto">
          <a:xfrm>
            <a:off x="5003800" y="4316809"/>
            <a:ext cx="731838" cy="8048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9" name="object 4"/>
          <p:cNvSpPr>
            <a:spLocks noChangeArrowheads="1"/>
          </p:cNvSpPr>
          <p:nvPr/>
        </p:nvSpPr>
        <p:spPr bwMode="auto">
          <a:xfrm>
            <a:off x="3492500" y="3051572"/>
            <a:ext cx="1465263" cy="804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52" name="object 5"/>
          <p:cNvSpPr>
            <a:spLocks noChangeArrowheads="1"/>
          </p:cNvSpPr>
          <p:nvPr/>
        </p:nvSpPr>
        <p:spPr bwMode="auto">
          <a:xfrm>
            <a:off x="5003800" y="3065859"/>
            <a:ext cx="731838" cy="8048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54" name="object 30"/>
          <p:cNvSpPr>
            <a:spLocks/>
          </p:cNvSpPr>
          <p:nvPr/>
        </p:nvSpPr>
        <p:spPr bwMode="auto">
          <a:xfrm>
            <a:off x="8805863" y="3789115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6888 h 2032635"/>
              <a:gd name="T6" fmla="*/ 158750 w 158750"/>
              <a:gd name="T7" fmla="*/ 2006888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5" name="object 6"/>
          <p:cNvSpPr>
            <a:spLocks noChangeArrowheads="1"/>
          </p:cNvSpPr>
          <p:nvPr/>
        </p:nvSpPr>
        <p:spPr bwMode="auto">
          <a:xfrm>
            <a:off x="7745413" y="4724152"/>
            <a:ext cx="1003300" cy="11064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6" name="object 17"/>
          <p:cNvSpPr>
            <a:spLocks noChangeArrowheads="1"/>
          </p:cNvSpPr>
          <p:nvPr/>
        </p:nvSpPr>
        <p:spPr bwMode="auto">
          <a:xfrm>
            <a:off x="5805488" y="4868615"/>
            <a:ext cx="1935162" cy="9826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" name="object 14"/>
          <p:cNvSpPr>
            <a:spLocks noChangeArrowheads="1"/>
          </p:cNvSpPr>
          <p:nvPr/>
        </p:nvSpPr>
        <p:spPr bwMode="auto">
          <a:xfrm>
            <a:off x="7604125" y="1947992"/>
            <a:ext cx="1009650" cy="10096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8" name="object 4"/>
          <p:cNvSpPr>
            <a:spLocks noChangeArrowheads="1"/>
          </p:cNvSpPr>
          <p:nvPr/>
        </p:nvSpPr>
        <p:spPr bwMode="auto">
          <a:xfrm>
            <a:off x="2025650" y="5526484"/>
            <a:ext cx="1466850" cy="8048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59" name="object 4"/>
          <p:cNvSpPr>
            <a:spLocks noChangeArrowheads="1"/>
          </p:cNvSpPr>
          <p:nvPr/>
        </p:nvSpPr>
        <p:spPr bwMode="auto">
          <a:xfrm>
            <a:off x="1984375" y="4329509"/>
            <a:ext cx="1466850" cy="8048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60" name="object 4"/>
          <p:cNvSpPr>
            <a:spLocks noChangeArrowheads="1"/>
          </p:cNvSpPr>
          <p:nvPr/>
        </p:nvSpPr>
        <p:spPr bwMode="auto">
          <a:xfrm>
            <a:off x="1984375" y="3078559"/>
            <a:ext cx="1466850" cy="8048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5370513" y="2927747"/>
            <a:ext cx="496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1А</a:t>
            </a:r>
          </a:p>
        </p:txBody>
      </p:sp>
      <p:sp>
        <p:nvSpPr>
          <p:cNvPr id="62" name="TextBox 73"/>
          <p:cNvSpPr txBox="1">
            <a:spLocks noChangeArrowheads="1"/>
          </p:cNvSpPr>
          <p:nvPr/>
        </p:nvSpPr>
        <p:spPr bwMode="auto">
          <a:xfrm>
            <a:off x="5364163" y="422155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1Б</a:t>
            </a:r>
          </a:p>
        </p:txBody>
      </p:sp>
      <p:sp>
        <p:nvSpPr>
          <p:cNvPr id="63" name="TextBox 74"/>
          <p:cNvSpPr txBox="1">
            <a:spLocks noChangeArrowheads="1"/>
          </p:cNvSpPr>
          <p:nvPr/>
        </p:nvSpPr>
        <p:spPr bwMode="auto">
          <a:xfrm>
            <a:off x="5364163" y="544552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1В</a:t>
            </a:r>
          </a:p>
        </p:txBody>
      </p:sp>
      <p:sp>
        <p:nvSpPr>
          <p:cNvPr id="64" name="TextBox 75"/>
          <p:cNvSpPr txBox="1">
            <a:spLocks noChangeArrowheads="1"/>
          </p:cNvSpPr>
          <p:nvPr/>
        </p:nvSpPr>
        <p:spPr bwMode="auto">
          <a:xfrm>
            <a:off x="4578350" y="2934097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2А</a:t>
            </a:r>
          </a:p>
        </p:txBody>
      </p:sp>
      <p:sp>
        <p:nvSpPr>
          <p:cNvPr id="65" name="TextBox 76"/>
          <p:cNvSpPr txBox="1">
            <a:spLocks noChangeArrowheads="1"/>
          </p:cNvSpPr>
          <p:nvPr/>
        </p:nvSpPr>
        <p:spPr bwMode="auto">
          <a:xfrm>
            <a:off x="4572000" y="422790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2Б</a:t>
            </a:r>
          </a:p>
        </p:txBody>
      </p:sp>
      <p:sp>
        <p:nvSpPr>
          <p:cNvPr id="66" name="TextBox 77"/>
          <p:cNvSpPr txBox="1">
            <a:spLocks noChangeArrowheads="1"/>
          </p:cNvSpPr>
          <p:nvPr/>
        </p:nvSpPr>
        <p:spPr bwMode="auto">
          <a:xfrm>
            <a:off x="4572000" y="545187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2В</a:t>
            </a:r>
          </a:p>
        </p:txBody>
      </p:sp>
      <p:sp>
        <p:nvSpPr>
          <p:cNvPr id="67" name="TextBox 78"/>
          <p:cNvSpPr txBox="1">
            <a:spLocks noChangeArrowheads="1"/>
          </p:cNvSpPr>
          <p:nvPr/>
        </p:nvSpPr>
        <p:spPr bwMode="auto">
          <a:xfrm>
            <a:off x="3857625" y="2934097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3А</a:t>
            </a:r>
          </a:p>
        </p:txBody>
      </p:sp>
      <p:sp>
        <p:nvSpPr>
          <p:cNvPr id="68" name="TextBox 79"/>
          <p:cNvSpPr txBox="1">
            <a:spLocks noChangeArrowheads="1"/>
          </p:cNvSpPr>
          <p:nvPr/>
        </p:nvSpPr>
        <p:spPr bwMode="auto">
          <a:xfrm>
            <a:off x="3851275" y="422790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3Б</a:t>
            </a:r>
          </a:p>
        </p:txBody>
      </p:sp>
      <p:sp>
        <p:nvSpPr>
          <p:cNvPr id="69" name="TextBox 80"/>
          <p:cNvSpPr txBox="1">
            <a:spLocks noChangeArrowheads="1"/>
          </p:cNvSpPr>
          <p:nvPr/>
        </p:nvSpPr>
        <p:spPr bwMode="auto">
          <a:xfrm>
            <a:off x="3851275" y="545187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3В</a:t>
            </a:r>
          </a:p>
        </p:txBody>
      </p:sp>
      <p:sp>
        <p:nvSpPr>
          <p:cNvPr id="70" name="TextBox 81"/>
          <p:cNvSpPr txBox="1">
            <a:spLocks noChangeArrowheads="1"/>
          </p:cNvSpPr>
          <p:nvPr/>
        </p:nvSpPr>
        <p:spPr bwMode="auto">
          <a:xfrm>
            <a:off x="3059907" y="2924944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4А</a:t>
            </a:r>
          </a:p>
        </p:txBody>
      </p:sp>
      <p:sp>
        <p:nvSpPr>
          <p:cNvPr id="71" name="TextBox 82"/>
          <p:cNvSpPr txBox="1">
            <a:spLocks noChangeArrowheads="1"/>
          </p:cNvSpPr>
          <p:nvPr/>
        </p:nvSpPr>
        <p:spPr bwMode="auto">
          <a:xfrm>
            <a:off x="3059113" y="422790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4Б</a:t>
            </a:r>
          </a:p>
        </p:txBody>
      </p:sp>
      <p:sp>
        <p:nvSpPr>
          <p:cNvPr id="72" name="TextBox 83"/>
          <p:cNvSpPr txBox="1">
            <a:spLocks noChangeArrowheads="1"/>
          </p:cNvSpPr>
          <p:nvPr/>
        </p:nvSpPr>
        <p:spPr bwMode="auto">
          <a:xfrm>
            <a:off x="3059113" y="545187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4В</a:t>
            </a:r>
          </a:p>
        </p:txBody>
      </p:sp>
      <p:sp>
        <p:nvSpPr>
          <p:cNvPr id="73" name="TextBox 84"/>
          <p:cNvSpPr txBox="1">
            <a:spLocks noChangeArrowheads="1"/>
          </p:cNvSpPr>
          <p:nvPr/>
        </p:nvSpPr>
        <p:spPr bwMode="auto">
          <a:xfrm>
            <a:off x="2267744" y="2924944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5А</a:t>
            </a:r>
          </a:p>
        </p:txBody>
      </p:sp>
      <p:sp>
        <p:nvSpPr>
          <p:cNvPr id="74" name="TextBox 85"/>
          <p:cNvSpPr txBox="1">
            <a:spLocks noChangeArrowheads="1"/>
          </p:cNvSpPr>
          <p:nvPr/>
        </p:nvSpPr>
        <p:spPr bwMode="auto">
          <a:xfrm>
            <a:off x="2268538" y="4227909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5Б</a:t>
            </a:r>
          </a:p>
        </p:txBody>
      </p:sp>
      <p:sp>
        <p:nvSpPr>
          <p:cNvPr id="75" name="TextBox 86"/>
          <p:cNvSpPr txBox="1">
            <a:spLocks noChangeArrowheads="1"/>
          </p:cNvSpPr>
          <p:nvPr/>
        </p:nvSpPr>
        <p:spPr bwMode="auto">
          <a:xfrm>
            <a:off x="2268538" y="5451872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5В</a:t>
            </a:r>
          </a:p>
        </p:txBody>
      </p:sp>
      <p:sp>
        <p:nvSpPr>
          <p:cNvPr id="76" name="object 5"/>
          <p:cNvSpPr>
            <a:spLocks noChangeArrowheads="1"/>
          </p:cNvSpPr>
          <p:nvPr/>
        </p:nvSpPr>
        <p:spPr bwMode="auto">
          <a:xfrm>
            <a:off x="574675" y="3467497"/>
            <a:ext cx="869950" cy="9667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77" name="object 5"/>
          <p:cNvSpPr>
            <a:spLocks noChangeArrowheads="1"/>
          </p:cNvSpPr>
          <p:nvPr/>
        </p:nvSpPr>
        <p:spPr bwMode="auto">
          <a:xfrm>
            <a:off x="611188" y="4991497"/>
            <a:ext cx="871537" cy="9667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78" name="TextBox 8"/>
          <p:cNvSpPr txBox="1">
            <a:spLocks noChangeArrowheads="1"/>
          </p:cNvSpPr>
          <p:nvPr/>
        </p:nvSpPr>
        <p:spPr bwMode="auto">
          <a:xfrm>
            <a:off x="7747000" y="5948115"/>
            <a:ext cx="1289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mbria" panose="02040503050406030204" pitchFamily="18" charset="0"/>
              </a:rPr>
              <a:t>организатор</a:t>
            </a:r>
          </a:p>
        </p:txBody>
      </p:sp>
      <p:sp>
        <p:nvSpPr>
          <p:cNvPr id="79" name="TextBox 90"/>
          <p:cNvSpPr txBox="1">
            <a:spLocks noChangeArrowheads="1"/>
          </p:cNvSpPr>
          <p:nvPr/>
        </p:nvSpPr>
        <p:spPr bwMode="auto">
          <a:xfrm rot="16200000">
            <a:off x="-335756" y="3671491"/>
            <a:ext cx="1476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mbria" panose="02040503050406030204" pitchFamily="18" charset="0"/>
              </a:rPr>
              <a:t>организатор</a:t>
            </a:r>
          </a:p>
        </p:txBody>
      </p:sp>
      <p:sp>
        <p:nvSpPr>
          <p:cNvPr id="80" name="TextBox 91"/>
          <p:cNvSpPr txBox="1">
            <a:spLocks noChangeArrowheads="1"/>
          </p:cNvSpPr>
          <p:nvPr/>
        </p:nvSpPr>
        <p:spPr bwMode="auto">
          <a:xfrm rot="16200000">
            <a:off x="-333375" y="5223272"/>
            <a:ext cx="147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mbria" panose="02040503050406030204" pitchFamily="18" charset="0"/>
              </a:rPr>
              <a:t>наблюдатель</a:t>
            </a:r>
          </a:p>
        </p:txBody>
      </p:sp>
    </p:spTree>
    <p:extLst>
      <p:ext uri="{BB962C8B-B14F-4D97-AF65-F5344CB8AC3E}">
        <p14:creationId xmlns:p14="http://schemas.microsoft.com/office/powerpoint/2010/main" val="4971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 rot="5400000" flipV="1">
            <a:off x="420620" y="3851602"/>
            <a:ext cx="5918819" cy="4571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545363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161092" y="2938562"/>
            <a:ext cx="2627313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Организаторы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5558589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878883" y="3533775"/>
            <a:ext cx="2701721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ППЭ-07.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контроль 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161092" y="4893877"/>
            <a:ext cx="2682716" cy="141544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и медицинского работника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2987824" y="980728"/>
            <a:ext cx="838218" cy="21609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</a:p>
          <a:p>
            <a:pPr algn="ctr">
              <a:defRPr/>
            </a:pP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DE19BE98-417E-487A-8808-0D04F190C4ED}"/>
              </a:ext>
            </a:extLst>
          </p:cNvPr>
          <p:cNvSpPr/>
          <p:nvPr/>
        </p:nvSpPr>
        <p:spPr>
          <a:xfrm rot="16200000">
            <a:off x="2547227" y="3682160"/>
            <a:ext cx="1711325" cy="84630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</a:p>
        </p:txBody>
      </p:sp>
      <p:sp>
        <p:nvSpPr>
          <p:cNvPr id="46112" name="object 11">
            <a:extLst>
              <a:ext uri="{FF2B5EF4-FFF2-40B4-BE49-F238E27FC236}">
                <a16:creationId xmlns="" xmlns:a16="http://schemas.microsoft.com/office/drawing/2014/main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60" y="1412776"/>
            <a:ext cx="2076508" cy="21209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196712" y="980728"/>
            <a:ext cx="2627313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7:45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511223" y="5321412"/>
            <a:ext cx="3069381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2385207"/>
            <a:ext cx="2304256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084168" y="3141663"/>
            <a:ext cx="792088" cy="2663601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019864"/>
            <a:ext cx="2304256" cy="128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вскрытия участниками ГИА ИК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=""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365" y="4152429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893449" y="107695"/>
            <a:ext cx="7025314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УЧАСТНИКОВ 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=""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29" y="6237288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6289927" y="2386805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=""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237288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566025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890605" y="5425460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286718" y="4837907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=""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9" y="6218253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793372" y="5805264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601663" y="625793"/>
            <a:ext cx="2627313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260242" y="638175"/>
            <a:ext cx="4338637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за 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749709" y="3490913"/>
            <a:ext cx="1469656" cy="14605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139952" y="3500438"/>
            <a:ext cx="1459327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Наличие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списках распределения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ППЭ.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Паспортный контроль </a:t>
            </a:r>
          </a:p>
        </p:txBody>
      </p:sp>
      <p:sp>
        <p:nvSpPr>
          <p:cNvPr id="46103" name="object 3">
            <a:extLst>
              <a:ext uri="{FF2B5EF4-FFF2-40B4-BE49-F238E27FC236}">
                <a16:creationId xmlns=""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867" y="4997465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=""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597107" y="3355975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=""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06" y="4997465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7783513" y="5491732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698542" y="4180906"/>
            <a:ext cx="2573338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</a:t>
            </a: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ОГЭ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и работников ППЭ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3583154" y="1229150"/>
            <a:ext cx="485775" cy="19446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Д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DE19BE98-417E-487A-8808-0D04F190C4ED}"/>
              </a:ext>
            </a:extLst>
          </p:cNvPr>
          <p:cNvSpPr/>
          <p:nvPr/>
        </p:nvSpPr>
        <p:spPr>
          <a:xfrm rot="16200000">
            <a:off x="2970378" y="3866395"/>
            <a:ext cx="1711325" cy="47783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регистрации</a:t>
            </a: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355767" y="5049838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12" name="object 11">
            <a:extLst>
              <a:ext uri="{FF2B5EF4-FFF2-40B4-BE49-F238E27FC236}">
                <a16:creationId xmlns="" xmlns:a16="http://schemas.microsoft.com/office/drawing/2014/main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206" y="1326306"/>
            <a:ext cx="2076508" cy="2120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1281879"/>
            <a:ext cx="3326367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ОГЭ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11.00 часов передает руководителю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ППЭ от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каждой ОО: </a:t>
            </a:r>
            <a:endParaRPr lang="ru-RU" altLang="ru-RU" sz="1400" dirty="0" smtClean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информацию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явке участников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руководителей ОО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назначении лиц,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ответственных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сопровождение участников ОГЭ </a:t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проверку соблюдения Порядка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проведения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=""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29944" y="44032"/>
            <a:ext cx="8964612" cy="87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АЛГОРИТМ ДЕЙСТВИЙ В НЕСТАНДАРТНЫХ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СИТУАЦИЯХ ПРИ ВХОДЕ УЧАСТНИКОВ В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1029891"/>
            <a:ext cx="5570538" cy="121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109653" y="1029891"/>
            <a:ext cx="3814274" cy="121642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участника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ГИА в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списках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автоматизированного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распределения </a:t>
            </a:r>
            <a:b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="" xmlns:a16="http://schemas.microsoft.com/office/drawing/2014/main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5" y="1124744"/>
            <a:ext cx="45465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недопуск участника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ГИА 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фиксация данного факта для дальнейшего принятия решения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8F0C362-525F-4399-867E-B950AE921A3D}"/>
              </a:ext>
            </a:extLst>
          </p:cNvPr>
          <p:cNvSpPr/>
          <p:nvPr/>
        </p:nvSpPr>
        <p:spPr>
          <a:xfrm>
            <a:off x="3487815" y="2387600"/>
            <a:ext cx="5559425" cy="1257424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2000" spc="-1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95366" y="2387600"/>
            <a:ext cx="3394075" cy="1257424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Явка без документа,  удостоверяющего личность</a:t>
            </a:r>
            <a:r>
              <a:rPr lang="ru-RU" b="1" spc="-15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b="1" spc="-15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1CBB434-E8EB-4589-BD7B-C6F6AA6AE808}"/>
              </a:ext>
            </a:extLst>
          </p:cNvPr>
          <p:cNvSpPr/>
          <p:nvPr/>
        </p:nvSpPr>
        <p:spPr>
          <a:xfrm>
            <a:off x="3498966" y="3789041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EF86411-789D-4282-BBF5-76160987ED65}"/>
              </a:ext>
            </a:extLst>
          </p:cNvPr>
          <p:cNvSpPr/>
          <p:nvPr/>
        </p:nvSpPr>
        <p:spPr>
          <a:xfrm>
            <a:off x="98540" y="3789040"/>
            <a:ext cx="3825387" cy="1424821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Отказ от сдачи</a:t>
            </a:r>
            <a:b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запрещённых средств, </a:t>
            </a:r>
            <a:b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том числе средств связи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="" xmlns:a16="http://schemas.microsoft.com/office/drawing/2014/main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5" y="3884855"/>
            <a:ext cx="49084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недопуск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участника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составление руководителем ППЭ акта о </a:t>
            </a:r>
            <a:r>
              <a:rPr lang="ru-RU" alt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недопуске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участника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2-х экземплярах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 подписью участника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ГИА)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3" name="Прямоугольник 25">
            <a:extLst>
              <a:ext uri="{FF2B5EF4-FFF2-40B4-BE49-F238E27FC236}">
                <a16:creationId xmlns="" xmlns:a16="http://schemas.microsoft.com/office/drawing/2014/main" id="{922372F6-9444-48D0-8924-A67576ED1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178" y="2400387"/>
            <a:ext cx="5449888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составление сопровождающим акта об идентификации личности участника ГИА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(форма ППЭ-20) в присутствии члена ГЭК;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допуск участника на экзамен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3487815" y="5301208"/>
            <a:ext cx="5559425" cy="1368151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2000" spc="-1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95366" y="5301208"/>
            <a:ext cx="3394075" cy="1368151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Опоздание </a:t>
            </a:r>
            <a:b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участника ГИА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098090E-04A8-40F6-A07B-DA137925A72F}"/>
              </a:ext>
            </a:extLst>
          </p:cNvPr>
          <p:cNvSpPr/>
          <p:nvPr/>
        </p:nvSpPr>
        <p:spPr>
          <a:xfrm>
            <a:off x="3498966" y="5740400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="" xmlns:a16="http://schemas.microsoft.com/office/drawing/2014/main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007" y="5213861"/>
            <a:ext cx="56403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допуск участника ГИА в ППЭ;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составление руководителем ППЭ и членом ГЭК акта об опоздании участника ГИА в ППЭ в 2-х экземплярах (с подписью участника ГИА);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время окончания экзамена не продлевается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8F0C934-5863-451E-AC50-6E32D00739AC}"/>
              </a:ext>
            </a:extLst>
          </p:cNvPr>
          <p:cNvSpPr/>
          <p:nvPr/>
        </p:nvSpPr>
        <p:spPr>
          <a:xfrm>
            <a:off x="109653" y="1052736"/>
            <a:ext cx="373063" cy="448259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AE8F35C-AF2E-4DEE-9EED-367C4FE3E469}"/>
              </a:ext>
            </a:extLst>
          </p:cNvPr>
          <p:cNvSpPr/>
          <p:nvPr/>
        </p:nvSpPr>
        <p:spPr>
          <a:xfrm>
            <a:off x="98502" y="3804662"/>
            <a:ext cx="373063" cy="390525"/>
          </a:xfrm>
          <a:prstGeom prst="rect">
            <a:avLst/>
          </a:prstGeom>
          <a:gradFill flip="none" rotWithShape="1">
            <a:gsLst>
              <a:gs pos="0">
                <a:srgbClr val="9AE3E4">
                  <a:shade val="30000"/>
                  <a:satMod val="115000"/>
                </a:srgbClr>
              </a:gs>
              <a:gs pos="50000">
                <a:srgbClr val="9AE3E4">
                  <a:shade val="67500"/>
                  <a:satMod val="115000"/>
                </a:srgbClr>
              </a:gs>
              <a:gs pos="100000">
                <a:srgbClr val="9AE3E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6C846F7-34DB-4057-A779-E3804870BB90}"/>
              </a:ext>
            </a:extLst>
          </p:cNvPr>
          <p:cNvSpPr/>
          <p:nvPr/>
        </p:nvSpPr>
        <p:spPr>
          <a:xfrm>
            <a:off x="87428" y="2387600"/>
            <a:ext cx="373063" cy="41914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415B075-4D29-4701-80A6-59C2506F8E66}"/>
              </a:ext>
            </a:extLst>
          </p:cNvPr>
          <p:cNvSpPr/>
          <p:nvPr/>
        </p:nvSpPr>
        <p:spPr>
          <a:xfrm>
            <a:off x="104891" y="5300886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3"/>
          <a:srcRect l="18910" t="9117" r="41827" b="20227"/>
          <a:stretch/>
        </p:blipFill>
        <p:spPr bwMode="auto">
          <a:xfrm>
            <a:off x="438175" y="908720"/>
            <a:ext cx="23336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-99392"/>
            <a:ext cx="532871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ПАПКА ОРГАНИЗАТОРА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5" name="Рисунок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10255" r="32692" b="21936"/>
          <a:stretch>
            <a:fillRect/>
          </a:stretch>
        </p:blipFill>
        <p:spPr bwMode="auto">
          <a:xfrm>
            <a:off x="179387" y="4437112"/>
            <a:ext cx="34004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348038" y="1393478"/>
            <a:ext cx="5643562" cy="64928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расчета по 2 листа на каждого участника ОГЭ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63888" y="3200350"/>
            <a:ext cx="5480050" cy="3497361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организатора в аудитории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участников ОГЭ, зачитываемая 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бланков ОГЭ, включая дополнительный бланк ответов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форм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график официальной публикации результатов ОГЭ, сроки подачи апелляций о несогласии </a:t>
            </a:r>
            <a:b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 выставленными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баллами </a:t>
            </a:r>
            <a:r>
              <a:rPr lang="ru-RU" sz="16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(приказ Департамента образования от  26 марта 2024 года № 464)</a:t>
            </a:r>
            <a:endParaRPr lang="ru-RU" sz="16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39431" y="2420888"/>
            <a:ext cx="3128963" cy="7794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Папка для организатора </a:t>
            </a:r>
            <a:b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(по количеству аудиторий)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54921" y="1004540"/>
            <a:ext cx="3128962" cy="388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BA09CD78-CE67-4982-942C-9FFBDBCEFDC9}"/>
              </a:ext>
            </a:extLst>
          </p:cNvPr>
          <p:cNvSpPr/>
          <p:nvPr/>
        </p:nvSpPr>
        <p:spPr>
          <a:xfrm flipV="1">
            <a:off x="-264318" y="950786"/>
            <a:ext cx="5784792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24744"/>
            <a:ext cx="40862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E84D8BCE-8218-450B-981C-6B4D379068A8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7C3C6D2E-83A5-47F2-B4D5-EB562CD65A95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395" name="Заголовок 1">
            <a:extLst>
              <a:ext uri="{FF2B5EF4-FFF2-40B4-BE49-F238E27FC236}">
                <a16:creationId xmlns="" xmlns:a16="http://schemas.microsoft.com/office/drawing/2014/main" id="{C72887E9-79DF-4E73-96E6-031D11AFE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РАБОТА С ФОРМОЙ ППЭ 12-04-МАШ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39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BD25993-6258-43DB-A904-F4E342583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BBFA6656-E88B-40A1-A047-28D9A2B3D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5BA25BF-1C44-43BB-B552-3C270BDA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60AE921-6A4A-4393-AC3E-96F24A102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ACD36BEC-8085-41CC-AB76-311FFDD9B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3147D0FC-2945-4368-9AB4-6C07E0039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100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D3755F9C-0278-400B-B2F7-3011547E6809}"/>
              </a:ext>
            </a:extLst>
          </p:cNvPr>
          <p:cNvSpPr/>
          <p:nvPr/>
        </p:nvSpPr>
        <p:spPr>
          <a:xfrm>
            <a:off x="4564856" y="1100138"/>
            <a:ext cx="4495800" cy="2643187"/>
          </a:xfrm>
          <a:prstGeom prst="roundRect">
            <a:avLst>
              <a:gd name="adj" fmla="val 35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вручную, используется необходимое количество листов (страниц) в каждой аудитории. </a:t>
            </a:r>
          </a:p>
          <a:p>
            <a:pPr algn="ctr">
              <a:defRPr/>
            </a:pPr>
            <a:endParaRPr lang="ru-RU" sz="7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Необходимо указывать номер аудитории, код </a:t>
            </a:r>
            <a:b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наименование предмета, номер страницы.</a:t>
            </a:r>
          </a:p>
          <a:p>
            <a:pPr algn="ctr">
              <a:defRPr/>
            </a:pPr>
            <a:endParaRPr lang="ru-RU" sz="7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Фиксируется каждый выход участников ЕГЭ </a:t>
            </a:r>
            <a:b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из аудитории во время экзамена.</a:t>
            </a:r>
          </a:p>
          <a:p>
            <a:pPr algn="ctr">
              <a:defRPr/>
            </a:pPr>
            <a:endParaRPr lang="ru-RU" sz="7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 нехватке места на одном листе, записи  продолжаются на следующем листе (выдаётся </a:t>
            </a:r>
            <a:b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штабе  ППЭ по схеме, установленной руководителем ППЭ)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7A06419-E500-42C6-86FC-E91C35CE1B7C}"/>
              </a:ext>
            </a:extLst>
          </p:cNvPr>
          <p:cNvSpPr/>
          <p:nvPr/>
        </p:nvSpPr>
        <p:spPr>
          <a:xfrm>
            <a:off x="3586956" y="1739901"/>
            <a:ext cx="635013" cy="2206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72EC6A4-CBBD-424A-80AE-F534BCF47A2A}"/>
              </a:ext>
            </a:extLst>
          </p:cNvPr>
          <p:cNvSpPr/>
          <p:nvPr/>
        </p:nvSpPr>
        <p:spPr>
          <a:xfrm>
            <a:off x="1427955" y="1259757"/>
            <a:ext cx="537319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85EF8D5-A755-45C1-8328-AFA086E24EF5}"/>
              </a:ext>
            </a:extLst>
          </p:cNvPr>
          <p:cNvSpPr/>
          <p:nvPr/>
        </p:nvSpPr>
        <p:spPr>
          <a:xfrm>
            <a:off x="1928019" y="1235076"/>
            <a:ext cx="987797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59407" name="object 5">
            <a:extLst>
              <a:ext uri="{FF2B5EF4-FFF2-40B4-BE49-F238E27FC236}">
                <a16:creationId xmlns="" xmlns:a16="http://schemas.microsoft.com/office/drawing/2014/main" id="{A998EA67-D83D-42B3-8958-2BEFB1FA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328" y="4491038"/>
            <a:ext cx="4273550" cy="2097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="" xmlns:a16="http://schemas.microsoft.com/office/drawing/2014/main" id="{6E4B7901-6B2D-4CC1-AF1C-ED581B011D0E}"/>
              </a:ext>
            </a:extLst>
          </p:cNvPr>
          <p:cNvSpPr txBox="1"/>
          <p:nvPr/>
        </p:nvSpPr>
        <p:spPr>
          <a:xfrm>
            <a:off x="8456613" y="4749800"/>
            <a:ext cx="395287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 algn="just">
              <a:spcBef>
                <a:spcPts val="335"/>
              </a:spcBef>
              <a:defRPr/>
            </a:pPr>
            <a:r>
              <a:rPr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09" name="TextBox 3">
            <a:extLst>
              <a:ext uri="{FF2B5EF4-FFF2-40B4-BE49-F238E27FC236}">
                <a16:creationId xmlns="" xmlns:a16="http://schemas.microsoft.com/office/drawing/2014/main" id="{F1F144D3-2C96-4B3C-BDE9-88476F3E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299" y="3910161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Образец заполнения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="" xmlns:a16="http://schemas.microsoft.com/office/drawing/2014/main" id="{F9BD837C-E21A-4B0D-85C4-A650E0587BFE}"/>
              </a:ext>
            </a:extLst>
          </p:cNvPr>
          <p:cNvSpPr txBox="1"/>
          <p:nvPr/>
        </p:nvSpPr>
        <p:spPr>
          <a:xfrm>
            <a:off x="8388350" y="4797152"/>
            <a:ext cx="504825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>
                <a:solidFill>
                  <a:prstClr val="black"/>
                </a:solidFill>
                <a:latin typeface="Arial"/>
                <a:cs typeface="Arial"/>
              </a:rPr>
              <a:t>23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24892</TotalTime>
  <Words>1583</Words>
  <Application>Microsoft Office PowerPoint</Application>
  <PresentationFormat>Экран (4:3)</PresentationFormat>
  <Paragraphs>378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1_Тема Office</vt:lpstr>
      <vt:lpstr>2_Тема Office</vt:lpstr>
      <vt:lpstr>3_Тема Office</vt:lpstr>
      <vt:lpstr>Презентация PowerPoint</vt:lpstr>
      <vt:lpstr>ПРОВЕРКА ГОТОВНОСТИ ППЭ (до 7 мая 2024 года)</vt:lpstr>
      <vt:lpstr>ПРОВЕРКА ГОТОВНОСТИ ШТАБА ППЭ</vt:lpstr>
      <vt:lpstr>ПРОВЕРКА ГОТОВНОСТИ АУДИТОРИЙ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ФОРМОЙ ППЭ 12-04-МАШ</vt:lpstr>
      <vt:lpstr>Презентация PowerPoint</vt:lpstr>
      <vt:lpstr>Презентация PowerPoint</vt:lpstr>
      <vt:lpstr>Презентация PowerPoint</vt:lpstr>
      <vt:lpstr>ФОРМЫ ППЭ, ИСПОЛЬЗУЕМЫЕ ПРИ ВХОДЕ УЧАСТНИКОВ  В АУДИТОРИЮ</vt:lpstr>
      <vt:lpstr>СОДЕРЖАНИЕ ЭКЗАМЕНАЦИОННЫХ МАТЕРИАЛОВ ОГЭ</vt:lpstr>
      <vt:lpstr>ДЕЙСТВИЯ ОРГАНИЗАТОРА В АУДИТОРИИ</vt:lpstr>
      <vt:lpstr>Презентация PowerPoint</vt:lpstr>
      <vt:lpstr>ФОРМЫ ППЭ, ИСПОЛЬЗУЕМЫЕ ПРИ ПОДАЧЕ  УЧАСТНИКОМ ОГЭ АПЕЛЛЯЦИИ  О НАРУШЕНИИ ПОРЯДКА ПРОВЕДЕНИЯ ГИА</vt:lpstr>
      <vt:lpstr>УПАКОВКА ЭМ В АУДИТОРИИ</vt:lpstr>
      <vt:lpstr>ЗАВЕРШЕНИЕ ЭКЗАМЕНА: СКАНИРОВАНИЕ ЭМ В ШТАБЕ ППЭ</vt:lpstr>
      <vt:lpstr>ЗАВЕРШЕНИЕ ЭКЗАМЕНА</vt:lpstr>
      <vt:lpstr>ПЕРЕЧЕНЬ ФОРМ ДЛЯ ПЕРЕДАЧИ В ОРЦОКО</vt:lpstr>
      <vt:lpstr>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Татьяна Журавлева</cp:lastModifiedBy>
  <cp:revision>1334</cp:revision>
  <cp:lastPrinted>2024-04-27T06:31:05Z</cp:lastPrinted>
  <dcterms:created xsi:type="dcterms:W3CDTF">2011-08-25T06:09:31Z</dcterms:created>
  <dcterms:modified xsi:type="dcterms:W3CDTF">2024-05-06T05:38:41Z</dcterms:modified>
</cp:coreProperties>
</file>