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608" r:id="rId2"/>
    <p:sldId id="729" r:id="rId3"/>
    <p:sldId id="749" r:id="rId4"/>
    <p:sldId id="727" r:id="rId5"/>
    <p:sldId id="660" r:id="rId6"/>
    <p:sldId id="734" r:id="rId7"/>
    <p:sldId id="742" r:id="rId8"/>
    <p:sldId id="741" r:id="rId9"/>
    <p:sldId id="694" r:id="rId10"/>
    <p:sldId id="736" r:id="rId11"/>
    <p:sldId id="719" r:id="rId12"/>
    <p:sldId id="730" r:id="rId13"/>
    <p:sldId id="743" r:id="rId14"/>
    <p:sldId id="744" r:id="rId15"/>
    <p:sldId id="745" r:id="rId16"/>
    <p:sldId id="747" r:id="rId17"/>
    <p:sldId id="748" r:id="rId1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C4"/>
    <a:srgbClr val="17375E"/>
    <a:srgbClr val="92C9EC"/>
    <a:srgbClr val="4BACC6"/>
    <a:srgbClr val="74BEED"/>
    <a:srgbClr val="DBEEF4"/>
    <a:srgbClr val="6BDBF8"/>
    <a:srgbClr val="004620"/>
    <a:srgbClr val="004F8A"/>
    <a:srgbClr val="B9D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7266" autoAdjust="0"/>
  </p:normalViewPr>
  <p:slideViewPr>
    <p:cSldViewPr>
      <p:cViewPr varScale="1">
        <p:scale>
          <a:sx n="104" d="100"/>
          <a:sy n="104" d="100"/>
        </p:scale>
        <p:origin x="9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D487D26-233C-4459-A2FE-820610598A08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54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84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81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25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3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6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64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ge.orel@orcoko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coko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coko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>
            <a:off x="-972616" y="692696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7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>
            <a:off x="-1180119" y="1834231"/>
            <a:ext cx="9224723" cy="659961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514601" y="6197242"/>
            <a:ext cx="5449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Отдел </a:t>
            </a:r>
            <a:r>
              <a:rPr lang="ru-RU" altLang="ru-RU" sz="2000" b="1" i="1" dirty="0">
                <a:solidFill>
                  <a:srgbClr val="17375E"/>
                </a:solidFill>
                <a:latin typeface="Century Gothic" panose="020B0502020202020204" pitchFamily="34" charset="0"/>
              </a:rPr>
              <a:t>обеспечения </a:t>
            </a:r>
            <a:r>
              <a:rPr lang="ru-RU" altLang="ru-RU" sz="2000" b="1" i="1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ГИА</a:t>
            </a:r>
            <a:endParaRPr lang="ru-RU" altLang="ru-RU" sz="2000" b="1" i="1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548061"/>
            <a:ext cx="83010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Особенности организации</a:t>
            </a:r>
            <a:b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 проведения </a:t>
            </a:r>
            <a:r>
              <a:rPr lang="ru-RU" alt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тренировочного мероприятия </a:t>
            </a: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по математике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542182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689546" y="408322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31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445346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chemeClr val="bg1"/>
                </a:solidFill>
                <a:latin typeface="Cambria" pitchFamily="18" charset="0"/>
              </a:rPr>
              <a:t>6</a:t>
            </a:r>
            <a:r>
              <a:rPr lang="ru-RU" altLang="ru-RU" sz="14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altLang="ru-RU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ноября </a:t>
            </a:r>
            <a:r>
              <a:rPr lang="ru-RU" altLang="ru-RU" sz="1400" b="1" i="1" dirty="0" smtClean="0">
                <a:solidFill>
                  <a:schemeClr val="bg1"/>
                </a:solidFill>
                <a:latin typeface="Cambria" pitchFamily="18" charset="0"/>
              </a:rPr>
              <a:t>2025 </a:t>
            </a:r>
            <a:r>
              <a:rPr lang="ru-RU" altLang="ru-RU" sz="1400" b="1" i="1" dirty="0">
                <a:solidFill>
                  <a:schemeClr val="bg1"/>
                </a:solidFill>
                <a:latin typeface="Cambria" pitchFamily="18" charset="0"/>
              </a:rPr>
              <a:t>г.</a:t>
            </a:r>
            <a:endParaRPr lang="ru-RU" altLang="ru-RU" sz="12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6B2998C-1E2C-472F-8798-44E75B909338}"/>
              </a:ext>
            </a:extLst>
          </p:cNvPr>
          <p:cNvSpPr/>
          <p:nvPr/>
        </p:nvSpPr>
        <p:spPr>
          <a:xfrm>
            <a:off x="-1850282" y="2257672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3828FD4-388C-46D9-9A08-D1908E560C45}"/>
              </a:ext>
            </a:extLst>
          </p:cNvPr>
          <p:cNvSpPr/>
          <p:nvPr/>
        </p:nvSpPr>
        <p:spPr>
          <a:xfrm>
            <a:off x="6499601" y="201765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6012447" y="499277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D6CE071-8FD3-4C26-ADCF-13F1D79B7617}"/>
              </a:ext>
            </a:extLst>
          </p:cNvPr>
          <p:cNvSpPr/>
          <p:nvPr/>
        </p:nvSpPr>
        <p:spPr>
          <a:xfrm>
            <a:off x="7487332" y="4747937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204221"/>
            <a:ext cx="1584006" cy="15840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7">
            <a:extLst>
              <a:ext uri="{FF2B5EF4-FFF2-40B4-BE49-F238E27FC236}">
                <a16:creationId xmlns:a16="http://schemas.microsoft.com/office/drawing/2014/main" id="{6AA847CE-1915-4108-AAD3-B4EC6D16E0A8}"/>
              </a:ext>
            </a:extLst>
          </p:cNvPr>
          <p:cNvSpPr/>
          <p:nvPr/>
        </p:nvSpPr>
        <p:spPr>
          <a:xfrm rot="18353228">
            <a:off x="3915104" y="1919164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8" name="Овал 7">
            <a:extLst>
              <a:ext uri="{FF2B5EF4-FFF2-40B4-BE49-F238E27FC236}">
                <a16:creationId xmlns:a16="http://schemas.microsoft.com/office/drawing/2014/main" id="{4B30F734-860D-4361-B18D-1B0F1AA816D5}"/>
              </a:ext>
            </a:extLst>
          </p:cNvPr>
          <p:cNvSpPr/>
          <p:nvPr/>
        </p:nvSpPr>
        <p:spPr>
          <a:xfrm>
            <a:off x="-900608" y="2924943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133425" y="-98610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78C4"/>
                </a:solidFill>
                <a:latin typeface="Century Gothic" panose="020B0502020202020204" pitchFamily="34" charset="0"/>
              </a:rPr>
              <a:t>Рекомендуемые формы ППЭ для проведения тренировочного мероприятия </a:t>
            </a:r>
            <a:endParaRPr lang="ru-RU" altLang="ru-RU" sz="2400" b="1" dirty="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3D71D7E-A535-4A44-87CA-FFF912291E5F}"/>
              </a:ext>
            </a:extLst>
          </p:cNvPr>
          <p:cNvSpPr/>
          <p:nvPr/>
        </p:nvSpPr>
        <p:spPr>
          <a:xfrm flipV="1">
            <a:off x="-180528" y="898833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412EE0E-85E9-47CE-9463-060616DF1408}"/>
              </a:ext>
            </a:extLst>
          </p:cNvPr>
          <p:cNvSpPr/>
          <p:nvPr/>
        </p:nvSpPr>
        <p:spPr>
          <a:xfrm flipV="1">
            <a:off x="5581233" y="704210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9616" y="1916832"/>
            <a:ext cx="4104456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17375E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Формы для ЕГЭ и ОГЭ</a:t>
            </a:r>
            <a:endParaRPr lang="ru-RU" sz="2000" b="1" dirty="0">
              <a:solidFill>
                <a:srgbClr val="17375E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12615" y="1916832"/>
            <a:ext cx="4104456" cy="7583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17375E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Формы для ГВЭ</a:t>
            </a:r>
            <a:endParaRPr lang="ru-RU" sz="2000" b="1" dirty="0">
              <a:solidFill>
                <a:srgbClr val="17375E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29"/>
          <p:cNvSpPr/>
          <p:nvPr/>
        </p:nvSpPr>
        <p:spPr>
          <a:xfrm>
            <a:off x="296863" y="2780928"/>
            <a:ext cx="4256858" cy="3507343"/>
          </a:xfrm>
          <a:prstGeom prst="roundRect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05-01;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05-02;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06-02;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07;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12-03  (фиксировать по фамилии);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12-04 МАШ – без внесения номера бланка;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13-02 МАШ</a:t>
            </a:r>
            <a:endParaRPr lang="ru-RU" sz="2000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: скругленные углы 29"/>
          <p:cNvSpPr/>
          <p:nvPr/>
        </p:nvSpPr>
        <p:spPr>
          <a:xfrm>
            <a:off x="4754261" y="3121446"/>
            <a:ext cx="4077792" cy="2826306"/>
          </a:xfrm>
          <a:prstGeom prst="roundRect">
            <a:avLst/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05-01ГВЭ;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05-02 ГВЭ;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06-02 ГВЭ;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07;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12-04 МАШ – без внесения номера бланка регистрации;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ППЭ 13-02 МАШ </a:t>
            </a:r>
            <a:endParaRPr lang="ru-RU" sz="2000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2177" y="1124744"/>
            <a:ext cx="8357434" cy="670237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СПРАВОЧНЫЕ МАТЕРИАЛЫ/ Сборник форм ЕГЭ (ОГЭ/ГВЭ)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1118" t="-288" r="1118" b="44212"/>
          <a:stretch/>
        </p:blipFill>
        <p:spPr>
          <a:xfrm>
            <a:off x="3275856" y="535783"/>
            <a:ext cx="5805461" cy="3112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Овал 7">
            <a:extLst>
              <a:ext uri="{FF2B5EF4-FFF2-40B4-BE49-F238E27FC236}">
                <a16:creationId xmlns:a16="http://schemas.microsoft.com/office/drawing/2014/main" id="{18AE5A36-6406-460C-8E45-50FC395A51A2}"/>
              </a:ext>
            </a:extLst>
          </p:cNvPr>
          <p:cNvSpPr/>
          <p:nvPr/>
        </p:nvSpPr>
        <p:spPr>
          <a:xfrm rot="272114">
            <a:off x="-806843" y="506931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2" name="Овал 7">
            <a:extLst>
              <a:ext uri="{FF2B5EF4-FFF2-40B4-BE49-F238E27FC236}">
                <a16:creationId xmlns:a16="http://schemas.microsoft.com/office/drawing/2014/main" id="{F83C1000-2B89-4152-B740-14339238BA62}"/>
              </a:ext>
            </a:extLst>
          </p:cNvPr>
          <p:cNvSpPr/>
          <p:nvPr/>
        </p:nvSpPr>
        <p:spPr>
          <a:xfrm rot="552542">
            <a:off x="-1197609" y="3201019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-117476" y="-243408"/>
            <a:ext cx="92614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8C4"/>
                </a:solidFill>
                <a:latin typeface="Century Gothic" panose="020B0502020202020204" pitchFamily="34" charset="0"/>
              </a:rPr>
              <a:t>Сбор материалов </a:t>
            </a:r>
            <a:r>
              <a:rPr lang="ru-RU" altLang="ru-RU" sz="2800" b="1" dirty="0" smtClean="0">
                <a:solidFill>
                  <a:srgbClr val="0078C4"/>
                </a:solidFill>
                <a:latin typeface="Century Gothic" panose="020B0502020202020204" pitchFamily="34" charset="0"/>
              </a:rPr>
              <a:t>тренировочного мероприятия</a:t>
            </a:r>
            <a:endParaRPr lang="ru-RU" altLang="ru-RU" sz="2800" b="1" dirty="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4048" y="3789040"/>
            <a:ext cx="3906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В бланке регистрации ГВЭ есть специальное поле </a:t>
            </a:r>
            <a:br>
              <a:rPr lang="ru-RU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для внесения номера варианта </a:t>
            </a:r>
            <a:endParaRPr lang="ru-RU" i="1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89" y="4797152"/>
            <a:ext cx="3886025" cy="181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7519826" y="5949280"/>
            <a:ext cx="123615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43569" y="779220"/>
            <a:ext cx="28433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Все бланки участника вкладываются </a:t>
            </a:r>
            <a:b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 один файл</a:t>
            </a:r>
            <a:endParaRPr lang="ru-RU" sz="20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EE5C024-5B0D-47C7-8018-B3703613BBE9}"/>
              </a:ext>
            </a:extLst>
          </p:cNvPr>
          <p:cNvSpPr/>
          <p:nvPr/>
        </p:nvSpPr>
        <p:spPr>
          <a:xfrm flipV="1">
            <a:off x="-1323858" y="646976"/>
            <a:ext cx="4090701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TextBox 1"/>
          <p:cNvSpPr txBox="1"/>
          <p:nvPr/>
        </p:nvSpPr>
        <p:spPr>
          <a:xfrm>
            <a:off x="3237950" y="806713"/>
            <a:ext cx="1249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НОМЕР ВАРИАНТА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2300679"/>
            <a:ext cx="2843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Проверить наличие номера варианта</a:t>
            </a:r>
            <a:endParaRPr lang="ru-RU" sz="2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2" name="Picture 4" descr="C:\Users\tihonovskaya\Desktop\1662498264_1-flomaster-club-p-vosklitsatelnii-znak-trafaret-oboi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r="20084" b="4709"/>
          <a:stretch/>
        </p:blipFill>
        <p:spPr bwMode="auto">
          <a:xfrm>
            <a:off x="2627051" y="854263"/>
            <a:ext cx="576797" cy="16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b="17361"/>
          <a:stretch/>
        </p:blipFill>
        <p:spPr>
          <a:xfrm>
            <a:off x="131110" y="3573017"/>
            <a:ext cx="4631831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0" y="3964697"/>
            <a:ext cx="1120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НОМЕР ВАРИАНТА</a:t>
            </a:r>
          </a:p>
        </p:txBody>
      </p:sp>
    </p:spTree>
    <p:extLst>
      <p:ext uri="{BB962C8B-B14F-4D97-AF65-F5344CB8AC3E}">
        <p14:creationId xmlns:p14="http://schemas.microsoft.com/office/powerpoint/2010/main" val="27763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18" y="2746652"/>
            <a:ext cx="8664662" cy="1672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306243" y="-36147"/>
            <a:ext cx="8640960" cy="54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8C4"/>
                </a:solidFill>
                <a:latin typeface="Century Gothic" panose="020B0502020202020204" pitchFamily="34" charset="0"/>
              </a:rPr>
              <a:t>Образец заполнения ОО протоколов тренировочных ОГЭ и ГВЭ </a:t>
            </a:r>
            <a:endParaRPr lang="ru-RU" altLang="ru-RU" sz="2000" b="1" dirty="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3D71D7E-A535-4A44-87CA-FFF912291E5F}"/>
              </a:ext>
            </a:extLst>
          </p:cNvPr>
          <p:cNvSpPr/>
          <p:nvPr/>
        </p:nvSpPr>
        <p:spPr>
          <a:xfrm flipV="1">
            <a:off x="-1476672" y="404664"/>
            <a:ext cx="7644482" cy="457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27160" y="405620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3</a:t>
            </a:r>
            <a:endParaRPr lang="ru-RU" sz="1200" b="1" dirty="0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3671900" y="944725"/>
            <a:ext cx="216024" cy="3168352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7864" y="249289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85 человек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 rot="16200000">
            <a:off x="7040862" y="757786"/>
            <a:ext cx="236011" cy="3522244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588224" y="249289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7</a:t>
            </a:r>
            <a:r>
              <a:rPr lang="ru-RU" sz="1200" b="1" dirty="0" smtClean="0">
                <a:solidFill>
                  <a:srgbClr val="00B050"/>
                </a:solidFill>
              </a:rPr>
              <a:t> человек</a:t>
            </a:r>
            <a:endParaRPr lang="ru-RU" sz="1200" b="1" dirty="0">
              <a:solidFill>
                <a:srgbClr val="00B05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907704" y="2708921"/>
            <a:ext cx="1584176" cy="144016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6257" y="2474560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4</a:t>
            </a:r>
            <a:endParaRPr lang="ru-RU" sz="12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55" y="691193"/>
            <a:ext cx="8686533" cy="1720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0" y="4374894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5</a:t>
            </a:r>
            <a:endParaRPr lang="ru-RU" sz="1200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693" y="4617315"/>
            <a:ext cx="4608513" cy="1316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18" y="4617314"/>
            <a:ext cx="4056149" cy="1324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4346172" y="4374894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7</a:t>
            </a:r>
            <a:endParaRPr lang="ru-RU" sz="1200" b="1" dirty="0"/>
          </a:p>
        </p:txBody>
      </p:sp>
      <p:cxnSp>
        <p:nvCxnSpPr>
          <p:cNvPr id="40" name="Прямая со стрелкой 39"/>
          <p:cNvCxnSpPr>
            <a:endCxn id="49" idx="4"/>
          </p:cNvCxnSpPr>
          <p:nvPr/>
        </p:nvCxnSpPr>
        <p:spPr>
          <a:xfrm flipV="1">
            <a:off x="1201390" y="2325269"/>
            <a:ext cx="4766380" cy="337689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553819" y="2359978"/>
            <a:ext cx="2683665" cy="3331024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-37497" y="5949280"/>
            <a:ext cx="5409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6 – </a:t>
            </a:r>
            <a:r>
              <a:rPr lang="ru-RU" sz="1200" dirty="0" smtClean="0"/>
              <a:t>не заполняется, так как нет участников ГВЭ с 200-м вариантом </a:t>
            </a:r>
            <a:endParaRPr lang="ru-RU" sz="1200" dirty="0"/>
          </a:p>
        </p:txBody>
      </p:sp>
      <p:sp>
        <p:nvSpPr>
          <p:cNvPr id="49" name="Овал 48"/>
          <p:cNvSpPr/>
          <p:nvPr/>
        </p:nvSpPr>
        <p:spPr>
          <a:xfrm>
            <a:off x="5553819" y="2053869"/>
            <a:ext cx="827902" cy="271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667949" y="2053058"/>
            <a:ext cx="827902" cy="271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823532" y="2051823"/>
            <a:ext cx="924931" cy="271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058863" y="2348817"/>
            <a:ext cx="5897514" cy="374447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87624" y="2204864"/>
            <a:ext cx="1041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8C4"/>
                </a:solidFill>
              </a:rPr>
              <a:t>НЕ ЗАПОЛНЯТЬ</a:t>
            </a:r>
            <a:endParaRPr lang="ru-RU" sz="1000" b="1" dirty="0">
              <a:solidFill>
                <a:srgbClr val="0078C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40024" y="4221088"/>
            <a:ext cx="1041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8C4"/>
                </a:solidFill>
              </a:rPr>
              <a:t>НЕ ЗАПОЛНЯТЬ</a:t>
            </a:r>
            <a:endParaRPr lang="ru-RU" sz="1000" b="1" dirty="0">
              <a:solidFill>
                <a:srgbClr val="0078C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7584" y="5733256"/>
            <a:ext cx="1041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8C4"/>
                </a:solidFill>
              </a:rPr>
              <a:t>НЕ ЗАПОЛНЯТЬ</a:t>
            </a:r>
            <a:endParaRPr lang="ru-RU" sz="1000" b="1" dirty="0">
              <a:solidFill>
                <a:srgbClr val="0078C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86305" y="5733256"/>
            <a:ext cx="1041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8C4"/>
                </a:solidFill>
              </a:rPr>
              <a:t>НЕ ЗАПОЛНЯТЬ</a:t>
            </a:r>
            <a:endParaRPr lang="ru-RU" sz="1000" b="1" dirty="0">
              <a:solidFill>
                <a:srgbClr val="0078C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8172" y="6165304"/>
            <a:ext cx="423631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Сумма столбцов «Количество выпускников, принявших участие в тренировочном ГВЭ», </a:t>
            </a:r>
            <a:r>
              <a:rPr lang="ru-RU" sz="1200" b="1" dirty="0" smtClean="0">
                <a:solidFill>
                  <a:srgbClr val="00B050"/>
                </a:solidFill>
              </a:rPr>
              <a:t>равна</a:t>
            </a:r>
            <a:r>
              <a:rPr lang="ru-RU" sz="1200" dirty="0" smtClean="0"/>
              <a:t> сумме столбцов «Количество участников» в приложениях 5-7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27818" y="6165304"/>
            <a:ext cx="4355354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Сумма столбцов «Количество выпускников, принявших участие </a:t>
            </a:r>
            <a:br>
              <a:rPr lang="ru-RU" sz="1200" dirty="0" smtClean="0"/>
            </a:br>
            <a:r>
              <a:rPr lang="ru-RU" sz="1200" dirty="0" smtClean="0"/>
              <a:t>в тренировочном ОГЭ», </a:t>
            </a:r>
            <a:r>
              <a:rPr lang="ru-RU" sz="1200" b="1" dirty="0" smtClean="0">
                <a:solidFill>
                  <a:srgbClr val="C00000"/>
                </a:solidFill>
              </a:rPr>
              <a:t>равна</a:t>
            </a:r>
            <a:r>
              <a:rPr lang="ru-RU" sz="1200" dirty="0" smtClean="0"/>
              <a:t> «Количеству участников» </a:t>
            </a:r>
            <a:br>
              <a:rPr lang="ru-RU" sz="1200" dirty="0" smtClean="0"/>
            </a:br>
            <a:r>
              <a:rPr lang="ru-RU" sz="1200" dirty="0" smtClean="0"/>
              <a:t>в приложении 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358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6" y="4890252"/>
            <a:ext cx="3776058" cy="1398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8" y="2911587"/>
            <a:ext cx="7720244" cy="1774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33" y="588729"/>
            <a:ext cx="7260747" cy="198452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227818" y="-36147"/>
            <a:ext cx="8873631" cy="54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8C4"/>
                </a:solidFill>
                <a:latin typeface="Century Gothic" panose="020B0502020202020204" pitchFamily="34" charset="0"/>
              </a:rPr>
              <a:t>Образец заполнения ОМСУ протоколов тренировочных ОГЭ и ГВЭ </a:t>
            </a:r>
            <a:endParaRPr lang="ru-RU" altLang="ru-RU" sz="2000" b="1" dirty="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3D71D7E-A535-4A44-87CA-FFF912291E5F}"/>
              </a:ext>
            </a:extLst>
          </p:cNvPr>
          <p:cNvSpPr/>
          <p:nvPr/>
        </p:nvSpPr>
        <p:spPr>
          <a:xfrm>
            <a:off x="-1476672" y="404664"/>
            <a:ext cx="7644482" cy="457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66805" y="333196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3</a:t>
            </a:r>
            <a:endParaRPr lang="ru-RU" sz="1200" b="1" dirty="0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3041931" y="1297787"/>
            <a:ext cx="216252" cy="2767185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59418" y="263691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124 человека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 rot="16200000">
            <a:off x="5878885" y="1281409"/>
            <a:ext cx="215215" cy="2823978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184278" y="263691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15 человек</a:t>
            </a:r>
            <a:endParaRPr lang="ru-RU" sz="1200" b="1" dirty="0">
              <a:solidFill>
                <a:srgbClr val="00B05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211263" y="2862013"/>
            <a:ext cx="1134306" cy="168311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772" y="2609769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4</a:t>
            </a:r>
            <a:endParaRPr lang="ru-RU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4664169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5</a:t>
            </a:r>
            <a:endParaRPr lang="ru-RU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877498" y="4565034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7</a:t>
            </a:r>
            <a:endParaRPr lang="ru-RU" sz="1200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1252464" y="2632713"/>
            <a:ext cx="3726891" cy="35561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03881" y="5211742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6</a:t>
            </a:r>
            <a:endParaRPr lang="ru-RU" sz="12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011" y="5554207"/>
            <a:ext cx="4051765" cy="126922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3900527" y="2619359"/>
            <a:ext cx="2159355" cy="41220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644008" y="2361313"/>
            <a:ext cx="827902" cy="271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562724" y="2369896"/>
            <a:ext cx="827902" cy="271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534070" y="2361313"/>
            <a:ext cx="827902" cy="271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441191" y="476672"/>
            <a:ext cx="164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В </a:t>
            </a:r>
            <a:r>
              <a:rPr lang="ru-RU" sz="1200" b="1" dirty="0" smtClean="0"/>
              <a:t>приложение 3</a:t>
            </a:r>
            <a:r>
              <a:rPr lang="ru-RU" sz="1200" dirty="0" smtClean="0"/>
              <a:t> вносятся все ОО, </a:t>
            </a:r>
            <a:br>
              <a:rPr lang="ru-RU" sz="1200" dirty="0" smtClean="0"/>
            </a:br>
            <a:r>
              <a:rPr lang="ru-RU" sz="1200" dirty="0" smtClean="0"/>
              <a:t>в которых есть выпускники 9 </a:t>
            </a:r>
            <a:r>
              <a:rPr lang="ru-RU" sz="1200" dirty="0" err="1" smtClean="0"/>
              <a:t>кл</a:t>
            </a:r>
            <a:r>
              <a:rPr lang="ru-RU" sz="1200" dirty="0" smtClean="0"/>
              <a:t>, планирующие участие в ГИА-9 </a:t>
            </a:r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439333" y="1700808"/>
            <a:ext cx="164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В </a:t>
            </a:r>
            <a:r>
              <a:rPr lang="ru-RU" sz="1200" b="1" dirty="0" smtClean="0"/>
              <a:t>приложения 4-7</a:t>
            </a:r>
            <a:r>
              <a:rPr lang="ru-RU" sz="1200" dirty="0" smtClean="0"/>
              <a:t> вносятся только ОО, </a:t>
            </a:r>
            <a:br>
              <a:rPr lang="ru-RU" sz="1200" dirty="0" smtClean="0"/>
            </a:br>
            <a:r>
              <a:rPr lang="ru-RU" sz="1200" dirty="0" smtClean="0"/>
              <a:t>выпускники которых принимали участие </a:t>
            </a:r>
            <a:br>
              <a:rPr lang="ru-RU" sz="1200" dirty="0" smtClean="0"/>
            </a:br>
            <a:r>
              <a:rPr lang="ru-RU" sz="1200" dirty="0" smtClean="0"/>
              <a:t>в тренировочном мероприятии: </a:t>
            </a:r>
            <a:endParaRPr lang="ru-R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740352" y="2814027"/>
            <a:ext cx="136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Пр. 4 – ОГЭ;</a:t>
            </a:r>
          </a:p>
          <a:p>
            <a:pPr algn="just"/>
            <a:r>
              <a:rPr lang="ru-RU" sz="1200" dirty="0" smtClean="0"/>
              <a:t>Пр. 5 – ГВЭ (100);</a:t>
            </a:r>
          </a:p>
          <a:p>
            <a:pPr algn="just"/>
            <a:r>
              <a:rPr lang="ru-RU" sz="1200" dirty="0" smtClean="0"/>
              <a:t>Пр. 6 – ГВЭ (200);</a:t>
            </a:r>
          </a:p>
          <a:p>
            <a:pPr algn="just"/>
            <a:r>
              <a:rPr lang="ru-RU" sz="1200" dirty="0" smtClean="0"/>
              <a:t>Пр. 7 – ГВЭ (300)</a:t>
            </a:r>
            <a:endParaRPr lang="ru-RU" sz="12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5545" y="4824438"/>
            <a:ext cx="3443705" cy="16250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1" name="Прямая со стрелкой 40"/>
          <p:cNvCxnSpPr>
            <a:endCxn id="48" idx="4"/>
          </p:cNvCxnSpPr>
          <p:nvPr/>
        </p:nvCxnSpPr>
        <p:spPr>
          <a:xfrm flipH="1" flipV="1">
            <a:off x="6948021" y="2632713"/>
            <a:ext cx="21607" cy="3655617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0" y="560398"/>
            <a:ext cx="7451874" cy="1230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306243" y="-36147"/>
            <a:ext cx="8640960" cy="54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8C4"/>
                </a:solidFill>
                <a:latin typeface="Century Gothic" panose="020B0502020202020204" pitchFamily="34" charset="0"/>
              </a:rPr>
              <a:t>Образец заполнения ОО протоколов тренировочного ЕГЭ </a:t>
            </a:r>
            <a:endParaRPr lang="ru-RU" altLang="ru-RU" sz="2000" b="1" dirty="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3D71D7E-A535-4A44-87CA-FFF912291E5F}"/>
              </a:ext>
            </a:extLst>
          </p:cNvPr>
          <p:cNvSpPr/>
          <p:nvPr/>
        </p:nvSpPr>
        <p:spPr>
          <a:xfrm flipV="1">
            <a:off x="3222400" y="430783"/>
            <a:ext cx="7644482" cy="457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877" y="313962"/>
            <a:ext cx="1276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2</a:t>
            </a:r>
            <a:endParaRPr lang="ru-RU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547" y="1711841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3</a:t>
            </a:r>
            <a:endParaRPr lang="ru-RU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0" y="1916832"/>
            <a:ext cx="5252778" cy="1498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Левая фигурная скобка 31"/>
          <p:cNvSpPr/>
          <p:nvPr/>
        </p:nvSpPr>
        <p:spPr>
          <a:xfrm rot="16200000">
            <a:off x="3243894" y="1452821"/>
            <a:ext cx="168293" cy="4072095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771800" y="341548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50 человек</a:t>
            </a:r>
            <a:endParaRPr lang="ru-RU" sz="1200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>
            <a:stCxn id="33" idx="1"/>
          </p:cNvCxnSpPr>
          <p:nvPr/>
        </p:nvCxnSpPr>
        <p:spPr>
          <a:xfrm flipH="1" flipV="1">
            <a:off x="1907704" y="1556792"/>
            <a:ext cx="864096" cy="199719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547" y="3429000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4</a:t>
            </a:r>
            <a:endParaRPr lang="ru-RU" sz="1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44" y="5229200"/>
            <a:ext cx="6243527" cy="1368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10" y="3645024"/>
            <a:ext cx="7451874" cy="1445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TextBox 51"/>
          <p:cNvSpPr txBox="1"/>
          <p:nvPr/>
        </p:nvSpPr>
        <p:spPr>
          <a:xfrm>
            <a:off x="36877" y="5013176"/>
            <a:ext cx="117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Приложение 5</a:t>
            </a:r>
            <a:endParaRPr lang="ru-RU" sz="1200" b="1" dirty="0"/>
          </a:p>
        </p:txBody>
      </p:sp>
      <p:sp>
        <p:nvSpPr>
          <p:cNvPr id="53" name="Левая фигурная скобка 52"/>
          <p:cNvSpPr/>
          <p:nvPr/>
        </p:nvSpPr>
        <p:spPr>
          <a:xfrm rot="16200000">
            <a:off x="3586087" y="3958327"/>
            <a:ext cx="163497" cy="5392470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24200" y="660838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4</a:t>
            </a:r>
            <a:r>
              <a:rPr lang="ru-RU" sz="1200" b="1" dirty="0" smtClean="0">
                <a:solidFill>
                  <a:srgbClr val="00B050"/>
                </a:solidFill>
              </a:rPr>
              <a:t>0 человек</a:t>
            </a:r>
            <a:endParaRPr lang="ru-RU" sz="1200" b="1" dirty="0">
              <a:solidFill>
                <a:srgbClr val="00B050"/>
              </a:solidFill>
            </a:endParaRPr>
          </a:p>
        </p:txBody>
      </p:sp>
      <p:cxnSp>
        <p:nvCxnSpPr>
          <p:cNvPr id="56" name="Прямая со стрелкой 55"/>
          <p:cNvCxnSpPr>
            <a:stCxn id="55" idx="1"/>
          </p:cNvCxnSpPr>
          <p:nvPr/>
        </p:nvCxnSpPr>
        <p:spPr>
          <a:xfrm flipH="1" flipV="1">
            <a:off x="1444393" y="4878565"/>
            <a:ext cx="1479807" cy="1868320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80112" y="2132856"/>
            <a:ext cx="336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Базовая математика</a:t>
            </a:r>
          </a:p>
          <a:p>
            <a:pPr algn="ctr"/>
            <a:r>
              <a:rPr lang="ru-RU" dirty="0" smtClean="0"/>
              <a:t>Количество участников </a:t>
            </a:r>
            <a:br>
              <a:rPr lang="ru-RU" dirty="0" smtClean="0"/>
            </a:br>
            <a:r>
              <a:rPr lang="ru-RU" dirty="0" smtClean="0"/>
              <a:t>в приложении 2 равно сумме всех столбцов в приложении 3 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364072" y="5157192"/>
            <a:ext cx="273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B050"/>
                </a:solidFill>
              </a:rPr>
              <a:t>Профильная математика</a:t>
            </a:r>
          </a:p>
          <a:p>
            <a:pPr algn="ctr"/>
            <a:r>
              <a:rPr lang="ru-RU" dirty="0" smtClean="0"/>
              <a:t>Количество участников </a:t>
            </a:r>
            <a:br>
              <a:rPr lang="ru-RU" dirty="0" smtClean="0"/>
            </a:br>
            <a:r>
              <a:rPr lang="ru-RU" dirty="0" smtClean="0"/>
              <a:t>в приложении 4 равно сумме всех столбцов в приложении 5 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369881" y="1556792"/>
            <a:ext cx="1041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8C4"/>
                </a:solidFill>
              </a:rPr>
              <a:t>НЕ ЗАПОЛНЯТЬ</a:t>
            </a:r>
            <a:endParaRPr lang="ru-RU" sz="1000" b="1" dirty="0">
              <a:solidFill>
                <a:srgbClr val="0078C4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81849" y="3212976"/>
            <a:ext cx="1041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8C4"/>
                </a:solidFill>
              </a:rPr>
              <a:t>НЕ ЗАПОЛНЯТЬ</a:t>
            </a:r>
            <a:endParaRPr lang="ru-RU" sz="1000" b="1" dirty="0">
              <a:solidFill>
                <a:srgbClr val="0078C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9921" y="4869160"/>
            <a:ext cx="1041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8C4"/>
                </a:solidFill>
              </a:rPr>
              <a:t>НЕ ЗАПОЛНЯТЬ</a:t>
            </a:r>
            <a:endParaRPr lang="ru-RU" sz="1000" b="1" dirty="0">
              <a:solidFill>
                <a:srgbClr val="0078C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7833" y="6423139"/>
            <a:ext cx="1041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8C4"/>
                </a:solidFill>
              </a:rPr>
              <a:t>НЕ ЗАПОЛНЯТЬ</a:t>
            </a:r>
            <a:endParaRPr lang="ru-RU" sz="1000" b="1" dirty="0">
              <a:solidFill>
                <a:srgbClr val="0078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306243" y="-99392"/>
            <a:ext cx="8640960" cy="54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8C4"/>
                </a:solidFill>
                <a:latin typeface="Century Gothic" panose="020B0502020202020204" pitchFamily="34" charset="0"/>
              </a:rPr>
              <a:t>Образец заполнения ОМСУ протоколов тренировочного ЕГЭ </a:t>
            </a:r>
            <a:endParaRPr lang="ru-RU" altLang="ru-RU" sz="2000" b="1" dirty="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3D71D7E-A535-4A44-87CA-FFF912291E5F}"/>
              </a:ext>
            </a:extLst>
          </p:cNvPr>
          <p:cNvSpPr/>
          <p:nvPr/>
        </p:nvSpPr>
        <p:spPr>
          <a:xfrm flipV="1">
            <a:off x="3222400" y="332656"/>
            <a:ext cx="7644482" cy="457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7522" y="1393031"/>
            <a:ext cx="150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Приложение 2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653939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100 человек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4181" y="326448"/>
            <a:ext cx="732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Базовая математика</a:t>
            </a:r>
          </a:p>
          <a:p>
            <a:pPr algn="ctr"/>
            <a:r>
              <a:rPr lang="ru-RU" dirty="0" smtClean="0"/>
              <a:t>Итоговое количество участников в приложении 2 равно сумме всех итоговых столбцов в приложении 3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01" y="1723480"/>
            <a:ext cx="8345805" cy="1826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1419413" y="1222451"/>
            <a:ext cx="603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ЗАПОЛНЕНА СТРОКА ИТОГО!!!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63" y="3836352"/>
            <a:ext cx="7362089" cy="257820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Прямая со стрелкой 13"/>
          <p:cNvCxnSpPr>
            <a:stCxn id="33" idx="1"/>
          </p:cNvCxnSpPr>
          <p:nvPr/>
        </p:nvCxnSpPr>
        <p:spPr>
          <a:xfrm flipH="1" flipV="1">
            <a:off x="2383181" y="3356992"/>
            <a:ext cx="1684763" cy="333629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4570" y="3573016"/>
            <a:ext cx="162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Приложение 3</a:t>
            </a:r>
            <a:endParaRPr lang="ru-RU" sz="1400" b="1" dirty="0"/>
          </a:p>
        </p:txBody>
      </p:sp>
      <p:sp>
        <p:nvSpPr>
          <p:cNvPr id="32" name="Левая фигурная скобка 31"/>
          <p:cNvSpPr/>
          <p:nvPr/>
        </p:nvSpPr>
        <p:spPr>
          <a:xfrm rot="16200000">
            <a:off x="4993461" y="3616834"/>
            <a:ext cx="237202" cy="5832649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306243" y="-99392"/>
            <a:ext cx="8640960" cy="54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8C4"/>
                </a:solidFill>
                <a:latin typeface="Century Gothic" panose="020B0502020202020204" pitchFamily="34" charset="0"/>
              </a:rPr>
              <a:t>Образец заполнения ОМСУ протоколов тренировочного ЕГЭ </a:t>
            </a:r>
            <a:endParaRPr lang="ru-RU" altLang="ru-RU" sz="2000" b="1" dirty="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3D71D7E-A535-4A44-87CA-FFF912291E5F}"/>
              </a:ext>
            </a:extLst>
          </p:cNvPr>
          <p:cNvSpPr/>
          <p:nvPr/>
        </p:nvSpPr>
        <p:spPr>
          <a:xfrm flipV="1">
            <a:off x="3222400" y="332656"/>
            <a:ext cx="7644482" cy="457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7522" y="1393031"/>
            <a:ext cx="150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Приложение 4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6539393"/>
            <a:ext cx="144016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8</a:t>
            </a:r>
            <a:r>
              <a:rPr lang="ru-RU" sz="1400" b="1" dirty="0" smtClean="0">
                <a:solidFill>
                  <a:srgbClr val="00B050"/>
                </a:solidFill>
              </a:rPr>
              <a:t>0 человек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4181" y="326448"/>
            <a:ext cx="732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B050"/>
                </a:solidFill>
              </a:rPr>
              <a:t>Профильная математика</a:t>
            </a:r>
          </a:p>
          <a:p>
            <a:pPr algn="ctr"/>
            <a:r>
              <a:rPr lang="ru-RU" dirty="0" smtClean="0"/>
              <a:t>Итоговое количество участников в </a:t>
            </a:r>
            <a:r>
              <a:rPr lang="ru-RU" dirty="0"/>
              <a:t>приложении 4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равно </a:t>
            </a:r>
            <a:r>
              <a:rPr lang="ru-RU" dirty="0"/>
              <a:t>сумме всех </a:t>
            </a:r>
            <a:r>
              <a:rPr lang="ru-RU" dirty="0" smtClean="0"/>
              <a:t>итоговых столбцов </a:t>
            </a:r>
            <a:r>
              <a:rPr lang="ru-RU" dirty="0"/>
              <a:t>в приложении 5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19413" y="1222451"/>
            <a:ext cx="603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ЗАПОЛНЕНА СТРОКА ИТОГО!!!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4570" y="3625279"/>
            <a:ext cx="162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Приложение 5</a:t>
            </a:r>
            <a:endParaRPr lang="ru-RU" sz="1400" b="1" dirty="0"/>
          </a:p>
        </p:txBody>
      </p:sp>
      <p:sp>
        <p:nvSpPr>
          <p:cNvPr id="32" name="Левая фигурная скобка 31"/>
          <p:cNvSpPr/>
          <p:nvPr/>
        </p:nvSpPr>
        <p:spPr>
          <a:xfrm rot="16200000">
            <a:off x="5134299" y="2827926"/>
            <a:ext cx="226274" cy="7399538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0" y="1711759"/>
            <a:ext cx="8102713" cy="1916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10" y="3917221"/>
            <a:ext cx="8756339" cy="2434918"/>
          </a:xfrm>
          <a:prstGeom prst="rect">
            <a:avLst/>
          </a:prstGeom>
        </p:spPr>
      </p:pic>
      <p:cxnSp>
        <p:nvCxnSpPr>
          <p:cNvPr id="14" name="Прямая со стрелкой 13"/>
          <p:cNvCxnSpPr>
            <a:stCxn id="33" idx="1"/>
          </p:cNvCxnSpPr>
          <p:nvPr/>
        </p:nvCxnSpPr>
        <p:spPr>
          <a:xfrm flipH="1" flipV="1">
            <a:off x="1763689" y="3510880"/>
            <a:ext cx="2304255" cy="3182402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285710" y="4365104"/>
            <a:ext cx="11153" cy="1987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7">
            <a:extLst>
              <a:ext uri="{FF2B5EF4-FFF2-40B4-BE49-F238E27FC236}">
                <a16:creationId xmlns:a16="http://schemas.microsoft.com/office/drawing/2014/main" id="{4C5BC2F6-457D-4F59-BE71-877BD7BFE6C1}"/>
              </a:ext>
            </a:extLst>
          </p:cNvPr>
          <p:cNvSpPr/>
          <p:nvPr/>
        </p:nvSpPr>
        <p:spPr>
          <a:xfrm>
            <a:off x="-474170" y="3193932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9" name="Овал 7">
            <a:extLst>
              <a:ext uri="{FF2B5EF4-FFF2-40B4-BE49-F238E27FC236}">
                <a16:creationId xmlns:a16="http://schemas.microsoft.com/office/drawing/2014/main" id="{C529F975-5C1D-42D1-AF9A-D996FE70DAEE}"/>
              </a:ext>
            </a:extLst>
          </p:cNvPr>
          <p:cNvSpPr/>
          <p:nvPr/>
        </p:nvSpPr>
        <p:spPr>
          <a:xfrm>
            <a:off x="-1004571" y="4042927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Овал 7">
            <a:extLst>
              <a:ext uri="{FF2B5EF4-FFF2-40B4-BE49-F238E27FC236}">
                <a16:creationId xmlns:a16="http://schemas.microsoft.com/office/drawing/2014/main" id="{9C2B6145-C084-4C29-A7C3-B6FBC3B77998}"/>
              </a:ext>
            </a:extLst>
          </p:cNvPr>
          <p:cNvSpPr/>
          <p:nvPr/>
        </p:nvSpPr>
        <p:spPr>
          <a:xfrm rot="404496" flipH="1" flipV="1">
            <a:off x="3140457" y="-1150927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176B580C-68D6-4797-B920-E3DABB9007DA}"/>
              </a:ext>
            </a:extLst>
          </p:cNvPr>
          <p:cNvSpPr/>
          <p:nvPr/>
        </p:nvSpPr>
        <p:spPr>
          <a:xfrm flipV="1">
            <a:off x="5581233" y="599544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1421B10-3695-4E20-9619-EE30C79B65C8}"/>
              </a:ext>
            </a:extLst>
          </p:cNvPr>
          <p:cNvSpPr/>
          <p:nvPr/>
        </p:nvSpPr>
        <p:spPr>
          <a:xfrm flipV="1">
            <a:off x="-180528" y="898834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C44A569-DB86-4730-85D8-456772255B42}"/>
              </a:ext>
            </a:extLst>
          </p:cNvPr>
          <p:cNvSpPr/>
          <p:nvPr/>
        </p:nvSpPr>
        <p:spPr>
          <a:xfrm flipV="1">
            <a:off x="3898348" y="2453651"/>
            <a:ext cx="10761675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7">
            <a:extLst>
              <a:ext uri="{FF2B5EF4-FFF2-40B4-BE49-F238E27FC236}">
                <a16:creationId xmlns:a16="http://schemas.microsoft.com/office/drawing/2014/main" id="{BD65834F-0ED6-4B85-9329-82E3A3C586AA}"/>
              </a:ext>
            </a:extLst>
          </p:cNvPr>
          <p:cNvSpPr/>
          <p:nvPr/>
        </p:nvSpPr>
        <p:spPr>
          <a:xfrm rot="662638" flipH="1" flipV="1">
            <a:off x="5146119" y="-1354979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: скругленные углы 35">
            <a:extLst>
              <a:ext uri="{FF2B5EF4-FFF2-40B4-BE49-F238E27FC236}">
                <a16:creationId xmlns:a16="http://schemas.microsoft.com/office/drawing/2014/main" id="{176B580C-68D6-4797-B920-E3DABB9007DA}"/>
              </a:ext>
            </a:extLst>
          </p:cNvPr>
          <p:cNvSpPr/>
          <p:nvPr/>
        </p:nvSpPr>
        <p:spPr>
          <a:xfrm flipV="1">
            <a:off x="-1495560" y="2591193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3569" y="908720"/>
            <a:ext cx="82089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Для перевода первичных баллов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тренировочного мероприятия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форме ОГЭ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оценку, руководствоваться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приказом Департамента образования Орловской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области 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приложение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1) от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24 февраля 2025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года №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259, размещенным 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официальном сайте ГИА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Орловской области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www.orcoko.ru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/ГИА-9/ Региональные нормативные документы 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4" y="980728"/>
            <a:ext cx="494159" cy="657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</a:p>
          <a:p>
            <a:pPr algn="ctr"/>
            <a:r>
              <a:rPr lang="ru-RU" dirty="0" err="1" smtClean="0"/>
              <a:t>кл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1663" y="2592774"/>
            <a:ext cx="84102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Для перевода первичных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баллов тренировочного мероприятия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форме ЕГЭ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тестовые,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руководствоваться шкалой Рособрнадзора, таблица № 6, размещенной на официальном сайте ГИА в Орловской области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www.orcoko.ru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/ГИА-11/Федеральные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нормативные документы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«Соответствия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между первичными баллами и тестовыми баллами единого государственного экзамена по каждому учебному предмету при определении минимального количества баллов единого государственного экзамена, подтверждающего освоение образовательной программы среднего общего образования, и минимального количества баллов единого государственного экзамена, необходимого для поступления в образовательные организации высшего образования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на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обучение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программам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бакалавриата 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программам специалитета, в 2025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году»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7504" y="2708920"/>
            <a:ext cx="494159" cy="657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</a:p>
          <a:p>
            <a:pPr algn="ctr"/>
            <a:r>
              <a:rPr lang="ru-RU" dirty="0" err="1" smtClean="0"/>
              <a:t>кл</a:t>
            </a:r>
            <a:endParaRPr lang="ru-RU" dirty="0"/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296862" y="-85651"/>
            <a:ext cx="859561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8C4"/>
                </a:solidFill>
                <a:latin typeface="Century Gothic" panose="020B0502020202020204" pitchFamily="34" charset="0"/>
              </a:rPr>
              <a:t>Анализ выполненных </a:t>
            </a:r>
            <a:r>
              <a:rPr lang="ru-RU" altLang="ru-RU" sz="2800" b="1" dirty="0" smtClean="0">
                <a:solidFill>
                  <a:srgbClr val="0078C4"/>
                </a:solidFill>
                <a:latin typeface="Century Gothic" panose="020B0502020202020204" pitchFamily="34" charset="0"/>
              </a:rPr>
              <a:t>работ тренировочного мероприятия</a:t>
            </a:r>
            <a:endParaRPr lang="ru-RU" altLang="ru-RU" sz="2800" b="1" dirty="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: скругленные углы 36">
            <a:extLst>
              <a:ext uri="{FF2B5EF4-FFF2-40B4-BE49-F238E27FC236}">
                <a16:creationId xmlns:a16="http://schemas.microsoft.com/office/drawing/2014/main" id="{0C44A569-DB86-4730-85D8-456772255B42}"/>
              </a:ext>
            </a:extLst>
          </p:cNvPr>
          <p:cNvSpPr/>
          <p:nvPr/>
        </p:nvSpPr>
        <p:spPr>
          <a:xfrm>
            <a:off x="5456945" y="5380073"/>
            <a:ext cx="6891919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35">
            <a:extLst>
              <a:ext uri="{FF2B5EF4-FFF2-40B4-BE49-F238E27FC236}">
                <a16:creationId xmlns:a16="http://schemas.microsoft.com/office/drawing/2014/main" id="{176B580C-68D6-4797-B920-E3DABB9007DA}"/>
              </a:ext>
            </a:extLst>
          </p:cNvPr>
          <p:cNvSpPr/>
          <p:nvPr/>
        </p:nvSpPr>
        <p:spPr>
          <a:xfrm flipV="1">
            <a:off x="-1366960" y="5471513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5494873"/>
            <a:ext cx="820891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На официальном сайте ГИА в Орловской области </a:t>
            </a:r>
            <a:r>
              <a:rPr lang="en-US" sz="150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www.orcoko.ru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разделе «Аналитические материалы» будут размещены «Статистико-аналитические отчеты по результатам тренировочного мероприятия </a:t>
            </a:r>
            <a:b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 математике» с рекомендациями для учителей математики по подготовке выпускников к экзамену по математике (ГИА-9 – 05.12.2025, ГИА-11 – 12.12.2025)</a:t>
            </a:r>
            <a:endParaRPr lang="ru-RU" sz="1500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Рисунок 27" descr="C:\Users\tihonovskaya\Desktop\1691086584_grizly-club-p-kartinki-vosklitsatelnii-znak-bez-fona-65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764" y="5301208"/>
            <a:ext cx="1212372" cy="1629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4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F9FDD549-2726-4DCB-8F7B-75306E995FEE}"/>
              </a:ext>
            </a:extLst>
          </p:cNvPr>
          <p:cNvSpPr/>
          <p:nvPr/>
        </p:nvSpPr>
        <p:spPr>
          <a:xfrm>
            <a:off x="-2928466" y="3599305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>
            <a:off x="-388904" y="3096363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B397B7B-E8EB-4627-AAF4-C70749B25B44}"/>
              </a:ext>
            </a:extLst>
          </p:cNvPr>
          <p:cNvSpPr/>
          <p:nvPr/>
        </p:nvSpPr>
        <p:spPr>
          <a:xfrm>
            <a:off x="-726225" y="3852111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169027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184267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199507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9" descr="C:\Users\2\Downloads\10-102467_calendar-19-icon-calendar-11-icon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4016" y="1988840"/>
            <a:ext cx="1763688" cy="1440160"/>
          </a:xfrm>
          <a:prstGeom prst="rect">
            <a:avLst/>
          </a:prstGeom>
          <a:solidFill>
            <a:srgbClr val="004620"/>
          </a:solidFill>
        </p:spPr>
      </p:pic>
      <p:sp>
        <p:nvSpPr>
          <p:cNvPr id="30" name="Скругленный прямоугольник 29"/>
          <p:cNvSpPr/>
          <p:nvPr/>
        </p:nvSpPr>
        <p:spPr>
          <a:xfrm>
            <a:off x="251520" y="2420888"/>
            <a:ext cx="1548680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12.11.2025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ОГЭ и ГВЭ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по математике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25761" y="4815512"/>
            <a:ext cx="53543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ЕГЭ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 профильного уровня – </a:t>
            </a:r>
            <a:r>
              <a:rPr lang="ru-RU" b="1" u="sng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3 часа 55 минут</a:t>
            </a:r>
          </a:p>
          <a:p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ЕГЭ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 базового уровня – </a:t>
            </a:r>
            <a:r>
              <a:rPr lang="ru-RU" b="1" u="sng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3 часа</a:t>
            </a:r>
          </a:p>
          <a:p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ОГЭ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 – </a:t>
            </a:r>
            <a:r>
              <a:rPr lang="ru-RU" b="1" u="sng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3 часа 55 минут</a:t>
            </a:r>
          </a:p>
          <a:p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ГВЭ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 – </a:t>
            </a:r>
            <a:r>
              <a:rPr lang="ru-RU" b="1" u="sng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3 часа 55 минут</a:t>
            </a: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5580112" y="4996914"/>
            <a:ext cx="3456384" cy="1600438"/>
          </a:xfrm>
          <a:prstGeom prst="roundRect">
            <a:avLst>
              <a:gd name="adj" fmla="val 984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Для участников с ОВЗ, 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детей-инвалидов и инвалидов</a:t>
            </a:r>
          </a:p>
          <a:p>
            <a:pPr algn="ctr"/>
            <a:r>
              <a:rPr lang="ru-RU" sz="36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+</a:t>
            </a:r>
          </a:p>
          <a:p>
            <a:pPr algn="ctr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1 час 30 минут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73578" y="2185029"/>
            <a:ext cx="1698414" cy="1302951"/>
          </a:xfrm>
          <a:prstGeom prst="roundRect">
            <a:avLst>
              <a:gd name="adj" fmla="val 9429"/>
            </a:avLst>
          </a:prstGeom>
          <a:solidFill>
            <a:srgbClr val="92C9E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10683" y="2258699"/>
            <a:ext cx="1660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Участники –  </a:t>
            </a:r>
          </a:p>
          <a:p>
            <a:pPr algn="ctr" eaLnBrk="1" hangingPunct="1">
              <a:defRPr/>
            </a:pPr>
            <a:r>
              <a:rPr lang="ru-RU" altLang="ru-RU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обучающиеся </a:t>
            </a:r>
            <a:br>
              <a:rPr lang="ru-RU" altLang="ru-RU" sz="1600" dirty="0">
                <a:solidFill>
                  <a:srgbClr val="17375E"/>
                </a:solidFill>
                <a:latin typeface="Century Gothic" panose="020B0502020202020204" pitchFamily="34" charset="0"/>
              </a:rPr>
            </a:br>
            <a:r>
              <a:rPr lang="ru-RU" altLang="ru-RU" sz="1600" b="1" dirty="0">
                <a:solidFill>
                  <a:srgbClr val="17375E"/>
                </a:solidFill>
                <a:latin typeface="Century Gothic" panose="020B0502020202020204" pitchFamily="34" charset="0"/>
              </a:rPr>
              <a:t>9</a:t>
            </a:r>
            <a:r>
              <a:rPr lang="ru-RU" altLang="ru-RU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 и </a:t>
            </a:r>
            <a:r>
              <a:rPr lang="ru-RU" altLang="ru-RU" sz="1600" b="1" dirty="0">
                <a:solidFill>
                  <a:srgbClr val="17375E"/>
                </a:solidFill>
                <a:latin typeface="Century Gothic" panose="020B0502020202020204" pitchFamily="34" charset="0"/>
              </a:rPr>
              <a:t>11</a:t>
            </a:r>
            <a:r>
              <a:rPr lang="ru-RU" altLang="ru-RU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 классов</a:t>
            </a:r>
            <a:endParaRPr lang="ru-RU" sz="16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3" name="Picture 9" descr="C:\Users\2\Downloads\10-102467_calendar-19-icon-calendar-11-ic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72208" y="1988840"/>
            <a:ext cx="1763688" cy="1440160"/>
          </a:xfrm>
          <a:prstGeom prst="rect">
            <a:avLst/>
          </a:prstGeom>
          <a:solidFill>
            <a:srgbClr val="004620"/>
          </a:solidFill>
        </p:spPr>
      </p:pic>
      <p:sp>
        <p:nvSpPr>
          <p:cNvPr id="34" name="Скругленный прямоугольник 33"/>
          <p:cNvSpPr/>
          <p:nvPr/>
        </p:nvSpPr>
        <p:spPr>
          <a:xfrm>
            <a:off x="1979712" y="2420888"/>
            <a:ext cx="1548680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19.11.2025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ЕГЭ</a:t>
            </a:r>
          </a:p>
          <a:p>
            <a:pPr algn="ctr"/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профильная 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математика</a:t>
            </a:r>
            <a:endParaRPr lang="ru-RU" sz="1200" b="1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6470942" y="1529367"/>
            <a:ext cx="1698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НАЧАЛО </a:t>
            </a:r>
          </a:p>
        </p:txBody>
      </p:sp>
      <p:pic>
        <p:nvPicPr>
          <p:cNvPr id="42" name="Picture 9" descr="C:\Users\2\Downloads\10-102467_calendar-19-icon-calendar-11-icon-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400" y="1988840"/>
            <a:ext cx="1763688" cy="1440160"/>
          </a:xfrm>
          <a:prstGeom prst="rect">
            <a:avLst/>
          </a:prstGeom>
          <a:solidFill>
            <a:srgbClr val="004620"/>
          </a:solidFill>
        </p:spPr>
      </p:pic>
      <p:sp>
        <p:nvSpPr>
          <p:cNvPr id="45" name="Скругленный прямоугольник 44"/>
          <p:cNvSpPr/>
          <p:nvPr/>
        </p:nvSpPr>
        <p:spPr>
          <a:xfrm>
            <a:off x="3707904" y="2420888"/>
            <a:ext cx="1548680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20.11.2025 ЕГЭ</a:t>
            </a:r>
          </a:p>
          <a:p>
            <a:pPr algn="ctr"/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Базовая математика</a:t>
            </a:r>
            <a:endParaRPr lang="ru-RU" sz="1200" b="1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DD9619-DFBC-49CE-86BA-87C06F11776B}"/>
              </a:ext>
            </a:extLst>
          </p:cNvPr>
          <p:cNvSpPr txBox="1"/>
          <p:nvPr/>
        </p:nvSpPr>
        <p:spPr>
          <a:xfrm>
            <a:off x="251520" y="1484784"/>
            <a:ext cx="4633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7375E"/>
                </a:solidFill>
                <a:latin typeface="Century Gothic" panose="020B0502020202020204" pitchFamily="34" charset="0"/>
              </a:rPr>
              <a:t>ДАТЫ ПРОВЕДЕНИЯ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861637-4B80-44BD-BD72-8404CDC5A3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38" y="1944216"/>
            <a:ext cx="1772816" cy="177281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4730066-C7BB-48AB-8CA4-2F1C8CFAF5BB}"/>
              </a:ext>
            </a:extLst>
          </p:cNvPr>
          <p:cNvSpPr txBox="1"/>
          <p:nvPr/>
        </p:nvSpPr>
        <p:spPr>
          <a:xfrm>
            <a:off x="144016" y="3889933"/>
            <a:ext cx="8892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7375E"/>
                </a:solidFill>
                <a:latin typeface="Century Gothic" panose="020B0502020202020204" pitchFamily="34" charset="0"/>
              </a:rPr>
              <a:t>ПРОДОЛЖИТЕЛЬНОСТЬ </a:t>
            </a:r>
            <a:r>
              <a:rPr lang="ru-RU" sz="2800" b="1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ТРЕНИРОВОЧНОГО МЕРОПРИЯТИЯ</a:t>
            </a:r>
            <a:endParaRPr lang="ru-RU" sz="2800" b="1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10E2D9-9E56-491D-8441-7A69E4EC2F4B}"/>
              </a:ext>
            </a:extLst>
          </p:cNvPr>
          <p:cNvSpPr txBox="1"/>
          <p:nvPr/>
        </p:nvSpPr>
        <p:spPr>
          <a:xfrm>
            <a:off x="35496" y="44624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8C4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Проведение </a:t>
            </a:r>
            <a:r>
              <a:rPr lang="ru-RU" altLang="ru-RU" sz="2400" b="1" dirty="0" smtClean="0">
                <a:solidFill>
                  <a:srgbClr val="0078C4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тренировочного мероприятия </a:t>
            </a:r>
          </a:p>
          <a:p>
            <a:r>
              <a:rPr lang="ru-RU" altLang="ru-RU" sz="1800" b="1" dirty="0" smtClean="0">
                <a:solidFill>
                  <a:srgbClr val="0078C4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(приказы </a:t>
            </a:r>
            <a:r>
              <a:rPr lang="ru-RU" altLang="ru-RU" sz="1800" b="1" dirty="0">
                <a:solidFill>
                  <a:srgbClr val="0078C4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Департамента от </a:t>
            </a:r>
            <a:r>
              <a:rPr lang="ru-RU" altLang="ru-RU" b="1" dirty="0">
                <a:solidFill>
                  <a:srgbClr val="0078C4"/>
                </a:solidFill>
                <a:latin typeface="Century Gothic" panose="020B0502020202020204" pitchFamily="34" charset="0"/>
                <a:cs typeface="Times New Roman" pitchFamily="18" charset="0"/>
              </a:rPr>
              <a:t>7</a:t>
            </a:r>
            <a:r>
              <a:rPr lang="ru-RU" altLang="ru-RU" sz="1800" b="1" dirty="0" smtClean="0">
                <a:solidFill>
                  <a:srgbClr val="0078C4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октября 2025 </a:t>
            </a:r>
            <a:r>
              <a:rPr lang="ru-RU" altLang="ru-RU" sz="1800" b="1" dirty="0">
                <a:solidFill>
                  <a:srgbClr val="0078C4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года </a:t>
            </a:r>
            <a:r>
              <a:rPr lang="ru-RU" altLang="ru-RU" sz="1800" b="1" dirty="0" smtClean="0">
                <a:solidFill>
                  <a:srgbClr val="0078C4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0078C4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78C4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№ 1436 (9 класс) </a:t>
            </a:r>
            <a:r>
              <a:rPr lang="ru-RU" altLang="ru-RU" sz="1800" b="1" dirty="0">
                <a:solidFill>
                  <a:srgbClr val="0078C4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 </a:t>
            </a:r>
            <a:r>
              <a:rPr lang="ru-RU" altLang="ru-RU" sz="1800" b="1" dirty="0" smtClean="0">
                <a:solidFill>
                  <a:srgbClr val="0078C4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1433 (11 класс))</a:t>
            </a:r>
            <a:endParaRPr lang="ru-RU" dirty="0">
              <a:solidFill>
                <a:srgbClr val="0078C4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85A4DD9-BD59-4404-A6D4-DB57E8E813E2}"/>
              </a:ext>
            </a:extLst>
          </p:cNvPr>
          <p:cNvSpPr/>
          <p:nvPr/>
        </p:nvSpPr>
        <p:spPr>
          <a:xfrm>
            <a:off x="-180528" y="1299319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FF485A14-B688-44AD-8C3B-703CE100A98A}"/>
              </a:ext>
            </a:extLst>
          </p:cNvPr>
          <p:cNvSpPr/>
          <p:nvPr/>
        </p:nvSpPr>
        <p:spPr>
          <a:xfrm>
            <a:off x="4644008" y="960327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F971C243-3538-4795-B288-FA559F7BA841}"/>
              </a:ext>
            </a:extLst>
          </p:cNvPr>
          <p:cNvSpPr/>
          <p:nvPr/>
        </p:nvSpPr>
        <p:spPr>
          <a:xfrm>
            <a:off x="2915816" y="3789040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7">
            <a:extLst>
              <a:ext uri="{FF2B5EF4-FFF2-40B4-BE49-F238E27FC236}">
                <a16:creationId xmlns:a16="http://schemas.microsoft.com/office/drawing/2014/main" id="{2D8D2A51-5842-4778-A344-66DCF0538664}"/>
              </a:ext>
            </a:extLst>
          </p:cNvPr>
          <p:cNvSpPr/>
          <p:nvPr/>
        </p:nvSpPr>
        <p:spPr>
          <a:xfrm>
            <a:off x="-388904" y="3096363"/>
            <a:ext cx="6842042" cy="4894979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3" name="Овал 7">
            <a:extLst>
              <a:ext uri="{FF2B5EF4-FFF2-40B4-BE49-F238E27FC236}">
                <a16:creationId xmlns:a16="http://schemas.microsoft.com/office/drawing/2014/main" id="{AB397B7B-E8EB-4627-AAF4-C70749B25B44}"/>
              </a:ext>
            </a:extLst>
          </p:cNvPr>
          <p:cNvSpPr/>
          <p:nvPr/>
        </p:nvSpPr>
        <p:spPr>
          <a:xfrm>
            <a:off x="-726225" y="3852111"/>
            <a:ext cx="6251071" cy="447218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176B580C-68D6-4797-B920-E3DABB9007DA}"/>
              </a:ext>
            </a:extLst>
          </p:cNvPr>
          <p:cNvSpPr/>
          <p:nvPr/>
        </p:nvSpPr>
        <p:spPr>
          <a:xfrm flipV="1">
            <a:off x="5581233" y="599544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1421B10-3695-4E20-9619-EE30C79B65C8}"/>
              </a:ext>
            </a:extLst>
          </p:cNvPr>
          <p:cNvSpPr/>
          <p:nvPr/>
        </p:nvSpPr>
        <p:spPr>
          <a:xfrm flipV="1">
            <a:off x="-180528" y="898834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296862" y="-85651"/>
            <a:ext cx="859561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78C4"/>
                </a:solidFill>
                <a:latin typeface="Century Gothic" panose="020B0502020202020204" pitchFamily="34" charset="0"/>
              </a:rPr>
              <a:t>Классификация КИМ </a:t>
            </a:r>
            <a:r>
              <a:rPr lang="ru-RU" altLang="ru-RU" sz="2800" b="1" dirty="0" smtClean="0">
                <a:solidFill>
                  <a:srgbClr val="0078C4"/>
                </a:solidFill>
                <a:latin typeface="Century Gothic" panose="020B0502020202020204" pitchFamily="34" charset="0"/>
              </a:rPr>
              <a:t>ГВЭ</a:t>
            </a:r>
            <a:r>
              <a:rPr lang="en-US" altLang="ru-RU" sz="2800" b="1" dirty="0" smtClean="0">
                <a:solidFill>
                  <a:srgbClr val="0078C4"/>
                </a:solidFill>
                <a:latin typeface="Century Gothic" panose="020B0502020202020204" pitchFamily="34" charset="0"/>
              </a:rPr>
              <a:t>-9</a:t>
            </a:r>
            <a:endParaRPr lang="ru-RU" altLang="ru-RU" sz="2800" b="1" dirty="0">
              <a:solidFill>
                <a:srgbClr val="0078C4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21599" y="1172419"/>
          <a:ext cx="8346142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1010">
                  <a:extLst>
                    <a:ext uri="{9D8B030D-6E8A-4147-A177-3AD203B41FA5}">
                      <a16:colId xmlns:a16="http://schemas.microsoft.com/office/drawing/2014/main" val="723467009"/>
                    </a:ext>
                  </a:extLst>
                </a:gridCol>
                <a:gridCol w="1775132">
                  <a:extLst>
                    <a:ext uri="{9D8B030D-6E8A-4147-A177-3AD203B41FA5}">
                      <a16:colId xmlns:a16="http://schemas.microsoft.com/office/drawing/2014/main" val="1676949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Категории</a:t>
                      </a:r>
                      <a:r>
                        <a:rPr lang="ru-RU" baseline="0" dirty="0" smtClean="0"/>
                        <a:t> участников ГВЭ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 варианта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94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ГВЭ без ОВЗ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37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категории участников ГВЭ (диабет, онкология, астма и др.)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71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Глухие, позднооглохшие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64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Слабослышащие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4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ГВЭ с тяжелыми нарушениями речи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42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ГВЭ с нарушениями</a:t>
                      </a:r>
                      <a:r>
                        <a:rPr lang="ru-RU" baseline="0" dirty="0" smtClean="0"/>
                        <a:t> опорно-двигательного аппарата (вариант 6.1 ФАОП ООО)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1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ГВЭ с расстройствами аутистического спектра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531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Слепые, поздноослепшие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272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Слабовидящие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69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ГВЭ с задержкой психического развития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4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Участники ГВЭ с нарушениями</a:t>
                      </a:r>
                      <a:r>
                        <a:rPr lang="ru-RU" baseline="0" dirty="0" smtClean="0"/>
                        <a:t> опорно-двигательного аппарата (вариант 6.2 ФАОП ООО)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75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3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7">
            <a:extLst>
              <a:ext uri="{FF2B5EF4-FFF2-40B4-BE49-F238E27FC236}">
                <a16:creationId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6472114">
            <a:off x="2828664" y="13655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9" name="Овал 7">
            <a:extLst>
              <a:ext uri="{FF2B5EF4-FFF2-40B4-BE49-F238E27FC236}">
                <a16:creationId xmlns:a16="http://schemas.microsoft.com/office/drawing/2014/main" id="{7E4A9B82-C277-4F09-8FF5-5AAD0E4B635F}"/>
              </a:ext>
            </a:extLst>
          </p:cNvPr>
          <p:cNvSpPr/>
          <p:nvPr/>
        </p:nvSpPr>
        <p:spPr>
          <a:xfrm rot="16752542">
            <a:off x="4837534" y="2254964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144463" y="-83144"/>
            <a:ext cx="892809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78C4"/>
                </a:solidFill>
                <a:latin typeface="Century Gothic" panose="020B0502020202020204" pitchFamily="34" charset="0"/>
                <a:cs typeface="Times New Roman" pitchFamily="18" charset="0"/>
              </a:rPr>
              <a:t>Особенности проведения </a:t>
            </a:r>
            <a:r>
              <a:rPr lang="ru-RU" altLang="ru-RU" sz="2400" b="1" dirty="0" smtClean="0">
                <a:solidFill>
                  <a:srgbClr val="0078C4"/>
                </a:solidFill>
                <a:latin typeface="Century Gothic" panose="020B0502020202020204" pitchFamily="34" charset="0"/>
                <a:cs typeface="Times New Roman" pitchFamily="18" charset="0"/>
              </a:rPr>
              <a:t>тренировочного мероприятия</a:t>
            </a:r>
            <a:endParaRPr lang="ru-RU" altLang="ru-RU" sz="2400" b="1" dirty="0">
              <a:solidFill>
                <a:srgbClr val="0078C4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87973" y="5373216"/>
            <a:ext cx="7544471" cy="1296144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Привлечение независимых наблюдателей.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Приказом руководителя ОМСУ независимые наблюдатели распределяются по образовательным организациям</a:t>
            </a:r>
          </a:p>
        </p:txBody>
      </p:sp>
      <p:grpSp>
        <p:nvGrpSpPr>
          <p:cNvPr id="32" name="Группа 37"/>
          <p:cNvGrpSpPr>
            <a:grpSpLocks/>
          </p:cNvGrpSpPr>
          <p:nvPr/>
        </p:nvGrpSpPr>
        <p:grpSpPr bwMode="auto">
          <a:xfrm>
            <a:off x="244599" y="1479655"/>
            <a:ext cx="615950" cy="454025"/>
            <a:chOff x="1647363" y="1571689"/>
            <a:chExt cx="983653" cy="745266"/>
          </a:xfrm>
        </p:grpSpPr>
        <p:sp>
          <p:nvSpPr>
            <p:cNvPr id="33" name="Прямоугольник 32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1647363" y="1632533"/>
              <a:ext cx="862378" cy="6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2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</p:grpSp>
      <p:grpSp>
        <p:nvGrpSpPr>
          <p:cNvPr id="36" name="Группа 45"/>
          <p:cNvGrpSpPr>
            <a:grpSpLocks/>
          </p:cNvGrpSpPr>
          <p:nvPr/>
        </p:nvGrpSpPr>
        <p:grpSpPr bwMode="auto">
          <a:xfrm>
            <a:off x="251520" y="2708920"/>
            <a:ext cx="615950" cy="454025"/>
            <a:chOff x="1647363" y="1571689"/>
            <a:chExt cx="983653" cy="745266"/>
          </a:xfrm>
        </p:grpSpPr>
        <p:sp>
          <p:nvSpPr>
            <p:cNvPr id="37" name="Прямоугольник 36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48"/>
            <p:cNvSpPr txBox="1">
              <a:spLocks noChangeArrowheads="1"/>
            </p:cNvSpPr>
            <p:nvPr/>
          </p:nvSpPr>
          <p:spPr bwMode="auto">
            <a:xfrm>
              <a:off x="1647363" y="1632533"/>
              <a:ext cx="862378" cy="6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2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</p:grpSp>
      <p:grpSp>
        <p:nvGrpSpPr>
          <p:cNvPr id="40" name="Группа 49"/>
          <p:cNvGrpSpPr>
            <a:grpSpLocks/>
          </p:cNvGrpSpPr>
          <p:nvPr/>
        </p:nvGrpSpPr>
        <p:grpSpPr bwMode="auto">
          <a:xfrm>
            <a:off x="215567" y="3767063"/>
            <a:ext cx="612016" cy="454025"/>
            <a:chOff x="1653645" y="1571689"/>
            <a:chExt cx="977371" cy="745266"/>
          </a:xfrm>
        </p:grpSpPr>
        <p:sp>
          <p:nvSpPr>
            <p:cNvPr id="41" name="Прямоугольник 40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 rot="18900000">
              <a:off x="1705672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52"/>
            <p:cNvSpPr txBox="1">
              <a:spLocks noChangeArrowheads="1"/>
            </p:cNvSpPr>
            <p:nvPr/>
          </p:nvSpPr>
          <p:spPr bwMode="auto">
            <a:xfrm>
              <a:off x="1653645" y="1632533"/>
              <a:ext cx="862378" cy="6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2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1000056" y="1196752"/>
            <a:ext cx="7532388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Проведение в образовательных организациях по месту обучения выпускников</a:t>
            </a:r>
          </a:p>
        </p:txBody>
      </p:sp>
      <p:grpSp>
        <p:nvGrpSpPr>
          <p:cNvPr id="27" name="Группа 49"/>
          <p:cNvGrpSpPr>
            <a:grpSpLocks/>
          </p:cNvGrpSpPr>
          <p:nvPr/>
        </p:nvGrpSpPr>
        <p:grpSpPr bwMode="auto">
          <a:xfrm>
            <a:off x="251520" y="4581128"/>
            <a:ext cx="615950" cy="454025"/>
            <a:chOff x="1647363" y="1571689"/>
            <a:chExt cx="983653" cy="745266"/>
          </a:xfrm>
        </p:grpSpPr>
        <p:sp>
          <p:nvSpPr>
            <p:cNvPr id="28" name="Прямоугольник 27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18900000">
              <a:off x="1705672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1647363" y="1618206"/>
              <a:ext cx="862378" cy="6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2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1034235" y="4482606"/>
            <a:ext cx="7544470" cy="674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Проверка работ </a:t>
            </a: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осуществляется школьной комиссией</a:t>
            </a:r>
            <a:endParaRPr lang="ru-RU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828600" y="980728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3419872" y="803826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00052" y="2420888"/>
            <a:ext cx="7532388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9 класс – печать КИМ в штабе ППЭ в день тренировки</a:t>
            </a:r>
          </a:p>
          <a:p>
            <a:pPr algn="just" eaLnBrk="1" hangingPunct="1">
              <a:defRPr/>
            </a:pP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11 класс – печать КИМ в аудиториях ППЭ в день тренировки </a:t>
            </a:r>
            <a:endParaRPr lang="ru-RU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51" name="Группа 49"/>
          <p:cNvGrpSpPr>
            <a:grpSpLocks/>
          </p:cNvGrpSpPr>
          <p:nvPr/>
        </p:nvGrpSpPr>
        <p:grpSpPr bwMode="auto">
          <a:xfrm>
            <a:off x="251520" y="5783287"/>
            <a:ext cx="615950" cy="454025"/>
            <a:chOff x="1647363" y="1571689"/>
            <a:chExt cx="983653" cy="745266"/>
          </a:xfrm>
        </p:grpSpPr>
        <p:sp>
          <p:nvSpPr>
            <p:cNvPr id="52" name="Прямоугольник 51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 rot="18900000">
              <a:off x="1705672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2"/>
            <p:cNvSpPr txBox="1">
              <a:spLocks noChangeArrowheads="1"/>
            </p:cNvSpPr>
            <p:nvPr/>
          </p:nvSpPr>
          <p:spPr bwMode="auto">
            <a:xfrm>
              <a:off x="1647363" y="1618206"/>
              <a:ext cx="862378" cy="6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2000" b="1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05</a:t>
              </a:r>
              <a:endParaRPr lang="ru-RU" altLang="ru-RU" sz="20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1043608" y="3618510"/>
            <a:ext cx="7544470" cy="674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Получение материалов по защищенным каналам связи </a:t>
            </a:r>
            <a:r>
              <a:rPr lang="en-US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VipNeT </a:t>
            </a: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«Деловая почта»</a:t>
            </a:r>
            <a:endParaRPr lang="ru-RU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7">
            <a:extLst>
              <a:ext uri="{FF2B5EF4-FFF2-40B4-BE49-F238E27FC236}">
                <a16:creationId xmlns:a16="http://schemas.microsoft.com/office/drawing/2014/main" id="{8A4790D3-F477-4EBB-8C44-9D299079FDB3}"/>
              </a:ext>
            </a:extLst>
          </p:cNvPr>
          <p:cNvSpPr/>
          <p:nvPr/>
        </p:nvSpPr>
        <p:spPr>
          <a:xfrm rot="272114">
            <a:off x="-806843" y="506931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24404" y="-74960"/>
            <a:ext cx="8964612" cy="1055688"/>
          </a:xfrm>
        </p:spPr>
        <p:txBody>
          <a:bodyPr/>
          <a:lstStyle/>
          <a:p>
            <a:pPr algn="l" eaLnBrk="1" hangingPunct="1"/>
            <a:r>
              <a:rPr lang="ru-RU" altLang="ru-RU" sz="2400" b="1" dirty="0">
                <a:solidFill>
                  <a:srgbClr val="0078C4"/>
                </a:solidFill>
                <a:latin typeface="Century Gothic" panose="020B0502020202020204" pitchFamily="34" charset="0"/>
                <a:cs typeface="Arial" charset="0"/>
              </a:rPr>
              <a:t>Лица, привлекаемые к организации, проведению </a:t>
            </a:r>
            <a:br>
              <a:rPr lang="ru-RU" altLang="ru-RU" sz="2400" b="1" dirty="0">
                <a:solidFill>
                  <a:srgbClr val="0078C4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2400" b="1" dirty="0">
                <a:solidFill>
                  <a:srgbClr val="0078C4"/>
                </a:solidFill>
                <a:latin typeface="Century Gothic" panose="020B0502020202020204" pitchFamily="34" charset="0"/>
                <a:cs typeface="Arial" charset="0"/>
              </a:rPr>
              <a:t>и оцениванию </a:t>
            </a:r>
            <a:r>
              <a:rPr lang="ru-RU" altLang="ru-RU" sz="2400" b="1" dirty="0" smtClean="0">
                <a:solidFill>
                  <a:srgbClr val="0078C4"/>
                </a:solidFill>
                <a:latin typeface="Century Gothic" panose="020B0502020202020204" pitchFamily="34" charset="0"/>
                <a:cs typeface="Arial" charset="0"/>
              </a:rPr>
              <a:t>тренировочного мероприятия</a:t>
            </a:r>
            <a:endParaRPr lang="ru-RU" altLang="ru-RU" sz="2400" b="1" dirty="0">
              <a:solidFill>
                <a:srgbClr val="0078C4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object 5"/>
          <p:cNvSpPr/>
          <p:nvPr/>
        </p:nvSpPr>
        <p:spPr>
          <a:xfrm>
            <a:off x="4606710" y="1484784"/>
            <a:ext cx="4357778" cy="62315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Организаторов в аудитории</a:t>
            </a:r>
          </a:p>
          <a:p>
            <a:pPr algn="ctr"/>
            <a:r>
              <a:rPr lang="ru-RU" sz="1200" dirty="0">
                <a:solidFill>
                  <a:srgbClr val="005EA4"/>
                </a:solidFill>
                <a:latin typeface="Century Gothic" panose="020B0502020202020204" pitchFamily="34" charset="0"/>
              </a:rPr>
              <a:t>(по 2 человека на каждую аудиторию)</a:t>
            </a: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bject 3"/>
          <p:cNvSpPr txBox="1"/>
          <p:nvPr/>
        </p:nvSpPr>
        <p:spPr>
          <a:xfrm rot="5400000">
            <a:off x="4471316" y="-3093966"/>
            <a:ext cx="346472" cy="8639877"/>
          </a:xfrm>
          <a:prstGeom prst="roundRect">
            <a:avLst>
              <a:gd name="adj" fmla="val 20007"/>
            </a:avLst>
          </a:prstGeom>
          <a:solidFill>
            <a:srgbClr val="0070C0"/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000" spc="-10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Руководитель ОО приказом назначает:</a:t>
            </a:r>
            <a:endParaRPr lang="ru-RU" sz="20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52" name="object 5"/>
          <p:cNvSpPr/>
          <p:nvPr/>
        </p:nvSpPr>
        <p:spPr>
          <a:xfrm>
            <a:off x="4621388" y="2204864"/>
            <a:ext cx="4343100" cy="648087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Организаторов вне аудитории </a:t>
            </a:r>
          </a:p>
        </p:txBody>
      </p:sp>
      <p:sp>
        <p:nvSpPr>
          <p:cNvPr id="25" name="object 5"/>
          <p:cNvSpPr/>
          <p:nvPr/>
        </p:nvSpPr>
        <p:spPr>
          <a:xfrm>
            <a:off x="313766" y="1526135"/>
            <a:ext cx="4114218" cy="576094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Руководителя ППЭ</a:t>
            </a:r>
          </a:p>
        </p:txBody>
      </p:sp>
      <p:sp>
        <p:nvSpPr>
          <p:cNvPr id="26" name="object 5"/>
          <p:cNvSpPr/>
          <p:nvPr/>
        </p:nvSpPr>
        <p:spPr>
          <a:xfrm>
            <a:off x="313766" y="2204865"/>
            <a:ext cx="4114218" cy="648087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Технического специалиста </a:t>
            </a:r>
          </a:p>
        </p:txBody>
      </p:sp>
      <p:sp>
        <p:nvSpPr>
          <p:cNvPr id="27" name="object 5"/>
          <p:cNvSpPr/>
          <p:nvPr/>
        </p:nvSpPr>
        <p:spPr>
          <a:xfrm>
            <a:off x="324613" y="2924944"/>
            <a:ext cx="4114218" cy="661516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Лицо, ответственное за внесение результатов в таблицы </a:t>
            </a:r>
            <a:r>
              <a:rPr lang="en-US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Excel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3262" y="3669946"/>
            <a:ext cx="8661223" cy="335118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Обеспечивает присутствие: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медицинского работника</a:t>
            </a:r>
          </a:p>
        </p:txBody>
      </p:sp>
      <p:sp>
        <p:nvSpPr>
          <p:cNvPr id="24" name="object 3"/>
          <p:cNvSpPr txBox="1"/>
          <p:nvPr/>
        </p:nvSpPr>
        <p:spPr>
          <a:xfrm rot="5400000">
            <a:off x="4491862" y="-40629"/>
            <a:ext cx="340519" cy="8604736"/>
          </a:xfrm>
          <a:prstGeom prst="roundRect">
            <a:avLst>
              <a:gd name="adj" fmla="val 20675"/>
            </a:avLst>
          </a:prstGeom>
          <a:solidFill>
            <a:srgbClr val="0070C0"/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000" spc="-10" dirty="0">
                <a:solidFill>
                  <a:srgbClr val="FFFFFF"/>
                </a:solidFill>
                <a:latin typeface="Century Gothic" panose="020B0502020202020204" pitchFamily="34" charset="0"/>
                <a:cs typeface="Calibri"/>
              </a:rPr>
              <a:t>Руководитель ОО:</a:t>
            </a:r>
            <a:endParaRPr lang="ru-RU" sz="20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2" name="object 5"/>
          <p:cNvSpPr/>
          <p:nvPr/>
        </p:nvSpPr>
        <p:spPr>
          <a:xfrm>
            <a:off x="324614" y="4653136"/>
            <a:ext cx="8639874" cy="576064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Определяет необходимое количество учебных кабинетов - аудиторий</a:t>
            </a:r>
          </a:p>
        </p:txBody>
      </p:sp>
      <p:sp>
        <p:nvSpPr>
          <p:cNvPr id="36" name="Овал 7">
            <a:extLst>
              <a:ext uri="{FF2B5EF4-FFF2-40B4-BE49-F238E27FC236}">
                <a16:creationId xmlns:a16="http://schemas.microsoft.com/office/drawing/2014/main" id="{F1420118-06A2-48CF-A04A-A15A20119F25}"/>
              </a:ext>
            </a:extLst>
          </p:cNvPr>
          <p:cNvSpPr/>
          <p:nvPr/>
        </p:nvSpPr>
        <p:spPr>
          <a:xfrm rot="552542">
            <a:off x="-1197609" y="3201019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3" name="object 5"/>
          <p:cNvSpPr/>
          <p:nvPr/>
        </p:nvSpPr>
        <p:spPr>
          <a:xfrm>
            <a:off x="324612" y="5373216"/>
            <a:ext cx="4185142" cy="720080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Распределяет участников </a:t>
            </a:r>
            <a:b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по аудиториям</a:t>
            </a:r>
          </a:p>
        </p:txBody>
      </p:sp>
      <p:sp>
        <p:nvSpPr>
          <p:cNvPr id="34" name="object 5"/>
          <p:cNvSpPr/>
          <p:nvPr/>
        </p:nvSpPr>
        <p:spPr>
          <a:xfrm>
            <a:off x="4706253" y="5373216"/>
            <a:ext cx="4258233" cy="720080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Распределяет организаторов </a:t>
            </a:r>
            <a:b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по аудиториям</a:t>
            </a:r>
          </a:p>
        </p:txBody>
      </p:sp>
      <p:sp>
        <p:nvSpPr>
          <p:cNvPr id="35" name="object 5"/>
          <p:cNvSpPr/>
          <p:nvPr/>
        </p:nvSpPr>
        <p:spPr>
          <a:xfrm>
            <a:off x="324612" y="6237312"/>
            <a:ext cx="8639874" cy="504056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Распределяет организаторов вне аудитории по местам дежурства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33D6A42F-46B5-4EE3-ABF1-95BE1A99DB34}"/>
              </a:ext>
            </a:extLst>
          </p:cNvPr>
          <p:cNvSpPr/>
          <p:nvPr/>
        </p:nvSpPr>
        <p:spPr>
          <a:xfrm>
            <a:off x="-1836712" y="936411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86A7911-BD0E-4A05-B463-10471259C3A6}"/>
              </a:ext>
            </a:extLst>
          </p:cNvPr>
          <p:cNvSpPr/>
          <p:nvPr/>
        </p:nvSpPr>
        <p:spPr>
          <a:xfrm>
            <a:off x="4266515" y="823076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object 5"/>
          <p:cNvSpPr/>
          <p:nvPr/>
        </p:nvSpPr>
        <p:spPr>
          <a:xfrm>
            <a:off x="4634245" y="2947094"/>
            <a:ext cx="4330239" cy="648087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Экспертов – учителей математики</a:t>
            </a:r>
            <a:endParaRPr lang="ru-RU" sz="1200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7">
            <a:extLst>
              <a:ext uri="{FF2B5EF4-FFF2-40B4-BE49-F238E27FC236}">
                <a16:creationId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6472114">
            <a:off x="2828664" y="13655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9" name="Овал 7">
            <a:extLst>
              <a:ext uri="{FF2B5EF4-FFF2-40B4-BE49-F238E27FC236}">
                <a16:creationId xmlns:a16="http://schemas.microsoft.com/office/drawing/2014/main" id="{7E4A9B82-C277-4F09-8FF5-5AAD0E4B635F}"/>
              </a:ext>
            </a:extLst>
          </p:cNvPr>
          <p:cNvSpPr/>
          <p:nvPr/>
        </p:nvSpPr>
        <p:spPr>
          <a:xfrm rot="16752542">
            <a:off x="4837534" y="2254964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144463" y="-171400"/>
            <a:ext cx="892809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ru-RU" altLang="ru-RU" sz="2400" b="1" dirty="0" smtClean="0">
                <a:solidFill>
                  <a:srgbClr val="0078C4"/>
                </a:solidFill>
                <a:latin typeface="Century Gothic" panose="020B0502020202020204" pitchFamily="34" charset="0"/>
                <a:cs typeface="Times New Roman" pitchFamily="18" charset="0"/>
              </a:rPr>
              <a:t>При проведении тренировочного мероприятия ОМСУ обеспечивает:</a:t>
            </a:r>
            <a:endParaRPr lang="ru-RU" altLang="ru-RU" sz="2400" b="1" dirty="0">
              <a:solidFill>
                <a:srgbClr val="0078C4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1562" y="764704"/>
            <a:ext cx="4176464" cy="939063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запароленных КИМ по защищенным каналам связи </a:t>
            </a:r>
            <a:r>
              <a:rPr lang="en-US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VipNeT </a:t>
            </a:r>
            <a:r>
              <a:rPr lang="ru-RU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«Деловая почта»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3275856" y="548680"/>
            <a:ext cx="7644482" cy="46204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32040" y="764704"/>
            <a:ext cx="4104455" cy="939063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9 класс   – 07.11.2025</a:t>
            </a:r>
          </a:p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11 класс – 17.11.2025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                 18.11.2025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11561" y="1769857"/>
            <a:ext cx="4176464" cy="939063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Получение пароля доступа к </a:t>
            </a:r>
            <a:r>
              <a:rPr lang="ru-RU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КИМ по защищенным каналам связи </a:t>
            </a:r>
            <a:r>
              <a:rPr lang="en-US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VipNeT </a:t>
            </a:r>
            <a:r>
              <a:rPr lang="ru-RU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«Деловая почта»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932039" y="1769857"/>
            <a:ext cx="4104455" cy="939063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9 класс   – 12.11.2025 с 8.30 час.</a:t>
            </a:r>
          </a:p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11 класс – 19.11.2025 с 9.00 час.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                 20.11.2025 с 9.00 час.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1560" y="2780928"/>
            <a:ext cx="4176464" cy="939063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Получение ключей и критериев </a:t>
            </a:r>
            <a:r>
              <a:rPr lang="ru-RU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по защищенным каналам связи </a:t>
            </a:r>
            <a:r>
              <a:rPr lang="en-US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VipNeT </a:t>
            </a:r>
            <a:r>
              <a:rPr lang="ru-RU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«Деловая почта»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32038" y="2780928"/>
            <a:ext cx="4104455" cy="939063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9 класс   – 12.11.2025 с 14.30 час.</a:t>
            </a:r>
          </a:p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11 класс – 19.11.2025 с 14.30 час.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                 20.11.2025 с 14.30 час.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11562" y="3789040"/>
            <a:ext cx="4176464" cy="1165861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Контроль в</a:t>
            </a: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несения </a:t>
            </a: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ОО результатов тренировочного мероприятия (таблицы в формате </a:t>
            </a:r>
            <a:r>
              <a:rPr lang="en-US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Excel</a:t>
            </a: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32040" y="3789040"/>
            <a:ext cx="4104455" cy="1165861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9 класс   – до 17.11.2025</a:t>
            </a:r>
          </a:p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11 класс – до 25.11.2025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11560" y="5013176"/>
            <a:ext cx="4176464" cy="939063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Направление статистических отчетов на адрес электронной почты </a:t>
            </a:r>
            <a:r>
              <a:rPr lang="en-US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  <a:hlinkClick r:id="rId3"/>
              </a:rPr>
              <a:t>ege.orel@orcoko.ru</a:t>
            </a:r>
            <a:endParaRPr lang="ru-RU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932038" y="5010217"/>
            <a:ext cx="4104455" cy="939063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9 класс   – до 1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9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.11.2025</a:t>
            </a:r>
          </a:p>
          <a:p>
            <a:pPr algn="just"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11 класс – до 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.11.2025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1559" y="6043905"/>
            <a:ext cx="8424933" cy="697463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Проведение анализа </a:t>
            </a: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результатов тренировочного </a:t>
            </a: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мероприятия </a:t>
            </a: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муниципальном уровне</a:t>
            </a:r>
            <a:endParaRPr lang="ru-RU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54" name="Группа 37"/>
          <p:cNvGrpSpPr>
            <a:grpSpLocks/>
          </p:cNvGrpSpPr>
          <p:nvPr/>
        </p:nvGrpSpPr>
        <p:grpSpPr bwMode="auto">
          <a:xfrm>
            <a:off x="67618" y="1030759"/>
            <a:ext cx="615950" cy="454025"/>
            <a:chOff x="1647363" y="1571689"/>
            <a:chExt cx="983653" cy="745266"/>
          </a:xfrm>
        </p:grpSpPr>
        <p:sp>
          <p:nvSpPr>
            <p:cNvPr id="55" name="Прямоугольник 54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40"/>
            <p:cNvSpPr txBox="1">
              <a:spLocks noChangeArrowheads="1"/>
            </p:cNvSpPr>
            <p:nvPr/>
          </p:nvSpPr>
          <p:spPr bwMode="auto">
            <a:xfrm>
              <a:off x="1647363" y="1632533"/>
              <a:ext cx="862378" cy="6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2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</p:grpSp>
      <p:grpSp>
        <p:nvGrpSpPr>
          <p:cNvPr id="63" name="Группа 45"/>
          <p:cNvGrpSpPr>
            <a:grpSpLocks/>
          </p:cNvGrpSpPr>
          <p:nvPr/>
        </p:nvGrpSpPr>
        <p:grpSpPr bwMode="auto">
          <a:xfrm>
            <a:off x="35496" y="2038871"/>
            <a:ext cx="615950" cy="454025"/>
            <a:chOff x="1647363" y="1571689"/>
            <a:chExt cx="983653" cy="745266"/>
          </a:xfrm>
        </p:grpSpPr>
        <p:sp>
          <p:nvSpPr>
            <p:cNvPr id="64" name="Прямоугольник 63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 rot="18900000">
              <a:off x="1705673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TextBox 48"/>
            <p:cNvSpPr txBox="1">
              <a:spLocks noChangeArrowheads="1"/>
            </p:cNvSpPr>
            <p:nvPr/>
          </p:nvSpPr>
          <p:spPr bwMode="auto">
            <a:xfrm>
              <a:off x="1647363" y="1632533"/>
              <a:ext cx="862378" cy="6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2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</p:grpSp>
      <p:grpSp>
        <p:nvGrpSpPr>
          <p:cNvPr id="80" name="Группа 49"/>
          <p:cNvGrpSpPr>
            <a:grpSpLocks/>
          </p:cNvGrpSpPr>
          <p:nvPr/>
        </p:nvGrpSpPr>
        <p:grpSpPr bwMode="auto">
          <a:xfrm>
            <a:off x="35496" y="2996952"/>
            <a:ext cx="612016" cy="454025"/>
            <a:chOff x="1653645" y="1571689"/>
            <a:chExt cx="977371" cy="745266"/>
          </a:xfrm>
        </p:grpSpPr>
        <p:sp>
          <p:nvSpPr>
            <p:cNvPr id="81" name="Прямоугольник 80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 rot="18900000">
              <a:off x="1705672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TextBox 52"/>
            <p:cNvSpPr txBox="1">
              <a:spLocks noChangeArrowheads="1"/>
            </p:cNvSpPr>
            <p:nvPr/>
          </p:nvSpPr>
          <p:spPr bwMode="auto">
            <a:xfrm>
              <a:off x="1653645" y="1632533"/>
              <a:ext cx="862378" cy="6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2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</p:grpSp>
      <p:grpSp>
        <p:nvGrpSpPr>
          <p:cNvPr id="84" name="Группа 49"/>
          <p:cNvGrpSpPr>
            <a:grpSpLocks/>
          </p:cNvGrpSpPr>
          <p:nvPr/>
        </p:nvGrpSpPr>
        <p:grpSpPr bwMode="auto">
          <a:xfrm>
            <a:off x="35496" y="4127103"/>
            <a:ext cx="615950" cy="454025"/>
            <a:chOff x="1647363" y="1571689"/>
            <a:chExt cx="983653" cy="745266"/>
          </a:xfrm>
        </p:grpSpPr>
        <p:sp>
          <p:nvSpPr>
            <p:cNvPr id="85" name="Прямоугольник 84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 rot="18900000">
              <a:off x="1705672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52"/>
            <p:cNvSpPr txBox="1">
              <a:spLocks noChangeArrowheads="1"/>
            </p:cNvSpPr>
            <p:nvPr/>
          </p:nvSpPr>
          <p:spPr bwMode="auto">
            <a:xfrm>
              <a:off x="1647363" y="1618206"/>
              <a:ext cx="862378" cy="6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2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</p:grpSp>
      <p:grpSp>
        <p:nvGrpSpPr>
          <p:cNvPr id="88" name="Группа 49"/>
          <p:cNvGrpSpPr>
            <a:grpSpLocks/>
          </p:cNvGrpSpPr>
          <p:nvPr/>
        </p:nvGrpSpPr>
        <p:grpSpPr bwMode="auto">
          <a:xfrm>
            <a:off x="35496" y="5304167"/>
            <a:ext cx="615950" cy="454025"/>
            <a:chOff x="1647363" y="1571689"/>
            <a:chExt cx="983653" cy="745266"/>
          </a:xfrm>
        </p:grpSpPr>
        <p:sp>
          <p:nvSpPr>
            <p:cNvPr id="89" name="Прямоугольник 88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 rot="18900000">
              <a:off x="1705672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TextBox 52"/>
            <p:cNvSpPr txBox="1">
              <a:spLocks noChangeArrowheads="1"/>
            </p:cNvSpPr>
            <p:nvPr/>
          </p:nvSpPr>
          <p:spPr bwMode="auto">
            <a:xfrm>
              <a:off x="1647363" y="1618206"/>
              <a:ext cx="862378" cy="6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2000" b="1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05</a:t>
              </a:r>
              <a:endParaRPr lang="ru-RU" altLang="ru-RU" sz="20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2" name="Группа 49"/>
          <p:cNvGrpSpPr>
            <a:grpSpLocks/>
          </p:cNvGrpSpPr>
          <p:nvPr/>
        </p:nvGrpSpPr>
        <p:grpSpPr bwMode="auto">
          <a:xfrm>
            <a:off x="35496" y="6143327"/>
            <a:ext cx="615950" cy="454025"/>
            <a:chOff x="1647363" y="1571689"/>
            <a:chExt cx="983653" cy="745266"/>
          </a:xfrm>
        </p:grpSpPr>
        <p:sp>
          <p:nvSpPr>
            <p:cNvPr id="93" name="Прямоугольник 92"/>
            <p:cNvSpPr/>
            <p:nvPr/>
          </p:nvSpPr>
          <p:spPr>
            <a:xfrm rot="18900000">
              <a:off x="1885671" y="1571689"/>
              <a:ext cx="745345" cy="7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 rot="18900000">
              <a:off x="1705672" y="1571689"/>
              <a:ext cx="745345" cy="745266"/>
            </a:xfrm>
            <a:prstGeom prst="rect">
              <a:avLst/>
            </a:prstGeom>
            <a:solidFill>
              <a:srgbClr val="204D8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ru-RU" sz="2400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TextBox 52"/>
            <p:cNvSpPr txBox="1">
              <a:spLocks noChangeArrowheads="1"/>
            </p:cNvSpPr>
            <p:nvPr/>
          </p:nvSpPr>
          <p:spPr bwMode="auto">
            <a:xfrm>
              <a:off x="1647363" y="1618206"/>
              <a:ext cx="862378" cy="65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2000" b="1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06</a:t>
              </a:r>
              <a:endParaRPr lang="ru-RU" altLang="ru-RU" sz="20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9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7">
            <a:extLst>
              <a:ext uri="{FF2B5EF4-FFF2-40B4-BE49-F238E27FC236}">
                <a16:creationId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6472114">
            <a:off x="2828664" y="13655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9" name="Овал 7">
            <a:extLst>
              <a:ext uri="{FF2B5EF4-FFF2-40B4-BE49-F238E27FC236}">
                <a16:creationId xmlns:a16="http://schemas.microsoft.com/office/drawing/2014/main" id="{7E4A9B82-C277-4F09-8FF5-5AAD0E4B635F}"/>
              </a:ext>
            </a:extLst>
          </p:cNvPr>
          <p:cNvSpPr/>
          <p:nvPr/>
        </p:nvSpPr>
        <p:spPr>
          <a:xfrm rot="16752542">
            <a:off x="4837534" y="2254964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144463" y="-171400"/>
            <a:ext cx="892809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None/>
            </a:pPr>
            <a:r>
              <a:rPr lang="ru-RU" altLang="ru-RU" sz="2400" b="1" dirty="0">
                <a:solidFill>
                  <a:srgbClr val="0078C4"/>
                </a:solidFill>
                <a:latin typeface="Century Gothic" panose="020B0502020202020204" pitchFamily="34" charset="0"/>
                <a:cs typeface="Times New Roman" pitchFamily="18" charset="0"/>
              </a:rPr>
              <a:t>При проведении тренировочного </a:t>
            </a:r>
            <a:r>
              <a:rPr lang="ru-RU" altLang="ru-RU" sz="2400" b="1" dirty="0" smtClean="0">
                <a:solidFill>
                  <a:srgbClr val="0078C4"/>
                </a:solidFill>
                <a:latin typeface="Century Gothic" panose="020B0502020202020204" pitchFamily="34" charset="0"/>
                <a:cs typeface="Times New Roman" pitchFamily="18" charset="0"/>
              </a:rPr>
              <a:t>ЕГЭ </a:t>
            </a:r>
            <a:r>
              <a:rPr lang="ru-RU" altLang="ru-RU" sz="2400" b="1" dirty="0">
                <a:solidFill>
                  <a:srgbClr val="0078C4"/>
                </a:solidFill>
                <a:latin typeface="Century Gothic" panose="020B0502020202020204" pitchFamily="34" charset="0"/>
                <a:cs typeface="Times New Roman" pitchFamily="18" charset="0"/>
              </a:rPr>
              <a:t>руководитель ОО обеспечивает: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1561" y="908720"/>
            <a:ext cx="6224810" cy="897513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Скачивание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en-US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  <a:hlinkClick r:id="rId3"/>
              </a:rPr>
              <a:t>www.orcoko.ru</a:t>
            </a:r>
            <a:r>
              <a:rPr lang="en-US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ГИА-11/Справочные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материалы</a:t>
            </a:r>
            <a:r>
              <a:rPr lang="en-US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тиражирование в необходимом количестве:</a:t>
            </a:r>
          </a:p>
          <a:p>
            <a:pPr marL="180975" indent="180975" algn="just" eaLnBrk="1" hangingPunct="1">
              <a:buFont typeface="Wingdings" panose="05000000000000000000" pitchFamily="2" charset="2"/>
              <a:buChar char="§"/>
              <a:tabLst>
                <a:tab pos="442913" algn="l"/>
              </a:tabLst>
              <a:defRPr/>
            </a:pP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комплектов бланков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ЕГЭ,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включая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ДБО №2;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180975" indent="352425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форм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ППЭ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ЕГЭ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E1C5139-5614-4F4F-BCDB-40F4E4B66EFC}"/>
              </a:ext>
            </a:extLst>
          </p:cNvPr>
          <p:cNvSpPr/>
          <p:nvPr/>
        </p:nvSpPr>
        <p:spPr>
          <a:xfrm flipV="1">
            <a:off x="2414928" y="715801"/>
            <a:ext cx="7419634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09443" y="908721"/>
            <a:ext cx="2182911" cy="887454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 17.11.2025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11562" y="1844824"/>
            <a:ext cx="6224810" cy="1065601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Получение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у муниципального координатора/в КУ ОО «РЦОКО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» </a:t>
            </a:r>
            <a:b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на электронный носитель: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180975" indent="180975" algn="just" eaLnBrk="1" hangingPunct="1">
              <a:buFont typeface="Wingdings" panose="05000000000000000000" pitchFamily="2" charset="2"/>
              <a:buChar char="§"/>
              <a:tabLst>
                <a:tab pos="442913" algn="l"/>
              </a:tabLst>
              <a:defRPr/>
            </a:pP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запароленных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КИМ;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180975" indent="261938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пароля доступа к КИМ;</a:t>
            </a:r>
          </a:p>
          <a:p>
            <a:pPr marL="180975" indent="261938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ключей и критериев оценивания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908379" y="1844824"/>
            <a:ext cx="2190327" cy="1065601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не позднее 18.11.2025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9.30 19(20).11.2025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с 14.30 19(20).11.25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79439" y="4509121"/>
            <a:ext cx="6224810" cy="472418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Проверку работ участников тренировочного мероприятия </a:t>
            </a:r>
            <a:b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и внесение результатов в статистические отчеты 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876256" y="4509120"/>
            <a:ext cx="2190327" cy="472419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25.11.2025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79439" y="5059127"/>
            <a:ext cx="6224810" cy="500046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Направление статистических отчетов (приложения 2-5 </a:t>
            </a:r>
            <a:r>
              <a:rPr lang="en-US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в формате </a:t>
            </a:r>
            <a:r>
              <a:rPr lang="en-US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Excel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) муниципальному координатору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876256" y="5059126"/>
            <a:ext cx="2190327" cy="500047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26.11.2025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79439" y="5624637"/>
            <a:ext cx="6224810" cy="510600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Ознакомление с результатами участников тренировочного мероприятия и их родителей (законных представителей)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876256" y="5624637"/>
            <a:ext cx="2190327" cy="510600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27.11.2025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79438" y="6202270"/>
            <a:ext cx="8487145" cy="499081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Работу по устранению образовательных дефицитов, выявленных у обучающихся при проведении тренировочного мероприятия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79439" y="2998942"/>
            <a:ext cx="6224810" cy="862106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Подготовку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на каждого участника экзамена:</a:t>
            </a:r>
          </a:p>
          <a:p>
            <a:pPr marL="285750" indent="762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 черновика со штампом ОО;</a:t>
            </a:r>
          </a:p>
          <a:p>
            <a:pPr marL="285750" indent="762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 комплекта бланков;</a:t>
            </a:r>
          </a:p>
          <a:p>
            <a:pPr marL="285750" indent="762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ДБО № 2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876256" y="2998942"/>
            <a:ext cx="2190327" cy="862106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18.11.2025</a:t>
            </a:r>
          </a:p>
        </p:txBody>
      </p:sp>
      <p:sp>
        <p:nvSpPr>
          <p:cNvPr id="2" name="Ромб 1"/>
          <p:cNvSpPr/>
          <p:nvPr/>
        </p:nvSpPr>
        <p:spPr>
          <a:xfrm>
            <a:off x="58167" y="1118147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9" name="Ромб 78"/>
          <p:cNvSpPr/>
          <p:nvPr/>
        </p:nvSpPr>
        <p:spPr>
          <a:xfrm>
            <a:off x="35496" y="2182019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49352" y="3933057"/>
            <a:ext cx="6224810" cy="472418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тренировочного мероприятия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с применением технологии печати КИМ в аудиториях ППЭ начиная с 10.00 часов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846169" y="3933056"/>
            <a:ext cx="2190327" cy="472419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19 (20).11.2025</a:t>
            </a:r>
          </a:p>
        </p:txBody>
      </p:sp>
      <p:sp>
        <p:nvSpPr>
          <p:cNvPr id="82" name="Ромб 81"/>
          <p:cNvSpPr/>
          <p:nvPr/>
        </p:nvSpPr>
        <p:spPr>
          <a:xfrm>
            <a:off x="58167" y="3206379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83" name="Ромб 82"/>
          <p:cNvSpPr/>
          <p:nvPr/>
        </p:nvSpPr>
        <p:spPr>
          <a:xfrm>
            <a:off x="35496" y="3933056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4" name="Ромб 83"/>
          <p:cNvSpPr/>
          <p:nvPr/>
        </p:nvSpPr>
        <p:spPr>
          <a:xfrm>
            <a:off x="58167" y="4509120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5" name="Ромб 84"/>
          <p:cNvSpPr/>
          <p:nvPr/>
        </p:nvSpPr>
        <p:spPr>
          <a:xfrm>
            <a:off x="35496" y="5085184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86" name="Ромб 85"/>
          <p:cNvSpPr/>
          <p:nvPr/>
        </p:nvSpPr>
        <p:spPr>
          <a:xfrm>
            <a:off x="58167" y="5638403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87" name="Ромб 86"/>
          <p:cNvSpPr/>
          <p:nvPr/>
        </p:nvSpPr>
        <p:spPr>
          <a:xfrm>
            <a:off x="35496" y="6214467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7">
            <a:extLst>
              <a:ext uri="{FF2B5EF4-FFF2-40B4-BE49-F238E27FC236}">
                <a16:creationId xmlns:a16="http://schemas.microsoft.com/office/drawing/2014/main" id="{E9ED5501-1477-4963-90F5-A4AC7101F56A}"/>
              </a:ext>
            </a:extLst>
          </p:cNvPr>
          <p:cNvSpPr/>
          <p:nvPr/>
        </p:nvSpPr>
        <p:spPr>
          <a:xfrm rot="16472114">
            <a:off x="2828664" y="13655"/>
            <a:ext cx="7612504" cy="74552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9" name="Овал 7">
            <a:extLst>
              <a:ext uri="{FF2B5EF4-FFF2-40B4-BE49-F238E27FC236}">
                <a16:creationId xmlns:a16="http://schemas.microsoft.com/office/drawing/2014/main" id="{7E4A9B82-C277-4F09-8FF5-5AAD0E4B635F}"/>
              </a:ext>
            </a:extLst>
          </p:cNvPr>
          <p:cNvSpPr/>
          <p:nvPr/>
        </p:nvSpPr>
        <p:spPr>
          <a:xfrm rot="16752542">
            <a:off x="4837534" y="2254964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144463" y="-171400"/>
            <a:ext cx="892809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None/>
            </a:pPr>
            <a:r>
              <a:rPr lang="ru-RU" altLang="ru-RU" sz="2400" b="1" dirty="0">
                <a:solidFill>
                  <a:srgbClr val="0078C4"/>
                </a:solidFill>
                <a:latin typeface="Century Gothic" panose="020B0502020202020204" pitchFamily="34" charset="0"/>
                <a:cs typeface="Times New Roman" pitchFamily="18" charset="0"/>
              </a:rPr>
              <a:t>При проведении тренировочного ОГЭ и ГВЭ руководитель ОО обеспечивает: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1561" y="908720"/>
            <a:ext cx="6224810" cy="897513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Скачивание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en-US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  <a:hlinkClick r:id="rId3"/>
              </a:rPr>
              <a:t>www.orcoko.ru</a:t>
            </a:r>
            <a:r>
              <a:rPr lang="en-US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ГИА-9/Справочные материалы</a:t>
            </a:r>
            <a:r>
              <a:rPr lang="en-US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тиражирование в необходимом количестве:</a:t>
            </a:r>
          </a:p>
          <a:p>
            <a:pPr marL="180975" indent="180975" algn="just" eaLnBrk="1" hangingPunct="1">
              <a:buFont typeface="Wingdings" panose="05000000000000000000" pitchFamily="2" charset="2"/>
              <a:buChar char="§"/>
              <a:tabLst>
                <a:tab pos="442913" algn="l"/>
              </a:tabLst>
              <a:defRPr/>
            </a:pP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комплектов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бланков ОГЭ и ГВЭ, включая ДБО;</a:t>
            </a:r>
          </a:p>
          <a:p>
            <a:pPr marL="180975" indent="261938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форм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ППЭ ОГЭ и/или ППЭ ГВЭ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CE1C5139-5614-4F4F-BCDB-40F4E4B66EFC}"/>
              </a:ext>
            </a:extLst>
          </p:cNvPr>
          <p:cNvSpPr/>
          <p:nvPr/>
        </p:nvSpPr>
        <p:spPr>
          <a:xfrm flipV="1">
            <a:off x="4139952" y="759355"/>
            <a:ext cx="6192688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09443" y="908721"/>
            <a:ext cx="2182911" cy="887454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 05.11.2025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11562" y="1844824"/>
            <a:ext cx="6224810" cy="1065601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Получение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у муниципального координатора/в КУ ОО «РЦОКО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» </a:t>
            </a:r>
            <a:b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на электронный носитель: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180975" indent="180975" algn="just" eaLnBrk="1" hangingPunct="1">
              <a:buFont typeface="Wingdings" panose="05000000000000000000" pitchFamily="2" charset="2"/>
              <a:buChar char="§"/>
              <a:tabLst>
                <a:tab pos="442913" algn="l"/>
              </a:tabLst>
              <a:defRPr/>
            </a:pP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запароленных КИМ;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180975" indent="261938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пароля доступа к КИМ;</a:t>
            </a:r>
          </a:p>
          <a:p>
            <a:pPr marL="180975" indent="261938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ключей и критериев оценивания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908379" y="1844824"/>
            <a:ext cx="2190327" cy="1065601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 dirty="0" smtClean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10.11.2025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 9.00 ч. 12.11.2025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с 14.30 ч. 12.11.25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79439" y="4509121"/>
            <a:ext cx="6224810" cy="472418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Проверку работ участников тренировочного мероприятия </a:t>
            </a:r>
            <a:b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и внесение результатов в статистические отчеты 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876256" y="4509120"/>
            <a:ext cx="2190327" cy="472419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17.11.2025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79439" y="5059127"/>
            <a:ext cx="6224810" cy="500046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Направление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муниципальному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координатору статистических отчетов (приложения 3-7 в формате </a:t>
            </a:r>
            <a:r>
              <a:rPr lang="en-US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Excel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876256" y="5059126"/>
            <a:ext cx="2190327" cy="500047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18.11.2025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79439" y="5624637"/>
            <a:ext cx="6224810" cy="510600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Ознакомление с результатами участников тренировочного мероприятия и их родителей (законных представителей)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876256" y="5624637"/>
            <a:ext cx="2190327" cy="510600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19.11.2025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79438" y="6202270"/>
            <a:ext cx="8487145" cy="499081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Работу по устранению образовательных дефицитов, выявленных у обучающихся при проведении тренировочного мероприятия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79439" y="2998942"/>
            <a:ext cx="6224810" cy="862106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Подготовку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на каждого участника экзамена:</a:t>
            </a:r>
          </a:p>
          <a:p>
            <a:pPr marL="285750" indent="762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 черновика со штампом ОО;</a:t>
            </a:r>
          </a:p>
          <a:p>
            <a:pPr marL="285750" indent="762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 комплекта бланков;</a:t>
            </a:r>
          </a:p>
          <a:p>
            <a:pPr marL="285750" indent="76200" algn="just"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   ДБО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876256" y="2998942"/>
            <a:ext cx="2190327" cy="862106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11.11.2025</a:t>
            </a:r>
          </a:p>
        </p:txBody>
      </p:sp>
      <p:sp>
        <p:nvSpPr>
          <p:cNvPr id="2" name="Ромб 1"/>
          <p:cNvSpPr/>
          <p:nvPr/>
        </p:nvSpPr>
        <p:spPr>
          <a:xfrm>
            <a:off x="58167" y="1118147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9" name="Ромб 78"/>
          <p:cNvSpPr/>
          <p:nvPr/>
        </p:nvSpPr>
        <p:spPr>
          <a:xfrm>
            <a:off x="35496" y="2182019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49352" y="3933057"/>
            <a:ext cx="6224810" cy="472418"/>
          </a:xfrm>
          <a:prstGeom prst="roundRect">
            <a:avLst>
              <a:gd name="adj" fmla="val 15163"/>
            </a:avLst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тренировочного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мероприятия с применением технологии печати КИМ в штабе </a:t>
            </a:r>
            <a:r>
              <a:rPr lang="ru-RU" sz="1400" dirty="0" smtClean="0">
                <a:solidFill>
                  <a:srgbClr val="003399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ППЭ в день тренировки</a:t>
            </a:r>
            <a:endParaRPr lang="ru-RU" sz="1400" dirty="0">
              <a:solidFill>
                <a:srgbClr val="003399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846169" y="3933056"/>
            <a:ext cx="2190327" cy="472419"/>
          </a:xfrm>
          <a:prstGeom prst="roundRect">
            <a:avLst>
              <a:gd name="adj" fmla="val 1516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12.11.2025</a:t>
            </a:r>
          </a:p>
        </p:txBody>
      </p:sp>
      <p:sp>
        <p:nvSpPr>
          <p:cNvPr id="82" name="Ромб 81"/>
          <p:cNvSpPr/>
          <p:nvPr/>
        </p:nvSpPr>
        <p:spPr>
          <a:xfrm>
            <a:off x="58167" y="3206379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83" name="Ромб 82"/>
          <p:cNvSpPr/>
          <p:nvPr/>
        </p:nvSpPr>
        <p:spPr>
          <a:xfrm>
            <a:off x="35496" y="3933056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4" name="Ромб 83"/>
          <p:cNvSpPr/>
          <p:nvPr/>
        </p:nvSpPr>
        <p:spPr>
          <a:xfrm>
            <a:off x="58167" y="4509120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5" name="Ромб 84"/>
          <p:cNvSpPr/>
          <p:nvPr/>
        </p:nvSpPr>
        <p:spPr>
          <a:xfrm>
            <a:off x="35496" y="5085184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86" name="Ромб 85"/>
          <p:cNvSpPr/>
          <p:nvPr/>
        </p:nvSpPr>
        <p:spPr>
          <a:xfrm>
            <a:off x="58167" y="5638403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87" name="Ромб 86"/>
          <p:cNvSpPr/>
          <p:nvPr/>
        </p:nvSpPr>
        <p:spPr>
          <a:xfrm>
            <a:off x="35496" y="6214467"/>
            <a:ext cx="477391" cy="4548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0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3" y="3357145"/>
            <a:ext cx="4807345" cy="2459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879" y="1234996"/>
            <a:ext cx="4544174" cy="2993948"/>
          </a:xfrm>
          <a:prstGeom prst="rect">
            <a:avLst/>
          </a:prstGeom>
        </p:spPr>
      </p:pic>
      <p:sp>
        <p:nvSpPr>
          <p:cNvPr id="28" name="Овал 7">
            <a:extLst>
              <a:ext uri="{FF2B5EF4-FFF2-40B4-BE49-F238E27FC236}">
                <a16:creationId xmlns:a16="http://schemas.microsoft.com/office/drawing/2014/main" id="{0748CC4D-B13B-4DC9-AAA7-6DCB4A1C5249}"/>
              </a:ext>
            </a:extLst>
          </p:cNvPr>
          <p:cNvSpPr/>
          <p:nvPr/>
        </p:nvSpPr>
        <p:spPr>
          <a:xfrm rot="15594080" flipV="1">
            <a:off x="-2971548" y="1476595"/>
            <a:ext cx="8670421" cy="7158836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2448" y="548680"/>
            <a:ext cx="4395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7375E"/>
                </a:solidFill>
                <a:latin typeface="Century Gothic" panose="020B0502020202020204" pitchFamily="34" charset="0"/>
              </a:rPr>
              <a:t>ЕГЭ профильного уровня:</a:t>
            </a:r>
          </a:p>
          <a:p>
            <a:r>
              <a:rPr lang="ru-RU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бланк регистрации, </a:t>
            </a:r>
            <a:endParaRPr lang="ru-RU" sz="1600" dirty="0" smtClean="0">
              <a:solidFill>
                <a:srgbClr val="17375E"/>
              </a:solidFill>
              <a:latin typeface="Century Gothic" panose="020B0502020202020204" pitchFamily="34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бланк </a:t>
            </a:r>
            <a:r>
              <a:rPr lang="ru-RU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ответов № 1,</a:t>
            </a:r>
          </a:p>
          <a:p>
            <a:r>
              <a:rPr lang="ru-RU" sz="1600" dirty="0">
                <a:solidFill>
                  <a:srgbClr val="17375E"/>
                </a:solidFill>
                <a:latin typeface="Century Gothic" panose="020B0502020202020204" pitchFamily="34" charset="0"/>
              </a:rPr>
              <a:t>бланк ответов № 2 (лист 1 и лист 2</a:t>
            </a:r>
            <a:r>
              <a:rPr lang="ru-RU" sz="16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),</a:t>
            </a:r>
            <a:endParaRPr lang="ru-RU" sz="1600" dirty="0">
              <a:solidFill>
                <a:srgbClr val="17375E"/>
              </a:solidFill>
              <a:latin typeface="Century Gothic" panose="020B0502020202020204" pitchFamily="34" charset="0"/>
            </a:endParaRPr>
          </a:p>
          <a:p>
            <a:r>
              <a:rPr lang="ru-RU" sz="1600" i="1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ДБО </a:t>
            </a:r>
            <a:r>
              <a:rPr lang="ru-RU" sz="1600" i="1" dirty="0">
                <a:solidFill>
                  <a:srgbClr val="17375E"/>
                </a:solidFill>
                <a:latin typeface="Century Gothic" panose="020B0502020202020204" pitchFamily="34" charset="0"/>
              </a:rPr>
              <a:t>№ </a:t>
            </a:r>
            <a:r>
              <a:rPr lang="ru-RU" sz="1600" i="1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2 (при необходимости)</a:t>
            </a:r>
            <a:endParaRPr lang="ru-RU" sz="1600" i="1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1942" y="1916832"/>
            <a:ext cx="2396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ЕГЭ базового уровня:</a:t>
            </a:r>
          </a:p>
          <a:p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бланк регистрации, </a:t>
            </a:r>
            <a:endParaRPr lang="ru-RU" sz="1600" dirty="0" smtClean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бланк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ответов № 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09705" y="4437656"/>
            <a:ext cx="3353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ОГЭ :</a:t>
            </a:r>
          </a:p>
          <a:p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бланк ответов № 1, </a:t>
            </a:r>
          </a:p>
          <a:p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бланк ответов № 2 (лист 1 и лист 2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),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ДБО </a:t>
            </a:r>
            <a:r>
              <a:rPr lang="ru-RU" sz="1400" i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№ </a:t>
            </a:r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2</a:t>
            </a:r>
            <a:endParaRPr lang="ru-RU" sz="1400" i="1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67533" y="5391763"/>
            <a:ext cx="20553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ГВЭ :</a:t>
            </a:r>
          </a:p>
          <a:p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бланк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регистрации, </a:t>
            </a:r>
          </a:p>
          <a:p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бланк ответов,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ДБО</a:t>
            </a:r>
            <a:endParaRPr lang="ru-RU" sz="1400" i="1" dirty="0">
              <a:solidFill>
                <a:srgbClr val="1F497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-1257875" y="543937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5581233" y="64526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290645C-F753-4687-9E05-306F7D5B720D}"/>
              </a:ext>
            </a:extLst>
          </p:cNvPr>
          <p:cNvSpPr/>
          <p:nvPr/>
        </p:nvSpPr>
        <p:spPr>
          <a:xfrm flipV="1">
            <a:off x="6876256" y="4607417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48A979-0547-41E6-9F0C-2C66FB607B64}"/>
              </a:ext>
            </a:extLst>
          </p:cNvPr>
          <p:cNvSpPr/>
          <p:nvPr/>
        </p:nvSpPr>
        <p:spPr>
          <a:xfrm flipV="1">
            <a:off x="7459149" y="4821477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7">
            <a:extLst>
              <a:ext uri="{FF2B5EF4-FFF2-40B4-BE49-F238E27FC236}">
                <a16:creationId xmlns:a16="http://schemas.microsoft.com/office/drawing/2014/main" id="{DF9CBDAD-A255-43AD-B5FF-BDFA26E409E4}"/>
              </a:ext>
            </a:extLst>
          </p:cNvPr>
          <p:cNvSpPr/>
          <p:nvPr/>
        </p:nvSpPr>
        <p:spPr>
          <a:xfrm rot="12651835">
            <a:off x="2771876" y="-1930231"/>
            <a:ext cx="8628016" cy="8516670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310570 w 6450612"/>
              <a:gd name="connsiteY0" fmla="*/ 3287327 h 5059684"/>
              <a:gd name="connsiteX1" fmla="*/ 129052 w 6450612"/>
              <a:gd name="connsiteY1" fmla="*/ 761 h 5059684"/>
              <a:gd name="connsiteX2" fmla="*/ 1864525 w 6450612"/>
              <a:gd name="connsiteY2" fmla="*/ 2990454 h 5059684"/>
              <a:gd name="connsiteX3" fmla="*/ 6450599 w 6450612"/>
              <a:gd name="connsiteY3" fmla="*/ 4290937 h 5059684"/>
              <a:gd name="connsiteX4" fmla="*/ 1769233 w 6450612"/>
              <a:gd name="connsiteY4" fmla="*/ 5004840 h 5059684"/>
              <a:gd name="connsiteX5" fmla="*/ 310570 w 6450612"/>
              <a:gd name="connsiteY5" fmla="*/ 3287327 h 5059684"/>
              <a:gd name="connsiteX0" fmla="*/ 310570 w 6888734"/>
              <a:gd name="connsiteY0" fmla="*/ 3287327 h 5098057"/>
              <a:gd name="connsiteX1" fmla="*/ 129052 w 6888734"/>
              <a:gd name="connsiteY1" fmla="*/ 761 h 5098057"/>
              <a:gd name="connsiteX2" fmla="*/ 1864525 w 6888734"/>
              <a:gd name="connsiteY2" fmla="*/ 2990454 h 5098057"/>
              <a:gd name="connsiteX3" fmla="*/ 6888722 w 6888734"/>
              <a:gd name="connsiteY3" fmla="*/ 4451915 h 5098057"/>
              <a:gd name="connsiteX4" fmla="*/ 1769233 w 6888734"/>
              <a:gd name="connsiteY4" fmla="*/ 5004840 h 5098057"/>
              <a:gd name="connsiteX5" fmla="*/ 310570 w 6888734"/>
              <a:gd name="connsiteY5" fmla="*/ 3287327 h 509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734" h="5098057">
                <a:moveTo>
                  <a:pt x="310570" y="3287327"/>
                </a:moveTo>
                <a:cubicBezTo>
                  <a:pt x="37207" y="2453314"/>
                  <a:pt x="-129940" y="50240"/>
                  <a:pt x="129052" y="761"/>
                </a:cubicBezTo>
                <a:cubicBezTo>
                  <a:pt x="388045" y="-48718"/>
                  <a:pt x="688429" y="2326919"/>
                  <a:pt x="1864525" y="2990454"/>
                </a:cubicBezTo>
                <a:cubicBezTo>
                  <a:pt x="4233801" y="4356514"/>
                  <a:pt x="6880443" y="3779789"/>
                  <a:pt x="6888722" y="4451915"/>
                </a:cubicBezTo>
                <a:cubicBezTo>
                  <a:pt x="6897001" y="5124041"/>
                  <a:pt x="2865592" y="5198938"/>
                  <a:pt x="1769233" y="5004840"/>
                </a:cubicBezTo>
                <a:cubicBezTo>
                  <a:pt x="672874" y="4810742"/>
                  <a:pt x="583933" y="4121340"/>
                  <a:pt x="310570" y="3287327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4" name="Овал 7">
            <a:extLst>
              <a:ext uri="{FF2B5EF4-FFF2-40B4-BE49-F238E27FC236}">
                <a16:creationId xmlns:a16="http://schemas.microsoft.com/office/drawing/2014/main" id="{6CAC8962-688D-4ED6-9382-37577A7F3C6C}"/>
              </a:ext>
            </a:extLst>
          </p:cNvPr>
          <p:cNvSpPr/>
          <p:nvPr/>
        </p:nvSpPr>
        <p:spPr>
          <a:xfrm rot="11859868">
            <a:off x="4832022" y="-1051441"/>
            <a:ext cx="6506228" cy="459627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  <a:gd name="connsiteX0" fmla="*/ 84175 w 6224217"/>
              <a:gd name="connsiteY0" fmla="*/ 2865405 h 4637762"/>
              <a:gd name="connsiteX1" fmla="*/ 333047 w 6224217"/>
              <a:gd name="connsiteY1" fmla="*/ 922 h 4637762"/>
              <a:gd name="connsiteX2" fmla="*/ 1638130 w 6224217"/>
              <a:gd name="connsiteY2" fmla="*/ 2568532 h 4637762"/>
              <a:gd name="connsiteX3" fmla="*/ 6224204 w 6224217"/>
              <a:gd name="connsiteY3" fmla="*/ 3869015 h 4637762"/>
              <a:gd name="connsiteX4" fmla="*/ 1542838 w 6224217"/>
              <a:gd name="connsiteY4" fmla="*/ 4582918 h 4637762"/>
              <a:gd name="connsiteX5" fmla="*/ 84175 w 6224217"/>
              <a:gd name="connsiteY5" fmla="*/ 2865405 h 4637762"/>
              <a:gd name="connsiteX0" fmla="*/ 112484 w 6252526"/>
              <a:gd name="connsiteY0" fmla="*/ 2864565 h 4636922"/>
              <a:gd name="connsiteX1" fmla="*/ 361356 w 6252526"/>
              <a:gd name="connsiteY1" fmla="*/ 82 h 4636922"/>
              <a:gd name="connsiteX2" fmla="*/ 2446339 w 6252526"/>
              <a:gd name="connsiteY2" fmla="*/ 2773072 h 4636922"/>
              <a:gd name="connsiteX3" fmla="*/ 6252513 w 6252526"/>
              <a:gd name="connsiteY3" fmla="*/ 3868175 h 4636922"/>
              <a:gd name="connsiteX4" fmla="*/ 1571147 w 6252526"/>
              <a:gd name="connsiteY4" fmla="*/ 4582078 h 4636922"/>
              <a:gd name="connsiteX5" fmla="*/ 112484 w 6252526"/>
              <a:gd name="connsiteY5" fmla="*/ 2864565 h 4636922"/>
              <a:gd name="connsiteX0" fmla="*/ 112484 w 6521247"/>
              <a:gd name="connsiteY0" fmla="*/ 2864565 h 4594719"/>
              <a:gd name="connsiteX1" fmla="*/ 361356 w 6521247"/>
              <a:gd name="connsiteY1" fmla="*/ 82 h 4594719"/>
              <a:gd name="connsiteX2" fmla="*/ 2446339 w 6521247"/>
              <a:gd name="connsiteY2" fmla="*/ 2773072 h 4594719"/>
              <a:gd name="connsiteX3" fmla="*/ 6521234 w 6521247"/>
              <a:gd name="connsiteY3" fmla="*/ 3478959 h 4594719"/>
              <a:gd name="connsiteX4" fmla="*/ 1571147 w 6521247"/>
              <a:gd name="connsiteY4" fmla="*/ 4582078 h 4594719"/>
              <a:gd name="connsiteX5" fmla="*/ 112484 w 6521247"/>
              <a:gd name="connsiteY5" fmla="*/ 2864565 h 4594719"/>
              <a:gd name="connsiteX0" fmla="*/ 97465 w 6506228"/>
              <a:gd name="connsiteY0" fmla="*/ 2866124 h 4596278"/>
              <a:gd name="connsiteX1" fmla="*/ 346337 w 6506228"/>
              <a:gd name="connsiteY1" fmla="*/ 1641 h 4596278"/>
              <a:gd name="connsiteX2" fmla="*/ 2051208 w 6506228"/>
              <a:gd name="connsiteY2" fmla="*/ 2476782 h 4596278"/>
              <a:gd name="connsiteX3" fmla="*/ 6506215 w 6506228"/>
              <a:gd name="connsiteY3" fmla="*/ 3480518 h 4596278"/>
              <a:gd name="connsiteX4" fmla="*/ 1556128 w 6506228"/>
              <a:gd name="connsiteY4" fmla="*/ 4583637 h 4596278"/>
              <a:gd name="connsiteX5" fmla="*/ 97465 w 6506228"/>
              <a:gd name="connsiteY5" fmla="*/ 2866124 h 45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228" h="4596278">
                <a:moveTo>
                  <a:pt x="97465" y="2866124"/>
                </a:moveTo>
                <a:cubicBezTo>
                  <a:pt x="-104167" y="2102458"/>
                  <a:pt x="20713" y="66531"/>
                  <a:pt x="346337" y="1641"/>
                </a:cubicBezTo>
                <a:cubicBezTo>
                  <a:pt x="671961" y="-63249"/>
                  <a:pt x="875112" y="1813247"/>
                  <a:pt x="2051208" y="2476782"/>
                </a:cubicBezTo>
                <a:cubicBezTo>
                  <a:pt x="4420484" y="3842842"/>
                  <a:pt x="6497936" y="2808392"/>
                  <a:pt x="6506215" y="3480518"/>
                </a:cubicBezTo>
                <a:cubicBezTo>
                  <a:pt x="6514494" y="4152644"/>
                  <a:pt x="2624253" y="4686036"/>
                  <a:pt x="1556128" y="4583637"/>
                </a:cubicBezTo>
                <a:cubicBezTo>
                  <a:pt x="488003" y="4481238"/>
                  <a:pt x="299097" y="3629790"/>
                  <a:pt x="97465" y="2866124"/>
                </a:cubicBezTo>
                <a:close/>
              </a:path>
            </a:pathLst>
          </a:cu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4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474768" y="2708920"/>
            <a:ext cx="29247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15379" y="2301740"/>
            <a:ext cx="1254491" cy="270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1" t="47007" r="30146" b="48240"/>
          <a:stretch/>
        </p:blipFill>
        <p:spPr bwMode="auto">
          <a:xfrm>
            <a:off x="4521007" y="1085361"/>
            <a:ext cx="4104456" cy="33691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1" t="47007" r="30146" b="48240"/>
          <a:stretch/>
        </p:blipFill>
        <p:spPr bwMode="auto">
          <a:xfrm>
            <a:off x="144463" y="2927827"/>
            <a:ext cx="4212944" cy="33691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534366" y="6324980"/>
            <a:ext cx="403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ВСЕ БЛАНКИ ОДНОСТОРОННИЕ !!!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873" y="4573616"/>
            <a:ext cx="1174652" cy="2193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1873" y="4980013"/>
            <a:ext cx="2228784" cy="192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474879" y="2548767"/>
            <a:ext cx="1577184" cy="3664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89694" y="-94197"/>
            <a:ext cx="8964612" cy="829965"/>
          </a:xfrm>
        </p:spPr>
        <p:txBody>
          <a:bodyPr/>
          <a:lstStyle/>
          <a:p>
            <a:pPr algn="l" eaLnBrk="1" hangingPunct="1"/>
            <a:r>
              <a:rPr lang="ru-RU" altLang="ru-RU" sz="2400" b="1" dirty="0">
                <a:solidFill>
                  <a:srgbClr val="0078C4"/>
                </a:solidFill>
                <a:latin typeface="Century Gothic" panose="020B0502020202020204" pitchFamily="34" charset="0"/>
                <a:cs typeface="Arial" charset="0"/>
              </a:rPr>
              <a:t>Комплекты бланков </a:t>
            </a:r>
            <a:r>
              <a:rPr lang="ru-RU" altLang="ru-RU" sz="2400" b="1" dirty="0" smtClean="0">
                <a:solidFill>
                  <a:srgbClr val="0078C4"/>
                </a:solidFill>
                <a:latin typeface="Century Gothic" panose="020B0502020202020204" pitchFamily="34" charset="0"/>
                <a:cs typeface="Arial" charset="0"/>
              </a:rPr>
              <a:t>тренировочного мероприятия</a:t>
            </a:r>
            <a:endParaRPr lang="ru-RU" altLang="ru-RU" sz="1800" i="1" dirty="0">
              <a:solidFill>
                <a:srgbClr val="0078C4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23365</TotalTime>
  <Words>1167</Words>
  <Application>Microsoft Office PowerPoint</Application>
  <PresentationFormat>Экран (4:3)</PresentationFormat>
  <Paragraphs>301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Century Gothic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Лица, привлекаемые к организации, проведению  и оцениванию тренировочного мероприятия</vt:lpstr>
      <vt:lpstr>Презентация PowerPoint</vt:lpstr>
      <vt:lpstr>Презентация PowerPoint</vt:lpstr>
      <vt:lpstr>Презентация PowerPoint</vt:lpstr>
      <vt:lpstr>Комплекты бланков тренировочного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Светлана Тихоновская</cp:lastModifiedBy>
  <cp:revision>1322</cp:revision>
  <cp:lastPrinted>2025-11-06T04:50:00Z</cp:lastPrinted>
  <dcterms:created xsi:type="dcterms:W3CDTF">2011-08-25T06:09:31Z</dcterms:created>
  <dcterms:modified xsi:type="dcterms:W3CDTF">2025-11-06T05:27:00Z</dcterms:modified>
</cp:coreProperties>
</file>