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608" r:id="rId2"/>
    <p:sldId id="701" r:id="rId3"/>
    <p:sldId id="680" r:id="rId4"/>
    <p:sldId id="681" r:id="rId5"/>
    <p:sldId id="682" r:id="rId6"/>
    <p:sldId id="683" r:id="rId7"/>
    <p:sldId id="685" r:id="rId8"/>
    <p:sldId id="684" r:id="rId9"/>
    <p:sldId id="686" r:id="rId10"/>
    <p:sldId id="687" r:id="rId11"/>
    <p:sldId id="698" r:id="rId12"/>
    <p:sldId id="679" r:id="rId1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B68"/>
    <a:srgbClr val="E9EDF4"/>
    <a:srgbClr val="005EA4"/>
    <a:srgbClr val="004F8A"/>
    <a:srgbClr val="D0D8E8"/>
    <a:srgbClr val="B9D08C"/>
    <a:srgbClr val="8FCE4A"/>
    <a:srgbClr val="ADDB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 varScale="1">
        <p:scale>
          <a:sx n="85" d="100"/>
          <a:sy n="85" d="100"/>
        </p:scale>
        <p:origin x="-142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96E0AC-A9FC-4DE7-B66F-086B4ED2CFF7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44920C-0D6E-4CD1-A487-BC18C570D1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65F440-7B64-4B7E-8C3B-AA6C0597C6AC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75DB62-73D6-463F-971C-DA91AA9B4AA3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DC0D-1CD3-414B-B6F0-57ABF0B74415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F3ECB3-4F93-4BAB-9EB0-40F05A556099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3C7DAC-8310-44F1-B1F2-9840396C5C8F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74633-6A2E-42CD-8AA0-A0F52C9AB54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964FD7-9287-4360-ACA2-29051B8FB961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F43923-389C-460A-A39C-AAE368BD7A19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2D1805-D4E1-4C0B-A393-ABD5B6021C5A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1747FD-187B-46E9-AB9F-2A124AD76B10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2A2E23-0B94-4457-9FEC-A49EF0D1CF8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292658-78AD-49B9-8776-C5C041FE2EAD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68F652-C1F1-4A3E-B4F6-D313C7B94F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D893F7-7A12-4F67-97F7-CC9A65CE2F40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3E8297-7FBB-4517-8943-41C877FEB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4D4FC1-8637-4BD8-9914-58F1AF47F503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648BC5-48EA-43FC-A702-3FA748A89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BAD08A-2EF1-4A86-A26C-1567D4AB447B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CC820-4EBF-4C36-85BB-9BC8A026B4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5E5FB-AD22-48F9-90C7-8DB7C1E5A36C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DC0492-1ED9-4FC7-93E8-99EAD8D05A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3E82FE-560A-4581-878D-C8CDFE8B11A7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5B7613-AA43-46D5-A7E1-92649677CA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FF5E31-8E8E-456E-AD78-C1435BDB7F2A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2BFA3-1133-4C48-9633-C1CD44635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3DAD20-71FB-42D8-8D4A-AEAE371334C4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1AD91E-DB6F-47EB-9BB2-AD257A8ED9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009A0F-0C49-4DF6-B755-D1388BC8B471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58347F-86BD-4DC7-9906-FF6354E08C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88DE88-062F-417B-B8EE-3C61FD8B0D7B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816A6C-32A0-432D-81D0-8139794FD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697D85-C281-4240-AB4B-8FFAD14C138D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B7AF59-A12B-4FAB-86E9-D85DC87A6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C4F49A-D311-48E1-BD3C-34E753262F77}" type="datetimeFigureOut">
              <a:rPr lang="ru-RU"/>
              <a:pPr>
                <a:defRPr/>
              </a:pPr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267096-5A14-4316-912E-F1E2CDBBA9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8" name="Прямоугольник 4"/>
          <p:cNvSpPr>
            <a:spLocks noChangeArrowheads="1"/>
          </p:cNvSpPr>
          <p:nvPr/>
        </p:nvSpPr>
        <p:spPr bwMode="auto">
          <a:xfrm>
            <a:off x="250825" y="2276475"/>
            <a:ext cx="87852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Cambria" pitchFamily="18" charset="0"/>
              </a:rPr>
              <a:t>Формирование </a:t>
            </a:r>
            <a:br>
              <a:rPr lang="ru-RU" altLang="ru-RU" sz="2800" b="1" dirty="0">
                <a:latin typeface="Cambria" pitchFamily="18" charset="0"/>
              </a:rPr>
            </a:br>
            <a:r>
              <a:rPr lang="ru-RU" altLang="ru-RU" sz="2800" b="1" dirty="0">
                <a:latin typeface="Cambria" pitchFamily="18" charset="0"/>
              </a:rPr>
              <a:t>региональной информационной системы обеспечения проведения </a:t>
            </a:r>
            <a:r>
              <a:rPr lang="ru-RU" altLang="ru-RU" sz="2800" b="1" dirty="0" smtClean="0">
                <a:latin typeface="Cambria" pitchFamily="18" charset="0"/>
              </a:rPr>
              <a:t>ГИА-9 в части итогового собеседования по русскому языку</a:t>
            </a:r>
            <a:endParaRPr lang="ru-RU" altLang="ru-RU" sz="2800" b="1" dirty="0">
              <a:latin typeface="Cambria" pitchFamily="18" charset="0"/>
            </a:endParaRPr>
          </a:p>
          <a:p>
            <a:pPr algn="ctr"/>
            <a:r>
              <a:rPr lang="ru-RU" altLang="ru-RU" sz="2800" b="1" dirty="0">
                <a:latin typeface="Cambria" pitchFamily="18" charset="0"/>
              </a:rPr>
              <a:t> </a:t>
            </a:r>
            <a:br>
              <a:rPr lang="ru-RU" altLang="ru-RU" sz="2800" b="1" dirty="0">
                <a:latin typeface="Cambria" pitchFamily="18" charset="0"/>
              </a:rPr>
            </a:br>
            <a:r>
              <a:rPr lang="ru-RU" altLang="ru-RU" sz="1600" b="1" dirty="0">
                <a:latin typeface="Cambria" pitchFamily="18" charset="0"/>
              </a:rPr>
              <a:t>(информационная система «Государственная итоговая аттестация и прием»)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 cstate="print"/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3" cstate="print"/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2" descr="C:\Users\user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i="1" dirty="0" smtClean="0">
                <a:latin typeface="Cambria" pitchFamily="18" charset="0"/>
              </a:rPr>
              <a:t>19 декабря 2025 </a:t>
            </a:r>
            <a:r>
              <a:rPr lang="ru-RU" altLang="ru-RU" sz="1400" i="1" dirty="0">
                <a:latin typeface="Cambria" pitchFamily="18" charset="0"/>
              </a:rPr>
              <a:t>года</a:t>
            </a:r>
            <a:endParaRPr lang="ru-RU" altLang="ru-RU" sz="1200" i="1" dirty="0">
              <a:latin typeface="Cambria" pitchFamily="18" charset="0"/>
            </a:endParaRPr>
          </a:p>
        </p:txBody>
      </p:sp>
      <p:sp>
        <p:nvSpPr>
          <p:cNvPr id="13325" name="Прямоугольник 4"/>
          <p:cNvSpPr>
            <a:spLocks noChangeArrowheads="1"/>
          </p:cNvSpPr>
          <p:nvPr/>
        </p:nvSpPr>
        <p:spPr bwMode="auto">
          <a:xfrm>
            <a:off x="3708400" y="5818188"/>
            <a:ext cx="5256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i="1" dirty="0" smtClean="0">
                <a:latin typeface="Cambria" pitchFamily="18" charset="0"/>
              </a:rPr>
              <a:t>Долгов Артур Константинович, </a:t>
            </a:r>
            <a:r>
              <a:rPr lang="ru-RU" altLang="ru-RU" i="1" dirty="0">
                <a:latin typeface="Cambria" pitchFamily="18" charset="0"/>
              </a:rPr>
              <a:t/>
            </a:r>
            <a:br>
              <a:rPr lang="ru-RU" altLang="ru-RU" i="1" dirty="0">
                <a:latin typeface="Cambria" pitchFamily="18" charset="0"/>
              </a:rPr>
            </a:br>
            <a:r>
              <a:rPr lang="ru-RU" altLang="ru-RU" i="1" smtClean="0">
                <a:latin typeface="Cambria" pitchFamily="18" charset="0"/>
              </a:rPr>
              <a:t>инженер – </a:t>
            </a:r>
            <a:r>
              <a:rPr lang="ru-RU" altLang="ru-RU" i="1" dirty="0" smtClean="0">
                <a:latin typeface="Cambria" pitchFamily="18" charset="0"/>
              </a:rPr>
              <a:t>программист </a:t>
            </a:r>
            <a:r>
              <a:rPr lang="ru-RU" altLang="ru-RU" i="1" dirty="0">
                <a:latin typeface="Cambria" pitchFamily="18" charset="0"/>
              </a:rPr>
              <a:t>отдела обеспечения государственной итоговой аттестации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Внесение сведений об участниках ГИА-9</a:t>
            </a:r>
            <a:b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1800" b="1" i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(вкладка «Собеседование»)</a:t>
            </a:r>
          </a:p>
        </p:txBody>
      </p:sp>
      <p:sp>
        <p:nvSpPr>
          <p:cNvPr id="2458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50825" y="1341438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250825" y="1052513"/>
            <a:ext cx="856615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к вкладке «Собеседование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55600" algn="just"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вкладке зарегистрируйте участника на сдачу собеседование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55600" algn="just"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первую дату проведения собеседования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2026 года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Для презы скрины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855741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Важные моменты при формировании информационной системы «Государственная итоговая аттестация и прием»</a:t>
            </a:r>
          </a:p>
        </p:txBody>
      </p:sp>
      <p:sp>
        <p:nvSpPr>
          <p:cNvPr id="3482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82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82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82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82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82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50825" y="1341438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Прямоугольник 1"/>
          <p:cNvSpPr>
            <a:spLocks noChangeArrowheads="1"/>
          </p:cNvSpPr>
          <p:nvPr/>
        </p:nvSpPr>
        <p:spPr bwMode="auto">
          <a:xfrm>
            <a:off x="466799" y="1515439"/>
            <a:ext cx="7921625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5600" algn="just">
              <a:spcBef>
                <a:spcPct val="20000"/>
              </a:spcBef>
              <a:buFont typeface="Arial" charset="0"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Буквы Е и Ё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фамилиях, именах и отчествах участников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ГИА-9 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строго 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документу, удостоверяющему личность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Bef>
                <a:spcPct val="20000"/>
              </a:spcBef>
              <a:buFont typeface="Arial" charset="0"/>
              <a:buNone/>
            </a:pPr>
            <a:endParaRPr lang="ru-RU" altLang="ru-RU" sz="800" b="1" dirty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Bef>
                <a:spcPct val="20000"/>
              </a:spcBef>
              <a:buFont typeface="Arial" charset="0"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Номер СНИЛС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участника ГИА-9.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Не сохранять заведомо неверный номер (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если система выдала ошибку, необходимо уточнить номер СНИЛС 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у девятиклассника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Bef>
                <a:spcPct val="20000"/>
              </a:spcBef>
              <a:buFont typeface="Arial" charset="0"/>
              <a:buNone/>
            </a:pPr>
            <a:endParaRPr lang="ru-RU" altLang="ru-RU" sz="800" b="1" dirty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Bef>
                <a:spcPct val="20000"/>
              </a:spcBef>
              <a:buFont typeface="Arial" charset="0"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Формат номера телефона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+7(910)207-22-05. Участникам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ГИА-9 указывать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номер их МОБИЛЬНОГО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телефона.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Bef>
                <a:spcPct val="20000"/>
              </a:spcBef>
              <a:buFont typeface="Arial" charset="0"/>
              <a:buNone/>
            </a:pPr>
            <a:endParaRPr lang="ru-RU" altLang="ru-RU" sz="800" b="1" dirty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Bef>
                <a:spcPct val="20000"/>
              </a:spcBef>
              <a:buFont typeface="Arial" charset="0"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Адрес электронной почты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вносится только латинскими символами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пробелов. </a:t>
            </a:r>
          </a:p>
          <a:p>
            <a:pPr indent="355600" algn="just">
              <a:spcBef>
                <a:spcPct val="20000"/>
              </a:spcBef>
              <a:buFont typeface="Arial" charset="0"/>
              <a:buNone/>
            </a:pP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Bef>
                <a:spcPct val="20000"/>
              </a:spcBef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Своевременно предоставлять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обновленные данные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 смене руководителей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ответственных за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ГИА-9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ОО, изменении персональных данных участников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ГИА-9,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любой информации, внесенной в РИС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Телефоны «горячей линии»</a:t>
            </a:r>
          </a:p>
        </p:txBody>
      </p:sp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1757" name="Picture 17" descr="https://catherineasquithgallery.com/uploads/posts/2021-03/1614587271_19-p-kartinka-telefon-na-belom-fone-2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170" y="3573015"/>
            <a:ext cx="4591918" cy="29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TextBox 1"/>
          <p:cNvSpPr txBox="1">
            <a:spLocks noChangeArrowheads="1"/>
          </p:cNvSpPr>
          <p:nvPr/>
        </p:nvSpPr>
        <p:spPr bwMode="auto">
          <a:xfrm>
            <a:off x="2843808" y="2165946"/>
            <a:ext cx="403244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Cambria" pitchFamily="18" charset="0"/>
              </a:rPr>
              <a:t>Долгов Артур Константинович</a:t>
            </a:r>
          </a:p>
          <a:p>
            <a:pPr algn="ctr"/>
            <a:r>
              <a:rPr lang="ru-RU" altLang="ru-RU" sz="2000" dirty="0">
                <a:latin typeface="Cambria" pitchFamily="18" charset="0"/>
              </a:rPr>
              <a:t>8 (4862) 43-25-96, доб. 139</a:t>
            </a:r>
          </a:p>
          <a:p>
            <a:pPr algn="ctr"/>
            <a:r>
              <a:rPr lang="ru-RU" altLang="ru-RU" sz="2000" dirty="0">
                <a:latin typeface="Cambria" pitchFamily="18" charset="0"/>
              </a:rPr>
              <a:t>+7(915)501-53-05</a:t>
            </a:r>
          </a:p>
        </p:txBody>
      </p:sp>
      <p:sp>
        <p:nvSpPr>
          <p:cNvPr id="38927" name="TextBox 1"/>
          <p:cNvSpPr txBox="1">
            <a:spLocks noChangeArrowheads="1"/>
          </p:cNvSpPr>
          <p:nvPr/>
        </p:nvSpPr>
        <p:spPr bwMode="auto">
          <a:xfrm>
            <a:off x="2051720" y="1484784"/>
            <a:ext cx="561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Cambria" pitchFamily="18" charset="0"/>
              </a:rPr>
              <a:t>По вопросам формирования РИС </a:t>
            </a:r>
            <a:r>
              <a:rPr lang="ru-RU" altLang="ru-RU" sz="2000" b="1" dirty="0">
                <a:latin typeface="Cambria" pitchFamily="18" charset="0"/>
              </a:rPr>
              <a:t>ГИА-9: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Формирование информационной системы </a:t>
            </a:r>
            <a:b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«Государственная итоговая аттестация и прием» </a:t>
            </a:r>
            <a:b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altLang="ru-RU" sz="1800" b="1" i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 муниципальном уровне</a:t>
            </a:r>
            <a: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)</a:t>
            </a:r>
          </a:p>
        </p:txBody>
      </p:sp>
      <p:sp>
        <p:nvSpPr>
          <p:cNvPr id="15364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5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6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7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8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50825" y="1341438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Прямоугольник 1"/>
          <p:cNvSpPr>
            <a:spLocks noChangeArrowheads="1"/>
          </p:cNvSpPr>
          <p:nvPr/>
        </p:nvSpPr>
        <p:spPr bwMode="auto">
          <a:xfrm>
            <a:off x="-107950" y="1341438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Производится в ПО «Планирование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ГИА-9 2026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версия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26.ХХ </a:t>
            </a:r>
            <a:endParaRPr lang="ru-RU" altLang="ru-RU" sz="1100" dirty="0">
              <a:solidFill>
                <a:srgbClr val="003B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Прямоугольник 1"/>
          <p:cNvSpPr>
            <a:spLocks noChangeArrowheads="1"/>
          </p:cNvSpPr>
          <p:nvPr/>
        </p:nvSpPr>
        <p:spPr bwMode="auto">
          <a:xfrm>
            <a:off x="4427984" y="2400300"/>
            <a:ext cx="42481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Разделы, которые редактируются </a:t>
            </a:r>
            <a:b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на муниципальном уровне:</a:t>
            </a:r>
          </a:p>
          <a:p>
            <a:pPr marL="342900" indent="-342900" algn="just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Региональные справочники (редактируется карточка МСУ </a:t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 карточки ОО);</a:t>
            </a:r>
          </a:p>
          <a:p>
            <a:pPr marL="342900" indent="-342900" algn="just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Все выпускники 9 класса ОО (вносятся сведения о выпускниках текущего года, экстернах, прикрепившихся к ОО для прохождения итогового собеседования, и выпускниках </a:t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не завершивших основное общее образование)</a:t>
            </a:r>
          </a:p>
        </p:txBody>
      </p:sp>
      <p:pic>
        <p:nvPicPr>
          <p:cNvPr id="1026" name="Picture 2" descr="E:\Для презы скрины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88840"/>
            <a:ext cx="3024336" cy="439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Редактирование регионального справочника </a:t>
            </a:r>
            <a:b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1800" b="1" i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(карточка МСУ)</a:t>
            </a: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50825" y="1341438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Прямоугольник 1"/>
          <p:cNvSpPr>
            <a:spLocks noChangeArrowheads="1"/>
          </p:cNvSpPr>
          <p:nvPr/>
        </p:nvSpPr>
        <p:spPr bwMode="auto">
          <a:xfrm>
            <a:off x="327025" y="1412875"/>
            <a:ext cx="8566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2550" algn="just"/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Важно!!!!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В карточке МСУ содержится информация по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2024/25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учебному году</a:t>
            </a:r>
          </a:p>
        </p:txBody>
      </p:sp>
      <p:sp>
        <p:nvSpPr>
          <p:cNvPr id="16397" name="Прямоугольник 1"/>
          <p:cNvSpPr>
            <a:spLocks noChangeArrowheads="1"/>
          </p:cNvSpPr>
          <p:nvPr/>
        </p:nvSpPr>
        <p:spPr bwMode="auto">
          <a:xfrm>
            <a:off x="171450" y="4422775"/>
            <a:ext cx="85661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Необходимо отредактировать следующие поля: «Наименование», «Фактический адрес», «Юридический адрес», «Телефоны», «Факсы», «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», «Сайты», «Руководитель» (вносится полностью ФИО руководителя и его должность), «Ответственный за проведение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ГИА-9»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(вносятся полностью ФИО ответственного, номер </a:t>
            </a: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МОБИЛЬНОГО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телефона и адрес электронной почты).</a:t>
            </a:r>
          </a:p>
          <a:p>
            <a:pPr indent="358775"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 «Код» редактировать НЕЛЬЗЯ!!!</a:t>
            </a:r>
          </a:p>
        </p:txBody>
      </p:sp>
      <p:pic>
        <p:nvPicPr>
          <p:cNvPr id="2050" name="Picture 2" descr="E:\Для презы скрины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16832"/>
            <a:ext cx="6583363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Редактирование регионального справочника </a:t>
            </a:r>
            <a:b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1800" b="1" i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(карточка ОО, вкладка «Основное»)</a:t>
            </a:r>
          </a:p>
        </p:txBody>
      </p:sp>
      <p:sp>
        <p:nvSpPr>
          <p:cNvPr id="1741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50825" y="1341438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Прямоугольник 1"/>
          <p:cNvSpPr>
            <a:spLocks noChangeArrowheads="1"/>
          </p:cNvSpPr>
          <p:nvPr/>
        </p:nvSpPr>
        <p:spPr bwMode="auto">
          <a:xfrm>
            <a:off x="327025" y="1412875"/>
            <a:ext cx="8566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Важно!!!!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В карточке ОО содержится информация по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2024/25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учебному году</a:t>
            </a:r>
          </a:p>
        </p:txBody>
      </p:sp>
      <p:sp>
        <p:nvSpPr>
          <p:cNvPr id="17420" name="Прямоугольник 1"/>
          <p:cNvSpPr>
            <a:spLocks noChangeArrowheads="1"/>
          </p:cNvSpPr>
          <p:nvPr/>
        </p:nvSpPr>
        <p:spPr bwMode="auto">
          <a:xfrm>
            <a:off x="171450" y="4422775"/>
            <a:ext cx="8566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Необходимо отредактировать следующие поля: «Полное наименование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«Сокращенное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наименование» (</a:t>
            </a:r>
            <a:r>
              <a:rPr lang="ru-RU" alt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строго по УСТАВУ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«Тип собственности», «Тип ОО», «Вид ОО», «МСУ/ОИВ» (выбирается из выпадающего списка), «АТЕ» (выбирается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выпадающего списка), «ОГРН», «ИНН», «КПП».</a:t>
            </a:r>
          </a:p>
          <a:p>
            <a:pPr indent="358775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поле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«Количество выпускников»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указывается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обучающихся 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9 классе, планирующих принимать участие в ГИА-9!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 «Код ОО» редактировать НЕЛЬЗЯ!!!</a:t>
            </a:r>
          </a:p>
        </p:txBody>
      </p:sp>
      <p:pic>
        <p:nvPicPr>
          <p:cNvPr id="3074" name="Picture 2" descr="E:\Для презы скрины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72816"/>
            <a:ext cx="6527751" cy="2648504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5220072" y="3216027"/>
            <a:ext cx="216024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308305" y="3284984"/>
            <a:ext cx="1080119" cy="216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58820" y="3121223"/>
            <a:ext cx="132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заполнять!!!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Редактирование регионального справочника </a:t>
            </a:r>
            <a:b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1800" b="1" i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(карточка ОО, вкладка «Контакты»)</a:t>
            </a:r>
          </a:p>
        </p:txBody>
      </p:sp>
      <p:sp>
        <p:nvSpPr>
          <p:cNvPr id="1843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50825" y="1341438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Прямоугольник 1"/>
          <p:cNvSpPr>
            <a:spLocks noChangeArrowheads="1"/>
          </p:cNvSpPr>
          <p:nvPr/>
        </p:nvSpPr>
        <p:spPr bwMode="auto">
          <a:xfrm>
            <a:off x="327025" y="1412875"/>
            <a:ext cx="8566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Важно!!!!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В карточке ОО содержится информация по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2024/25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учебному году</a:t>
            </a:r>
          </a:p>
        </p:txBody>
      </p:sp>
      <p:sp>
        <p:nvSpPr>
          <p:cNvPr id="18444" name="Прямоугольник 1"/>
          <p:cNvSpPr>
            <a:spLocks noChangeArrowheads="1"/>
          </p:cNvSpPr>
          <p:nvPr/>
        </p:nvSpPr>
        <p:spPr bwMode="auto">
          <a:xfrm>
            <a:off x="754063" y="4615968"/>
            <a:ext cx="77783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Необходимо отредактировать следующие поля: «Тип населенного пункта», «Фактический адрес», «Юридический адрес», «Телефон(ы)», «Факс(ы)», «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», «Сайт(ы)», «Руководитель ФИО»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(ФИО указывается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полностью), «Должность», «Ответственный за проведение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ГИА-9»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(ФИО указывается полностью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Для презы скрины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6621462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Редактирование регионального справочника </a:t>
            </a:r>
            <a:br>
              <a:rPr lang="ru-RU" altLang="ru-RU" sz="22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1800" b="1" i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(карточка ОО, вкладки «Классы» и «Лицензии»)</a:t>
            </a:r>
          </a:p>
        </p:txBody>
      </p:sp>
      <p:sp>
        <p:nvSpPr>
          <p:cNvPr id="1946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50825" y="1341438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Прямоугольник 1"/>
          <p:cNvSpPr>
            <a:spLocks noChangeArrowheads="1"/>
          </p:cNvSpPr>
          <p:nvPr/>
        </p:nvSpPr>
        <p:spPr bwMode="auto">
          <a:xfrm>
            <a:off x="327025" y="1412875"/>
            <a:ext cx="8566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Важно!!!!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В карточке ОО содержится информация о классах по данным </a:t>
            </a:r>
            <a:br>
              <a:rPr lang="ru-RU" alt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2024/25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учебного года</a:t>
            </a:r>
          </a:p>
        </p:txBody>
      </p:sp>
      <p:sp>
        <p:nvSpPr>
          <p:cNvPr id="19469" name="Прямоугольник 1"/>
          <p:cNvSpPr>
            <a:spLocks noChangeArrowheads="1"/>
          </p:cNvSpPr>
          <p:nvPr/>
        </p:nvSpPr>
        <p:spPr bwMode="auto">
          <a:xfrm>
            <a:off x="171450" y="2997200"/>
            <a:ext cx="8566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Информацию о классах необходимо отредактировать в соответствии 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2025/26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учебным годом.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столбце «Номер» указать:</a:t>
            </a:r>
          </a:p>
          <a:p>
            <a:pPr indent="358775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«9», если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ОО один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класс;</a:t>
            </a:r>
          </a:p>
          <a:p>
            <a:pPr indent="358775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«9А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 и т.д. если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классов.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buFont typeface="Arial" charset="0"/>
              <a:buNone/>
            </a:pPr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 Класс не может называться просто буквой «А» или «Б»</a:t>
            </a:r>
          </a:p>
          <a:p>
            <a:pPr indent="358775"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Прямоугольник 2"/>
          <p:cNvSpPr>
            <a:spLocks noChangeArrowheads="1"/>
          </p:cNvSpPr>
          <p:nvPr/>
        </p:nvSpPr>
        <p:spPr bwMode="auto">
          <a:xfrm>
            <a:off x="5364163" y="4605338"/>
            <a:ext cx="3529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вкладке «Лицензия» вносятся регистрационные номера лицензии и аккредитации и сроки их действия</a:t>
            </a:r>
          </a:p>
        </p:txBody>
      </p:sp>
      <p:pic>
        <p:nvPicPr>
          <p:cNvPr id="5122" name="Picture 2" descr="E:\Для презы скрины\5.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8513961" cy="860752"/>
          </a:xfrm>
          <a:prstGeom prst="rect">
            <a:avLst/>
          </a:prstGeom>
          <a:noFill/>
        </p:spPr>
      </p:pic>
      <p:pic>
        <p:nvPicPr>
          <p:cNvPr id="5123" name="Picture 3" descr="E:\Для презы скрины\5.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97152"/>
            <a:ext cx="509587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Документы, необходимые для внесения данных </a:t>
            </a:r>
            <a:b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об участниках ГИА-9 (итогового собеседования)</a:t>
            </a:r>
          </a:p>
        </p:txBody>
      </p:sp>
      <p:sp>
        <p:nvSpPr>
          <p:cNvPr id="2048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50825" y="1341438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Рисунок 12"/>
          <p:cNvPicPr>
            <a:picLocks noChangeAspect="1" noChangeArrowheads="1"/>
          </p:cNvPicPr>
          <p:nvPr/>
        </p:nvPicPr>
        <p:blipFill>
          <a:blip r:embed="rId4" cstate="print"/>
          <a:srcRect l="9296" t="11111" r="25160" b="13104"/>
          <a:stretch>
            <a:fillRect/>
          </a:stretch>
        </p:blipFill>
        <p:spPr bwMode="auto">
          <a:xfrm rot="1959247">
            <a:off x="2265363" y="2370138"/>
            <a:ext cx="18415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633538"/>
            <a:ext cx="21542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Скругленный прямоугольник 15"/>
          <p:cNvSpPr/>
          <p:nvPr/>
        </p:nvSpPr>
        <p:spPr>
          <a:xfrm>
            <a:off x="684213" y="4292600"/>
            <a:ext cx="3600450" cy="1152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документа, удостоверяющего личность,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7" name="TextBox 20"/>
          <p:cNvSpPr txBox="1">
            <a:spLocks noChangeArrowheads="1"/>
          </p:cNvSpPr>
          <p:nvPr/>
        </p:nvSpPr>
        <p:spPr bwMode="auto">
          <a:xfrm>
            <a:off x="179388" y="5745311"/>
            <a:ext cx="8713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 участии в итоговом собеседовании 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вносится на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основании заявления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обучающегося 9 класса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8" name="Picture 18" descr="C:\Users\kuzin\Downloads\2025-11-24_09-49-5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338263"/>
            <a:ext cx="2262783" cy="3191658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5148064" y="4293096"/>
            <a:ext cx="3600450" cy="1152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участие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итоговом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Внесение сведений об участниках ГИА-9 </a:t>
            </a:r>
            <a:b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(итогового собеседования)</a:t>
            </a:r>
            <a:b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1800" b="1" i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(вкладка «Основные»)</a:t>
            </a:r>
          </a:p>
        </p:txBody>
      </p:sp>
      <p:sp>
        <p:nvSpPr>
          <p:cNvPr id="2253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50825" y="1341438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1"/>
          <p:cNvSpPr>
            <a:spLocks noChangeArrowheads="1"/>
          </p:cNvSpPr>
          <p:nvPr/>
        </p:nvSpPr>
        <p:spPr bwMode="auto">
          <a:xfrm>
            <a:off x="358775" y="4437063"/>
            <a:ext cx="85661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вкладке «Основные» все данные заполняются согласно документа,  удостоверяющего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личность (паспорт), СНИЛС.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buFont typeface="Arial" charset="0"/>
              <a:buNone/>
            </a:pPr>
            <a:r>
              <a:rPr lang="ru-RU" alt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Важно!!! В поле «Телефон(ы)» необходимо внести номер МОБИЛЬНОГО телефона </a:t>
            </a:r>
            <a:r>
              <a:rPr lang="ru-RU" alt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обучающегося (ИЗ ЗАЯВЛЕНИЯ). </a:t>
            </a:r>
            <a:r>
              <a:rPr lang="ru-RU" alt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 ОБЯЗАТЕЛЬНО для заполнения.</a:t>
            </a:r>
          </a:p>
          <a:p>
            <a:pPr indent="358775"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Для презы скрины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7176495" cy="255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Внесение сведений об участниках ГИА-9 </a:t>
            </a:r>
            <a:b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(итогового собеседования)</a:t>
            </a:r>
            <a:br>
              <a:rPr lang="ru-RU" altLang="ru-RU" sz="22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1800" b="1" i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(вкладка «Параметры»)</a:t>
            </a:r>
          </a:p>
        </p:txBody>
      </p:sp>
      <p:sp>
        <p:nvSpPr>
          <p:cNvPr id="2355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50825" y="1276871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Прямоугольник 1"/>
          <p:cNvSpPr>
            <a:spLocks noChangeArrowheads="1"/>
          </p:cNvSpPr>
          <p:nvPr/>
        </p:nvSpPr>
        <p:spPr bwMode="auto">
          <a:xfrm>
            <a:off x="358775" y="4005064"/>
            <a:ext cx="85661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Поля «Образовательная организация» и «Выпускная ОО» заполняются автоматически, так участник вносится в конкретное ОО.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Поля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«Класс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«Форма обучения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«Категория» заполняются из выпадающего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списка (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нужного класса, то его необходимо внести в карточку ОО).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необходимости проставить параметр «Участник с ОВЗ» и выбрать принцип рассадки </a:t>
            </a:r>
            <a:r>
              <a:rPr lang="ru-RU" alt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специализированный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(для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участников с ОВЗ, детей-инвалидов и инвалидов, утвержденных приказом Департамента образования Орловской области).</a:t>
            </a:r>
          </a:p>
          <a:p>
            <a:pPr indent="358775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Поле «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действующий зачет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 заполняется для обучающихся, получивших «зачет» по итоговому собеседованию в предыдущие годы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Прямоугольник 1"/>
          <p:cNvSpPr>
            <a:spLocks noChangeArrowheads="1"/>
          </p:cNvSpPr>
          <p:nvPr/>
        </p:nvSpPr>
        <p:spPr bwMode="auto">
          <a:xfrm>
            <a:off x="296862" y="3212976"/>
            <a:ext cx="84516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</a:p>
          <a:p>
            <a:pPr algn="just"/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Поля «Форма ГИА-9»,  «</a:t>
            </a: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«Есть действующие результаты </a:t>
            </a:r>
            <a:b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ГИА-9» ОСТАЮТСЯ </a:t>
            </a: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ВЫБРАННЫМ (ЗАПОЛНЕННЫМИ)</a:t>
            </a:r>
            <a:endParaRPr lang="ru-RU" alt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Для презы скрины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1340769"/>
            <a:ext cx="5544615" cy="1979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18677</TotalTime>
  <Words>515</Words>
  <Application>Microsoft Office PowerPoint</Application>
  <PresentationFormat>Экран (4:3)</PresentationFormat>
  <Paragraphs>77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Слайд 1</vt:lpstr>
      <vt:lpstr>Формирование информационной системы  «Государственная итоговая аттестация и прием»  (на муниципальном уровне)</vt:lpstr>
      <vt:lpstr>Редактирование регионального справочника  (карточка МСУ)</vt:lpstr>
      <vt:lpstr>Редактирование регионального справочника  (карточка ОО, вкладка «Основное»)</vt:lpstr>
      <vt:lpstr>Редактирование регионального справочника  (карточка ОО, вкладка «Контакты»)</vt:lpstr>
      <vt:lpstr>Редактирование регионального справочника  (карточка ОО, вкладки «Классы» и «Лицензии»)</vt:lpstr>
      <vt:lpstr>Документы, необходимые для внесения данных  об участниках ГИА-9 (итогового собеседования)</vt:lpstr>
      <vt:lpstr>Внесение сведений об участниках ГИА-9  (итогового собеседования) (вкладка «Основные»)</vt:lpstr>
      <vt:lpstr>Внесение сведений об участниках ГИА-9  (итогового собеседования) (вкладка «Параметры»)</vt:lpstr>
      <vt:lpstr>Внесение сведений об участниках ГИА-9 (вкладка «Собеседование»)</vt:lpstr>
      <vt:lpstr>Важные моменты при формировании информационной системы «Государственная итоговая аттестация и прием»</vt:lpstr>
      <vt:lpstr>Телефоны «горячей линии»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kuzin</cp:lastModifiedBy>
  <cp:revision>1246</cp:revision>
  <cp:lastPrinted>2020-02-14T10:07:53Z</cp:lastPrinted>
  <dcterms:created xsi:type="dcterms:W3CDTF">2011-08-25T06:09:31Z</dcterms:created>
  <dcterms:modified xsi:type="dcterms:W3CDTF">2025-12-19T08:31:35Z</dcterms:modified>
</cp:coreProperties>
</file>