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4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82" r:id="rId12"/>
    <p:sldId id="279" r:id="rId13"/>
    <p:sldId id="280" r:id="rId14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0072" autoAdjust="0"/>
  </p:normalViewPr>
  <p:slideViewPr>
    <p:cSldViewPr>
      <p:cViewPr>
        <p:scale>
          <a:sx n="94" d="100"/>
          <a:sy n="94" d="100"/>
        </p:scale>
        <p:origin x="-13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E2CFB-555E-48A2-9FE5-BFF0A32BA08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C8FCB-8CE6-4D4D-AF62-E4CD2CD60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40ABD3D-FDA8-4630-A954-54BD7B6B82CF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5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9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4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1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4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1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EC52-DC4F-4B0E-810C-EBA9032C522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3ED2-DFA6-4996-8249-3F1CBA97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6.jpe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orcoko.ru/ppe/&#1048;&#1090;&#1086;&#1075;&#1086;&#1074;&#1086;&#1077;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rcoko.r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orcoko.ru/ppe/&#1048;&#1090;&#1086;&#1075;&#1086;&#1074;&#1086;&#1077;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jpe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orcoko.ru/ppe/&#1048;&#1090;&#1086;&#1075;&#1086;&#1074;&#1086;&#1077;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203575" y="5015032"/>
            <a:ext cx="57086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Кульков Дмитрий Юрьевич,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002060"/>
                </a:solidFill>
                <a:latin typeface="Cambria" pitchFamily="18" charset="0"/>
              </a:rPr>
              <a:t>инженер-программист </a:t>
            </a:r>
            <a:r>
              <a:rPr lang="en-US" altLang="ru-RU" sz="1800" b="1" i="1" dirty="0" smtClean="0">
                <a:solidFill>
                  <a:srgbClr val="002060"/>
                </a:solidFill>
                <a:latin typeface="Cambria" pitchFamily="18" charset="0"/>
              </a:rPr>
              <a:t>I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Cambria" pitchFamily="18" charset="0"/>
              </a:rPr>
              <a:t> категории отдела обеспечения ГИА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002060"/>
                </a:solidFill>
                <a:latin typeface="Cambria" pitchFamily="18" charset="0"/>
              </a:rPr>
              <a:t>БУ </a:t>
            </a:r>
            <a: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  <a:t>ОО «Региональный центр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18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 dirty="0" smtClean="0">
                <a:solidFill>
                  <a:srgbClr val="002060"/>
                </a:solidFill>
                <a:latin typeface="Cambria" pitchFamily="18" charset="0"/>
              </a:rPr>
              <a:t>оценки </a:t>
            </a:r>
            <a:r>
              <a:rPr lang="ru-RU" altLang="ru-RU" sz="1800" b="1" i="1" dirty="0">
                <a:solidFill>
                  <a:srgbClr val="002060"/>
                </a:solidFill>
                <a:latin typeface="Cambria" pitchFamily="18" charset="0"/>
              </a:rPr>
              <a:t>качества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382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7" name="Прямоугольник 4"/>
          <p:cNvSpPr>
            <a:spLocks noChangeArrowheads="1"/>
          </p:cNvSpPr>
          <p:nvPr/>
        </p:nvSpPr>
        <p:spPr bwMode="auto">
          <a:xfrm>
            <a:off x="577280" y="2394754"/>
            <a:ext cx="83010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Технологическое </a:t>
            </a:r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>обеспечение проведения итогового собеседования</a:t>
            </a:r>
            <a:endParaRPr lang="ru-RU" alt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448866"/>
            <a:ext cx="136048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16588" y="22185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0379"/>
            <a:ext cx="1328738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362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02791"/>
            <a:ext cx="16065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январь 2021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9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095924" y="1249265"/>
            <a:ext cx="6999287" cy="7413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завершает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итоговое собеседование в каждой аудитории 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в ПО «Автономная станция записи»</a:t>
            </a:r>
            <a:endParaRPr lang="en-US" sz="16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66700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5"/>
          <a:srcRect l="10345" t="6278" r="13793" b="5832"/>
          <a:stretch>
            <a:fillRect/>
          </a:stretch>
        </p:blipFill>
        <p:spPr bwMode="auto">
          <a:xfrm>
            <a:off x="0" y="2059236"/>
            <a:ext cx="2037198" cy="40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094731" y="2059236"/>
            <a:ext cx="6999288" cy="552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выгружает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файлы итогового собеседования и сохраняет их в каждой аудитории проведения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13794" y="4941168"/>
            <a:ext cx="7024687" cy="5600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копирует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записи из каждой аудитории на съемный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электронный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носитель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17" name="Группа 37"/>
          <p:cNvGrpSpPr>
            <a:grpSpLocks/>
          </p:cNvGrpSpPr>
          <p:nvPr/>
        </p:nvGrpSpPr>
        <p:grpSpPr bwMode="auto">
          <a:xfrm>
            <a:off x="2198687" y="1169503"/>
            <a:ext cx="615950" cy="454025"/>
            <a:chOff x="1647363" y="1571689"/>
            <a:chExt cx="983653" cy="745266"/>
          </a:xfrm>
        </p:grpSpPr>
        <p:sp>
          <p:nvSpPr>
            <p:cNvPr id="18" name="Прямоугольник 17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40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01</a:t>
              </a:r>
            </a:p>
          </p:txBody>
        </p:sp>
      </p:grpSp>
      <p:grpSp>
        <p:nvGrpSpPr>
          <p:cNvPr id="21" name="Группа 45"/>
          <p:cNvGrpSpPr>
            <a:grpSpLocks/>
          </p:cNvGrpSpPr>
          <p:nvPr/>
        </p:nvGrpSpPr>
        <p:grpSpPr bwMode="auto">
          <a:xfrm>
            <a:off x="2214724" y="1882647"/>
            <a:ext cx="615950" cy="454025"/>
            <a:chOff x="1647363" y="1571689"/>
            <a:chExt cx="983653" cy="745266"/>
          </a:xfrm>
        </p:grpSpPr>
        <p:sp>
          <p:nvSpPr>
            <p:cNvPr id="22" name="Прямоугольник 21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48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02</a:t>
              </a:r>
            </a:p>
          </p:txBody>
        </p:sp>
      </p:grpSp>
      <p:grpSp>
        <p:nvGrpSpPr>
          <p:cNvPr id="25" name="Группа 49"/>
          <p:cNvGrpSpPr>
            <a:grpSpLocks/>
          </p:cNvGrpSpPr>
          <p:nvPr/>
        </p:nvGrpSpPr>
        <p:grpSpPr bwMode="auto">
          <a:xfrm>
            <a:off x="2123728" y="4797152"/>
            <a:ext cx="615950" cy="454025"/>
            <a:chOff x="1647363" y="1571689"/>
            <a:chExt cx="983653" cy="745266"/>
          </a:xfrm>
        </p:grpSpPr>
        <p:sp>
          <p:nvSpPr>
            <p:cNvPr id="26" name="Прямоугольник 25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TextBox 5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04</a:t>
              </a:r>
              <a:endParaRPr lang="ru-RU" altLang="ru-RU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29" name="Прямоугольник 2"/>
          <p:cNvSpPr>
            <a:spLocks noChangeArrowheads="1"/>
          </p:cNvSpPr>
          <p:nvPr/>
        </p:nvSpPr>
        <p:spPr bwMode="auto">
          <a:xfrm>
            <a:off x="152400" y="2603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завершению итогового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собеседования</a:t>
            </a:r>
          </a:p>
        </p:txBody>
      </p:sp>
      <p:pic>
        <p:nvPicPr>
          <p:cNvPr id="30" name="Рисунок 29"/>
          <p:cNvPicPr/>
          <p:nvPr/>
        </p:nvPicPr>
        <p:blipFill rotWithShape="1">
          <a:blip r:embed="rId6" cstate="print"/>
          <a:srcRect l="9381" t="6952" r="51799" b="78940"/>
          <a:stretch/>
        </p:blipFill>
        <p:spPr bwMode="auto">
          <a:xfrm>
            <a:off x="2674772" y="2718121"/>
            <a:ext cx="3049356" cy="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 rotWithShape="1">
          <a:blip r:embed="rId7" cstate="print"/>
          <a:srcRect l="8130" t="8830" r="48867" b="72399"/>
          <a:stretch/>
        </p:blipFill>
        <p:spPr bwMode="auto">
          <a:xfrm>
            <a:off x="5886177" y="2795974"/>
            <a:ext cx="3078311" cy="62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 rotWithShape="1">
          <a:blip r:embed="rId8" cstate="print"/>
          <a:srcRect l="9062" t="10515" r="50000" b="74458"/>
          <a:stretch/>
        </p:blipFill>
        <p:spPr bwMode="auto">
          <a:xfrm>
            <a:off x="2178432" y="5589239"/>
            <a:ext cx="3833728" cy="89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2123728" y="3645024"/>
            <a:ext cx="7024687" cy="5600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выгружает потоковую запись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каждой аудитории 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съемный  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электронный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носитель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34" name="Группа 49"/>
          <p:cNvGrpSpPr>
            <a:grpSpLocks/>
          </p:cNvGrpSpPr>
          <p:nvPr/>
        </p:nvGrpSpPr>
        <p:grpSpPr bwMode="auto">
          <a:xfrm>
            <a:off x="2195736" y="3429000"/>
            <a:ext cx="615950" cy="454025"/>
            <a:chOff x="1647363" y="1571689"/>
            <a:chExt cx="983653" cy="745266"/>
          </a:xfrm>
        </p:grpSpPr>
        <p:sp>
          <p:nvSpPr>
            <p:cNvPr id="35" name="Прямоугольник 34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TextBox 5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03</a:t>
              </a:r>
            </a:p>
          </p:txBody>
        </p:sp>
      </p:grpSp>
      <p:pic>
        <p:nvPicPr>
          <p:cNvPr id="38" name="Рисунок 37"/>
          <p:cNvPicPr/>
          <p:nvPr/>
        </p:nvPicPr>
        <p:blipFill rotWithShape="1">
          <a:blip r:embed="rId9" cstate="print"/>
          <a:srcRect l="22766" t="70741" r="67580" b="23408"/>
          <a:stretch/>
        </p:blipFill>
        <p:spPr bwMode="auto">
          <a:xfrm>
            <a:off x="2674772" y="4252610"/>
            <a:ext cx="1237854" cy="52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 rotWithShape="1">
          <a:blip r:embed="rId10" cstate="print"/>
          <a:srcRect l="10737" t="19851" r="59776" b="73789"/>
          <a:stretch/>
        </p:blipFill>
        <p:spPr bwMode="auto">
          <a:xfrm>
            <a:off x="4214571" y="4323486"/>
            <a:ext cx="4254847" cy="497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93" y="2708920"/>
            <a:ext cx="3057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54" y="2795974"/>
            <a:ext cx="3219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1" y="4323486"/>
            <a:ext cx="4324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32" y="5592917"/>
            <a:ext cx="3609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036763" y="2183581"/>
            <a:ext cx="6999287" cy="7413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ПО «Автономная станция записи» и «Автономная станция    	прослушивания» не используются</a:t>
            </a:r>
            <a:endParaRPr lang="en-US" sz="16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66700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5"/>
          <a:srcRect l="10345" t="6278" r="13793" b="5832"/>
          <a:stretch>
            <a:fillRect/>
          </a:stretch>
        </p:blipFill>
        <p:spPr bwMode="auto">
          <a:xfrm>
            <a:off x="0" y="2059236"/>
            <a:ext cx="2037198" cy="40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996202" y="3091185"/>
            <a:ext cx="6999288" cy="849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запись ответов участников через средство звукозаписи, например стандартное средство </a:t>
            </a:r>
            <a:r>
              <a:rPr lang="en-US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windows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звукозапись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14538" y="4099297"/>
            <a:ext cx="7024687" cy="1150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Образец бланка скачиваете по адресу </a:t>
            </a:r>
            <a:r>
              <a:rPr lang="en-US" sz="1600" b="1" u="sng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6"/>
              </a:rPr>
              <a:t>h</a:t>
            </a:r>
            <a:r>
              <a:rPr lang="en-US" sz="1600" b="1" u="sng" dirty="0" smtClean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6"/>
              </a:rPr>
              <a:t>ttp</a:t>
            </a:r>
            <a:r>
              <a:rPr lang="ru-RU" sz="1600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sz="1600" b="1" u="sng" dirty="0" smtClean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6"/>
              </a:rPr>
              <a:t>orcoko.ru</a:t>
            </a:r>
            <a:r>
              <a:rPr lang="ru-RU" sz="1600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7"/>
              </a:rPr>
              <a:t>      /</a:t>
            </a:r>
            <a:r>
              <a:rPr lang="en-US" sz="16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7"/>
              </a:rPr>
              <a:t>ppe</a:t>
            </a:r>
            <a:r>
              <a:rPr lang="ru-RU" sz="1600" b="1" u="sng" dirty="0" smtClean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7"/>
              </a:rPr>
              <a:t>/Итоговое</a:t>
            </a:r>
            <a:r>
              <a:rPr lang="ru-RU" sz="1600" b="1" u="sng" dirty="0" smtClean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собеседование  по русскому языку</a:t>
            </a:r>
            <a:r>
              <a:rPr lang="en-US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 тиражируете </a:t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 нужном количестве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17" name="Группа 37"/>
          <p:cNvGrpSpPr>
            <a:grpSpLocks/>
          </p:cNvGrpSpPr>
          <p:nvPr/>
        </p:nvGrpSpPr>
        <p:grpSpPr bwMode="auto">
          <a:xfrm>
            <a:off x="2155825" y="2139131"/>
            <a:ext cx="615950" cy="454025"/>
            <a:chOff x="1647363" y="1571689"/>
            <a:chExt cx="983653" cy="745266"/>
          </a:xfrm>
        </p:grpSpPr>
        <p:sp>
          <p:nvSpPr>
            <p:cNvPr id="18" name="Прямоугольник 17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40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01</a:t>
              </a:r>
            </a:p>
          </p:txBody>
        </p:sp>
      </p:grpSp>
      <p:grpSp>
        <p:nvGrpSpPr>
          <p:cNvPr id="21" name="Группа 45"/>
          <p:cNvGrpSpPr>
            <a:grpSpLocks/>
          </p:cNvGrpSpPr>
          <p:nvPr/>
        </p:nvGrpSpPr>
        <p:grpSpPr bwMode="auto">
          <a:xfrm>
            <a:off x="2051720" y="2996952"/>
            <a:ext cx="615950" cy="454025"/>
            <a:chOff x="1647363" y="1571689"/>
            <a:chExt cx="983653" cy="745266"/>
          </a:xfrm>
        </p:grpSpPr>
        <p:sp>
          <p:nvSpPr>
            <p:cNvPr id="22" name="Прямоугольник 21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48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02</a:t>
              </a:r>
            </a:p>
          </p:txBody>
        </p:sp>
      </p:grpSp>
      <p:grpSp>
        <p:nvGrpSpPr>
          <p:cNvPr id="25" name="Группа 49"/>
          <p:cNvGrpSpPr>
            <a:grpSpLocks/>
          </p:cNvGrpSpPr>
          <p:nvPr/>
        </p:nvGrpSpPr>
        <p:grpSpPr bwMode="auto">
          <a:xfrm>
            <a:off x="2083842" y="3911079"/>
            <a:ext cx="615950" cy="454025"/>
            <a:chOff x="1665907" y="1571689"/>
            <a:chExt cx="983654" cy="745266"/>
          </a:xfrm>
        </p:grpSpPr>
        <p:sp>
          <p:nvSpPr>
            <p:cNvPr id="26" name="Прямоугольник 25"/>
            <p:cNvSpPr/>
            <p:nvPr/>
          </p:nvSpPr>
          <p:spPr>
            <a:xfrm rot="18900000">
              <a:off x="1904215" y="1571689"/>
              <a:ext cx="745346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TextBox 52"/>
            <p:cNvSpPr txBox="1">
              <a:spLocks noChangeArrowheads="1"/>
            </p:cNvSpPr>
            <p:nvPr/>
          </p:nvSpPr>
          <p:spPr bwMode="auto">
            <a:xfrm>
              <a:off x="1665907" y="1712824"/>
              <a:ext cx="862378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03</a:t>
              </a:r>
            </a:p>
          </p:txBody>
        </p:sp>
      </p:grpSp>
      <p:sp>
        <p:nvSpPr>
          <p:cNvPr id="29" name="Прямоугольник 2"/>
          <p:cNvSpPr>
            <a:spLocks noChangeArrowheads="1"/>
          </p:cNvSpPr>
          <p:nvPr/>
        </p:nvSpPr>
        <p:spPr bwMode="auto">
          <a:xfrm>
            <a:off x="35496" y="2603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Репетиционное итоговое собеседование 27 января 2021год</a:t>
            </a:r>
            <a:endParaRPr lang="ru-RU" altLang="ru-RU" sz="2400" b="1" dirty="0">
              <a:solidFill>
                <a:srgbClr val="FFFFFF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163" y="6291263"/>
            <a:ext cx="9090025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3" y="1457325"/>
            <a:ext cx="8443912" cy="1250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случае невозможности самостоятельного разрешения возникшей нештатной ситуации ответственному организатору  необходимо обратиться по телефонам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«горячей линии»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8575" y="3057525"/>
            <a:ext cx="7427913" cy="947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 Региональная «горячая линия»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8(4862) 73-17-79  доб.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132, 139</a:t>
            </a:r>
            <a:endParaRPr lang="ru-RU" sz="20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0675" y="4327525"/>
            <a:ext cx="5865813" cy="1838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Телефоны технической поддержки: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8-920-819-15-83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(Д. Ю. Кульков)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8-919-264-27-93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(Д. С.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Логутеев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     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2838"/>
            <a:ext cx="25241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-14288" y="379413"/>
            <a:ext cx="908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Действия при возникновении нештатных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15759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163" y="6291263"/>
            <a:ext cx="9090025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577280" y="3378090"/>
            <a:ext cx="8301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  <a:endParaRPr lang="ru-RU" alt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Технические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условия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проведения ИС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– 9</a:t>
            </a:r>
            <a:endParaRPr lang="ru-RU" altLang="ru-RU" sz="24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6234" y="1505521"/>
            <a:ext cx="5824538" cy="1050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Компьютер с подключением к сети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69809" y="1314908"/>
            <a:ext cx="2155047" cy="13546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/>
        </p:spPr>
      </p:pic>
      <p:pic>
        <p:nvPicPr>
          <p:cNvPr id="17" name="Picture 3" descr="https://otvetclub.com/wp-content/uploads/2017/04/podklyuchit-mikrofon-k-noutbuk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722" y="4067746"/>
            <a:ext cx="20669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40059" y="4226496"/>
            <a:ext cx="5711825" cy="10842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Компьютер (ноутбук),  микрофон, колонки, установленное ПО в аудитории проведения ИС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6047" y="2854896"/>
            <a:ext cx="4924425" cy="1041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Принтер для печати материалов итогового собеседования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84947" y="5620321"/>
            <a:ext cx="4786312" cy="898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-накопитель (С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D/DVD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6984" y="2680271"/>
            <a:ext cx="1666875" cy="1309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2" name="Picture 5" descr="https://i.ebayimg.com/00/s/MTYwMFgxNjAw/z/45IAAOSw3h1ZTOJL/$_3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411399" y="5363505"/>
            <a:ext cx="1602879" cy="130585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2372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Технические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условия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проведения ИС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9 </a:t>
            </a:r>
            <a:b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в дистанционном формате</a:t>
            </a:r>
            <a:endParaRPr lang="ru-RU" altLang="ru-RU" sz="24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6234" y="1505521"/>
            <a:ext cx="5824538" cy="1050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Компьютер с подключением к сети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pic>
        <p:nvPicPr>
          <p:cNvPr id="16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69809" y="1314908"/>
            <a:ext cx="2155047" cy="13546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440059" y="4226496"/>
            <a:ext cx="5711825" cy="10842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Первый компьютер (ноутбук),  микрофон, колонки, 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камера (у экзаменатора собеседника и участника ИС-9)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6047" y="2854896"/>
            <a:ext cx="4924425" cy="1041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становленный сервис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видеоконференций (у экзаменатора собеседника и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ИС-9)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84947" y="5620321"/>
            <a:ext cx="4786312" cy="898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омпьютер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(ноутбук), 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микрофон, установленное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аудитории проведения ИС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1612125/pub_5ec9577b1c6c0b05eff08973_5ec966f65ba0aa528c7ee03b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" y="2923512"/>
            <a:ext cx="972784" cy="9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kartinkinaden.ru/uploads/posts/2020-07/1593741202_21-p-foni-dlya-skype-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kartinkinaden.ru/uploads/posts/2020-07/1593741202_21-p-foni-dlya-skype-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mg2.freepng.ru/20180320/egq/kisspng-skype-for-business-computer-icons-world-wide-web-v-skype-png-vector-5ab0a547ccdce5.09851872152152608783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25" y="2923512"/>
            <a:ext cx="885511" cy="9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1.pngegg.com/pngimages/916/717/png-clipart-clay-os-6-a-macos-icon-discord-round-blu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3512"/>
            <a:ext cx="1056949" cy="9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https://otvetclub.com/wp-content/uploads/2017/04/podklyuchit-mikrofon-k-noutbuk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5623" y="5445224"/>
            <a:ext cx="2066925" cy="112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8" name="Picture 14" descr="https://cdn.svyaznoy.ru/upload/iblock/23aa8b6852a12f199c34946629729064/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82" y="4025437"/>
            <a:ext cx="2451700" cy="14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3" name="Заголовок 1"/>
          <p:cNvSpPr>
            <a:spLocks noGrp="1"/>
          </p:cNvSpPr>
          <p:nvPr>
            <p:ph type="ctrTitle"/>
          </p:nvPr>
        </p:nvSpPr>
        <p:spPr>
          <a:xfrm>
            <a:off x="138113" y="295276"/>
            <a:ext cx="8964612" cy="105568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Подготовка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к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проведению ИС – 9 за 2 дня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51373" y="1308125"/>
            <a:ext cx="6985124" cy="1649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скачивает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 адресу </a:t>
            </a:r>
            <a:r>
              <a:rPr lang="en-US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://orcoko.ru/</a:t>
            </a:r>
            <a:r>
              <a:rPr lang="en-US" b="1" u="sng" dirty="0" err="1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ppe</a:t>
            </a:r>
            <a:r>
              <a:rPr lang="ru-RU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/Итоговое</a:t>
            </a:r>
            <a:endParaRPr lang="ru-RU" b="1" u="sng" dirty="0">
              <a:solidFill>
                <a:srgbClr val="0000FF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собеседование  по русскому языку</a:t>
            </a: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628650" indent="-266700" eaLnBrk="1" hangingPunct="1"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 «Автономная станция записи» и «Автономная станция прослушивания»;</a:t>
            </a:r>
          </a:p>
          <a:p>
            <a:pPr marL="628650" indent="-266700" eaLnBrk="1" hangingPunct="1"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Сопроводительные бланки к материалам ИС - 9;</a:t>
            </a:r>
          </a:p>
          <a:p>
            <a:pPr marL="628650" indent="-2667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Критерии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оценивания для экспертов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66700" eaLnBrk="1" hangingPunct="1"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Временной регламент проведения ИС – 9</a:t>
            </a:r>
          </a:p>
        </p:txBody>
      </p:sp>
      <p:pic>
        <p:nvPicPr>
          <p:cNvPr id="27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6"/>
          <a:srcRect l="10345" t="6278" r="13793" b="5832"/>
          <a:stretch>
            <a:fillRect/>
          </a:stretch>
        </p:blipFill>
        <p:spPr bwMode="auto">
          <a:xfrm>
            <a:off x="253164" y="2395495"/>
            <a:ext cx="1654540" cy="326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098626" y="3002781"/>
            <a:ext cx="6937872" cy="930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готовит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необходимое количество рабочих мест,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оборудованных средствами для записи и прослушивания ответов участников </a:t>
            </a:r>
          </a:p>
        </p:txBody>
      </p:sp>
      <p:grpSp>
        <p:nvGrpSpPr>
          <p:cNvPr id="31" name="Группа 37"/>
          <p:cNvGrpSpPr>
            <a:grpSpLocks/>
          </p:cNvGrpSpPr>
          <p:nvPr/>
        </p:nvGrpSpPr>
        <p:grpSpPr bwMode="auto">
          <a:xfrm>
            <a:off x="2166699" y="1282957"/>
            <a:ext cx="615949" cy="454025"/>
            <a:chOff x="1647364" y="1571689"/>
            <a:chExt cx="983652" cy="745266"/>
          </a:xfrm>
        </p:grpSpPr>
        <p:sp>
          <p:nvSpPr>
            <p:cNvPr id="32" name="Прямоугольник 31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TextBox 40"/>
            <p:cNvSpPr txBox="1">
              <a:spLocks noChangeArrowheads="1"/>
            </p:cNvSpPr>
            <p:nvPr/>
          </p:nvSpPr>
          <p:spPr bwMode="auto">
            <a:xfrm>
              <a:off x="1647364" y="1712824"/>
              <a:ext cx="862378" cy="55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01</a:t>
              </a:r>
            </a:p>
          </p:txBody>
        </p:sp>
      </p:grpSp>
      <p:grpSp>
        <p:nvGrpSpPr>
          <p:cNvPr id="35" name="Группа 45"/>
          <p:cNvGrpSpPr>
            <a:grpSpLocks/>
          </p:cNvGrpSpPr>
          <p:nvPr/>
        </p:nvGrpSpPr>
        <p:grpSpPr bwMode="auto">
          <a:xfrm>
            <a:off x="2223751" y="3103171"/>
            <a:ext cx="617537" cy="454025"/>
            <a:chOff x="1647363" y="1571689"/>
            <a:chExt cx="983653" cy="745266"/>
          </a:xfrm>
        </p:grpSpPr>
        <p:sp>
          <p:nvSpPr>
            <p:cNvPr id="36" name="Прямоугольник 35"/>
            <p:cNvSpPr/>
            <p:nvPr/>
          </p:nvSpPr>
          <p:spPr>
            <a:xfrm rot="18900000">
              <a:off x="1885058" y="1571689"/>
              <a:ext cx="745958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18900000">
              <a:off x="1705522" y="1571689"/>
              <a:ext cx="745959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TextBox 48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0414" y="4077072"/>
            <a:ext cx="71560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84412" y="5085184"/>
            <a:ext cx="26804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3" name="Заголовок 1"/>
          <p:cNvSpPr>
            <a:spLocks noGrp="1"/>
          </p:cNvSpPr>
          <p:nvPr>
            <p:ph type="ctrTitle"/>
          </p:nvPr>
        </p:nvSpPr>
        <p:spPr>
          <a:xfrm>
            <a:off x="138113" y="295276"/>
            <a:ext cx="8964612" cy="105568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Подготовка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к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проведению ИС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9 за 1 день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36763" y="1341189"/>
            <a:ext cx="7038975" cy="9356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получает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Файлы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со сведениями об участниках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итогового собеседования в ОО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 формате </a:t>
            </a:r>
            <a:r>
              <a:rPr lang="en-US" sz="14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XML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, предназначенные для автономной станции записи 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прослушивания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устных ответов;</a:t>
            </a:r>
          </a:p>
          <a:p>
            <a:pPr marL="361950" eaLnBrk="1" hangingPunct="1">
              <a:defRPr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5"/>
          <a:srcRect l="10345" t="6278" r="13793" b="5832"/>
          <a:stretch>
            <a:fillRect/>
          </a:stretch>
        </p:blipFill>
        <p:spPr bwMode="auto">
          <a:xfrm>
            <a:off x="142610" y="2198252"/>
            <a:ext cx="1906059" cy="37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2048669" y="2420888"/>
            <a:ext cx="7038975" cy="928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проводит техническую подготовку ПО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«Автономная станция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 записи» и «Автономная станция прослушивания» во всех 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аудиториях, включая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РЕЗЕРВНУЮ СТАНЦИЮ !!! 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54" name="Группа 37"/>
          <p:cNvGrpSpPr>
            <a:grpSpLocks/>
          </p:cNvGrpSpPr>
          <p:nvPr/>
        </p:nvGrpSpPr>
        <p:grpSpPr bwMode="auto">
          <a:xfrm>
            <a:off x="2194345" y="1052736"/>
            <a:ext cx="615950" cy="454025"/>
            <a:chOff x="1647363" y="1571689"/>
            <a:chExt cx="983653" cy="745266"/>
          </a:xfrm>
        </p:grpSpPr>
        <p:sp>
          <p:nvSpPr>
            <p:cNvPr id="55" name="Прямоугольник 54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TextBox 40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01</a:t>
              </a:r>
            </a:p>
          </p:txBody>
        </p:sp>
      </p:grpSp>
      <p:grpSp>
        <p:nvGrpSpPr>
          <p:cNvPr id="58" name="Группа 45"/>
          <p:cNvGrpSpPr>
            <a:grpSpLocks/>
          </p:cNvGrpSpPr>
          <p:nvPr/>
        </p:nvGrpSpPr>
        <p:grpSpPr bwMode="auto">
          <a:xfrm>
            <a:off x="2268957" y="2398911"/>
            <a:ext cx="615950" cy="454025"/>
            <a:chOff x="1647363" y="1571689"/>
            <a:chExt cx="983653" cy="745266"/>
          </a:xfrm>
        </p:grpSpPr>
        <p:sp>
          <p:nvSpPr>
            <p:cNvPr id="59" name="Прямоугольник 58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TextBox 48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02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19884" r="66764" b="77443"/>
          <a:stretch/>
        </p:blipFill>
        <p:spPr bwMode="auto">
          <a:xfrm>
            <a:off x="4788024" y="1844824"/>
            <a:ext cx="4032448" cy="3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/>
          <p:cNvPicPr/>
          <p:nvPr/>
        </p:nvPicPr>
        <p:blipFill rotWithShape="1">
          <a:blip r:embed="rId7" cstate="print"/>
          <a:srcRect l="22016" t="12480" r="2738" b="43760"/>
          <a:stretch/>
        </p:blipFill>
        <p:spPr bwMode="auto">
          <a:xfrm>
            <a:off x="2048669" y="3428999"/>
            <a:ext cx="6699795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7956376" y="4437112"/>
            <a:ext cx="76428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805264"/>
            <a:ext cx="76428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0" name="Рисунок 29"/>
          <p:cNvPicPr/>
          <p:nvPr/>
        </p:nvPicPr>
        <p:blipFill rotWithShape="1">
          <a:blip r:embed="rId7" cstate="print"/>
          <a:srcRect l="22016" t="12480" r="2738" b="43760"/>
          <a:stretch/>
        </p:blipFill>
        <p:spPr bwMode="auto">
          <a:xfrm>
            <a:off x="2036763" y="3417936"/>
            <a:ext cx="6699795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83" y="3429000"/>
            <a:ext cx="6696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9" cstate="print"/>
          <a:srcRect l="21795" t="12251" r="18110" b="17094"/>
          <a:stretch/>
        </p:blipFill>
        <p:spPr bwMode="auto">
          <a:xfrm>
            <a:off x="4499993" y="4653136"/>
            <a:ext cx="3456384" cy="2204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42072"/>
            <a:ext cx="34861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499992" y="6597352"/>
            <a:ext cx="43204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4" y="1809006"/>
            <a:ext cx="4067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84" y="2981462"/>
            <a:ext cx="2526780" cy="3471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3" name="Заголовок 1"/>
          <p:cNvSpPr>
            <a:spLocks noGrp="1"/>
          </p:cNvSpPr>
          <p:nvPr>
            <p:ph type="ctrTitle"/>
          </p:nvPr>
        </p:nvSpPr>
        <p:spPr>
          <a:xfrm>
            <a:off x="138113" y="295276"/>
            <a:ext cx="8964612" cy="105568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Подготовка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к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проведению ИС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9 за 1 день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1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6"/>
          <a:srcRect l="10345" t="6278" r="13793" b="5832"/>
          <a:stretch>
            <a:fillRect/>
          </a:stretch>
        </p:blipFill>
        <p:spPr bwMode="auto">
          <a:xfrm>
            <a:off x="589768" y="1219546"/>
            <a:ext cx="957895" cy="189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2011363" y="1412777"/>
            <a:ext cx="7024687" cy="512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производит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распечатку бланков итогового собеседования 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с помощью ПО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«Планирование ГИА-9 2021»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62" name="Группа 49"/>
          <p:cNvGrpSpPr>
            <a:grpSpLocks/>
          </p:cNvGrpSpPr>
          <p:nvPr/>
        </p:nvGrpSpPr>
        <p:grpSpPr bwMode="auto">
          <a:xfrm>
            <a:off x="2121726" y="1268760"/>
            <a:ext cx="615950" cy="454025"/>
            <a:chOff x="1647363" y="1571689"/>
            <a:chExt cx="983653" cy="745266"/>
          </a:xfrm>
        </p:grpSpPr>
        <p:sp>
          <p:nvSpPr>
            <p:cNvPr id="63" name="Прямоугольник 62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TextBox 5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03</a:t>
              </a:r>
            </a:p>
          </p:txBody>
        </p:sp>
      </p:grpSp>
      <p:sp>
        <p:nvSpPr>
          <p:cNvPr id="66" name="Скругленный прямоугольник 65"/>
          <p:cNvSpPr/>
          <p:nvPr/>
        </p:nvSpPr>
        <p:spPr>
          <a:xfrm>
            <a:off x="1994595" y="2132856"/>
            <a:ext cx="6985000" cy="649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тиражирует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в необходимом количестве формы проведения итогового собеседования</a:t>
            </a:r>
          </a:p>
        </p:txBody>
      </p:sp>
      <p:grpSp>
        <p:nvGrpSpPr>
          <p:cNvPr id="67" name="Группа 29"/>
          <p:cNvGrpSpPr>
            <a:grpSpLocks/>
          </p:cNvGrpSpPr>
          <p:nvPr/>
        </p:nvGrpSpPr>
        <p:grpSpPr bwMode="auto">
          <a:xfrm>
            <a:off x="2178779" y="1916832"/>
            <a:ext cx="617537" cy="454025"/>
            <a:chOff x="1647363" y="1571689"/>
            <a:chExt cx="983653" cy="745266"/>
          </a:xfrm>
        </p:grpSpPr>
        <p:sp>
          <p:nvSpPr>
            <p:cNvPr id="68" name="Прямоугольник 67"/>
            <p:cNvSpPr/>
            <p:nvPr/>
          </p:nvSpPr>
          <p:spPr>
            <a:xfrm rot="18900000">
              <a:off x="1885058" y="1571689"/>
              <a:ext cx="745958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8900000">
              <a:off x="1705522" y="1571689"/>
              <a:ext cx="745959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TextBox 3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04</a:t>
              </a:r>
            </a:p>
          </p:txBody>
        </p:sp>
      </p:grpSp>
      <p:pic>
        <p:nvPicPr>
          <p:cNvPr id="35" name="Рисунок 34"/>
          <p:cNvPicPr/>
          <p:nvPr/>
        </p:nvPicPr>
        <p:blipFill>
          <a:blip r:embed="rId7" cstate="print"/>
          <a:srcRect r="63461" b="82283"/>
          <a:stretch>
            <a:fillRect/>
          </a:stretch>
        </p:blipFill>
        <p:spPr bwMode="auto">
          <a:xfrm>
            <a:off x="800919" y="3147687"/>
            <a:ext cx="4635177" cy="12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899592" y="4587847"/>
            <a:ext cx="4680520" cy="1649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ВАЖНО!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1. Впечатан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КОД ВИДА РАБОТЫ, НАЗВАНИЕ ВИДА РАБОТЫ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2. Впечатан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КОД РАБОТЫ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87389" y="3429000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28384" y="3221360"/>
            <a:ext cx="635269" cy="20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9" y="3147687"/>
            <a:ext cx="46482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4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7384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36763" y="1306373"/>
            <a:ext cx="6999287" cy="1163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скачивает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 сайта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ОРЦОКО по адресу </a:t>
            </a:r>
            <a:r>
              <a:rPr lang="en-US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://orcoko.ru/</a:t>
            </a:r>
            <a:r>
              <a:rPr lang="en-US" b="1" u="sng" dirty="0" err="1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ppe</a:t>
            </a:r>
            <a:r>
              <a:rPr lang="ru-RU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  <a:hlinkClick r:id="rId5"/>
              </a:rPr>
              <a:t>/Итоговое</a:t>
            </a:r>
            <a:r>
              <a:rPr lang="ru-RU" b="1" u="sng" dirty="0">
                <a:solidFill>
                  <a:srgbClr val="0000FF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собеседование по русскому языку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КИМ для проведения итогового собеседования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7:30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marL="628650" indent="-266700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8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6"/>
          <a:srcRect l="10345" t="6278" r="13793" b="5832"/>
          <a:stretch>
            <a:fillRect/>
          </a:stretch>
        </p:blipFill>
        <p:spPr bwMode="auto">
          <a:xfrm>
            <a:off x="279030" y="1778254"/>
            <a:ext cx="1380793" cy="27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035175" y="2603155"/>
            <a:ext cx="6999288" cy="3862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т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иражирует КИМ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 необходимом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количестве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65610" y="3140968"/>
            <a:ext cx="7024687" cy="63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 8.45 часов до 9.00 часов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в каждой аудитории проведения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запускает ПО «Автономная станция записи» 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41" name="Группа 37"/>
          <p:cNvGrpSpPr>
            <a:grpSpLocks/>
          </p:cNvGrpSpPr>
          <p:nvPr/>
        </p:nvGrpSpPr>
        <p:grpSpPr bwMode="auto">
          <a:xfrm>
            <a:off x="2028073" y="1079250"/>
            <a:ext cx="651554" cy="454026"/>
            <a:chOff x="1495162" y="1340005"/>
            <a:chExt cx="1040511" cy="745265"/>
          </a:xfrm>
        </p:grpSpPr>
        <p:sp>
          <p:nvSpPr>
            <p:cNvPr id="42" name="Прямоугольник 41"/>
            <p:cNvSpPr/>
            <p:nvPr/>
          </p:nvSpPr>
          <p:spPr>
            <a:xfrm rot="18900000">
              <a:off x="1790328" y="1340005"/>
              <a:ext cx="745345" cy="7452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 rot="18900000">
              <a:off x="1610331" y="1340005"/>
              <a:ext cx="745345" cy="745263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TextBox 40"/>
            <p:cNvSpPr txBox="1">
              <a:spLocks noChangeArrowheads="1"/>
            </p:cNvSpPr>
            <p:nvPr/>
          </p:nvSpPr>
          <p:spPr bwMode="auto">
            <a:xfrm>
              <a:off x="1495162" y="1481139"/>
              <a:ext cx="862377" cy="555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 dirty="0">
                  <a:solidFill>
                    <a:schemeClr val="bg1"/>
                  </a:solidFill>
                  <a:latin typeface="Verdana" pitchFamily="34" charset="0"/>
                </a:rPr>
                <a:t>01</a:t>
              </a:r>
            </a:p>
          </p:txBody>
        </p:sp>
      </p:grpSp>
      <p:grpSp>
        <p:nvGrpSpPr>
          <p:cNvPr id="45" name="Группа 45"/>
          <p:cNvGrpSpPr>
            <a:grpSpLocks/>
          </p:cNvGrpSpPr>
          <p:nvPr/>
        </p:nvGrpSpPr>
        <p:grpSpPr bwMode="auto">
          <a:xfrm>
            <a:off x="2135380" y="2469974"/>
            <a:ext cx="615950" cy="454025"/>
            <a:chOff x="1647363" y="1571689"/>
            <a:chExt cx="983653" cy="745266"/>
          </a:xfrm>
        </p:grpSpPr>
        <p:sp>
          <p:nvSpPr>
            <p:cNvPr id="46" name="Прямоугольник 45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TextBox 48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02</a:t>
              </a:r>
            </a:p>
          </p:txBody>
        </p:sp>
      </p:grpSp>
      <p:grpSp>
        <p:nvGrpSpPr>
          <p:cNvPr id="71" name="Группа 49"/>
          <p:cNvGrpSpPr>
            <a:grpSpLocks/>
          </p:cNvGrpSpPr>
          <p:nvPr/>
        </p:nvGrpSpPr>
        <p:grpSpPr bwMode="auto">
          <a:xfrm>
            <a:off x="2188400" y="3203432"/>
            <a:ext cx="615950" cy="454025"/>
            <a:chOff x="1647363" y="1571689"/>
            <a:chExt cx="983653" cy="745266"/>
          </a:xfrm>
        </p:grpSpPr>
        <p:sp>
          <p:nvSpPr>
            <p:cNvPr id="72" name="Прямоугольник 71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TextBox 5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03</a:t>
              </a:r>
            </a:p>
          </p:txBody>
        </p:sp>
      </p:grpSp>
      <p:sp>
        <p:nvSpPr>
          <p:cNvPr id="75" name="Скругленный прямоугольник 74"/>
          <p:cNvSpPr/>
          <p:nvPr/>
        </p:nvSpPr>
        <p:spPr>
          <a:xfrm>
            <a:off x="2035175" y="6080125"/>
            <a:ext cx="6985000" cy="6492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контролирует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работу технических средств в каждой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  аудитории проведения на протяжении всего периода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76" name="Группа 29"/>
          <p:cNvGrpSpPr>
            <a:grpSpLocks/>
          </p:cNvGrpSpPr>
          <p:nvPr/>
        </p:nvGrpSpPr>
        <p:grpSpPr bwMode="auto">
          <a:xfrm>
            <a:off x="2123728" y="6143327"/>
            <a:ext cx="617538" cy="454025"/>
            <a:chOff x="1647363" y="1571689"/>
            <a:chExt cx="983653" cy="745266"/>
          </a:xfrm>
        </p:grpSpPr>
        <p:sp>
          <p:nvSpPr>
            <p:cNvPr id="77" name="Прямоугольник 76"/>
            <p:cNvSpPr/>
            <p:nvPr/>
          </p:nvSpPr>
          <p:spPr>
            <a:xfrm rot="18900000">
              <a:off x="1885058" y="1571689"/>
              <a:ext cx="745958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8900000">
              <a:off x="1705523" y="1571689"/>
              <a:ext cx="745957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TextBox 32"/>
            <p:cNvSpPr txBox="1">
              <a:spLocks noChangeArrowheads="1"/>
            </p:cNvSpPr>
            <p:nvPr/>
          </p:nvSpPr>
          <p:spPr bwMode="auto">
            <a:xfrm>
              <a:off x="1647363" y="1712823"/>
              <a:ext cx="862377" cy="55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solidFill>
                    <a:schemeClr val="bg1"/>
                  </a:solidFill>
                  <a:latin typeface="Verdana" pitchFamily="34" charset="0"/>
                </a:rPr>
                <a:t>04</a:t>
              </a:r>
            </a:p>
          </p:txBody>
        </p:sp>
      </p:grpSp>
      <p:sp>
        <p:nvSpPr>
          <p:cNvPr id="80" name="Прямоугольник 2"/>
          <p:cNvSpPr>
            <a:spLocks noChangeArrowheads="1"/>
          </p:cNvSpPr>
          <p:nvPr/>
        </p:nvSpPr>
        <p:spPr bwMode="auto">
          <a:xfrm>
            <a:off x="-36513" y="36567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день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итогового собеседования</a:t>
            </a:r>
          </a:p>
        </p:txBody>
      </p:sp>
      <p:pic>
        <p:nvPicPr>
          <p:cNvPr id="35" name="Рисунок 34"/>
          <p:cNvPicPr/>
          <p:nvPr/>
        </p:nvPicPr>
        <p:blipFill rotWithShape="1">
          <a:blip r:embed="rId7" cstate="print"/>
          <a:srcRect l="21517" t="11560" r="1607" b="44220"/>
          <a:stretch/>
        </p:blipFill>
        <p:spPr bwMode="auto">
          <a:xfrm>
            <a:off x="2132740" y="3887550"/>
            <a:ext cx="6759740" cy="21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гнутая вверх стрелка 1"/>
          <p:cNvSpPr/>
          <p:nvPr/>
        </p:nvSpPr>
        <p:spPr>
          <a:xfrm>
            <a:off x="1363663" y="4653136"/>
            <a:ext cx="1154304" cy="576064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43942" y="4876738"/>
            <a:ext cx="1691233" cy="1280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Начало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ПОТОКОВОЙ ЗАПИСИ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3861048"/>
            <a:ext cx="6743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6618163" y="4653136"/>
            <a:ext cx="76214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25675" y="5157192"/>
            <a:ext cx="90616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220392"/>
            <a:ext cx="6448697" cy="33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7384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Прямоугольник 2"/>
          <p:cNvSpPr>
            <a:spLocks noChangeArrowheads="1"/>
          </p:cNvSpPr>
          <p:nvPr/>
        </p:nvSpPr>
        <p:spPr bwMode="auto">
          <a:xfrm>
            <a:off x="-36513" y="36567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день итогового </a:t>
            </a:r>
            <a:r>
              <a:rPr lang="ru-RU" altLang="ru-RU" sz="2400" b="1" dirty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собеседования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63663" y="1916832"/>
            <a:ext cx="97817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0272" y="371703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66244" y="2399307"/>
            <a:ext cx="3661940" cy="3096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4463" y="4581128"/>
            <a:ext cx="4391024" cy="1649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ВАЖНО!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1. Наличие ВРЕМЕНИ ОТВЕТА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2. Отмечается участник, прошедший итоговое собеседование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3. Отметка статуса ОВЗ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824982" y="4581128"/>
            <a:ext cx="4211513" cy="1649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ВАЖНО!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. Общий список участников ОО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. Подтверждение ФИО участника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. Возможность прослушать запись участника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7. Наличие столбца Код участника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46424" y="6309320"/>
            <a:ext cx="8130032" cy="495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УЧАСТНИК ЗАПИСЫВАЕТСЯ СТРОГО ОДИН РАЗ!!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316604" y="2062384"/>
            <a:ext cx="703668" cy="2469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7384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1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892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Прямоугольник 2"/>
          <p:cNvSpPr>
            <a:spLocks noChangeArrowheads="1"/>
          </p:cNvSpPr>
          <p:nvPr/>
        </p:nvSpPr>
        <p:spPr bwMode="auto">
          <a:xfrm>
            <a:off x="-36513" y="36567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latin typeface="Cambria" pitchFamily="18" charset="0"/>
                <a:ea typeface="+mj-ea"/>
                <a:cs typeface="Times New Roman" pitchFamily="18" charset="0"/>
              </a:rPr>
              <a:t>Рекомендации для станций записи и прослушивания</a:t>
            </a:r>
            <a:endParaRPr lang="ru-RU" altLang="ru-RU" sz="2400" b="1" dirty="0">
              <a:solidFill>
                <a:srgbClr val="FFFFFF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4462" y="1412776"/>
            <a:ext cx="8387978" cy="45297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         ВАЖНО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!</a:t>
            </a:r>
          </a:p>
          <a:p>
            <a:pPr indent="-342900">
              <a:buAutoNum type="arabicParenR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Прочитать Автономная станция записи Руководство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пользователя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Прочитать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Рекомендации по настройке устройств воспроизведения звука. Описание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ошибок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Прочитать Автономная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станция прослушивания  Руководство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пользователя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Отключить  антивирусные программы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Удалить программы, использующие звукозапись (Например, </a:t>
            </a:r>
            <a:r>
              <a:rPr lang="en-US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Skype)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Выставить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настройки микрофона на 16 бит 44100 Гц или 48000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Гц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Аналогичные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настройки выставить на устройстве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воспроизведения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Убедиться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, что нужные устройства выставлены как устройства по умолчанию для записи и воспроизведения 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системе.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Установить\Переустановить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звуковые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драйвера</a:t>
            </a:r>
          </a:p>
          <a:p>
            <a:pPr indent="-342900">
              <a:buAutoNum type="arabicParenR"/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Проверить права пользователя в системе</a:t>
            </a:r>
          </a:p>
          <a:p>
            <a:pPr>
              <a:defRPr/>
            </a:pP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46424" y="6093296"/>
            <a:ext cx="8130032" cy="495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УЧАСТНИК ЗАПИСЫВАЕТСЯ СТРОГО ОДИН РАЗ!!</a:t>
            </a:r>
          </a:p>
        </p:txBody>
      </p:sp>
    </p:spTree>
    <p:extLst>
      <p:ext uri="{BB962C8B-B14F-4D97-AF65-F5344CB8AC3E}">
        <p14:creationId xmlns:p14="http://schemas.microsoft.com/office/powerpoint/2010/main" val="36438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706</Words>
  <Application>Microsoft Office PowerPoint</Application>
  <PresentationFormat>Экран (4:3)</PresentationFormat>
  <Paragraphs>120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Технические условия проведения ИС – 9</vt:lpstr>
      <vt:lpstr>Технические условия проведения ИС – 9  в дистанционном формате</vt:lpstr>
      <vt:lpstr>Подготовка к проведению ИС – 9 за 2 дня  </vt:lpstr>
      <vt:lpstr>Подготовка к проведению ИС – 9 за 1 день </vt:lpstr>
      <vt:lpstr>Подготовка к проведению ИС – 9 за 1 день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Гаврин</dc:creator>
  <cp:lastModifiedBy>Дмитрий Кульков</cp:lastModifiedBy>
  <cp:revision>71</cp:revision>
  <cp:lastPrinted>2020-01-20T11:48:48Z</cp:lastPrinted>
  <dcterms:created xsi:type="dcterms:W3CDTF">2019-11-12T06:04:58Z</dcterms:created>
  <dcterms:modified xsi:type="dcterms:W3CDTF">2021-01-20T11:47:59Z</dcterms:modified>
</cp:coreProperties>
</file>