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734" r:id="rId2"/>
    <p:sldId id="696" r:id="rId3"/>
    <p:sldId id="694" r:id="rId4"/>
    <p:sldId id="727" r:id="rId5"/>
    <p:sldId id="728" r:id="rId6"/>
    <p:sldId id="730" r:id="rId7"/>
    <p:sldId id="731" r:id="rId8"/>
  </p:sldIdLst>
  <p:sldSz cx="9144000" cy="6858000" type="screen4x3"/>
  <p:notesSz cx="6797675" cy="987425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A4"/>
    <a:srgbClr val="004F8A"/>
    <a:srgbClr val="B9D08C"/>
    <a:srgbClr val="004620"/>
    <a:srgbClr val="003B68"/>
    <a:srgbClr val="8FCE4A"/>
    <a:srgbClr val="D0D8E8"/>
    <a:srgbClr val="E9EDF4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7266" autoAdjust="0"/>
  </p:normalViewPr>
  <p:slideViewPr>
    <p:cSldViewPr>
      <p:cViewPr>
        <p:scale>
          <a:sx n="100" d="100"/>
          <a:sy n="100" d="100"/>
        </p:scale>
        <p:origin x="-109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52BCDA0-B8EC-427A-96A0-7D1B572014C3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C3B31C-B4EF-4751-8994-B713DE571B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4228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2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4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5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3ADA258-D728-4AD7-8DC4-B6BD51EABC66}" type="slidenum">
              <a:rPr lang="ru-RU" altLang="ru-RU" smtClean="0">
                <a:solidFill>
                  <a:srgbClr val="000000"/>
                </a:solidFill>
              </a:rPr>
              <a:pPr/>
              <a:t>7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7DFC1F4-2CA6-4B66-9DC4-74D75188CB30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EEAE147-0074-4258-B6B8-140A3F0909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8264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DBE0BF9-E9F8-4153-A6C7-99E098DBAA33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A9CA584-3856-4491-8FE4-D9130FAD84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7835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9AFC2176-89C4-4A58-8A2E-B155FF928D3A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65DFE2C3-3965-499E-8ED6-3F723219885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92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5CD5FF-3470-4599-A8A3-83AF6443CCD9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DCA64BA-893E-4310-B476-6C649141063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5296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CC0078C9-D9CF-43C9-858A-1D353CCA56A9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BCE4DC2B-5955-476B-A799-4D1CEE21831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844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4997630-4A0F-4865-9E8D-CD1A2CE97D48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723E484F-BB5B-4B3A-AB9A-0778F2E219A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937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62202E9-4078-4AF2-B977-70AE8FEC3912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82859D0-99E1-4CD7-B594-1BFBA590412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1765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2ACADA2-7AF1-4AA5-A4B1-1B3560247CEC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5433DE18-CBAF-4903-A1B7-9DB2E397BE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813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E173D8B-CDFC-4680-AA7B-2AEBB342B55D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8500A1A0-B04D-40A0-AD83-CB7D5D91AB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254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1609837C-3CE3-4064-9787-318DE5BC67A4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D9085598-A7E4-46A7-A292-642FE32352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569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25CBAE15-E5A0-420A-91D3-0CD23F64924E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E1B2F73-28C3-4C9E-8D00-734464EF04E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134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C44343-95ED-4479-81A6-BFDDB02C922C}" type="datetimeFigureOut">
              <a:rPr lang="ru-RU"/>
              <a:pPr>
                <a:defRPr/>
              </a:pPr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11C1FF6-6DC4-489A-BCDE-B5F0FAEE3EE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6" r:id="rId1"/>
    <p:sldLayoutId id="2147485007" r:id="rId2"/>
    <p:sldLayoutId id="2147485008" r:id="rId3"/>
    <p:sldLayoutId id="2147485009" r:id="rId4"/>
    <p:sldLayoutId id="2147485010" r:id="rId5"/>
    <p:sldLayoutId id="2147485011" r:id="rId6"/>
    <p:sldLayoutId id="2147485012" r:id="rId7"/>
    <p:sldLayoutId id="2147485013" r:id="rId8"/>
    <p:sldLayoutId id="2147485014" r:id="rId9"/>
    <p:sldLayoutId id="2147485015" r:id="rId10"/>
    <p:sldLayoutId id="21474850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21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06838" y="0"/>
            <a:ext cx="5237162" cy="10525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2644401" cy="6858000"/>
          </a:xfrm>
          <a:prstGeom prst="rect">
            <a:avLst/>
          </a:prstGeom>
          <a:gradFill>
            <a:gsLst>
              <a:gs pos="5000">
                <a:schemeClr val="accent1">
                  <a:tint val="66000"/>
                  <a:satMod val="160000"/>
                </a:schemeClr>
              </a:gs>
              <a:gs pos="7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3" b="5464"/>
          <a:stretch>
            <a:fillRect/>
          </a:stretch>
        </p:blipFill>
        <p:spPr bwMode="auto">
          <a:xfrm>
            <a:off x="7459663" y="527050"/>
            <a:ext cx="1360487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355" b="4839"/>
          <a:stretch>
            <a:fillRect/>
          </a:stretch>
        </p:blipFill>
        <p:spPr bwMode="auto">
          <a:xfrm>
            <a:off x="5707063" y="404813"/>
            <a:ext cx="1601787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50800"/>
            <a:ext cx="1328737" cy="172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3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413" y="458788"/>
            <a:ext cx="1338262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24" name="Picture 2" descr="C:\Users\user\Desktop\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80975"/>
            <a:ext cx="1606550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5" name="Прямоугольник 11"/>
          <p:cNvSpPr>
            <a:spLocks noChangeArrowheads="1"/>
          </p:cNvSpPr>
          <p:nvPr/>
        </p:nvSpPr>
        <p:spPr bwMode="auto">
          <a:xfrm>
            <a:off x="284163" y="6330950"/>
            <a:ext cx="2076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1400" i="1" dirty="0">
                <a:solidFill>
                  <a:srgbClr val="002060"/>
                </a:solidFill>
                <a:latin typeface="Cambria" pitchFamily="18" charset="0"/>
              </a:rPr>
              <a:t>4</a:t>
            </a:r>
            <a:r>
              <a:rPr lang="ru-RU" altLang="ru-RU" sz="1400" i="1" dirty="0" smtClean="0">
                <a:solidFill>
                  <a:srgbClr val="002060"/>
                </a:solidFill>
                <a:latin typeface="Cambria" pitchFamily="18" charset="0"/>
              </a:rPr>
              <a:t> февраля 2021 </a:t>
            </a:r>
            <a:r>
              <a:rPr lang="ru-RU" altLang="ru-RU" sz="1400" i="1" dirty="0">
                <a:solidFill>
                  <a:srgbClr val="002060"/>
                </a:solidFill>
                <a:latin typeface="Cambria" pitchFamily="18" charset="0"/>
              </a:rPr>
              <a:t>г.</a:t>
            </a:r>
            <a:endParaRPr lang="ru-RU" altLang="ru-RU" sz="1200" i="1" dirty="0">
              <a:solidFill>
                <a:srgbClr val="002060"/>
              </a:solidFill>
              <a:latin typeface="Cambria" pitchFamily="18" charset="0"/>
            </a:endParaRPr>
          </a:p>
        </p:txBody>
      </p:sp>
      <p:sp>
        <p:nvSpPr>
          <p:cNvPr id="13" name="Прямоугольник 2"/>
          <p:cNvSpPr>
            <a:spLocks noChangeArrowheads="1"/>
          </p:cNvSpPr>
          <p:nvPr/>
        </p:nvSpPr>
        <p:spPr bwMode="auto">
          <a:xfrm>
            <a:off x="3203575" y="5015032"/>
            <a:ext cx="570865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000" b="1" i="1" dirty="0" smtClean="0">
                <a:solidFill>
                  <a:srgbClr val="002060"/>
                </a:solidFill>
                <a:latin typeface="Cambria" pitchFamily="18" charset="0"/>
              </a:rPr>
              <a:t>Кульков Дмитрий Юрьевич,</a:t>
            </a:r>
            <a:endParaRPr lang="ru-RU" altLang="ru-RU" sz="2000" b="1" i="1" dirty="0">
              <a:solidFill>
                <a:srgbClr val="002060"/>
              </a:solidFill>
              <a:latin typeface="Cambria" pitchFamily="18" charset="0"/>
            </a:endParaRP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инженер-программист </a:t>
            </a:r>
            <a:r>
              <a:rPr lang="en-US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I</a:t>
            </a: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 категории отдела обеспечения ГИА</a:t>
            </a:r>
          </a:p>
          <a:p>
            <a:pPr algn="r">
              <a:spcBef>
                <a:spcPts val="600"/>
              </a:spcBef>
              <a:buFontTx/>
              <a:buNone/>
            </a:pP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БУ </a:t>
            </a: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ОО «Региональный центр </a:t>
            </a: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/>
            </a:r>
            <a:b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ru-RU" altLang="ru-RU" sz="1800" b="1" i="1" dirty="0" smtClean="0">
                <a:solidFill>
                  <a:srgbClr val="002060"/>
                </a:solidFill>
                <a:latin typeface="Cambria" pitchFamily="18" charset="0"/>
              </a:rPr>
              <a:t>оценки </a:t>
            </a:r>
            <a:r>
              <a:rPr lang="ru-RU" altLang="ru-RU" sz="1800" b="1" i="1" dirty="0">
                <a:solidFill>
                  <a:srgbClr val="002060"/>
                </a:solidFill>
                <a:latin typeface="Cambria" pitchFamily="18" charset="0"/>
              </a:rPr>
              <a:t>качества образования»</a:t>
            </a:r>
          </a:p>
        </p:txBody>
      </p:sp>
      <p:sp>
        <p:nvSpPr>
          <p:cNvPr id="15" name="Прямоугольник 4"/>
          <p:cNvSpPr>
            <a:spLocks noChangeArrowheads="1"/>
          </p:cNvSpPr>
          <p:nvPr/>
        </p:nvSpPr>
        <p:spPr bwMode="auto">
          <a:xfrm>
            <a:off x="577280" y="2394754"/>
            <a:ext cx="8301037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Cambria" pitchFamily="18" charset="0"/>
              </a:rPr>
              <a:t>Технологическое </a:t>
            </a:r>
            <a:r>
              <a:rPr lang="ru-RU" sz="3600" b="1" dirty="0">
                <a:solidFill>
                  <a:srgbClr val="002060"/>
                </a:solidFill>
                <a:latin typeface="Cambria" pitchFamily="18" charset="0"/>
              </a:rPr>
              <a:t>обеспечение проведения итогового собеседования</a:t>
            </a:r>
            <a:endParaRPr lang="ru-RU" altLang="ru-RU" sz="36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5794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53336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9878" y="1242629"/>
            <a:ext cx="8612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Печать бланков и форм итогового собеседования по русскому языку производится из ПО «Планирование ГИА-9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2021»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версии 16.01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8304" y="2231678"/>
            <a:ext cx="84841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 Печать бланков итогового собеседования по русскому языку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производиться 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МСУ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 При загрузке файлов с участниками в ПО «Планирование ГИА-9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2021» необходимо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загрузить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«57_MCY_код вашего района(вашей ОО)_Export_From_57_v16_01_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_2_2021»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52288" y="4867714"/>
            <a:ext cx="82188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кодами бланков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57_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_код вашего района (вашей ОО)_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CodesInterview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.02.2021»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92033" cy="818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Инструкция для технического специалиста по печати бланков и форм итогового собеседования</a:t>
            </a:r>
            <a:endParaRPr lang="ru-RU" sz="1400" dirty="0">
              <a:solidFill>
                <a:schemeClr val="bg1"/>
              </a:solidFill>
              <a:latin typeface="Cambria" panose="020405030504060302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1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C:\Users\kulkov\Desktop\Картиночки\Пользователь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414"/>
          <a:stretch/>
        </p:blipFill>
        <p:spPr bwMode="auto">
          <a:xfrm>
            <a:off x="512109" y="1916832"/>
            <a:ext cx="4419931" cy="330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kulkov\Desktop\Картиночки\Файл импорта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724"/>
          <a:stretch/>
        </p:blipFill>
        <p:spPr bwMode="auto">
          <a:xfrm>
            <a:off x="395536" y="4365104"/>
            <a:ext cx="8317166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ulkov\Desktop\Картиночки\Коды импорта.pn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414"/>
          <a:stretch/>
        </p:blipFill>
        <p:spPr bwMode="auto">
          <a:xfrm>
            <a:off x="395536" y="5733256"/>
            <a:ext cx="8118566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283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pic>
        <p:nvPicPr>
          <p:cNvPr id="23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53336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49262" y="1332057"/>
            <a:ext cx="82992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600" b="1" dirty="0"/>
              <a:t>Для добавления кодов работ итогового собеседования по русскому языку в верхнем меню выберите Обмен данными → импорт → Импорт кодов работы по собеседованию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9262" y="4005064"/>
            <a:ext cx="81551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400" dirty="0"/>
              <a:t>Печать бланков и форм итогового собеседования по русскому языку производится с компьютера (ноутбука) с установленным ПО «Планирование ГИА-9 </a:t>
            </a:r>
            <a:r>
              <a:rPr lang="ru-RU" sz="1400" dirty="0" smtClean="0"/>
              <a:t>2021» </a:t>
            </a:r>
            <a:r>
              <a:rPr lang="ru-RU" sz="1400" dirty="0"/>
              <a:t>и подключенным принтером.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9263" y="4509120"/>
            <a:ext cx="82992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400" dirty="0"/>
              <a:t>Печать бланков нужно производить с одного компьютера, для </a:t>
            </a:r>
            <a:r>
              <a:rPr lang="ru-RU" sz="1400" dirty="0" err="1"/>
              <a:t>избежания</a:t>
            </a:r>
            <a:r>
              <a:rPr lang="ru-RU" sz="1400" dirty="0"/>
              <a:t> дублей кодов работ участников.</a:t>
            </a:r>
          </a:p>
        </p:txBody>
      </p:sp>
      <p:pic>
        <p:nvPicPr>
          <p:cNvPr id="2050" name="Picture 2" descr="C:\Users\kulkov\Desktop\Картиночки\Импорт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388" y="2204864"/>
            <a:ext cx="6497637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kulkov\Desktop\Картиночки\Импорт 2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941168"/>
            <a:ext cx="490537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146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213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8772" y="1228432"/>
            <a:ext cx="83496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/>
              <a:t>Для печати бланков и форм итогового собеседования по русскому языку в верхнем меню выберите Отчеты → Собеседование. </a:t>
            </a:r>
          </a:p>
        </p:txBody>
      </p:sp>
      <p:pic>
        <p:nvPicPr>
          <p:cNvPr id="3074" name="Picture 2" descr="C:\Users\kulkov\Desktop\Картиночки\Отчёты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34605"/>
            <a:ext cx="566737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kulkov\Desktop\Картиночки\Отчёт 4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4659"/>
          <a:stretch/>
        </p:blipFill>
        <p:spPr bwMode="auto">
          <a:xfrm>
            <a:off x="6588224" y="1916832"/>
            <a:ext cx="193558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6660232" y="3284984"/>
            <a:ext cx="1800200" cy="4044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6669707" y="3284984"/>
            <a:ext cx="1790725" cy="4044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25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213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6863" y="1340768"/>
            <a:ext cx="70834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/>
              <a:t>После выбора формы откроется диалоговое окно, в котором нужно выбрать вашу ОО.</a:t>
            </a:r>
          </a:p>
        </p:txBody>
      </p:sp>
      <p:pic>
        <p:nvPicPr>
          <p:cNvPr id="4098" name="Picture 2" descr="C:\Users\kulkov\Desktop\Картиночки\отчёты 3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04"/>
          <a:stretch/>
        </p:blipFill>
        <p:spPr bwMode="auto">
          <a:xfrm>
            <a:off x="3391222" y="1716301"/>
            <a:ext cx="5429250" cy="250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kulkov\Desktop\Картиночки\Отчёт 2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752" b="66729"/>
          <a:stretch/>
        </p:blipFill>
        <p:spPr bwMode="auto">
          <a:xfrm>
            <a:off x="919188" y="2609453"/>
            <a:ext cx="1636588" cy="45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kulkov\Desktop\Картиночки\Ис-0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68" y="4391893"/>
            <a:ext cx="5508066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2"/>
          <p:cNvSpPr>
            <a:spLocks noChangeArrowheads="1"/>
          </p:cNvSpPr>
          <p:nvPr/>
        </p:nvSpPr>
        <p:spPr bwMode="auto">
          <a:xfrm>
            <a:off x="26665" y="4293096"/>
            <a:ext cx="296863" cy="288032"/>
          </a:xfrm>
          <a:prstGeom prst="ellipse">
            <a:avLst/>
          </a:prstGeom>
          <a:solidFill>
            <a:srgbClr val="C0504D">
              <a:alpha val="0"/>
            </a:srgbClr>
          </a:solidFill>
          <a:ln w="19050">
            <a:solidFill>
              <a:srgbClr val="C0504D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20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213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2976" y="1412776"/>
            <a:ext cx="7225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/>
              <a:t>Выберите форму ИС-10 «Бланки для итогового собеседования»</a:t>
            </a:r>
          </a:p>
        </p:txBody>
      </p:sp>
      <p:pic>
        <p:nvPicPr>
          <p:cNvPr id="5122" name="Picture 2" descr="C:\Users\kulkov\Desktop\Картиночки\ис-10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r="44534" b="72070"/>
          <a:stretch/>
        </p:blipFill>
        <p:spPr bwMode="auto">
          <a:xfrm>
            <a:off x="1835696" y="1963119"/>
            <a:ext cx="1643062" cy="385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91" y="2491183"/>
            <a:ext cx="5562600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 descr="C:\Users\kulkov\Desktop\Картиночки\ис-10 2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146" y="1826865"/>
            <a:ext cx="4705350" cy="376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38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552133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2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AutoShape 4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6" name="AutoShape 6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296863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7" name="AutoShape 8" descr="https://images.vexels.com/media/users/3/118412/raw/8e20ff3e012b9b8af4c4d1137cf4cca7-laptop-vector-blue-screen.png"/>
          <p:cNvSpPr>
            <a:spLocks noChangeAspect="1" noChangeArrowheads="1"/>
          </p:cNvSpPr>
          <p:nvPr/>
        </p:nvSpPr>
        <p:spPr bwMode="auto">
          <a:xfrm>
            <a:off x="449263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8" name="AutoShape 17" descr="https://www.pngkey.com/png/full/45-453882_open-laptop-icon.png"/>
          <p:cNvSpPr>
            <a:spLocks noChangeAspect="1" noChangeArrowheads="1"/>
          </p:cNvSpPr>
          <p:nvPr/>
        </p:nvSpPr>
        <p:spPr bwMode="auto">
          <a:xfrm>
            <a:off x="601663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69" name="AutoShape 28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754063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0" name="AutoShape 2" descr="https://www.clipartmax.com/png/full/103-1038590_file-emoji-u1f4bb-svg-computer-emoji-black-and-white.png"/>
          <p:cNvSpPr>
            <a:spLocks noChangeAspect="1" noChangeArrowheads="1"/>
          </p:cNvSpPr>
          <p:nvPr/>
        </p:nvSpPr>
        <p:spPr bwMode="auto">
          <a:xfrm>
            <a:off x="906463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15371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1058863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50" name="AutoShape 13" descr="https://www.pinclipart.com/picdir/middle/327-3277775_service-catalog-academic-technologies-transparent-background-e-waste.png"/>
          <p:cNvSpPr>
            <a:spLocks noChangeAspect="1" noChangeArrowheads="1"/>
          </p:cNvSpPr>
          <p:nvPr/>
        </p:nvSpPr>
        <p:spPr bwMode="auto">
          <a:xfrm>
            <a:off x="5019303" y="764704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6946" y="1412776"/>
            <a:ext cx="77614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Программа выдаст количество участников, зарегистрированных </a:t>
            </a:r>
            <a:r>
              <a:rPr lang="ru-RU" dirty="0" smtClean="0"/>
              <a:t> на итоговое собеседование в </a:t>
            </a:r>
            <a:r>
              <a:rPr lang="ru-RU" dirty="0"/>
              <a:t>данной ОО.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6862" y="3212976"/>
            <a:ext cx="70114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/>
              <a:t>Далее отобразится информация о количестве доступных </a:t>
            </a:r>
            <a:br>
              <a:rPr lang="ru-RU" dirty="0"/>
            </a:br>
            <a:r>
              <a:rPr lang="ru-RU" dirty="0"/>
              <a:t>и израсходованных номерах бланков итогового собеседования по русскому языку.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924" y="5517232"/>
            <a:ext cx="84925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dirty="0"/>
              <a:t>После заполнения всех параметров отчета ИС-10 необходимо нажать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кнопку </a:t>
            </a:r>
            <a:endParaRPr lang="ru-RU" dirty="0"/>
          </a:p>
        </p:txBody>
      </p:sp>
      <p:pic>
        <p:nvPicPr>
          <p:cNvPr id="71" name="Рисунок 70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63" y="5896482"/>
            <a:ext cx="7810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3" descr="C:\Users\kulkov\Desktop\Картиночки\ис-10 2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2" t="42583" r="7068" b="41468"/>
          <a:stretch/>
        </p:blipFill>
        <p:spPr bwMode="auto">
          <a:xfrm>
            <a:off x="2267744" y="2204864"/>
            <a:ext cx="4480553" cy="672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kulkov\Desktop\Картиночки\ис-10 2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7" t="59292" r="2371" b="1914"/>
          <a:stretch/>
        </p:blipFill>
        <p:spPr bwMode="auto">
          <a:xfrm>
            <a:off x="2252464" y="3985642"/>
            <a:ext cx="4360069" cy="1459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644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18637</TotalTime>
  <Words>262</Words>
  <Application>Microsoft Office PowerPoint</Application>
  <PresentationFormat>Экран (4:3)</PresentationFormat>
  <Paragraphs>26</Paragraphs>
  <Slides>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Светлана Тихоновская</cp:lastModifiedBy>
  <cp:revision>1121</cp:revision>
  <cp:lastPrinted>2020-02-10T06:29:42Z</cp:lastPrinted>
  <dcterms:created xsi:type="dcterms:W3CDTF">2011-08-25T06:09:31Z</dcterms:created>
  <dcterms:modified xsi:type="dcterms:W3CDTF">2021-02-04T09:47:24Z</dcterms:modified>
</cp:coreProperties>
</file>