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725" r:id="rId2"/>
    <p:sldId id="660" r:id="rId3"/>
    <p:sldId id="696" r:id="rId4"/>
    <p:sldId id="727" r:id="rId5"/>
    <p:sldId id="735" r:id="rId6"/>
    <p:sldId id="697" r:id="rId7"/>
    <p:sldId id="728" r:id="rId8"/>
    <p:sldId id="729" r:id="rId9"/>
    <p:sldId id="730" r:id="rId10"/>
    <p:sldId id="719" r:id="rId11"/>
    <p:sldId id="731" r:id="rId12"/>
    <p:sldId id="732" r:id="rId13"/>
    <p:sldId id="738" r:id="rId14"/>
    <p:sldId id="716" r:id="rId15"/>
    <p:sldId id="737" r:id="rId16"/>
    <p:sldId id="736" r:id="rId17"/>
    <p:sldId id="734" r:id="rId18"/>
    <p:sldId id="687" r:id="rId19"/>
  </p:sldIdLst>
  <p:sldSz cx="9144000" cy="6858000" type="screen4x3"/>
  <p:notesSz cx="6797675" cy="987425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4F8A"/>
    <a:srgbClr val="004620"/>
    <a:srgbClr val="B9D08C"/>
    <a:srgbClr val="003B68"/>
    <a:srgbClr val="005EA4"/>
    <a:srgbClr val="8FCE4A"/>
    <a:srgbClr val="D0D8E8"/>
    <a:srgbClr val="E9EDF4"/>
    <a:srgbClr val="ADDB7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65" autoAdjust="0"/>
    <p:restoredTop sz="97266" autoAdjust="0"/>
  </p:normalViewPr>
  <p:slideViewPr>
    <p:cSldViewPr>
      <p:cViewPr varScale="1">
        <p:scale>
          <a:sx n="43" d="100"/>
          <a:sy n="43" d="100"/>
        </p:scale>
        <p:origin x="-130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56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52BCDA0-B8EC-427A-96A0-7D1B572014C3}" type="datetimeFigureOut">
              <a:rPr lang="ru-RU"/>
              <a:pPr>
                <a:defRPr/>
              </a:pPr>
              <a:t>04.02.2021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36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FC3B31C-B4EF-4751-8994-B713DE571BC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1084228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FD487D26-233C-4459-A2FE-820610598A08}" type="slidenum">
              <a:rPr lang="ru-RU" altLang="ru-RU" smtClean="0">
                <a:solidFill>
                  <a:srgbClr val="000000"/>
                </a:solidFill>
              </a:rPr>
              <a:pPr/>
              <a:t>1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CC337AC-42FF-4666-A77E-5ADAA01A4EF1}" type="slidenum">
              <a:rPr lang="ru-RU" altLang="ru-RU" smtClean="0">
                <a:solidFill>
                  <a:srgbClr val="000000"/>
                </a:solidFill>
              </a:rPr>
              <a:pPr/>
              <a:t>10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A3ADA258-D728-4AD7-8DC4-B6BD51EABC66}" type="slidenum">
              <a:rPr lang="ru-RU" altLang="ru-RU" smtClean="0">
                <a:solidFill>
                  <a:srgbClr val="000000"/>
                </a:solidFill>
              </a:rPr>
              <a:pPr/>
              <a:t>11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CC337AC-42FF-4666-A77E-5ADAA01A4EF1}" type="slidenum">
              <a:rPr lang="ru-RU" altLang="ru-RU" smtClean="0">
                <a:solidFill>
                  <a:srgbClr val="000000"/>
                </a:solidFill>
              </a:rPr>
              <a:pPr/>
              <a:t>12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CC337AC-42FF-4666-A77E-5ADAA01A4EF1}" type="slidenum">
              <a:rPr lang="ru-RU" altLang="ru-RU" smtClean="0">
                <a:solidFill>
                  <a:srgbClr val="000000"/>
                </a:solidFill>
              </a:rPr>
              <a:pPr/>
              <a:t>13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CC337AC-42FF-4666-A77E-5ADAA01A4EF1}" type="slidenum">
              <a:rPr lang="ru-RU" altLang="ru-RU" smtClean="0">
                <a:solidFill>
                  <a:srgbClr val="000000"/>
                </a:solidFill>
              </a:rPr>
              <a:pPr/>
              <a:t>14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A3ADA258-D728-4AD7-8DC4-B6BD51EABC66}" type="slidenum">
              <a:rPr lang="ru-RU" altLang="ru-RU" smtClean="0">
                <a:solidFill>
                  <a:srgbClr val="000000"/>
                </a:solidFill>
              </a:rPr>
              <a:pPr/>
              <a:t>15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CC337AC-42FF-4666-A77E-5ADAA01A4EF1}" type="slidenum">
              <a:rPr lang="ru-RU" altLang="ru-RU" smtClean="0">
                <a:solidFill>
                  <a:srgbClr val="000000"/>
                </a:solidFill>
              </a:rPr>
              <a:pPr/>
              <a:t>16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CC337AC-42FF-4666-A77E-5ADAA01A4EF1}" type="slidenum">
              <a:rPr lang="ru-RU" altLang="ru-RU" smtClean="0">
                <a:solidFill>
                  <a:srgbClr val="000000"/>
                </a:solidFill>
              </a:rPr>
              <a:pPr/>
              <a:t>17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ECC337AC-42FF-4666-A77E-5ADAA01A4EF1}" type="slidenum">
              <a:rPr lang="ru-RU" altLang="ru-RU" smtClean="0">
                <a:solidFill>
                  <a:srgbClr val="000000"/>
                </a:solidFill>
              </a:rPr>
              <a:pPr/>
              <a:t>18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A3ADA258-D728-4AD7-8DC4-B6BD51EABC66}" type="slidenum">
              <a:rPr lang="ru-RU" altLang="ru-RU" smtClean="0">
                <a:solidFill>
                  <a:srgbClr val="000000"/>
                </a:solidFill>
              </a:rPr>
              <a:pPr/>
              <a:t>2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A3ADA258-D728-4AD7-8DC4-B6BD51EABC66}" type="slidenum">
              <a:rPr lang="ru-RU" altLang="ru-RU" smtClean="0">
                <a:solidFill>
                  <a:srgbClr val="000000"/>
                </a:solidFill>
              </a:rPr>
              <a:pPr/>
              <a:t>3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A3ADA258-D728-4AD7-8DC4-B6BD51EABC66}" type="slidenum">
              <a:rPr lang="ru-RU" altLang="ru-RU" smtClean="0">
                <a:solidFill>
                  <a:srgbClr val="000000"/>
                </a:solidFill>
              </a:rPr>
              <a:pPr/>
              <a:t>4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A3ADA258-D728-4AD7-8DC4-B6BD51EABC66}" type="slidenum">
              <a:rPr lang="ru-RU" altLang="ru-RU" smtClean="0">
                <a:solidFill>
                  <a:srgbClr val="000000"/>
                </a:solidFill>
              </a:rPr>
              <a:pPr/>
              <a:t>5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A3ADA258-D728-4AD7-8DC4-B6BD51EABC66}" type="slidenum">
              <a:rPr lang="ru-RU" altLang="ru-RU" smtClean="0">
                <a:solidFill>
                  <a:srgbClr val="000000"/>
                </a:solidFill>
              </a:rPr>
              <a:pPr/>
              <a:t>6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A3ADA258-D728-4AD7-8DC4-B6BD51EABC66}" type="slidenum">
              <a:rPr lang="ru-RU" altLang="ru-RU" smtClean="0">
                <a:solidFill>
                  <a:srgbClr val="000000"/>
                </a:solidFill>
              </a:rPr>
              <a:pPr/>
              <a:t>7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A3ADA258-D728-4AD7-8DC4-B6BD51EABC66}" type="slidenum">
              <a:rPr lang="ru-RU" altLang="ru-RU" smtClean="0">
                <a:solidFill>
                  <a:srgbClr val="000000"/>
                </a:solidFill>
              </a:rPr>
              <a:pPr/>
              <a:t>8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dirty="0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A3ADA258-D728-4AD7-8DC4-B6BD51EABC66}" type="slidenum">
              <a:rPr lang="ru-RU" altLang="ru-RU" smtClean="0">
                <a:solidFill>
                  <a:srgbClr val="000000"/>
                </a:solidFill>
              </a:rPr>
              <a:pPr/>
              <a:t>9</a:t>
            </a:fld>
            <a:endParaRPr lang="ru-RU" alt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7DFC1F4-2CA6-4B66-9DC4-74D75188CB30}" type="datetimeFigureOut">
              <a:rPr lang="ru-RU"/>
              <a:pPr>
                <a:defRPr/>
              </a:pPr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EEAE147-0074-4258-B6B8-140A3F0909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328264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DBE0BF9-E9F8-4153-A6C7-99E098DBAA33}" type="datetimeFigureOut">
              <a:rPr lang="ru-RU"/>
              <a:pPr>
                <a:defRPr/>
              </a:pPr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A9CA584-3856-4491-8FE4-D9130FAD84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678356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9AFC2176-89C4-4A58-8A2E-B155FF928D3A}" type="datetimeFigureOut">
              <a:rPr lang="ru-RU"/>
              <a:pPr>
                <a:defRPr/>
              </a:pPr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5DFE2C3-3965-499E-8ED6-3F723219885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21925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65CD5FF-3470-4599-A8A3-83AF6443CCD9}" type="datetimeFigureOut">
              <a:rPr lang="ru-RU"/>
              <a:pPr>
                <a:defRPr/>
              </a:pPr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DCA64BA-893E-4310-B476-6C649141063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052967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C0078C9-D9CF-43C9-858A-1D353CCA56A9}" type="datetimeFigureOut">
              <a:rPr lang="ru-RU"/>
              <a:pPr>
                <a:defRPr/>
              </a:pPr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CE4DC2B-5955-476B-A799-4D1CEE21831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818446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4997630-4A0F-4865-9E8D-CD1A2CE97D48}" type="datetimeFigureOut">
              <a:rPr lang="ru-RU"/>
              <a:pPr>
                <a:defRPr/>
              </a:pPr>
              <a:t>04.02.2021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23E484F-BB5B-4B3A-AB9A-0778F2E219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839372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62202E9-4078-4AF2-B977-70AE8FEC3912}" type="datetimeFigureOut">
              <a:rPr lang="ru-RU"/>
              <a:pPr>
                <a:defRPr/>
              </a:pPr>
              <a:t>04.02.2021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82859D0-99E1-4CD7-B594-1BFBA590412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361765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2ACADA2-7AF1-4AA5-A4B1-1B3560247CEC}" type="datetimeFigureOut">
              <a:rPr lang="ru-RU"/>
              <a:pPr>
                <a:defRPr/>
              </a:pPr>
              <a:t>04.02.2021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433DE18-CBAF-4903-A1B7-9DB2E397BE2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018134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E173D8B-CDFC-4680-AA7B-2AEBB342B55D}" type="datetimeFigureOut">
              <a:rPr lang="ru-RU"/>
              <a:pPr>
                <a:defRPr/>
              </a:pPr>
              <a:t>04.02.2021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500A1A0-B04D-40A0-AD83-CB7D5D91AB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462544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609837C-3CE3-4064-9787-318DE5BC67A4}" type="datetimeFigureOut">
              <a:rPr lang="ru-RU"/>
              <a:pPr>
                <a:defRPr/>
              </a:pPr>
              <a:t>04.02.2021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9085598-A7E4-46A7-A292-642FE32352C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955699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5CBAE15-E5A0-420A-91D3-0CD23F64924E}" type="datetimeFigureOut">
              <a:rPr lang="ru-RU"/>
              <a:pPr>
                <a:defRPr/>
              </a:pPr>
              <a:t>04.02.2021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E1B2F73-28C3-4C9E-8D00-734464EF04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481344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7C44343-95ED-4479-81A6-BFDDB02C922C}" type="datetimeFigureOut">
              <a:rPr lang="ru-RU"/>
              <a:pPr>
                <a:defRPr/>
              </a:pPr>
              <a:t>04.02.2021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11C1FF6-6DC4-489A-BCDE-B5F0FAEE3EE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06" r:id="rId1"/>
    <p:sldLayoutId id="2147485007" r:id="rId2"/>
    <p:sldLayoutId id="2147485008" r:id="rId3"/>
    <p:sldLayoutId id="2147485009" r:id="rId4"/>
    <p:sldLayoutId id="2147485010" r:id="rId5"/>
    <p:sldLayoutId id="2147485011" r:id="rId6"/>
    <p:sldLayoutId id="2147485012" r:id="rId7"/>
    <p:sldLayoutId id="2147485013" r:id="rId8"/>
    <p:sldLayoutId id="2147485014" r:id="rId9"/>
    <p:sldLayoutId id="2147485015" r:id="rId10"/>
    <p:sldLayoutId id="21474850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11.0.0.1:22888/" TargetMode="Externa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Итоги репетиционного итогового собеседования</a:t>
            </a:r>
            <a:endParaRPr lang="ru-RU" altLang="ru-RU" sz="2800" b="1" dirty="0">
              <a:solidFill>
                <a:schemeClr val="bg1"/>
              </a:solidFill>
              <a:latin typeface="Cambria" pitchFamily="18" charset="0"/>
              <a:cs typeface="Arial" charset="0"/>
            </a:endParaRPr>
          </a:p>
        </p:txBody>
      </p:sp>
      <p:sp>
        <p:nvSpPr>
          <p:cNvPr id="14341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4342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4343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4344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4345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942231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0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1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5019303" y="76470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115616" y="836712"/>
            <a:ext cx="6480720" cy="670237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Зарегистрировано в РИС – </a:t>
            </a:r>
            <a:r>
              <a:rPr lang="ru-RU" sz="28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6763</a:t>
            </a:r>
            <a:r>
              <a:rPr lang="ru-RU" sz="20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участников ИС</a:t>
            </a:r>
            <a:endParaRPr lang="ru-RU" sz="1600" b="1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01663" y="3140968"/>
            <a:ext cx="2674193" cy="136815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 очной форме – </a:t>
            </a:r>
            <a:r>
              <a:rPr lang="ru-RU" sz="2000" b="1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6519</a:t>
            </a:r>
            <a:r>
              <a:rPr lang="ru-RU" b="1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человек 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(98 %)</a:t>
            </a:r>
            <a:endParaRPr lang="ru-RU" b="1" dirty="0">
              <a:solidFill>
                <a:prstClr val="black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868144" y="3140968"/>
            <a:ext cx="2520280" cy="136815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 дистанционной форме – </a:t>
            </a:r>
          </a:p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127</a:t>
            </a:r>
            <a:r>
              <a:rPr lang="ru-RU" b="1" dirty="0" smtClean="0">
                <a:solidFill>
                  <a:prstClr val="black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 человек (2 %)</a:t>
            </a:r>
            <a:endParaRPr lang="ru-RU" b="1" dirty="0">
              <a:solidFill>
                <a:prstClr val="black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Правая фигурная скобка 36"/>
          <p:cNvSpPr/>
          <p:nvPr/>
        </p:nvSpPr>
        <p:spPr>
          <a:xfrm rot="5400000">
            <a:off x="4421752" y="2198632"/>
            <a:ext cx="228488" cy="540060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16618" y="5301208"/>
            <a:ext cx="4039358" cy="1296144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6413 </a:t>
            </a:r>
          </a:p>
          <a:p>
            <a:pPr algn="ctr"/>
            <a:r>
              <a:rPr lang="ru-RU" sz="2000" b="1" dirty="0" smtClean="0">
                <a:solidFill>
                  <a:prstClr val="white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участников (96,5 %) – «зачет»</a:t>
            </a:r>
            <a:endParaRPr lang="ru-RU" sz="2000" b="1" dirty="0">
              <a:solidFill>
                <a:prstClr val="white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 bwMode="auto">
          <a:xfrm>
            <a:off x="4716016" y="5301208"/>
            <a:ext cx="4123456" cy="129614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-2678862"/>
              <a:satOff val="16139"/>
              <a:lumOff val="1294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233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участника  (3,5 %) - «незачет».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 2020 году – 2,6 %</a:t>
            </a:r>
            <a:endParaRPr lang="ru-RU" sz="2000" b="1" dirty="0">
              <a:solidFill>
                <a:schemeClr val="bg1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Блок-схема: узел 11"/>
          <p:cNvSpPr/>
          <p:nvPr/>
        </p:nvSpPr>
        <p:spPr bwMode="auto">
          <a:xfrm>
            <a:off x="3059832" y="1556792"/>
            <a:ext cx="3000697" cy="2952328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-2678862"/>
              <a:satOff val="16139"/>
              <a:lumOff val="1294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6646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  <a:p>
            <a:pPr algn="ctr"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участников</a:t>
            </a:r>
          </a:p>
          <a:p>
            <a:pPr algn="ctr"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р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епетиционного итогового собеседования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4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18574" y="1628800"/>
            <a:ext cx="1867644" cy="1286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6617" y="1556370"/>
            <a:ext cx="2094092" cy="151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1684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89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0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1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2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3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16394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Заголовок 1"/>
          <p:cNvSpPr txBox="1">
            <a:spLocks/>
          </p:cNvSpPr>
          <p:nvPr/>
        </p:nvSpPr>
        <p:spPr bwMode="auto">
          <a:xfrm>
            <a:off x="71438" y="68263"/>
            <a:ext cx="896461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FFFFFF"/>
                </a:solidFill>
                <a:latin typeface="Cambria" pitchFamily="18" charset="0"/>
              </a:rPr>
              <a:t>В аудитории подготовки</a:t>
            </a:r>
            <a:endParaRPr lang="ru-RU" altLang="ru-RU" sz="2800" b="1" dirty="0">
              <a:solidFill>
                <a:srgbClr val="FFFFFF"/>
              </a:solidFill>
              <a:latin typeface="Cambri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76524"/>
            <a:ext cx="3924828" cy="53928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0794" y="4149080"/>
            <a:ext cx="3279638" cy="8640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5222050" y="4356393"/>
            <a:ext cx="9635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prstClr val="black"/>
                </a:solidFill>
              </a:rPr>
              <a:t>2  2</a:t>
            </a:r>
            <a:endParaRPr lang="ru-RU" sz="3200" b="1" dirty="0">
              <a:solidFill>
                <a:prstClr val="black"/>
              </a:solidFill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2987824" y="1880828"/>
            <a:ext cx="1188524" cy="46805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4644008" y="1700808"/>
            <a:ext cx="42484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В поле «Резерв» в бланке ИС организатор в аудитории подготовки вносит код «22», начиная с первой ячейки, участникам с ОВЗ, </a:t>
            </a:r>
            <a:b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</a:br>
            <a:r>
              <a:rPr lang="ru-RU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детям-инвалидам и инвалидам согласно списку, предоставленному ответственным организатором ОО</a:t>
            </a:r>
            <a:endParaRPr lang="ru-RU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639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473" y="1628800"/>
            <a:ext cx="3554658" cy="21602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591040"/>
            <a:ext cx="4104456" cy="385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3" descr="E:\rtc_prezent_png\rtc_shapk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Заголовок 1"/>
          <p:cNvSpPr>
            <a:spLocks noGrp="1"/>
          </p:cNvSpPr>
          <p:nvPr>
            <p:ph type="ctrTitle"/>
          </p:nvPr>
        </p:nvSpPr>
        <p:spPr>
          <a:xfrm>
            <a:off x="144463" y="-99392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Собеседование и оценивание ответов участников ИС с ОВЗ, детей-инвалидов и инвалидов</a:t>
            </a:r>
          </a:p>
        </p:txBody>
      </p:sp>
      <p:sp>
        <p:nvSpPr>
          <p:cNvPr id="15365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6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7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8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9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0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1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0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5019303" y="76470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49263" y="836712"/>
            <a:ext cx="8371208" cy="714837"/>
          </a:xfrm>
          <a:prstGeom prst="roundRect">
            <a:avLst/>
          </a:prstGeom>
          <a:solidFill>
            <a:srgbClr val="FFC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Порядку проведения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итогового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собеседования по русскому языку 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07504" y="3501008"/>
            <a:ext cx="4457352" cy="3284984"/>
          </a:xfrm>
          <a:prstGeom prst="roundRect">
            <a:avLst>
              <a:gd name="adj" fmla="val 8664"/>
            </a:avLst>
          </a:prstGeom>
          <a:solidFill>
            <a:srgbClr val="92D05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В ОО: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иметь список участников ИС данных категорий;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экспертов, оценивающих ответы данных участников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знакомить экспертов с критериями оценивания, максимальным и минимальным баллами для участников данных категорий;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собеседника для данных категорий участников;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ровести предварительную беседу </a:t>
            </a:r>
            <a:b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участниками данных категорий</a:t>
            </a:r>
            <a:endParaRPr lang="ru-RU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4"/>
          <p:cNvSpPr>
            <a:spLocks noChangeArrowheads="1"/>
          </p:cNvSpPr>
          <p:nvPr/>
        </p:nvSpPr>
        <p:spPr bwMode="auto">
          <a:xfrm>
            <a:off x="4716016" y="5445224"/>
            <a:ext cx="424847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1800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Участники с тяжелыми нарушениями речи выбирают форму проведения ИС: 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1800" b="1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устная или письменная</a:t>
            </a:r>
            <a:endParaRPr lang="ru-RU" altLang="ru-RU" sz="1800" b="1" dirty="0">
              <a:solidFill>
                <a:srgbClr val="C00000"/>
              </a:solidFill>
              <a:latin typeface="Cambr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041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89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0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1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2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3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16394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Заголовок 1"/>
          <p:cNvSpPr txBox="1">
            <a:spLocks/>
          </p:cNvSpPr>
          <p:nvPr/>
        </p:nvSpPr>
        <p:spPr bwMode="auto">
          <a:xfrm>
            <a:off x="71438" y="68263"/>
            <a:ext cx="896461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FFFFFF"/>
                </a:solidFill>
                <a:latin typeface="Cambria" pitchFamily="18" charset="0"/>
              </a:rPr>
              <a:t>Заполнение экспертом бланка итогового собеседования участника с ОВЗ</a:t>
            </a:r>
            <a:endParaRPr lang="ru-RU" altLang="ru-RU" sz="2800" b="1" dirty="0">
              <a:solidFill>
                <a:srgbClr val="FFFFFF"/>
              </a:solidFill>
              <a:latin typeface="Cambri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76524"/>
            <a:ext cx="3924828" cy="53928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563888" y="3501008"/>
            <a:ext cx="117013" cy="1170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572225" y="3855929"/>
            <a:ext cx="117013" cy="1170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561339" y="4437112"/>
            <a:ext cx="117013" cy="1170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563888" y="5013176"/>
            <a:ext cx="117013" cy="1170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561338" y="5445224"/>
            <a:ext cx="117013" cy="1170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572225" y="5805264"/>
            <a:ext cx="117013" cy="11701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553744" y="1301859"/>
            <a:ext cx="43387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Все ячейки по 19 критериям должны быть заполнены!!!</a:t>
            </a:r>
            <a:endParaRPr lang="ru-RU" sz="2400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2699792" y="3212975"/>
            <a:ext cx="576064" cy="309634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3347864" y="3140968"/>
            <a:ext cx="576064" cy="309634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437112" y="234888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>
                <a:solidFill>
                  <a:srgbClr val="004F8A"/>
                </a:solidFill>
                <a:latin typeface="Cambria" panose="02040503050406030204" pitchFamily="18" charset="0"/>
              </a:rPr>
              <a:t>В случае если участник </a:t>
            </a:r>
            <a:r>
              <a:rPr lang="ru-RU" b="1" dirty="0" smtClean="0">
                <a:solidFill>
                  <a:srgbClr val="004F8A"/>
                </a:solidFill>
                <a:latin typeface="Cambria" panose="02040503050406030204" pitchFamily="18" charset="0"/>
              </a:rPr>
              <a:t>ИС с ОВЗ </a:t>
            </a:r>
            <a:br>
              <a:rPr lang="ru-RU" b="1" dirty="0" smtClean="0">
                <a:solidFill>
                  <a:srgbClr val="004F8A"/>
                </a:solidFill>
                <a:latin typeface="Cambria" panose="02040503050406030204" pitchFamily="18" charset="0"/>
              </a:rPr>
            </a:br>
            <a:r>
              <a:rPr lang="ru-RU" b="1" dirty="0" smtClean="0">
                <a:solidFill>
                  <a:srgbClr val="004F8A"/>
                </a:solidFill>
                <a:latin typeface="Cambria" panose="02040503050406030204" pitchFamily="18" charset="0"/>
              </a:rPr>
              <a:t>не </a:t>
            </a:r>
            <a:r>
              <a:rPr lang="ru-RU" b="1" dirty="0">
                <a:solidFill>
                  <a:srgbClr val="004F8A"/>
                </a:solidFill>
                <a:latin typeface="Cambria" panose="02040503050406030204" pitchFamily="18" charset="0"/>
              </a:rPr>
              <a:t>выполнял задание </a:t>
            </a:r>
            <a:r>
              <a:rPr lang="ru-RU" b="1" dirty="0" smtClean="0">
                <a:solidFill>
                  <a:srgbClr val="004F8A"/>
                </a:solidFill>
                <a:latin typeface="Cambria" panose="02040503050406030204" pitchFamily="18" charset="0"/>
              </a:rPr>
              <a:t>ИС </a:t>
            </a:r>
            <a:br>
              <a:rPr lang="ru-RU" b="1" dirty="0" smtClean="0">
                <a:solidFill>
                  <a:srgbClr val="004F8A"/>
                </a:solidFill>
                <a:latin typeface="Cambria" panose="02040503050406030204" pitchFamily="18" charset="0"/>
              </a:rPr>
            </a:br>
            <a:r>
              <a:rPr lang="ru-RU" b="1" dirty="0" smtClean="0">
                <a:solidFill>
                  <a:srgbClr val="004F8A"/>
                </a:solidFill>
                <a:latin typeface="Cambria" panose="02040503050406030204" pitchFamily="18" charset="0"/>
              </a:rPr>
              <a:t>(</a:t>
            </a:r>
            <a:r>
              <a:rPr lang="ru-RU" b="1" dirty="0">
                <a:solidFill>
                  <a:srgbClr val="004F8A"/>
                </a:solidFill>
                <a:latin typeface="Cambria" panose="02040503050406030204" pitchFamily="18" charset="0"/>
              </a:rPr>
              <a:t>например, </a:t>
            </a:r>
            <a:r>
              <a:rPr lang="ru-RU" b="1" dirty="0" smtClean="0">
                <a:solidFill>
                  <a:srgbClr val="004F8A"/>
                </a:solidFill>
                <a:latin typeface="Cambria" panose="02040503050406030204" pitchFamily="18" charset="0"/>
              </a:rPr>
              <a:t>участник с </a:t>
            </a:r>
            <a:r>
              <a:rPr lang="ru-RU" b="1" dirty="0">
                <a:solidFill>
                  <a:srgbClr val="004F8A"/>
                </a:solidFill>
                <a:latin typeface="Cambria" panose="02040503050406030204" pitchFamily="18" charset="0"/>
              </a:rPr>
              <a:t>тяжелыми нарушениями речи не выполняет задание 1), эксперт выставляет </a:t>
            </a:r>
            <a:br>
              <a:rPr lang="ru-RU" b="1" dirty="0">
                <a:solidFill>
                  <a:srgbClr val="004F8A"/>
                </a:solidFill>
                <a:latin typeface="Cambria" panose="02040503050406030204" pitchFamily="18" charset="0"/>
              </a:rPr>
            </a:br>
            <a:r>
              <a:rPr lang="ru-RU" b="1" dirty="0">
                <a:solidFill>
                  <a:srgbClr val="004F8A"/>
                </a:solidFill>
                <a:latin typeface="Cambria" panose="02040503050406030204" pitchFamily="18" charset="0"/>
              </a:rPr>
              <a:t>по всем критериям </a:t>
            </a:r>
            <a:r>
              <a:rPr lang="ru-RU" b="1" dirty="0" smtClean="0">
                <a:solidFill>
                  <a:srgbClr val="004F8A"/>
                </a:solidFill>
                <a:latin typeface="Cambria" panose="02040503050406030204" pitchFamily="18" charset="0"/>
              </a:rPr>
              <a:t/>
            </a:r>
            <a:br>
              <a:rPr lang="ru-RU" b="1" dirty="0" smtClean="0">
                <a:solidFill>
                  <a:srgbClr val="004F8A"/>
                </a:solidFill>
                <a:latin typeface="Cambria" panose="02040503050406030204" pitchFamily="18" charset="0"/>
              </a:rPr>
            </a:br>
            <a:r>
              <a:rPr lang="ru-RU" b="1" dirty="0" smtClean="0">
                <a:solidFill>
                  <a:srgbClr val="004F8A"/>
                </a:solidFill>
                <a:latin typeface="Cambria" panose="02040503050406030204" pitchFamily="18" charset="0"/>
              </a:rPr>
              <a:t>к </a:t>
            </a:r>
            <a:r>
              <a:rPr lang="ru-RU" b="1" dirty="0">
                <a:solidFill>
                  <a:srgbClr val="004F8A"/>
                </a:solidFill>
                <a:latin typeface="Cambria" panose="02040503050406030204" pitchFamily="18" charset="0"/>
              </a:rPr>
              <a:t>заданию № </a:t>
            </a:r>
            <a:r>
              <a:rPr lang="ru-RU" b="1" dirty="0" smtClean="0">
                <a:solidFill>
                  <a:srgbClr val="004F8A"/>
                </a:solidFill>
                <a:latin typeface="Cambria" panose="02040503050406030204" pitchFamily="18" charset="0"/>
              </a:rPr>
              <a:t>1 – </a:t>
            </a:r>
            <a:r>
              <a:rPr lang="ru-RU" b="1" dirty="0">
                <a:solidFill>
                  <a:srgbClr val="004F8A"/>
                </a:solidFill>
                <a:latin typeface="Cambria" panose="02040503050406030204" pitchFamily="18" charset="0"/>
              </a:rPr>
              <a:t>0 баллов.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564856" y="2276872"/>
            <a:ext cx="432762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4572000" y="4581128"/>
            <a:ext cx="432762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4423781" y="468914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004F8A"/>
                </a:solidFill>
                <a:latin typeface="Cambria" panose="02040503050406030204" pitchFamily="18" charset="0"/>
              </a:rPr>
              <a:t>Участник </a:t>
            </a:r>
            <a:r>
              <a:rPr lang="ru-RU" dirty="0" smtClean="0">
                <a:solidFill>
                  <a:srgbClr val="004F8A"/>
                </a:solidFill>
                <a:latin typeface="Cambria" panose="02040503050406030204" pitchFamily="18" charset="0"/>
              </a:rPr>
              <a:t>ИС с ОВЗ может </a:t>
            </a:r>
            <a:r>
              <a:rPr lang="ru-RU" dirty="0">
                <a:solidFill>
                  <a:srgbClr val="004F8A"/>
                </a:solidFill>
                <a:latin typeface="Cambria" panose="02040503050406030204" pitchFamily="18" charset="0"/>
              </a:rPr>
              <a:t>по желанию выполнять задание, которое для </a:t>
            </a:r>
            <a:r>
              <a:rPr lang="ru-RU" dirty="0" smtClean="0">
                <a:solidFill>
                  <a:srgbClr val="004F8A"/>
                </a:solidFill>
                <a:latin typeface="Cambria" panose="02040503050406030204" pitchFamily="18" charset="0"/>
              </a:rPr>
              <a:t>такой </a:t>
            </a:r>
            <a:r>
              <a:rPr lang="ru-RU" dirty="0">
                <a:solidFill>
                  <a:srgbClr val="004F8A"/>
                </a:solidFill>
                <a:latin typeface="Cambria" panose="02040503050406030204" pitchFamily="18" charset="0"/>
              </a:rPr>
              <a:t>категории </a:t>
            </a:r>
            <a:r>
              <a:rPr lang="ru-RU" dirty="0" smtClean="0">
                <a:solidFill>
                  <a:srgbClr val="004F8A"/>
                </a:solidFill>
                <a:latin typeface="Cambria" panose="02040503050406030204" pitchFamily="18" charset="0"/>
              </a:rPr>
              <a:t>ОВЗ исключено</a:t>
            </a:r>
            <a:r>
              <a:rPr lang="ru-RU" dirty="0">
                <a:solidFill>
                  <a:srgbClr val="004F8A"/>
                </a:solidFill>
                <a:latin typeface="Cambria" panose="02040503050406030204" pitchFamily="18" charset="0"/>
              </a:rPr>
              <a:t>. </a:t>
            </a:r>
            <a:endParaRPr lang="ru-RU" dirty="0" smtClean="0">
              <a:solidFill>
                <a:srgbClr val="004F8A"/>
              </a:solidFill>
              <a:latin typeface="Cambria" panose="02040503050406030204" pitchFamily="18" charset="0"/>
            </a:endParaRPr>
          </a:p>
          <a:p>
            <a:pPr algn="ctr"/>
            <a:r>
              <a:rPr lang="ru-RU" dirty="0" smtClean="0">
                <a:solidFill>
                  <a:srgbClr val="004F8A"/>
                </a:solidFill>
                <a:latin typeface="Cambria" panose="02040503050406030204" pitchFamily="18" charset="0"/>
              </a:rPr>
              <a:t>В </a:t>
            </a:r>
            <a:r>
              <a:rPr lang="ru-RU" dirty="0">
                <a:solidFill>
                  <a:srgbClr val="004F8A"/>
                </a:solidFill>
                <a:latin typeface="Cambria" panose="02040503050406030204" pitchFamily="18" charset="0"/>
              </a:rPr>
              <a:t>этом случае эксперт оценивает выполнение </a:t>
            </a:r>
            <a:r>
              <a:rPr lang="ru-RU" dirty="0" smtClean="0">
                <a:solidFill>
                  <a:srgbClr val="004F8A"/>
                </a:solidFill>
                <a:latin typeface="Cambria" panose="02040503050406030204" pitchFamily="18" charset="0"/>
              </a:rPr>
              <a:t>участником этого задания</a:t>
            </a:r>
            <a:endParaRPr lang="ru-RU" dirty="0">
              <a:solidFill>
                <a:srgbClr val="004F8A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199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89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0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1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2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3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16394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Заголовок 1"/>
          <p:cNvSpPr txBox="1">
            <a:spLocks/>
          </p:cNvSpPr>
          <p:nvPr/>
        </p:nvSpPr>
        <p:spPr bwMode="auto">
          <a:xfrm>
            <a:off x="71438" y="-27384"/>
            <a:ext cx="896461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None/>
            </a:pPr>
            <a:r>
              <a:rPr lang="ru-RU" altLang="ru-RU" sz="2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Временной регламент </a:t>
            </a:r>
            <a:r>
              <a:rPr lang="ru-RU" altLang="ru-RU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выполнения заданий ИС </a:t>
            </a:r>
            <a:br>
              <a:rPr lang="ru-RU" altLang="ru-RU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участниками с ОВЗ</a:t>
            </a:r>
            <a:endParaRPr lang="ru-RU" altLang="ru-RU" sz="2400" b="1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841"/>
          <a:stretch/>
        </p:blipFill>
        <p:spPr bwMode="auto">
          <a:xfrm>
            <a:off x="8097" y="3396874"/>
            <a:ext cx="4545648" cy="3300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64856" y="3941048"/>
            <a:ext cx="4482305" cy="2756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61693" y="3358312"/>
            <a:ext cx="4385468" cy="1259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вал 1"/>
          <p:cNvSpPr/>
          <p:nvPr/>
        </p:nvSpPr>
        <p:spPr>
          <a:xfrm>
            <a:off x="3707904" y="3348902"/>
            <a:ext cx="864096" cy="38525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3023890" y="2965014"/>
            <a:ext cx="807343" cy="3398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045594" y="2986500"/>
            <a:ext cx="91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ВРЕМЯ</a:t>
            </a:r>
            <a:endParaRPr lang="ru-RU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2924944"/>
            <a:ext cx="29163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Ориентировочно можно </a:t>
            </a:r>
            <a:endParaRPr lang="ru-RU" sz="2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16423" y="2924944"/>
            <a:ext cx="48960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каждому разделу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увеличить в три раза</a:t>
            </a: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14313" y="1052736"/>
            <a:ext cx="8739187" cy="17761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3306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Участники итогового собеседования с ОВЗ, </a:t>
            </a:r>
            <a:r>
              <a:rPr lang="ru-RU" sz="20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дети-инвалиды </a:t>
            </a:r>
            <a:br>
              <a:rPr lang="ru-RU" sz="20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инвалиды самостоятельно по своему усмотрению распределяют </a:t>
            </a:r>
            <a:r>
              <a:rPr lang="ru-RU" sz="20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время (45 минут), </a:t>
            </a:r>
            <a:r>
              <a:rPr lang="ru-RU" sz="20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отведенное на проведение итогового </a:t>
            </a:r>
            <a:r>
              <a:rPr lang="ru-RU" sz="20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собеседования. </a:t>
            </a:r>
          </a:p>
          <a:p>
            <a:pPr algn="ctr" defTabSz="63306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Могут </a:t>
            </a:r>
            <a:r>
              <a:rPr lang="ru-RU" sz="20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использовать время как на подготовку </a:t>
            </a:r>
            <a:r>
              <a:rPr lang="ru-RU" sz="20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20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ответам, </a:t>
            </a:r>
            <a:r>
              <a:rPr lang="ru-RU" sz="20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так </a:t>
            </a:r>
            <a:br>
              <a:rPr lang="ru-RU" sz="20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на ответы на </a:t>
            </a:r>
            <a:r>
              <a:rPr lang="ru-RU" sz="2000" b="1" dirty="0" smtClean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задания КИМ </a:t>
            </a:r>
            <a:r>
              <a:rPr lang="ru-RU" sz="2000" b="1" dirty="0">
                <a:solidFill>
                  <a:srgbClr val="003399"/>
                </a:solidFill>
                <a:latin typeface="Times New Roman" pitchFamily="18" charset="0"/>
                <a:cs typeface="Times New Roman" pitchFamily="18" charset="0"/>
              </a:rPr>
              <a:t>итогового собеседования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256050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89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0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1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16394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Заголовок 1"/>
          <p:cNvSpPr txBox="1">
            <a:spLocks/>
          </p:cNvSpPr>
          <p:nvPr/>
        </p:nvSpPr>
        <p:spPr bwMode="auto">
          <a:xfrm>
            <a:off x="71438" y="-27384"/>
            <a:ext cx="896461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None/>
            </a:pPr>
            <a:r>
              <a:rPr lang="ru-RU" altLang="ru-RU" sz="28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Завершение итогового </a:t>
            </a:r>
            <a:r>
              <a:rPr lang="ru-RU" altLang="ru-RU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собеседования </a:t>
            </a:r>
            <a:br>
              <a:rPr lang="ru-RU" altLang="ru-RU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 аудитории проведения</a:t>
            </a:r>
            <a:endParaRPr lang="ru-RU" altLang="ru-RU" sz="2800" b="1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192088" y="4516611"/>
            <a:ext cx="4955976" cy="222475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itchFamily="18" charset="0"/>
              </a:rPr>
              <a:t>Экзаменатор – собеседник</a:t>
            </a: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chemeClr val="tx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упаковывает </a:t>
            </a:r>
            <a:r>
              <a:rPr lang="ru-RU" sz="2000" dirty="0" smtClean="0">
                <a:solidFill>
                  <a:schemeClr val="tx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все КИМ из аудитории в </a:t>
            </a:r>
            <a:r>
              <a:rPr lang="ru-RU" sz="2000" dirty="0">
                <a:solidFill>
                  <a:schemeClr val="tx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конверт;</a:t>
            </a: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chemeClr val="tx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передает ответственному организатору ОО два ВДП, конверт </a:t>
            </a:r>
            <a:r>
              <a:rPr lang="ru-RU" sz="2000" dirty="0" smtClean="0">
                <a:solidFill>
                  <a:schemeClr val="tx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 </a:t>
            </a:r>
            <a:r>
              <a:rPr lang="ru-RU" sz="2000" dirty="0">
                <a:solidFill>
                  <a:schemeClr val="tx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КИМ, форму </a:t>
            </a:r>
            <a:r>
              <a:rPr lang="ru-RU" sz="2000" dirty="0" smtClean="0">
                <a:solidFill>
                  <a:schemeClr val="tx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ИС-02 и все остальные материалы ИС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5292080" y="1772817"/>
            <a:ext cx="3744416" cy="482453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itchFamily="18" charset="0"/>
              </a:rPr>
              <a:t>Технический специалист</a:t>
            </a: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chemeClr val="tx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завершает ИС в каждой аудитории </a:t>
            </a:r>
            <a:r>
              <a:rPr lang="ru-RU" sz="2000" dirty="0" smtClean="0">
                <a:solidFill>
                  <a:schemeClr val="tx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solidFill>
                  <a:schemeClr val="tx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ПО «Автономная станция записи», выгружает аудиозаписи ИС </a:t>
            </a:r>
            <a:r>
              <a:rPr lang="ru-RU" sz="2000" dirty="0" smtClean="0">
                <a:solidFill>
                  <a:schemeClr val="tx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>
                <a:solidFill>
                  <a:schemeClr val="tx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сохраняет их в каждой аудитории;</a:t>
            </a: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chemeClr val="tx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копирует на съемный электронный носитель </a:t>
            </a:r>
            <a:r>
              <a:rPr lang="ru-RU" sz="2000" dirty="0" smtClean="0">
                <a:solidFill>
                  <a:schemeClr val="tx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solidFill>
                  <a:schemeClr val="tx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и передает </a:t>
            </a:r>
            <a:r>
              <a:rPr lang="ru-RU" sz="2000" dirty="0">
                <a:solidFill>
                  <a:schemeClr val="tx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ответственному организатору </a:t>
            </a:r>
            <a:r>
              <a:rPr lang="ru-RU" sz="2000" dirty="0" smtClean="0">
                <a:solidFill>
                  <a:schemeClr val="tx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ОО </a:t>
            </a:r>
            <a:br>
              <a:rPr lang="ru-RU" sz="2000" dirty="0" smtClean="0">
                <a:solidFill>
                  <a:schemeClr val="tx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tx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 штабе</a:t>
            </a: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192088" y="1029891"/>
            <a:ext cx="4955976" cy="321367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itchFamily="18" charset="0"/>
              </a:rPr>
              <a:t>Эксперт</a:t>
            </a: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chemeClr val="tx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упаковывает бланки </a:t>
            </a:r>
            <a:r>
              <a:rPr lang="ru-RU" sz="2000" dirty="0" smtClean="0">
                <a:solidFill>
                  <a:schemeClr val="tx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ИС в ВДП.</a:t>
            </a:r>
          </a:p>
          <a:p>
            <a:pPr eaLnBrk="1" hangingPunct="1">
              <a:defRPr/>
            </a:pPr>
            <a:r>
              <a:rPr lang="ru-RU" sz="2000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ВНИМАНИЕ!!! Бланки </a:t>
            </a:r>
            <a:r>
              <a:rPr lang="ru-RU" sz="2000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 кодом «22</a:t>
            </a:r>
            <a:r>
              <a:rPr lang="ru-RU" sz="2000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» класть </a:t>
            </a:r>
            <a:r>
              <a:rPr lang="ru-RU" sz="2000" dirty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сверху стопки бланков </a:t>
            </a:r>
            <a:r>
              <a:rPr lang="ru-RU" sz="2000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ИС </a:t>
            </a:r>
            <a:br>
              <a:rPr lang="ru-RU" sz="2000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C0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из данной аудитории;</a:t>
            </a: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chemeClr val="tx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у</a:t>
            </a:r>
            <a:r>
              <a:rPr lang="ru-RU" sz="2000" dirty="0" smtClean="0">
                <a:solidFill>
                  <a:schemeClr val="tx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паковывает форму </a:t>
            </a:r>
            <a:r>
              <a:rPr lang="ru-RU" sz="2000" dirty="0">
                <a:solidFill>
                  <a:schemeClr val="tx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черновика </a:t>
            </a:r>
            <a:r>
              <a:rPr lang="ru-RU" sz="2000" dirty="0" smtClean="0">
                <a:solidFill>
                  <a:schemeClr val="tx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для эксперта во второй ВДП</a:t>
            </a:r>
            <a:r>
              <a:rPr lang="ru-RU" sz="2000" dirty="0">
                <a:solidFill>
                  <a:schemeClr val="tx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eaLnBrk="1" hangingPunct="1"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chemeClr val="tx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передает два </a:t>
            </a:r>
            <a:r>
              <a:rPr lang="ru-RU" sz="2000" dirty="0" smtClean="0">
                <a:solidFill>
                  <a:schemeClr val="tx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ВДП, КИМ и все материалы экзаменатору-собеседнику</a:t>
            </a:r>
          </a:p>
        </p:txBody>
      </p:sp>
      <p:sp>
        <p:nvSpPr>
          <p:cNvPr id="55" name="Стрелка вниз 54"/>
          <p:cNvSpPr/>
          <p:nvPr/>
        </p:nvSpPr>
        <p:spPr>
          <a:xfrm>
            <a:off x="2387944" y="4236070"/>
            <a:ext cx="527872" cy="273050"/>
          </a:xfrm>
          <a:prstGeom prst="downArrow">
            <a:avLst/>
          </a:prstGeom>
          <a:solidFill>
            <a:srgbClr val="3078B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000">
              <a:solidFill>
                <a:srgbClr val="FFFF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370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Сбор материалов ИС </a:t>
            </a:r>
            <a:b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</a:br>
            <a: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и заполнение сопроводительных бланков</a:t>
            </a:r>
          </a:p>
        </p:txBody>
      </p:sp>
      <p:sp>
        <p:nvSpPr>
          <p:cNvPr id="15365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6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7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8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9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0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1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0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5019303" y="76470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65287" y="1052736"/>
            <a:ext cx="3402657" cy="357418"/>
          </a:xfrm>
          <a:prstGeom prst="roundRect">
            <a:avLst/>
          </a:prstGeom>
          <a:solidFill>
            <a:srgbClr val="FFC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1 схеме оценивания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273799" y="1052736"/>
            <a:ext cx="3402657" cy="357418"/>
          </a:xfrm>
          <a:prstGeom prst="roundRect">
            <a:avLst/>
          </a:prstGeom>
          <a:solidFill>
            <a:srgbClr val="FFC00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2 схеме оценивания</a:t>
            </a:r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6688" y="2492896"/>
            <a:ext cx="2422525" cy="18210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36" name="Прямоугольник 35"/>
          <p:cNvSpPr/>
          <p:nvPr/>
        </p:nvSpPr>
        <p:spPr>
          <a:xfrm>
            <a:off x="1058863" y="3292451"/>
            <a:ext cx="191687" cy="16130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166689" y="3652491"/>
            <a:ext cx="1234948" cy="2096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166688" y="4012531"/>
            <a:ext cx="1234948" cy="209696"/>
          </a:xfrm>
          <a:prstGeom prst="ellipse">
            <a:avLst/>
          </a:prstGeom>
          <a:noFill/>
          <a:ln w="28575">
            <a:solidFill>
              <a:srgbClr val="4058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120650" y="1628800"/>
            <a:ext cx="4307334" cy="2762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Эксперт упаковывает:</a:t>
            </a:r>
            <a:endParaRPr lang="ru-RU" sz="1600" b="1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0" y="1700808"/>
            <a:ext cx="2017589" cy="903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altLang="ru-RU" sz="1600" b="1" dirty="0">
                <a:solidFill>
                  <a:srgbClr val="003399"/>
                </a:solidFill>
                <a:latin typeface="Cambria" panose="02040503050406030204" pitchFamily="18" charset="0"/>
              </a:rPr>
              <a:t>в первый ВДП –  бланки ИС</a:t>
            </a:r>
            <a:endParaRPr lang="ru-RU" sz="1600" b="1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5499" y="2760102"/>
            <a:ext cx="2422525" cy="18210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45" name="Прямоугольник 44"/>
          <p:cNvSpPr/>
          <p:nvPr/>
        </p:nvSpPr>
        <p:spPr>
          <a:xfrm>
            <a:off x="3257674" y="3717032"/>
            <a:ext cx="191687" cy="16130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2365500" y="3919697"/>
            <a:ext cx="1234948" cy="2096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2378047" y="4287192"/>
            <a:ext cx="1234948" cy="209696"/>
          </a:xfrm>
          <a:prstGeom prst="ellipse">
            <a:avLst/>
          </a:prstGeom>
          <a:noFill/>
          <a:ln w="28575">
            <a:solidFill>
              <a:srgbClr val="4058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554411" y="1853208"/>
            <a:ext cx="2017589" cy="903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altLang="ru-RU" sz="16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во второй ВДП </a:t>
            </a:r>
            <a:r>
              <a:rPr lang="ru-RU" altLang="ru-RU" sz="1600" b="1" dirty="0">
                <a:solidFill>
                  <a:srgbClr val="003399"/>
                </a:solidFill>
                <a:latin typeface="Cambria" panose="02040503050406030204" pitchFamily="18" charset="0"/>
              </a:rPr>
              <a:t>–  </a:t>
            </a:r>
            <a:r>
              <a:rPr lang="ru-RU" altLang="ru-RU" sz="16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формы ИС-04</a:t>
            </a:r>
            <a:endParaRPr lang="ru-RU" sz="1600" b="1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2017589" y="4541937"/>
            <a:ext cx="2050355" cy="903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6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подпись эксперта</a:t>
            </a:r>
            <a:endParaRPr lang="ru-RU" sz="1600" b="1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323528" y="4869160"/>
            <a:ext cx="1234948" cy="2096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867549" y="5013176"/>
            <a:ext cx="3784572" cy="903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6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подпись экзаменатора-собеседника</a:t>
            </a:r>
            <a:endParaRPr lang="ru-RU" sz="1600" b="1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53" name="Овал 52"/>
          <p:cNvSpPr/>
          <p:nvPr/>
        </p:nvSpPr>
        <p:spPr>
          <a:xfrm>
            <a:off x="323528" y="5373216"/>
            <a:ext cx="1234948" cy="209696"/>
          </a:xfrm>
          <a:prstGeom prst="ellipse">
            <a:avLst/>
          </a:prstGeom>
          <a:noFill/>
          <a:ln w="28575">
            <a:solidFill>
              <a:srgbClr val="4058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</a:endParaRPr>
          </a:p>
        </p:txBody>
      </p:sp>
      <p:sp>
        <p:nvSpPr>
          <p:cNvPr id="54" name="Скругленный прямоугольник 53"/>
          <p:cNvSpPr/>
          <p:nvPr/>
        </p:nvSpPr>
        <p:spPr>
          <a:xfrm>
            <a:off x="4932040" y="1523975"/>
            <a:ext cx="4032448" cy="2762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Собеседник упаковывает в аудитории:</a:t>
            </a:r>
            <a:endParaRPr lang="ru-RU" sz="1600" b="1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93891" y="2100039"/>
            <a:ext cx="2422525" cy="18210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56" name="Прямоугольник 55"/>
          <p:cNvSpPr/>
          <p:nvPr/>
        </p:nvSpPr>
        <p:spPr>
          <a:xfrm>
            <a:off x="6786066" y="2899594"/>
            <a:ext cx="191687" cy="16130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8" name="Овал 57"/>
          <p:cNvSpPr/>
          <p:nvPr/>
        </p:nvSpPr>
        <p:spPr>
          <a:xfrm>
            <a:off x="5893891" y="3619674"/>
            <a:ext cx="1234948" cy="209696"/>
          </a:xfrm>
          <a:prstGeom prst="ellipse">
            <a:avLst/>
          </a:prstGeom>
          <a:noFill/>
          <a:ln w="28575">
            <a:solidFill>
              <a:srgbClr val="4058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652120" y="1484784"/>
            <a:ext cx="3093268" cy="903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altLang="ru-RU" sz="1600" b="1" dirty="0">
                <a:solidFill>
                  <a:srgbClr val="003399"/>
                </a:solidFill>
                <a:latin typeface="Cambria" panose="02040503050406030204" pitchFamily="18" charset="0"/>
              </a:rPr>
              <a:t>в </a:t>
            </a:r>
            <a:r>
              <a:rPr lang="ru-RU" altLang="ru-RU" sz="16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один ВДП </a:t>
            </a:r>
            <a:r>
              <a:rPr lang="ru-RU" altLang="ru-RU" sz="1600" b="1" dirty="0">
                <a:solidFill>
                  <a:srgbClr val="003399"/>
                </a:solidFill>
                <a:latin typeface="Cambria" panose="02040503050406030204" pitchFamily="18" charset="0"/>
              </a:rPr>
              <a:t>–  бланки ИС</a:t>
            </a:r>
            <a:endParaRPr lang="ru-RU" sz="1600" b="1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4788024" y="4050158"/>
            <a:ext cx="4355976" cy="27622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16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Эксперт упаковывает после проверки ИС:</a:t>
            </a:r>
            <a:endParaRPr lang="ru-RU" sz="1600" b="1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61" name="Овал 60"/>
          <p:cNvSpPr/>
          <p:nvPr/>
        </p:nvSpPr>
        <p:spPr>
          <a:xfrm>
            <a:off x="5868144" y="3252167"/>
            <a:ext cx="1234948" cy="209696"/>
          </a:xfrm>
          <a:prstGeom prst="ellipse">
            <a:avLst/>
          </a:prstGeom>
          <a:noFill/>
          <a:ln w="28575">
            <a:solidFill>
              <a:srgbClr val="4058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5436097" y="4044255"/>
            <a:ext cx="2880320" cy="903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altLang="ru-RU" sz="1600" b="1" dirty="0">
                <a:solidFill>
                  <a:srgbClr val="003399"/>
                </a:solidFill>
                <a:latin typeface="Cambria" panose="02040503050406030204" pitchFamily="18" charset="0"/>
              </a:rPr>
              <a:t>в </a:t>
            </a:r>
            <a:r>
              <a:rPr lang="ru-RU" altLang="ru-RU" sz="16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тот же ВДП </a:t>
            </a:r>
            <a:r>
              <a:rPr lang="ru-RU" altLang="ru-RU" sz="1600" b="1" dirty="0">
                <a:solidFill>
                  <a:srgbClr val="003399"/>
                </a:solidFill>
                <a:latin typeface="Cambria" panose="02040503050406030204" pitchFamily="18" charset="0"/>
              </a:rPr>
              <a:t>–  бланки </a:t>
            </a:r>
            <a:r>
              <a:rPr lang="ru-RU" altLang="ru-RU" sz="16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ИС;</a:t>
            </a:r>
            <a:endParaRPr lang="ru-RU" sz="1600" b="1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65899" y="4887525"/>
            <a:ext cx="2422525" cy="18210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64" name="Овал 63"/>
          <p:cNvSpPr/>
          <p:nvPr/>
        </p:nvSpPr>
        <p:spPr>
          <a:xfrm>
            <a:off x="5965900" y="6047120"/>
            <a:ext cx="1234948" cy="2096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5292080" y="4260279"/>
            <a:ext cx="3528391" cy="903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altLang="ru-RU" sz="16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во второй ВДП </a:t>
            </a:r>
            <a:r>
              <a:rPr lang="ru-RU" altLang="ru-RU" sz="1600" b="1" dirty="0">
                <a:solidFill>
                  <a:srgbClr val="003399"/>
                </a:solidFill>
                <a:latin typeface="Cambria" panose="02040503050406030204" pitchFamily="18" charset="0"/>
              </a:rPr>
              <a:t>–  </a:t>
            </a:r>
            <a:r>
              <a:rPr lang="ru-RU" altLang="ru-RU" sz="16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формы ИС-04</a:t>
            </a:r>
            <a:endParaRPr lang="ru-RU" sz="1600" b="1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67" name="Овал 66"/>
          <p:cNvSpPr/>
          <p:nvPr/>
        </p:nvSpPr>
        <p:spPr>
          <a:xfrm>
            <a:off x="6001348" y="6426847"/>
            <a:ext cx="1234948" cy="2096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C00000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35496" y="5733256"/>
            <a:ext cx="5760640" cy="9032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altLang="ru-RU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ВАЖНО!!! </a:t>
            </a:r>
          </a:p>
          <a:p>
            <a:pPr algn="ctr" eaLnBrk="1" hangingPunct="1">
              <a:defRPr/>
            </a:pPr>
            <a:r>
              <a:rPr lang="ru-RU" altLang="ru-RU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Бланки с кодом «22» класть </a:t>
            </a:r>
          </a:p>
          <a:p>
            <a:pPr algn="ctr" eaLnBrk="1" hangingPunct="1">
              <a:defRPr/>
            </a:pPr>
            <a:r>
              <a:rPr lang="ru-RU" altLang="ru-RU" sz="2000" b="1" dirty="0">
                <a:solidFill>
                  <a:srgbClr val="FF0000"/>
                </a:solidFill>
                <a:latin typeface="Cambria" panose="02040503050406030204" pitchFamily="18" charset="0"/>
              </a:rPr>
              <a:t>с</a:t>
            </a:r>
            <a:r>
              <a:rPr lang="ru-RU" altLang="ru-RU" sz="20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верху стопки с бланками  </a:t>
            </a:r>
            <a:endParaRPr lang="ru-RU" sz="2000" b="1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1058863" y="3292451"/>
            <a:ext cx="191687" cy="1613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V="1">
            <a:off x="1058863" y="3317824"/>
            <a:ext cx="191687" cy="1359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>
            <a:off x="3256264" y="3705334"/>
            <a:ext cx="191687" cy="1613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/>
          <p:nvPr/>
        </p:nvCxnSpPr>
        <p:spPr>
          <a:xfrm flipV="1">
            <a:off x="3256264" y="3730707"/>
            <a:ext cx="191687" cy="1359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>
            <a:off x="6756577" y="2892127"/>
            <a:ext cx="191687" cy="1613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 flipV="1">
            <a:off x="6804248" y="2917500"/>
            <a:ext cx="191687" cy="1359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Прямоугольник 82"/>
          <p:cNvSpPr/>
          <p:nvPr/>
        </p:nvSpPr>
        <p:spPr>
          <a:xfrm>
            <a:off x="6876256" y="5899174"/>
            <a:ext cx="191687" cy="16130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84" name="Прямая соединительная линия 83"/>
          <p:cNvCxnSpPr/>
          <p:nvPr/>
        </p:nvCxnSpPr>
        <p:spPr>
          <a:xfrm>
            <a:off x="6876256" y="5899174"/>
            <a:ext cx="191687" cy="16130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 flipV="1">
            <a:off x="6876256" y="5924547"/>
            <a:ext cx="191687" cy="1359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717507" y="4789342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–</a:t>
            </a:r>
            <a:endParaRPr lang="ru-RU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1619672" y="5301208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–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7802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89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0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1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2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3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16394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Заголовок 1"/>
          <p:cNvSpPr txBox="1">
            <a:spLocks/>
          </p:cNvSpPr>
          <p:nvPr/>
        </p:nvSpPr>
        <p:spPr bwMode="auto">
          <a:xfrm>
            <a:off x="71438" y="-27384"/>
            <a:ext cx="896461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None/>
            </a:pPr>
            <a:r>
              <a:rPr lang="ru-RU" altLang="ru-RU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Ответственный организатор ОО передает </a:t>
            </a:r>
            <a:br>
              <a:rPr lang="ru-RU" altLang="ru-RU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в ОРЦОКО:</a:t>
            </a:r>
            <a:endParaRPr lang="ru-RU" altLang="ru-RU" sz="2800" b="1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6863" y="1124744"/>
            <a:ext cx="859561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</a:t>
            </a:r>
            <a:r>
              <a:rPr lang="ru-RU" sz="2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носитель с аудиозаписями </a:t>
            </a:r>
            <a:r>
              <a:rPr lang="ru-RU" sz="2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ответов          участников </a:t>
            </a:r>
            <a:r>
              <a:rPr lang="ru-RU" sz="2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 (один </a:t>
            </a:r>
            <a:r>
              <a:rPr lang="en-US" sz="2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CD(DVD</a:t>
            </a:r>
            <a:r>
              <a:rPr lang="ru-RU" sz="2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)-диск</a:t>
            </a:r>
            <a:r>
              <a:rPr lang="ru-RU" sz="2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Необходимо </a:t>
            </a:r>
            <a:r>
              <a:rPr lang="ru-RU" altLang="ru-RU" sz="24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на диске </a:t>
            </a:r>
            <a:r>
              <a:rPr lang="ru-RU" altLang="ru-RU" sz="2400" b="1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пронумеровать аудитории проведения.</a:t>
            </a:r>
            <a:r>
              <a:rPr lang="ru-RU" altLang="ru-RU" sz="24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 В папке с аудиозаписями каждой аудитории </a:t>
            </a:r>
            <a:r>
              <a:rPr lang="ru-RU" altLang="ru-RU" sz="2400" b="1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количество файлов = количеству участников + </a:t>
            </a:r>
            <a:r>
              <a:rPr lang="ru-RU" altLang="ru-RU" sz="2400" b="1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2</a:t>
            </a:r>
            <a:r>
              <a:rPr lang="ru-RU" sz="2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ведомости учета проведения ИС в аудиториях (форма ИС-02) </a:t>
            </a:r>
            <a:r>
              <a:rPr lang="ru-RU" sz="2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количеству аудиторий</a:t>
            </a:r>
            <a:r>
              <a:rPr lang="ru-RU" sz="2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endParaRPr lang="ru-RU" sz="2400" dirty="0" smtClean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ВДП с бланками участников ИС (</a:t>
            </a:r>
            <a:r>
              <a:rPr lang="ru-RU" sz="2400" b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количеству аудиторий</a:t>
            </a:r>
            <a:r>
              <a:rPr lang="ru-RU" sz="2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неиспользованные, испорченные бланки итогового </a:t>
            </a:r>
            <a:r>
              <a:rPr lang="ru-RU" sz="24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собеседования;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ru-RU" sz="2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акты и служебные записки (при наличии)</a:t>
            </a:r>
          </a:p>
        </p:txBody>
      </p:sp>
    </p:spTree>
    <p:extLst>
      <p:ext uri="{BB962C8B-B14F-4D97-AF65-F5344CB8AC3E}">
        <p14:creationId xmlns:p14="http://schemas.microsoft.com/office/powerpoint/2010/main" xmlns="" val="385340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89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0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1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2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3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16394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5" name="Заголовок 1"/>
          <p:cNvSpPr txBox="1">
            <a:spLocks/>
          </p:cNvSpPr>
          <p:nvPr/>
        </p:nvSpPr>
        <p:spPr bwMode="auto">
          <a:xfrm>
            <a:off x="71438" y="-27384"/>
            <a:ext cx="896461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None/>
            </a:pPr>
            <a:r>
              <a:rPr lang="ru-RU" altLang="ru-RU" sz="28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Дополнительная информация </a:t>
            </a:r>
            <a:endParaRPr lang="ru-RU" altLang="ru-RU" sz="2800" b="1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67544" y="1268760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4F8A"/>
                </a:solidFill>
                <a:latin typeface="Cambria" panose="02040503050406030204" pitchFamily="18" charset="0"/>
              </a:rPr>
              <a:t>Ответственные организаторы ОО, подведомственных Департаменту образования Орловской области,</a:t>
            </a:r>
            <a:br>
              <a:rPr lang="ru-RU" sz="2400" dirty="0" smtClean="0">
                <a:solidFill>
                  <a:srgbClr val="004F8A"/>
                </a:solidFill>
                <a:latin typeface="Cambria" panose="02040503050406030204" pitchFamily="18" charset="0"/>
              </a:rPr>
            </a:br>
            <a:r>
              <a:rPr lang="ru-RU" sz="2400" dirty="0" smtClean="0">
                <a:solidFill>
                  <a:srgbClr val="004F8A"/>
                </a:solidFill>
                <a:latin typeface="Cambria" panose="02040503050406030204" pitchFamily="18" charset="0"/>
              </a:rPr>
              <a:t>получают материалы итогового собеседования </a:t>
            </a:r>
            <a:br>
              <a:rPr lang="ru-RU" sz="2400" dirty="0" smtClean="0">
                <a:solidFill>
                  <a:srgbClr val="004F8A"/>
                </a:solidFill>
                <a:latin typeface="Cambria" panose="02040503050406030204" pitchFamily="18" charset="0"/>
              </a:rPr>
            </a:br>
            <a:r>
              <a:rPr lang="ru-RU" sz="2400" dirty="0" smtClean="0">
                <a:solidFill>
                  <a:srgbClr val="004F8A"/>
                </a:solidFill>
                <a:latin typeface="Cambria" panose="02040503050406030204" pitchFamily="18" charset="0"/>
              </a:rPr>
              <a:t>8 февраля 2021 года с 10.00 до 15.00 часов.</a:t>
            </a:r>
          </a:p>
          <a:p>
            <a:pPr algn="ctr"/>
            <a:r>
              <a:rPr lang="ru-RU" sz="2400" dirty="0">
                <a:solidFill>
                  <a:srgbClr val="004F8A"/>
                </a:solidFill>
                <a:latin typeface="Cambria" panose="02040503050406030204" pitchFamily="18" charset="0"/>
              </a:rPr>
              <a:t>При себе </a:t>
            </a:r>
            <a:r>
              <a:rPr lang="ru-RU" sz="2400" dirty="0" smtClean="0">
                <a:solidFill>
                  <a:srgbClr val="004F8A"/>
                </a:solidFill>
                <a:latin typeface="Cambria" panose="02040503050406030204" pitchFamily="18" charset="0"/>
              </a:rPr>
              <a:t>иметь </a:t>
            </a:r>
            <a:r>
              <a:rPr lang="ru-RU" sz="2400" dirty="0" err="1" smtClean="0">
                <a:solidFill>
                  <a:srgbClr val="004F8A"/>
                </a:solidFill>
                <a:latin typeface="Cambria" panose="02040503050406030204" pitchFamily="18" charset="0"/>
              </a:rPr>
              <a:t>флеш</a:t>
            </a:r>
            <a:r>
              <a:rPr lang="ru-RU" sz="2400" dirty="0" smtClean="0">
                <a:solidFill>
                  <a:srgbClr val="004F8A"/>
                </a:solidFill>
                <a:latin typeface="Cambria" panose="02040503050406030204" pitchFamily="18" charset="0"/>
              </a:rPr>
              <a:t>-накопитель</a:t>
            </a:r>
            <a:r>
              <a:rPr lang="ru-RU" sz="2400" dirty="0">
                <a:solidFill>
                  <a:srgbClr val="004F8A"/>
                </a:solidFill>
                <a:latin typeface="Cambria" panose="02040503050406030204" pitchFamily="18" charset="0"/>
              </a:rPr>
              <a:t>.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467544" y="3356992"/>
            <a:ext cx="82089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296863" y="3501008"/>
            <a:ext cx="852360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4F8A"/>
                </a:solidFill>
                <a:latin typeface="Cambria" panose="02040503050406030204" pitchFamily="18" charset="0"/>
              </a:rPr>
              <a:t>Сдача материалов итогового собеседования ответственными </a:t>
            </a:r>
            <a:r>
              <a:rPr lang="ru-RU" sz="2400" dirty="0">
                <a:solidFill>
                  <a:srgbClr val="004F8A"/>
                </a:solidFill>
                <a:latin typeface="Cambria" panose="02040503050406030204" pitchFamily="18" charset="0"/>
              </a:rPr>
              <a:t>организаторами </a:t>
            </a:r>
            <a:r>
              <a:rPr lang="ru-RU" sz="2400" dirty="0" smtClean="0">
                <a:solidFill>
                  <a:srgbClr val="004F8A"/>
                </a:solidFill>
                <a:latin typeface="Cambria" panose="02040503050406030204" pitchFamily="18" charset="0"/>
              </a:rPr>
              <a:t>ОО согласно графику.</a:t>
            </a:r>
          </a:p>
          <a:p>
            <a:pPr algn="ctr"/>
            <a:r>
              <a:rPr lang="ru-RU" sz="2400" dirty="0" smtClean="0">
                <a:solidFill>
                  <a:srgbClr val="004F8A"/>
                </a:solidFill>
                <a:latin typeface="Cambria" panose="02040503050406030204" pitchFamily="18" charset="0"/>
              </a:rPr>
              <a:t>12 февраля 2021 года с 9.00 до 15.00 часов </a:t>
            </a:r>
            <a:r>
              <a:rPr lang="ru-RU" sz="2400" dirty="0">
                <a:solidFill>
                  <a:srgbClr val="004F8A"/>
                </a:solidFill>
                <a:latin typeface="Cambria" panose="02040503050406030204" pitchFamily="18" charset="0"/>
              </a:rPr>
              <a:t>– </a:t>
            </a:r>
            <a:endParaRPr lang="ru-RU" sz="2400" dirty="0" smtClean="0">
              <a:solidFill>
                <a:srgbClr val="004F8A"/>
              </a:solidFill>
              <a:latin typeface="Cambria" panose="02040503050406030204" pitchFamily="18" charset="0"/>
            </a:endParaRPr>
          </a:p>
          <a:p>
            <a:pPr algn="ctr"/>
            <a:r>
              <a:rPr lang="ru-RU" sz="2400" dirty="0" smtClean="0">
                <a:solidFill>
                  <a:srgbClr val="004F8A"/>
                </a:solidFill>
                <a:latin typeface="Cambria" panose="02040503050406030204" pitchFamily="18" charset="0"/>
              </a:rPr>
              <a:t>школы города Орла и ОО, подведомственные </a:t>
            </a:r>
          </a:p>
          <a:p>
            <a:pPr algn="ctr"/>
            <a:r>
              <a:rPr lang="ru-RU" sz="2400" dirty="0" smtClean="0">
                <a:solidFill>
                  <a:srgbClr val="004F8A"/>
                </a:solidFill>
                <a:latin typeface="Cambria" panose="02040503050406030204" pitchFamily="18" charset="0"/>
              </a:rPr>
              <a:t>Департаменту образования Орловской области;</a:t>
            </a:r>
          </a:p>
          <a:p>
            <a:pPr algn="ctr"/>
            <a:r>
              <a:rPr lang="ru-RU" sz="2400" dirty="0" smtClean="0">
                <a:solidFill>
                  <a:srgbClr val="004F8A"/>
                </a:solidFill>
                <a:latin typeface="Cambria" panose="02040503050406030204" pitchFamily="18" charset="0"/>
              </a:rPr>
              <a:t>15 февраля 2021 года с 9.00 до 16.00 часов –</a:t>
            </a:r>
          </a:p>
          <a:p>
            <a:pPr algn="ctr"/>
            <a:r>
              <a:rPr lang="ru-RU" sz="2400" dirty="0">
                <a:solidFill>
                  <a:srgbClr val="004F8A"/>
                </a:solidFill>
                <a:latin typeface="Cambria" panose="02040503050406030204" pitchFamily="18" charset="0"/>
              </a:rPr>
              <a:t>о</a:t>
            </a:r>
            <a:r>
              <a:rPr lang="ru-RU" sz="2400" dirty="0" smtClean="0">
                <a:solidFill>
                  <a:srgbClr val="004F8A"/>
                </a:solidFill>
                <a:latin typeface="Cambria" panose="02040503050406030204" pitchFamily="18" charset="0"/>
              </a:rPr>
              <a:t>стальные образовательные организации.</a:t>
            </a:r>
          </a:p>
          <a:p>
            <a:pPr algn="ctr"/>
            <a:r>
              <a:rPr lang="ru-RU" sz="2400" dirty="0" smtClean="0">
                <a:solidFill>
                  <a:srgbClr val="004F8A"/>
                </a:solidFill>
                <a:latin typeface="Cambria" panose="02040503050406030204" pitchFamily="18" charset="0"/>
              </a:rPr>
              <a:t>При себе иметь печать ОО</a:t>
            </a:r>
            <a:endParaRPr lang="ru-RU" sz="2400" dirty="0">
              <a:solidFill>
                <a:srgbClr val="004F8A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787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89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0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1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2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6393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16394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1547664" y="1268760"/>
            <a:ext cx="7488386" cy="1026128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Телефон региональной «горячей линии» </a:t>
            </a:r>
            <a:b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</a:b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по вопросам подготовки и проведения ГИА</a:t>
            </a:r>
          </a:p>
          <a:p>
            <a:pPr algn="ctr"/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8 (4862) 43-25-96</a:t>
            </a:r>
          </a:p>
        </p:txBody>
      </p:sp>
      <p:pic>
        <p:nvPicPr>
          <p:cNvPr id="18" name="Picture 2" descr="http://govan.forreshealthcentre.co.uk/files/2015/04/man-with-red-telephone-768x102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2" y="3044957"/>
            <a:ext cx="2880320" cy="384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2479274" y="2420888"/>
            <a:ext cx="6557222" cy="1944216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Телефон консультативной поддержки</a:t>
            </a:r>
          </a:p>
          <a:p>
            <a:pPr algn="ctr">
              <a:defRPr/>
            </a:pP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по вопросам методического сопровождения проведения итогового собеседования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8 (</a:t>
            </a:r>
            <a:r>
              <a:rPr lang="ru-RU" sz="2000" b="1" dirty="0">
                <a:solidFill>
                  <a:srgbClr val="2E3192"/>
                </a:solidFill>
                <a:latin typeface="Cambria" panose="02040503050406030204" pitchFamily="18" charset="0"/>
              </a:rPr>
              <a:t>4862) </a:t>
            </a:r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43-25-96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доб. 121 </a:t>
            </a:r>
            <a:r>
              <a:rPr lang="ru-RU" sz="20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 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(С. Н. Тихоновская)</a:t>
            </a:r>
          </a:p>
          <a:p>
            <a:pPr algn="ctr">
              <a:defRPr/>
            </a:pPr>
            <a:r>
              <a:rPr lang="ru-RU" sz="2000" b="1" dirty="0">
                <a:solidFill>
                  <a:srgbClr val="2E3192"/>
                </a:solidFill>
                <a:latin typeface="Cambria" panose="02040503050406030204" pitchFamily="18" charset="0"/>
              </a:rPr>
              <a:t>доб. </a:t>
            </a:r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120 </a:t>
            </a:r>
            <a:r>
              <a:rPr lang="ru-RU" sz="20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 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(Т. А. Орехова)</a:t>
            </a:r>
            <a:endParaRPr lang="ru-RU" sz="2000" dirty="0">
              <a:solidFill>
                <a:srgbClr val="003399"/>
              </a:solidFill>
              <a:latin typeface="Cambria" panose="02040503050406030204" pitchFamily="18" charset="0"/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 bwMode="auto">
          <a:xfrm>
            <a:off x="71438" y="68263"/>
            <a:ext cx="8964612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FFFFFF"/>
                </a:solidFill>
                <a:latin typeface="Cambria" pitchFamily="18" charset="0"/>
              </a:rPr>
              <a:t>Телефоны «горячей линии»</a:t>
            </a:r>
            <a:endParaRPr lang="ru-RU" altLang="ru-RU" sz="2800" b="1" dirty="0">
              <a:solidFill>
                <a:srgbClr val="FFFFFF"/>
              </a:solidFill>
              <a:latin typeface="Cambria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203848" y="4517505"/>
            <a:ext cx="5832202" cy="196267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Телефон консультативной поддержки</a:t>
            </a:r>
          </a:p>
          <a:p>
            <a:pPr algn="ctr">
              <a:defRPr/>
            </a:pP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по вопросам организации итогового собеседования для участников с ОВЗ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8 (</a:t>
            </a:r>
            <a:r>
              <a:rPr lang="ru-RU" sz="2000" b="1" dirty="0">
                <a:solidFill>
                  <a:srgbClr val="2E3192"/>
                </a:solidFill>
                <a:latin typeface="Cambria" panose="02040503050406030204" pitchFamily="18" charset="0"/>
              </a:rPr>
              <a:t>4862) </a:t>
            </a:r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43-25-96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rgbClr val="2E3192"/>
                </a:solidFill>
                <a:latin typeface="Cambria" panose="02040503050406030204" pitchFamily="18" charset="0"/>
              </a:rPr>
              <a:t>доб. 107 </a:t>
            </a:r>
            <a:r>
              <a:rPr lang="ru-RU" sz="2000" b="1" dirty="0" smtClean="0">
                <a:solidFill>
                  <a:srgbClr val="003399"/>
                </a:solidFill>
                <a:latin typeface="Cambria" panose="02040503050406030204" pitchFamily="18" charset="0"/>
              </a:rPr>
              <a:t> 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(Т. В. </a:t>
            </a:r>
            <a:r>
              <a:rPr lang="ru-RU" sz="2000" dirty="0" err="1" smtClean="0">
                <a:solidFill>
                  <a:srgbClr val="003399"/>
                </a:solidFill>
                <a:latin typeface="Cambria" panose="02040503050406030204" pitchFamily="18" charset="0"/>
              </a:rPr>
              <a:t>Гольцова</a:t>
            </a:r>
            <a:r>
              <a:rPr lang="ru-RU" sz="2000" dirty="0" smtClean="0">
                <a:solidFill>
                  <a:srgbClr val="003399"/>
                </a:solidFill>
                <a:latin typeface="Cambria" panose="0204050305040603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396289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Соблюдение </a:t>
            </a:r>
            <a:b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</a:br>
            <a: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санитарно-эпидемиологических правил</a:t>
            </a:r>
          </a:p>
        </p:txBody>
      </p:sp>
      <p:sp>
        <p:nvSpPr>
          <p:cNvPr id="15365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6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7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8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9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0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1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0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5019303" y="76470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161" y="1340768"/>
            <a:ext cx="2942828" cy="41274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556792"/>
            <a:ext cx="3400028" cy="48197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8900" y="2564904"/>
            <a:ext cx="2965643" cy="41274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483768" y="5877272"/>
            <a:ext cx="2592288" cy="36004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5580112" y="2780928"/>
            <a:ext cx="3256012" cy="19442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580112" y="2946430"/>
            <a:ext cx="216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V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580112" y="3306470"/>
            <a:ext cx="216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V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580112" y="3666510"/>
            <a:ext cx="216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V</a:t>
            </a:r>
            <a:endParaRPr lang="ru-RU" sz="1600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580112" y="4026550"/>
            <a:ext cx="216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V</a:t>
            </a:r>
            <a:endParaRPr lang="ru-RU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Подготовка к проведению </a:t>
            </a:r>
            <a:b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</a:br>
            <a: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итогового собеседования</a:t>
            </a:r>
          </a:p>
        </p:txBody>
      </p:sp>
      <p:sp>
        <p:nvSpPr>
          <p:cNvPr id="15365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6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7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8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9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0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1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91917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0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5019303" y="91394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33" name="Прямоугольник 4"/>
          <p:cNvSpPr>
            <a:spLocks noChangeArrowheads="1"/>
          </p:cNvSpPr>
          <p:nvPr/>
        </p:nvSpPr>
        <p:spPr bwMode="auto">
          <a:xfrm>
            <a:off x="800918" y="2145050"/>
            <a:ext cx="826122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2000" b="1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1)</a:t>
            </a:r>
            <a:r>
              <a:rPr lang="ru-RU" alt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 Изучение Порядка проведения итогового собеседования </a:t>
            </a:r>
            <a:br>
              <a:rPr lang="ru-RU" alt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alt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(приказ Департамента образования Орловской области </a:t>
            </a:r>
            <a:br>
              <a:rPr lang="ru-RU" alt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alt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от 2 февраля 2021 года № 108);</a:t>
            </a:r>
          </a:p>
        </p:txBody>
      </p:sp>
      <p:sp>
        <p:nvSpPr>
          <p:cNvPr id="27" name="Прямоугольник 4"/>
          <p:cNvSpPr>
            <a:spLocks noChangeArrowheads="1"/>
          </p:cNvSpPr>
          <p:nvPr/>
        </p:nvSpPr>
        <p:spPr bwMode="auto">
          <a:xfrm>
            <a:off x="827584" y="5457418"/>
            <a:ext cx="82345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2000" b="1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5</a:t>
            </a:r>
            <a:r>
              <a:rPr lang="ru-RU" altLang="ru-RU" sz="2000" b="1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)</a:t>
            </a:r>
            <a:r>
              <a:rPr lang="ru-RU" alt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 Распределение участников с ОВЗ по аудиториям (из расчета времени на одного участника с ОВЗ – до 45 минут);</a:t>
            </a:r>
            <a:endParaRPr lang="ru-RU" altLang="ru-RU" sz="2000" dirty="0">
              <a:solidFill>
                <a:srgbClr val="003399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4"/>
          <p:cNvSpPr>
            <a:spLocks noChangeArrowheads="1"/>
          </p:cNvSpPr>
          <p:nvPr/>
        </p:nvSpPr>
        <p:spPr bwMode="auto">
          <a:xfrm>
            <a:off x="827584" y="6105490"/>
            <a:ext cx="82345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2000" b="1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6</a:t>
            </a:r>
            <a:r>
              <a:rPr lang="ru-RU" altLang="ru-RU" sz="2000" b="1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)</a:t>
            </a:r>
            <a:r>
              <a:rPr lang="ru-RU" alt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altLang="ru-RU" sz="2000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Подготовка списков участников с ОВЗ для каждой аудитории подготовки и проведения</a:t>
            </a:r>
            <a:endParaRPr lang="ru-RU" altLang="ru-RU" sz="2000" dirty="0">
              <a:solidFill>
                <a:srgbClr val="C0000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4"/>
          <p:cNvSpPr>
            <a:spLocks noChangeArrowheads="1"/>
          </p:cNvSpPr>
          <p:nvPr/>
        </p:nvSpPr>
        <p:spPr bwMode="auto">
          <a:xfrm>
            <a:off x="809302" y="3100898"/>
            <a:ext cx="786715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2000" b="1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2</a:t>
            </a:r>
            <a:r>
              <a:rPr lang="ru-RU" altLang="ru-RU" sz="2000" b="1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)</a:t>
            </a:r>
            <a:r>
              <a:rPr lang="ru-RU" alt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 Определение и подготовка необходимых помещений;</a:t>
            </a:r>
            <a:endParaRPr lang="ru-RU" altLang="ru-RU" sz="2000" dirty="0">
              <a:solidFill>
                <a:srgbClr val="003399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4"/>
          <p:cNvSpPr>
            <a:spLocks noChangeArrowheads="1"/>
          </p:cNvSpPr>
          <p:nvPr/>
        </p:nvSpPr>
        <p:spPr bwMode="auto">
          <a:xfrm>
            <a:off x="827584" y="5085184"/>
            <a:ext cx="7200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2000" b="1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4)</a:t>
            </a:r>
            <a:r>
              <a:rPr lang="ru-RU" alt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 Определение схемы оценивания ответов участников ИС; </a:t>
            </a:r>
          </a:p>
        </p:txBody>
      </p:sp>
      <p:sp>
        <p:nvSpPr>
          <p:cNvPr id="34" name="Прямоугольник 4"/>
          <p:cNvSpPr>
            <a:spLocks noChangeArrowheads="1"/>
          </p:cNvSpPr>
          <p:nvPr/>
        </p:nvSpPr>
        <p:spPr bwMode="auto">
          <a:xfrm>
            <a:off x="827584" y="3501008"/>
            <a:ext cx="8316416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2000" b="1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3)</a:t>
            </a:r>
            <a:r>
              <a:rPr lang="ru-RU" altLang="ru-RU" sz="20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 Определение и обучение всех лиц, задействованных при проведении итогового собеседования.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2000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Руководитель ОО является ответственным организатором ОО. </a:t>
            </a:r>
            <a:br>
              <a:rPr lang="ru-RU" altLang="ru-RU" sz="2000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altLang="ru-RU" sz="2000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При необходимости может быть назначен помощник ответственного организатора ОО;</a:t>
            </a:r>
            <a:endParaRPr lang="ru-RU" altLang="ru-RU" sz="2000" dirty="0">
              <a:solidFill>
                <a:srgbClr val="C0000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88005" y="2217058"/>
            <a:ext cx="449263" cy="459631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Cambria" panose="02040503050406030204" pitchFamily="18" charset="0"/>
              </a:rPr>
              <a:t>НА</a:t>
            </a:r>
          </a:p>
          <a:p>
            <a:pPr algn="ctr"/>
            <a:r>
              <a:rPr lang="ru-RU" sz="2000" b="1" dirty="0" smtClean="0">
                <a:latin typeface="Cambria" panose="02040503050406030204" pitchFamily="18" charset="0"/>
              </a:rPr>
              <a:t> УРОВНЕ</a:t>
            </a:r>
          </a:p>
          <a:p>
            <a:pPr algn="ctr"/>
            <a:r>
              <a:rPr lang="ru-RU" sz="2000" b="1" dirty="0" smtClean="0">
                <a:latin typeface="Cambria" panose="02040503050406030204" pitchFamily="18" charset="0"/>
              </a:rPr>
              <a:t> </a:t>
            </a:r>
          </a:p>
          <a:p>
            <a:pPr algn="ctr"/>
            <a:r>
              <a:rPr lang="ru-RU" sz="2000" b="1" dirty="0" smtClean="0">
                <a:latin typeface="Cambria" panose="02040503050406030204" pitchFamily="18" charset="0"/>
              </a:rPr>
              <a:t>ШКОЛЫ</a:t>
            </a:r>
            <a:endParaRPr lang="ru-RU" sz="2000" b="1" dirty="0">
              <a:latin typeface="Cambria" panose="020405030504060302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8005" y="1052736"/>
            <a:ext cx="8488451" cy="33281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Cambria" panose="02040503050406030204" pitchFamily="18" charset="0"/>
              </a:rPr>
              <a:t>НА УРОВНЕ МОУ</a:t>
            </a:r>
            <a:endParaRPr lang="ru-RU" sz="2000" b="1" dirty="0">
              <a:latin typeface="Cambria" panose="02040503050406030204" pitchFamily="18" charset="0"/>
            </a:endParaRPr>
          </a:p>
        </p:txBody>
      </p:sp>
      <p:sp>
        <p:nvSpPr>
          <p:cNvPr id="35" name="Прямоугольник 4"/>
          <p:cNvSpPr>
            <a:spLocks noChangeArrowheads="1"/>
          </p:cNvSpPr>
          <p:nvPr/>
        </p:nvSpPr>
        <p:spPr bwMode="auto">
          <a:xfrm>
            <a:off x="310194" y="1340768"/>
            <a:ext cx="872630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ru-RU" sz="2000" b="1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Выбор схемы печати </a:t>
            </a:r>
            <a:r>
              <a:rPr lang="ru-RU" altLang="ru-RU" sz="2000" b="1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бланков и форм итогового </a:t>
            </a:r>
            <a:r>
              <a:rPr lang="ru-RU" altLang="ru-RU" sz="2000" b="1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собеседования:</a:t>
            </a:r>
          </a:p>
          <a:p>
            <a:pPr algn="ctr">
              <a:spcBef>
                <a:spcPct val="0"/>
              </a:spcBef>
              <a:buNone/>
            </a:pPr>
            <a:r>
              <a:rPr lang="ru-RU" altLang="ru-RU" sz="2800" b="1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в МОУ </a:t>
            </a:r>
            <a:r>
              <a:rPr lang="ru-RU" altLang="ru-RU" sz="2000" b="1" u="sng" dirty="0" smtClean="0">
                <a:solidFill>
                  <a:srgbClr val="FF0000"/>
                </a:solidFill>
                <a:latin typeface="Cambria" pitchFamily="18" charset="0"/>
                <a:cs typeface="Times New Roman" pitchFamily="18" charset="0"/>
              </a:rPr>
              <a:t>ИЛИ</a:t>
            </a:r>
            <a:r>
              <a:rPr lang="ru-RU" altLang="ru-RU" sz="2000" b="1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altLang="ru-RU" sz="2800" b="1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в КАЖДОЙ ШКОЛЕ </a:t>
            </a:r>
          </a:p>
        </p:txBody>
      </p:sp>
    </p:spTree>
    <p:extLst>
      <p:ext uri="{BB962C8B-B14F-4D97-AF65-F5344CB8AC3E}">
        <p14:creationId xmlns:p14="http://schemas.microsoft.com/office/powerpoint/2010/main" xmlns="" val="209283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Списки участников итогового собеседования </a:t>
            </a:r>
            <a:b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</a:br>
            <a: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с ОВЗ</a:t>
            </a:r>
          </a:p>
        </p:txBody>
      </p:sp>
      <p:sp>
        <p:nvSpPr>
          <p:cNvPr id="15365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6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7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8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9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0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1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0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5019303" y="76470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863" y="3270047"/>
            <a:ext cx="8710644" cy="3039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Скругленный прямоугольник 36"/>
          <p:cNvSpPr/>
          <p:nvPr/>
        </p:nvSpPr>
        <p:spPr>
          <a:xfrm>
            <a:off x="144463" y="1340768"/>
            <a:ext cx="8820025" cy="93610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Cambria" panose="02040503050406030204" pitchFamily="18" charset="0"/>
              </a:rPr>
              <a:t>Не позднее 8 февраля на </a:t>
            </a:r>
            <a:r>
              <a:rPr lang="ru-RU" dirty="0">
                <a:latin typeface="Cambria" panose="02040503050406030204" pitchFamily="18" charset="0"/>
              </a:rPr>
              <a:t>файловом сервере региональной защищенной сети электронного взаимодействия и информационного обмена </a:t>
            </a:r>
            <a:r>
              <a:rPr lang="en-US" u="sng" dirty="0">
                <a:latin typeface="Cambria" panose="02040503050406030204" pitchFamily="18" charset="0"/>
                <a:hlinkClick r:id="rId5"/>
              </a:rPr>
              <a:t>http</a:t>
            </a:r>
            <a:r>
              <a:rPr lang="ru-RU" u="sng" dirty="0">
                <a:latin typeface="Cambria" panose="02040503050406030204" pitchFamily="18" charset="0"/>
                <a:hlinkClick r:id="rId5"/>
              </a:rPr>
              <a:t>://</a:t>
            </a:r>
            <a:r>
              <a:rPr lang="ru-RU" u="sng" dirty="0" smtClean="0">
                <a:latin typeface="Cambria" panose="02040503050406030204" pitchFamily="18" charset="0"/>
                <a:hlinkClick r:id="rId5"/>
              </a:rPr>
              <a:t>11.0.0.1:22888</a:t>
            </a:r>
            <a:r>
              <a:rPr lang="ru-RU" u="sng" dirty="0" smtClean="0">
                <a:latin typeface="Cambria" panose="02040503050406030204" pitchFamily="18" charset="0"/>
              </a:rPr>
              <a:t> </a:t>
            </a:r>
            <a:r>
              <a:rPr lang="ru-RU" dirty="0" smtClean="0">
                <a:latin typeface="Cambria" panose="02040503050406030204" pitchFamily="18" charset="0"/>
              </a:rPr>
              <a:t>будут размещены списки участников ИС с ОВЗ</a:t>
            </a:r>
            <a:endParaRPr lang="ru-RU" b="1" dirty="0">
              <a:solidFill>
                <a:prstClr val="black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9263" y="2420888"/>
            <a:ext cx="8227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Cambria" panose="02040503050406030204" pitchFamily="18" charset="0"/>
              </a:rPr>
              <a:t>Ответственный организатор ОО получает списки в электронном виде в МСУ.</a:t>
            </a:r>
          </a:p>
          <a:p>
            <a:pPr algn="ctr"/>
            <a:r>
              <a:rPr lang="ru-RU" dirty="0" smtClean="0">
                <a:latin typeface="Cambria" panose="02040503050406030204" pitchFamily="18" charset="0"/>
              </a:rPr>
              <a:t> С помощью фильтра выбирается конкретная школа</a:t>
            </a:r>
            <a:endParaRPr lang="ru-RU" dirty="0">
              <a:latin typeface="Cambria" panose="02040503050406030204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779912" y="4789683"/>
            <a:ext cx="576064" cy="43951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4614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Заголовок 1"/>
          <p:cNvSpPr>
            <a:spLocks noGrp="1"/>
          </p:cNvSpPr>
          <p:nvPr>
            <p:ph type="ctrTitle"/>
          </p:nvPr>
        </p:nvSpPr>
        <p:spPr>
          <a:xfrm>
            <a:off x="144463" y="69056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Масштабирование </a:t>
            </a:r>
            <a:b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</a:br>
            <a: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бланков итогового собеседования</a:t>
            </a:r>
          </a:p>
        </p:txBody>
      </p:sp>
      <p:sp>
        <p:nvSpPr>
          <p:cNvPr id="15365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6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7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8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9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0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1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0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5019303" y="76470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01663" y="1268760"/>
            <a:ext cx="8074793" cy="936104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Письмо Федеральной службы по надзору в сфере образования </a:t>
            </a:r>
            <a:br>
              <a:rPr lang="ru-RU" b="1" dirty="0" smtClean="0">
                <a:solidFill>
                  <a:prstClr val="white"/>
                </a:solidFill>
                <a:latin typeface="Cambria" panose="02040503050406030204" pitchFamily="18" charset="0"/>
              </a:rPr>
            </a:br>
            <a:r>
              <a:rPr lang="ru-RU" b="1" dirty="0" smtClean="0">
                <a:solidFill>
                  <a:prstClr val="white"/>
                </a:solidFill>
                <a:latin typeface="Cambria" panose="02040503050406030204" pitchFamily="18" charset="0"/>
              </a:rPr>
              <a:t>и науки от 29 января 2021 года № 10-27</a:t>
            </a:r>
            <a:endParaRPr lang="ru-RU" b="1" dirty="0">
              <a:solidFill>
                <a:prstClr val="black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01663" y="2204864"/>
            <a:ext cx="81468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4F8A"/>
                </a:solidFill>
                <a:latin typeface="Cambria" panose="02040503050406030204" pitchFamily="18" charset="0"/>
              </a:rPr>
              <a:t>Масштабированный КИМ итогового собеседования для слабовидящих участников руководители ОО получают в ОРЦОКО 8 или 9 февраля 2021 года</a:t>
            </a:r>
            <a:endParaRPr lang="ru-RU" sz="2400" b="1" dirty="0">
              <a:solidFill>
                <a:srgbClr val="004F8A"/>
              </a:solidFill>
              <a:latin typeface="Cambria" panose="020405030504060302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39491309"/>
              </p:ext>
            </p:extLst>
          </p:nvPr>
        </p:nvGraphicFramePr>
        <p:xfrm>
          <a:off x="449264" y="3501008"/>
          <a:ext cx="8371208" cy="3154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50022"/>
                <a:gridCol w="7521186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ОО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– средняя общеобразовательная школа № 11 имени Г. М. Пясецкого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Орла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– гимназия № 16 города Орла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– гимназия № 19 имени Героя Советского Союза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И. Меркулова города Орла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– лицей № 21 имени генерала А. П. Ермолова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Орла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«Средняя общеобразовательная школа № 5»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Ливны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Частное общеобразовательное учреждение средняя общеобразовательная школа «Лицей Магистр»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2111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Выдача материалов итогового собеседования организатору в аудитории подготовки</a:t>
            </a:r>
          </a:p>
        </p:txBody>
      </p:sp>
      <p:sp>
        <p:nvSpPr>
          <p:cNvPr id="15365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6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7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8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9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0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1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0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5019303" y="76470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cxnSp>
        <p:nvCxnSpPr>
          <p:cNvPr id="32" name="Соединительная линия уступом 31"/>
          <p:cNvCxnSpPr/>
          <p:nvPr/>
        </p:nvCxnSpPr>
        <p:spPr>
          <a:xfrm flipV="1">
            <a:off x="296862" y="1708358"/>
            <a:ext cx="4059114" cy="426824"/>
          </a:xfrm>
          <a:prstGeom prst="bentConnector3">
            <a:avLst>
              <a:gd name="adj1" fmla="val 387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4"/>
          <p:cNvSpPr>
            <a:spLocks noChangeArrowheads="1"/>
          </p:cNvSpPr>
          <p:nvPr/>
        </p:nvSpPr>
        <p:spPr bwMode="auto">
          <a:xfrm>
            <a:off x="296862" y="1708358"/>
            <a:ext cx="852361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1</a:t>
            </a: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) конверт с бланками итогового собеседования (по количеству участников, включая резерв)</a:t>
            </a:r>
          </a:p>
        </p:txBody>
      </p:sp>
      <p:cxnSp>
        <p:nvCxnSpPr>
          <p:cNvPr id="21" name="Соединительная линия уступом 20"/>
          <p:cNvCxnSpPr/>
          <p:nvPr/>
        </p:nvCxnSpPr>
        <p:spPr>
          <a:xfrm flipV="1">
            <a:off x="728910" y="2788478"/>
            <a:ext cx="4059114" cy="426824"/>
          </a:xfrm>
          <a:prstGeom prst="bentConnector3">
            <a:avLst>
              <a:gd name="adj1" fmla="val 387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4"/>
          <p:cNvSpPr>
            <a:spLocks noChangeArrowheads="1"/>
          </p:cNvSpPr>
          <p:nvPr/>
        </p:nvSpPr>
        <p:spPr bwMode="auto">
          <a:xfrm>
            <a:off x="728910" y="2782669"/>
            <a:ext cx="80915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2</a:t>
            </a: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) инструкции по выполнению заданий итогового собеседования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(по количеству участников)</a:t>
            </a:r>
            <a:endParaRPr lang="ru-RU" altLang="ru-RU" sz="1800" dirty="0" smtClean="0">
              <a:solidFill>
                <a:srgbClr val="003399"/>
              </a:solidFill>
              <a:latin typeface="Cambria" pitchFamily="18" charset="0"/>
              <a:cs typeface="Times New Roman" pitchFamily="18" charset="0"/>
            </a:endParaRPr>
          </a:p>
        </p:txBody>
      </p:sp>
      <p:cxnSp>
        <p:nvCxnSpPr>
          <p:cNvPr id="24" name="Соединительная линия уступом 23"/>
          <p:cNvCxnSpPr/>
          <p:nvPr/>
        </p:nvCxnSpPr>
        <p:spPr>
          <a:xfrm flipV="1">
            <a:off x="1160958" y="3809364"/>
            <a:ext cx="4059114" cy="426824"/>
          </a:xfrm>
          <a:prstGeom prst="bentConnector3">
            <a:avLst>
              <a:gd name="adj1" fmla="val 387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4"/>
          <p:cNvSpPr>
            <a:spLocks noChangeArrowheads="1"/>
          </p:cNvSpPr>
          <p:nvPr/>
        </p:nvSpPr>
        <p:spPr bwMode="auto">
          <a:xfrm>
            <a:off x="1160958" y="3809364"/>
            <a:ext cx="780353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3</a:t>
            </a: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) список участников, распределенных в аудиторию подготовки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(в произвольной форме с указанием для каждого участника номера места 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в </a:t>
            </a: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аудитории подготовки и номера аудитории проведения)</a:t>
            </a:r>
          </a:p>
        </p:txBody>
      </p:sp>
      <p:cxnSp>
        <p:nvCxnSpPr>
          <p:cNvPr id="26" name="Соединительная линия уступом 25"/>
          <p:cNvCxnSpPr/>
          <p:nvPr/>
        </p:nvCxnSpPr>
        <p:spPr>
          <a:xfrm flipV="1">
            <a:off x="1737022" y="5025950"/>
            <a:ext cx="4059114" cy="426824"/>
          </a:xfrm>
          <a:prstGeom prst="bentConnector3">
            <a:avLst>
              <a:gd name="adj1" fmla="val 387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4"/>
          <p:cNvSpPr>
            <a:spLocks noChangeArrowheads="1"/>
          </p:cNvSpPr>
          <p:nvPr/>
        </p:nvSpPr>
        <p:spPr bwMode="auto">
          <a:xfrm>
            <a:off x="1737022" y="5025950"/>
            <a:ext cx="737148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4</a:t>
            </a: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) </a:t>
            </a:r>
            <a:r>
              <a:rPr lang="ru-RU" altLang="ru-RU" sz="1800" dirty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список участников итогового собеседования с ОВЗ, детей-инвалидов </a:t>
            </a:r>
            <a:r>
              <a:rPr lang="ru-RU" altLang="ru-RU" sz="1800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и </a:t>
            </a:r>
            <a:r>
              <a:rPr lang="ru-RU" altLang="ru-RU" sz="1800" dirty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инвалидов, распределенных в данную аудиторию подготовки</a:t>
            </a:r>
          </a:p>
        </p:txBody>
      </p:sp>
    </p:spTree>
    <p:extLst>
      <p:ext uri="{BB962C8B-B14F-4D97-AF65-F5344CB8AC3E}">
        <p14:creationId xmlns:p14="http://schemas.microsoft.com/office/powerpoint/2010/main" xmlns="" val="237610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Выдача материалов итогового собеседования экзаменатору-собеседнику</a:t>
            </a:r>
          </a:p>
        </p:txBody>
      </p:sp>
      <p:sp>
        <p:nvSpPr>
          <p:cNvPr id="15365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6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7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8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9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0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1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0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5019303" y="76470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cxnSp>
        <p:nvCxnSpPr>
          <p:cNvPr id="32" name="Соединительная линия уступом 31"/>
          <p:cNvCxnSpPr/>
          <p:nvPr/>
        </p:nvCxnSpPr>
        <p:spPr>
          <a:xfrm flipV="1">
            <a:off x="296862" y="1412776"/>
            <a:ext cx="4059114" cy="426824"/>
          </a:xfrm>
          <a:prstGeom prst="bentConnector3">
            <a:avLst>
              <a:gd name="adj1" fmla="val 387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4"/>
          <p:cNvSpPr>
            <a:spLocks noChangeArrowheads="1"/>
          </p:cNvSpPr>
          <p:nvPr/>
        </p:nvSpPr>
        <p:spPr bwMode="auto">
          <a:xfrm>
            <a:off x="296862" y="1412776"/>
            <a:ext cx="852361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1</a:t>
            </a: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) ведомость учета проведения итогового собеседования в аудитории (форма ИС-02)</a:t>
            </a:r>
          </a:p>
        </p:txBody>
      </p:sp>
      <p:cxnSp>
        <p:nvCxnSpPr>
          <p:cNvPr id="21" name="Соединительная линия уступом 20"/>
          <p:cNvCxnSpPr/>
          <p:nvPr/>
        </p:nvCxnSpPr>
        <p:spPr>
          <a:xfrm flipV="1">
            <a:off x="728910" y="2269322"/>
            <a:ext cx="4059114" cy="426824"/>
          </a:xfrm>
          <a:prstGeom prst="bentConnector3">
            <a:avLst>
              <a:gd name="adj1" fmla="val 387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4"/>
          <p:cNvSpPr>
            <a:spLocks noChangeArrowheads="1"/>
          </p:cNvSpPr>
          <p:nvPr/>
        </p:nvSpPr>
        <p:spPr bwMode="auto">
          <a:xfrm>
            <a:off x="728910" y="2197314"/>
            <a:ext cx="80915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2</a:t>
            </a: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) </a:t>
            </a:r>
            <a:r>
              <a:rPr lang="ru-RU" altLang="ru-RU" sz="1800" dirty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список участников итогового собеседования с ОВЗ, детей-инвалидов 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1800" dirty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и инвалидов (с указанием категории заболевания), распределенных </a:t>
            </a:r>
            <a:r>
              <a:rPr lang="ru-RU" altLang="ru-RU" sz="1800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ru-RU" altLang="ru-RU" sz="1800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altLang="ru-RU" sz="1800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в </a:t>
            </a:r>
            <a:r>
              <a:rPr lang="ru-RU" altLang="ru-RU" sz="1800" dirty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данную аудиторию проведения</a:t>
            </a:r>
          </a:p>
        </p:txBody>
      </p:sp>
      <p:cxnSp>
        <p:nvCxnSpPr>
          <p:cNvPr id="24" name="Соединительная линия уступом 23"/>
          <p:cNvCxnSpPr/>
          <p:nvPr/>
        </p:nvCxnSpPr>
        <p:spPr>
          <a:xfrm flipV="1">
            <a:off x="1160958" y="3277434"/>
            <a:ext cx="4059114" cy="426824"/>
          </a:xfrm>
          <a:prstGeom prst="bentConnector3">
            <a:avLst>
              <a:gd name="adj1" fmla="val 387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4"/>
          <p:cNvSpPr>
            <a:spLocks noChangeArrowheads="1"/>
          </p:cNvSpPr>
          <p:nvPr/>
        </p:nvSpPr>
        <p:spPr bwMode="auto">
          <a:xfrm>
            <a:off x="1160958" y="3277434"/>
            <a:ext cx="780353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3</a:t>
            </a: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) </a:t>
            </a:r>
            <a:r>
              <a:rPr lang="ru-RU" altLang="ru-RU" sz="1800" dirty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перечень категорий участников с ОВЗ, детей-инвалидов и инвалидов, претендующих на уменьшение минимального количества баллов, необходимого для получения «зачета</a:t>
            </a:r>
            <a:r>
              <a:rPr lang="ru-RU" altLang="ru-RU" sz="1800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» (приложение 15 к Порядку)</a:t>
            </a:r>
            <a:endParaRPr lang="ru-RU" altLang="ru-RU" sz="1800" dirty="0">
              <a:solidFill>
                <a:srgbClr val="C00000"/>
              </a:solidFill>
              <a:latin typeface="Cambria" pitchFamily="18" charset="0"/>
              <a:cs typeface="Times New Roman" pitchFamily="18" charset="0"/>
            </a:endParaRPr>
          </a:p>
        </p:txBody>
      </p:sp>
      <p:cxnSp>
        <p:nvCxnSpPr>
          <p:cNvPr id="26" name="Соединительная линия уступом 25"/>
          <p:cNvCxnSpPr/>
          <p:nvPr/>
        </p:nvCxnSpPr>
        <p:spPr>
          <a:xfrm flipV="1">
            <a:off x="1619672" y="4357554"/>
            <a:ext cx="4059114" cy="426824"/>
          </a:xfrm>
          <a:prstGeom prst="bentConnector3">
            <a:avLst>
              <a:gd name="adj1" fmla="val 387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4"/>
          <p:cNvSpPr>
            <a:spLocks noChangeArrowheads="1"/>
          </p:cNvSpPr>
          <p:nvPr/>
        </p:nvSpPr>
        <p:spPr bwMode="auto">
          <a:xfrm>
            <a:off x="1619672" y="4357554"/>
            <a:ext cx="737148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4</a:t>
            </a: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) временной регламент выполнения заданий итогового собеседования</a:t>
            </a:r>
          </a:p>
        </p:txBody>
      </p:sp>
      <p:cxnSp>
        <p:nvCxnSpPr>
          <p:cNvPr id="20" name="Соединительная линия уступом 19"/>
          <p:cNvCxnSpPr/>
          <p:nvPr/>
        </p:nvCxnSpPr>
        <p:spPr>
          <a:xfrm flipV="1">
            <a:off x="2025054" y="5149642"/>
            <a:ext cx="4059114" cy="426824"/>
          </a:xfrm>
          <a:prstGeom prst="bentConnector3">
            <a:avLst>
              <a:gd name="adj1" fmla="val 387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4"/>
          <p:cNvSpPr>
            <a:spLocks noChangeArrowheads="1"/>
          </p:cNvSpPr>
          <p:nvPr/>
        </p:nvSpPr>
        <p:spPr bwMode="auto">
          <a:xfrm>
            <a:off x="2025054" y="5149642"/>
            <a:ext cx="737148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5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) инструкция </a:t>
            </a: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по работе с ПО «Автономная станция записи» 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и «Автономная станция прослушивания» для записи и прослушивания ответов участников (при необходимости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)</a:t>
            </a:r>
            <a:endParaRPr lang="ru-RU" altLang="ru-RU" sz="1800" dirty="0">
              <a:solidFill>
                <a:srgbClr val="003399"/>
              </a:solidFill>
              <a:latin typeface="Cambria" pitchFamily="18" charset="0"/>
              <a:cs typeface="Times New Roman" pitchFamily="18" charset="0"/>
            </a:endParaRPr>
          </a:p>
        </p:txBody>
      </p:sp>
      <p:cxnSp>
        <p:nvCxnSpPr>
          <p:cNvPr id="28" name="Соединительная линия уступом 27"/>
          <p:cNvCxnSpPr/>
          <p:nvPr/>
        </p:nvCxnSpPr>
        <p:spPr>
          <a:xfrm flipV="1">
            <a:off x="2457102" y="6242536"/>
            <a:ext cx="4059114" cy="426824"/>
          </a:xfrm>
          <a:prstGeom prst="bentConnector3">
            <a:avLst>
              <a:gd name="adj1" fmla="val 387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4"/>
          <p:cNvSpPr>
            <a:spLocks noChangeArrowheads="1"/>
          </p:cNvSpPr>
          <p:nvPr/>
        </p:nvSpPr>
        <p:spPr bwMode="auto">
          <a:xfrm>
            <a:off x="2457102" y="6242536"/>
            <a:ext cx="653405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6) </a:t>
            </a: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конверт с КИМ для проведения итогового собеседования</a:t>
            </a:r>
          </a:p>
        </p:txBody>
      </p:sp>
    </p:spTree>
    <p:extLst>
      <p:ext uri="{BB962C8B-B14F-4D97-AF65-F5344CB8AC3E}">
        <p14:creationId xmlns:p14="http://schemas.microsoft.com/office/powerpoint/2010/main" xmlns="" val="84196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Конверт с КИМ ИС, выдаваемый </a:t>
            </a:r>
            <a:b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</a:br>
            <a: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экзаменатору-собеседнику содержит:</a:t>
            </a:r>
          </a:p>
        </p:txBody>
      </p:sp>
      <p:sp>
        <p:nvSpPr>
          <p:cNvPr id="15365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6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7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8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9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0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1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0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5019303" y="76470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1663" y="1628800"/>
            <a:ext cx="82089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+mj-lt"/>
              <a:buAutoNum type="arabicParenR"/>
            </a:pPr>
            <a:r>
              <a:rPr lang="ru-RU" sz="2000" dirty="0" smtClean="0">
                <a:latin typeface="Cambria" panose="02040503050406030204" pitchFamily="18" charset="0"/>
              </a:rPr>
              <a:t>инструкцию </a:t>
            </a:r>
            <a:r>
              <a:rPr lang="ru-RU" sz="2000" dirty="0">
                <a:latin typeface="Cambria" panose="02040503050406030204" pitchFamily="18" charset="0"/>
              </a:rPr>
              <a:t>по выполнению заданий </a:t>
            </a:r>
            <a:r>
              <a:rPr lang="ru-RU" sz="2000" dirty="0" smtClean="0">
                <a:latin typeface="Cambria" panose="02040503050406030204" pitchFamily="18" charset="0"/>
              </a:rPr>
              <a:t>– одну на аудиторию;</a:t>
            </a:r>
          </a:p>
          <a:p>
            <a:pPr marL="457200" indent="-457200" algn="just">
              <a:buFont typeface="+mj-lt"/>
              <a:buAutoNum type="arabicParenR"/>
            </a:pPr>
            <a:endParaRPr lang="ru-RU" sz="2000" dirty="0">
              <a:latin typeface="Cambria" panose="02040503050406030204" pitchFamily="18" charset="0"/>
            </a:endParaRPr>
          </a:p>
          <a:p>
            <a:pPr marL="457200" indent="-457200" algn="just">
              <a:buFont typeface="+mj-lt"/>
              <a:buAutoNum type="arabicParenR"/>
            </a:pPr>
            <a:r>
              <a:rPr lang="ru-RU" sz="2000" dirty="0" smtClean="0">
                <a:latin typeface="Cambria" panose="02040503050406030204" pitchFamily="18" charset="0"/>
              </a:rPr>
              <a:t>задание </a:t>
            </a:r>
            <a:r>
              <a:rPr lang="ru-RU" sz="2000" dirty="0">
                <a:latin typeface="Cambria" panose="02040503050406030204" pitchFamily="18" charset="0"/>
              </a:rPr>
              <a:t>1 (Чтение текста) – на каждого участника</a:t>
            </a:r>
            <a:r>
              <a:rPr lang="ru-RU" sz="2000" dirty="0" smtClean="0">
                <a:latin typeface="Cambria" panose="02040503050406030204" pitchFamily="18" charset="0"/>
              </a:rPr>
              <a:t>;</a:t>
            </a:r>
          </a:p>
          <a:p>
            <a:pPr marL="457200" indent="-457200" algn="just">
              <a:buFont typeface="+mj-lt"/>
              <a:buAutoNum type="arabicParenR"/>
            </a:pPr>
            <a:endParaRPr lang="ru-RU" sz="2000" dirty="0">
              <a:latin typeface="Cambria" panose="02040503050406030204" pitchFamily="18" charset="0"/>
            </a:endParaRPr>
          </a:p>
          <a:p>
            <a:pPr marL="457200" indent="-457200" algn="just">
              <a:buFont typeface="+mj-lt"/>
              <a:buAutoNum type="arabicParenR"/>
            </a:pPr>
            <a:r>
              <a:rPr lang="ru-RU" sz="2000" dirty="0" smtClean="0">
                <a:latin typeface="Cambria" panose="02040503050406030204" pitchFamily="18" charset="0"/>
              </a:rPr>
              <a:t>задание </a:t>
            </a:r>
            <a:r>
              <a:rPr lang="ru-RU" sz="2000" dirty="0">
                <a:latin typeface="Cambria" panose="02040503050406030204" pitchFamily="18" charset="0"/>
              </a:rPr>
              <a:t>2 (Подробный пересказ текста) – </a:t>
            </a:r>
            <a:r>
              <a:rPr lang="ru-RU" sz="2000" dirty="0" smtClean="0">
                <a:latin typeface="Cambria" panose="02040503050406030204" pitchFamily="18" charset="0"/>
              </a:rPr>
              <a:t>на </a:t>
            </a:r>
            <a:r>
              <a:rPr lang="ru-RU" sz="2000" dirty="0">
                <a:latin typeface="Cambria" panose="02040503050406030204" pitchFamily="18" charset="0"/>
              </a:rPr>
              <a:t>каждого участника</a:t>
            </a:r>
            <a:r>
              <a:rPr lang="ru-RU" sz="2000" dirty="0" smtClean="0">
                <a:latin typeface="Cambria" panose="02040503050406030204" pitchFamily="18" charset="0"/>
              </a:rPr>
              <a:t>;</a:t>
            </a:r>
          </a:p>
          <a:p>
            <a:pPr marL="457200" indent="-457200" algn="just">
              <a:buFont typeface="+mj-lt"/>
              <a:buAutoNum type="arabicParenR"/>
            </a:pPr>
            <a:endParaRPr lang="ru-RU" sz="2000" dirty="0">
              <a:latin typeface="Cambria" panose="02040503050406030204" pitchFamily="18" charset="0"/>
            </a:endParaRPr>
          </a:p>
          <a:p>
            <a:pPr marL="457200" indent="-457200" algn="just">
              <a:buFont typeface="+mj-lt"/>
              <a:buAutoNum type="arabicParenR"/>
            </a:pPr>
            <a:r>
              <a:rPr lang="ru-RU" sz="2000" dirty="0" smtClean="0">
                <a:latin typeface="Cambria" panose="02040503050406030204" pitchFamily="18" charset="0"/>
              </a:rPr>
              <a:t>задание </a:t>
            </a:r>
            <a:r>
              <a:rPr lang="ru-RU" sz="2000" dirty="0">
                <a:latin typeface="Cambria" panose="02040503050406030204" pitchFamily="18" charset="0"/>
              </a:rPr>
              <a:t>3 (Монологическое высказывание) </a:t>
            </a:r>
            <a:r>
              <a:rPr lang="ru-RU" sz="2000" dirty="0" smtClean="0">
                <a:latin typeface="Cambria" panose="02040503050406030204" pitchFamily="18" charset="0"/>
              </a:rPr>
              <a:t>с </a:t>
            </a:r>
            <a:r>
              <a:rPr lang="ru-RU" sz="2000" dirty="0">
                <a:latin typeface="Cambria" panose="02040503050406030204" pitchFamily="18" charset="0"/>
              </a:rPr>
              <a:t>карточками для участника </a:t>
            </a:r>
            <a:r>
              <a:rPr lang="ru-RU" sz="2000" dirty="0" smtClean="0">
                <a:latin typeface="Cambria" panose="02040503050406030204" pitchFamily="18" charset="0"/>
              </a:rPr>
              <a:t>и </a:t>
            </a:r>
            <a:r>
              <a:rPr lang="ru-RU" sz="2000" dirty="0">
                <a:latin typeface="Cambria" panose="02040503050406030204" pitchFamily="18" charset="0"/>
              </a:rPr>
              <a:t>задание 4 (Диалог) – один комплект на </a:t>
            </a:r>
            <a:r>
              <a:rPr lang="ru-RU" sz="2000" dirty="0" smtClean="0">
                <a:latin typeface="Cambria" panose="02040503050406030204" pitchFamily="18" charset="0"/>
              </a:rPr>
              <a:t>аудиторию;</a:t>
            </a:r>
          </a:p>
          <a:p>
            <a:pPr marL="457200" indent="-457200" algn="just">
              <a:buFont typeface="+mj-lt"/>
              <a:buAutoNum type="arabicParenR"/>
            </a:pPr>
            <a:endParaRPr lang="ru-RU" sz="2000" dirty="0">
              <a:latin typeface="Cambria" panose="02040503050406030204" pitchFamily="18" charset="0"/>
            </a:endParaRPr>
          </a:p>
          <a:p>
            <a:pPr marL="457200" indent="-457200" algn="just">
              <a:buFont typeface="+mj-lt"/>
              <a:buAutoNum type="arabicParenR"/>
            </a:pPr>
            <a:r>
              <a:rPr lang="ru-RU" sz="2000" dirty="0" smtClean="0">
                <a:latin typeface="Cambria" panose="02040503050406030204" pitchFamily="18" charset="0"/>
              </a:rPr>
              <a:t>для </a:t>
            </a:r>
            <a:r>
              <a:rPr lang="ru-RU" sz="2000" dirty="0">
                <a:latin typeface="Cambria" panose="02040503050406030204" pitchFamily="18" charset="0"/>
              </a:rPr>
              <a:t>экзаменатора-собеседника – один полный комплект</a:t>
            </a:r>
            <a:r>
              <a:rPr lang="ru-RU" sz="2000" dirty="0" smtClean="0">
                <a:latin typeface="Cambria" panose="02040503050406030204" pitchFamily="18" charset="0"/>
              </a:rPr>
              <a:t>;</a:t>
            </a:r>
          </a:p>
          <a:p>
            <a:pPr marL="457200" indent="-457200" algn="just">
              <a:buFont typeface="+mj-lt"/>
              <a:buAutoNum type="arabicParenR"/>
            </a:pPr>
            <a:endParaRPr lang="ru-RU" sz="2000" dirty="0">
              <a:latin typeface="Cambria" panose="02040503050406030204" pitchFamily="18" charset="0"/>
            </a:endParaRPr>
          </a:p>
          <a:p>
            <a:pPr marL="457200" indent="-457200" algn="just">
              <a:buFont typeface="+mj-lt"/>
              <a:buAutoNum type="arabicParenR"/>
            </a:pPr>
            <a:r>
              <a:rPr lang="ru-RU" sz="2000" dirty="0" smtClean="0">
                <a:latin typeface="Cambria" panose="02040503050406030204" pitchFamily="18" charset="0"/>
              </a:rPr>
              <a:t>для </a:t>
            </a:r>
            <a:r>
              <a:rPr lang="ru-RU" sz="2000" dirty="0">
                <a:latin typeface="Cambria" panose="02040503050406030204" pitchFamily="18" charset="0"/>
              </a:rPr>
              <a:t>эксперта – один полный </a:t>
            </a:r>
            <a:r>
              <a:rPr lang="ru-RU" sz="2000" dirty="0" smtClean="0">
                <a:latin typeface="Cambria" panose="02040503050406030204" pitchFamily="18" charset="0"/>
              </a:rPr>
              <a:t>комплект</a:t>
            </a:r>
            <a:endParaRPr lang="ru-RU" sz="20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9034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88" y="-26988"/>
            <a:ext cx="9158288" cy="1247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Заголовок 1"/>
          <p:cNvSpPr>
            <a:spLocks noGrp="1"/>
          </p:cNvSpPr>
          <p:nvPr>
            <p:ph type="ctrTitle"/>
          </p:nvPr>
        </p:nvSpPr>
        <p:spPr>
          <a:xfrm>
            <a:off x="144463" y="44450"/>
            <a:ext cx="8964612" cy="1055688"/>
          </a:xfrm>
        </p:spPr>
        <p:txBody>
          <a:bodyPr/>
          <a:lstStyle/>
          <a:p>
            <a:pPr eaLnBrk="1" hangingPunct="1"/>
            <a:r>
              <a:rPr lang="ru-RU" altLang="ru-RU" sz="2800" b="1" dirty="0" smtClean="0">
                <a:solidFill>
                  <a:schemeClr val="bg1"/>
                </a:solidFill>
                <a:latin typeface="Cambria" pitchFamily="18" charset="0"/>
                <a:cs typeface="Arial" charset="0"/>
              </a:rPr>
              <a:t>Выдача материалов итогового собеседования эксперту</a:t>
            </a:r>
          </a:p>
        </p:txBody>
      </p:sp>
      <p:sp>
        <p:nvSpPr>
          <p:cNvPr id="15365" name="AutoShape 4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6" name="AutoShape 6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296863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7" name="AutoShape 8" descr="https://images.vexels.com/media/users/3/118412/raw/8e20ff3e012b9b8af4c4d1137cf4cca7-laptop-vector-blue-screen.png"/>
          <p:cNvSpPr>
            <a:spLocks noChangeAspect="1" noChangeArrowheads="1"/>
          </p:cNvSpPr>
          <p:nvPr/>
        </p:nvSpPr>
        <p:spPr bwMode="auto">
          <a:xfrm>
            <a:off x="449263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8" name="AutoShape 17" descr="https://www.pngkey.com/png/full/45-453882_open-laptop-icon.png"/>
          <p:cNvSpPr>
            <a:spLocks noChangeAspect="1" noChangeArrowheads="1"/>
          </p:cNvSpPr>
          <p:nvPr/>
        </p:nvSpPr>
        <p:spPr bwMode="auto">
          <a:xfrm>
            <a:off x="601663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69" name="AutoShape 28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754063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0" name="AutoShape 2" descr="https://www.clipartmax.com/png/full/103-1038590_file-emoji-u1f4bb-svg-computer-emoji-black-and-white.png"/>
          <p:cNvSpPr>
            <a:spLocks noChangeAspect="1" noChangeArrowheads="1"/>
          </p:cNvSpPr>
          <p:nvPr/>
        </p:nvSpPr>
        <p:spPr bwMode="auto">
          <a:xfrm>
            <a:off x="906463" y="6175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15371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1058863" y="769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sp>
        <p:nvSpPr>
          <p:cNvPr id="50" name="AutoShape 13" descr="https://www.pinclipart.com/picdir/middle/327-3277775_service-catalog-academic-technologies-transparent-background-e-waste.png"/>
          <p:cNvSpPr>
            <a:spLocks noChangeAspect="1" noChangeArrowheads="1"/>
          </p:cNvSpPr>
          <p:nvPr/>
        </p:nvSpPr>
        <p:spPr bwMode="auto">
          <a:xfrm>
            <a:off x="5019303" y="764704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>
              <a:solidFill>
                <a:srgbClr val="000000"/>
              </a:solidFill>
            </a:endParaRPr>
          </a:p>
        </p:txBody>
      </p:sp>
      <p:cxnSp>
        <p:nvCxnSpPr>
          <p:cNvPr id="32" name="Соединительная линия уступом 31"/>
          <p:cNvCxnSpPr/>
          <p:nvPr/>
        </p:nvCxnSpPr>
        <p:spPr>
          <a:xfrm flipV="1">
            <a:off x="296862" y="1412776"/>
            <a:ext cx="4059114" cy="426824"/>
          </a:xfrm>
          <a:prstGeom prst="bentConnector3">
            <a:avLst>
              <a:gd name="adj1" fmla="val 387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4"/>
          <p:cNvSpPr>
            <a:spLocks noChangeArrowheads="1"/>
          </p:cNvSpPr>
          <p:nvPr/>
        </p:nvSpPr>
        <p:spPr bwMode="auto">
          <a:xfrm>
            <a:off x="296862" y="1412776"/>
            <a:ext cx="852361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1</a:t>
            </a: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) критерии оценивания итогового собеседования</a:t>
            </a:r>
          </a:p>
        </p:txBody>
      </p:sp>
      <p:cxnSp>
        <p:nvCxnSpPr>
          <p:cNvPr id="21" name="Соединительная линия уступом 20"/>
          <p:cNvCxnSpPr/>
          <p:nvPr/>
        </p:nvCxnSpPr>
        <p:spPr>
          <a:xfrm flipV="1">
            <a:off x="728910" y="2060848"/>
            <a:ext cx="4059114" cy="426824"/>
          </a:xfrm>
          <a:prstGeom prst="bentConnector3">
            <a:avLst>
              <a:gd name="adj1" fmla="val 387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4"/>
          <p:cNvSpPr>
            <a:spLocks noChangeArrowheads="1"/>
          </p:cNvSpPr>
          <p:nvPr/>
        </p:nvSpPr>
        <p:spPr bwMode="auto">
          <a:xfrm>
            <a:off x="728910" y="1988840"/>
            <a:ext cx="80915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2</a:t>
            </a: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) 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форма </a:t>
            </a: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черновика для внесения первичной информации по оцениванию ответов участников итогового собеседования экспертами (форма ИС-04)</a:t>
            </a:r>
          </a:p>
        </p:txBody>
      </p:sp>
      <p:cxnSp>
        <p:nvCxnSpPr>
          <p:cNvPr id="24" name="Соединительная линия уступом 23"/>
          <p:cNvCxnSpPr/>
          <p:nvPr/>
        </p:nvCxnSpPr>
        <p:spPr>
          <a:xfrm flipV="1">
            <a:off x="1160958" y="2775704"/>
            <a:ext cx="4059114" cy="426824"/>
          </a:xfrm>
          <a:prstGeom prst="bentConnector3">
            <a:avLst>
              <a:gd name="adj1" fmla="val 387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4"/>
          <p:cNvSpPr>
            <a:spLocks noChangeArrowheads="1"/>
          </p:cNvSpPr>
          <p:nvPr/>
        </p:nvSpPr>
        <p:spPr bwMode="auto">
          <a:xfrm>
            <a:off x="1160958" y="2775704"/>
            <a:ext cx="780353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3</a:t>
            </a: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) </a:t>
            </a:r>
            <a:r>
              <a:rPr lang="ru-RU" altLang="ru-RU" sz="1800" dirty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список участников итогового собеседования с ОВЗ, детей-инвалидов 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1800" dirty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и инвалидов (с указанием категории заболевания), распределенных </a:t>
            </a:r>
            <a:r>
              <a:rPr lang="ru-RU" altLang="ru-RU" sz="1800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ru-RU" altLang="ru-RU" sz="1800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altLang="ru-RU" sz="1800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в </a:t>
            </a:r>
            <a:r>
              <a:rPr lang="ru-RU" altLang="ru-RU" sz="1800" dirty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данную аудиторию</a:t>
            </a:r>
          </a:p>
        </p:txBody>
      </p:sp>
      <p:cxnSp>
        <p:nvCxnSpPr>
          <p:cNvPr id="26" name="Соединительная линия уступом 25"/>
          <p:cNvCxnSpPr/>
          <p:nvPr/>
        </p:nvCxnSpPr>
        <p:spPr>
          <a:xfrm flipV="1">
            <a:off x="1619672" y="3789040"/>
            <a:ext cx="4059114" cy="426824"/>
          </a:xfrm>
          <a:prstGeom prst="bentConnector3">
            <a:avLst>
              <a:gd name="adj1" fmla="val 387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4"/>
          <p:cNvSpPr>
            <a:spLocks noChangeArrowheads="1"/>
          </p:cNvSpPr>
          <p:nvPr/>
        </p:nvSpPr>
        <p:spPr bwMode="auto">
          <a:xfrm>
            <a:off x="1619672" y="3789040"/>
            <a:ext cx="748883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4</a:t>
            </a: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) </a:t>
            </a:r>
            <a:r>
              <a:rPr lang="ru-RU" altLang="ru-RU" sz="1800" dirty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перечень категорий участников с ОВЗ, детей-инвалидов </a:t>
            </a:r>
            <a:r>
              <a:rPr lang="ru-RU" altLang="ru-RU" sz="1800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/>
            </a:r>
            <a:br>
              <a:rPr lang="ru-RU" altLang="ru-RU" sz="1800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</a:br>
            <a:r>
              <a:rPr lang="ru-RU" altLang="ru-RU" sz="1800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и </a:t>
            </a:r>
            <a:r>
              <a:rPr lang="ru-RU" altLang="ru-RU" sz="1800" dirty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инвалидов, претендующих на уменьшение минимального количества баллов, необходимого для получения «зачета</a:t>
            </a:r>
            <a:r>
              <a:rPr lang="ru-RU" altLang="ru-RU" sz="1800" dirty="0" smtClean="0">
                <a:solidFill>
                  <a:srgbClr val="C00000"/>
                </a:solidFill>
                <a:latin typeface="Cambria" pitchFamily="18" charset="0"/>
                <a:cs typeface="Times New Roman" pitchFamily="18" charset="0"/>
              </a:rPr>
              <a:t>» (приложение 15 к Порядку)</a:t>
            </a:r>
            <a:endParaRPr lang="ru-RU" altLang="ru-RU" sz="1800" dirty="0">
              <a:solidFill>
                <a:srgbClr val="C00000"/>
              </a:solidFill>
              <a:latin typeface="Cambria" pitchFamily="18" charset="0"/>
              <a:cs typeface="Times New Roman" pitchFamily="18" charset="0"/>
            </a:endParaRPr>
          </a:p>
        </p:txBody>
      </p:sp>
      <p:cxnSp>
        <p:nvCxnSpPr>
          <p:cNvPr id="20" name="Соединительная линия уступом 19"/>
          <p:cNvCxnSpPr/>
          <p:nvPr/>
        </p:nvCxnSpPr>
        <p:spPr>
          <a:xfrm flipV="1">
            <a:off x="2142404" y="5031174"/>
            <a:ext cx="4059114" cy="426824"/>
          </a:xfrm>
          <a:prstGeom prst="bentConnector3">
            <a:avLst>
              <a:gd name="adj1" fmla="val 387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4"/>
          <p:cNvSpPr>
            <a:spLocks noChangeArrowheads="1"/>
          </p:cNvSpPr>
          <p:nvPr/>
        </p:nvSpPr>
        <p:spPr bwMode="auto">
          <a:xfrm>
            <a:off x="2142404" y="5018400"/>
            <a:ext cx="69661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5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) </a:t>
            </a: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возвратный доставочный </a:t>
            </a: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пакет (ВДП) для </a:t>
            </a: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упаковки бланков участников</a:t>
            </a:r>
          </a:p>
        </p:txBody>
      </p:sp>
      <p:cxnSp>
        <p:nvCxnSpPr>
          <p:cNvPr id="28" name="Соединительная линия уступом 27"/>
          <p:cNvCxnSpPr/>
          <p:nvPr/>
        </p:nvCxnSpPr>
        <p:spPr>
          <a:xfrm flipV="1">
            <a:off x="2574452" y="5746030"/>
            <a:ext cx="4059114" cy="426824"/>
          </a:xfrm>
          <a:prstGeom prst="bentConnector3">
            <a:avLst>
              <a:gd name="adj1" fmla="val 387"/>
            </a:avLst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4"/>
          <p:cNvSpPr>
            <a:spLocks noChangeArrowheads="1"/>
          </p:cNvSpPr>
          <p:nvPr/>
        </p:nvSpPr>
        <p:spPr bwMode="auto">
          <a:xfrm>
            <a:off x="2574452" y="5746030"/>
            <a:ext cx="653405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1800" dirty="0" smtClean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6) </a:t>
            </a:r>
            <a:r>
              <a:rPr lang="ru-RU" altLang="ru-RU" sz="1800" dirty="0">
                <a:solidFill>
                  <a:srgbClr val="003399"/>
                </a:solidFill>
                <a:latin typeface="Cambria" pitchFamily="18" charset="0"/>
                <a:cs typeface="Times New Roman" pitchFamily="18" charset="0"/>
              </a:rPr>
              <a:t>ВДП для упаковки формы черновика для внесения первичной информации по оцениванию ответов участников итогового собеседования экспертами</a:t>
            </a:r>
          </a:p>
        </p:txBody>
      </p:sp>
    </p:spTree>
    <p:extLst>
      <p:ext uri="{BB962C8B-B14F-4D97-AF65-F5344CB8AC3E}">
        <p14:creationId xmlns:p14="http://schemas.microsoft.com/office/powerpoint/2010/main" xmlns="" val="170135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20258</TotalTime>
  <Words>1233</Words>
  <Application>Microsoft Office PowerPoint</Application>
  <PresentationFormat>Экран (4:3)</PresentationFormat>
  <Paragraphs>197</Paragraphs>
  <Slides>18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1_Тема Office</vt:lpstr>
      <vt:lpstr>Итоги репетиционного итогового собеседования</vt:lpstr>
      <vt:lpstr>Соблюдение  санитарно-эпидемиологических правил</vt:lpstr>
      <vt:lpstr>Подготовка к проведению  итогового собеседования</vt:lpstr>
      <vt:lpstr>Списки участников итогового собеседования  с ОВЗ</vt:lpstr>
      <vt:lpstr>Масштабирование  бланков итогового собеседования</vt:lpstr>
      <vt:lpstr>Выдача материалов итогового собеседования организатору в аудитории подготовки</vt:lpstr>
      <vt:lpstr>Выдача материалов итогового собеседования экзаменатору-собеседнику</vt:lpstr>
      <vt:lpstr>Конверт с КИМ ИС, выдаваемый  экзаменатору-собеседнику содержит:</vt:lpstr>
      <vt:lpstr>Выдача материалов итогового собеседования эксперту</vt:lpstr>
      <vt:lpstr>Слайд 10</vt:lpstr>
      <vt:lpstr>Собеседование и оценивание ответов участников ИС с ОВЗ, детей-инвалидов и инвалидов</vt:lpstr>
      <vt:lpstr>Слайд 12</vt:lpstr>
      <vt:lpstr>Слайд 13</vt:lpstr>
      <vt:lpstr>Слайд 14</vt:lpstr>
      <vt:lpstr>Сбор материалов ИС  и заполнение сопроводительных бланков</vt:lpstr>
      <vt:lpstr>Слайд 16</vt:lpstr>
      <vt:lpstr>Слайд 17</vt:lpstr>
      <vt:lpstr>Слайд 18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</dc:creator>
  <cp:lastModifiedBy>admin</cp:lastModifiedBy>
  <cp:revision>1178</cp:revision>
  <cp:lastPrinted>2021-01-21T06:02:44Z</cp:lastPrinted>
  <dcterms:created xsi:type="dcterms:W3CDTF">2011-08-25T06:09:31Z</dcterms:created>
  <dcterms:modified xsi:type="dcterms:W3CDTF">2021-02-04T10:56:47Z</dcterms:modified>
</cp:coreProperties>
</file>