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7"/>
  </p:notesMasterIdLst>
  <p:sldIdLst>
    <p:sldId id="256" r:id="rId2"/>
    <p:sldId id="257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1273" autoAdjust="0"/>
  </p:normalViewPr>
  <p:slideViewPr>
    <p:cSldViewPr>
      <p:cViewPr varScale="1">
        <p:scale>
          <a:sx n="45" d="100"/>
          <a:sy n="45" d="100"/>
        </p:scale>
        <p:origin x="210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20" d="100"/>
          <a:sy n="120" d="100"/>
        </p:scale>
        <p:origin x="-4848" y="-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Россия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2">
                        <a:lumMod val="7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Математическая грамотность (31-39)</c:v>
                </c:pt>
                <c:pt idx="1">
                  <c:v>Читательская грамотность (38-42)</c:v>
                </c:pt>
                <c:pt idx="2">
                  <c:v>Естественнонаучная грамотность (34-38)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482</c:v>
                </c:pt>
                <c:pt idx="1">
                  <c:v>475</c:v>
                </c:pt>
                <c:pt idx="2">
                  <c:v>486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ОЭСР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Математическая грамотность (31-39)</c:v>
                </c:pt>
                <c:pt idx="1">
                  <c:v>Читательская грамотность (38-42)</c:v>
                </c:pt>
                <c:pt idx="2">
                  <c:v>Естественнонаучная грамотность (34-38)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494</c:v>
                </c:pt>
                <c:pt idx="1">
                  <c:v>493</c:v>
                </c:pt>
                <c:pt idx="2">
                  <c:v>501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9"/>
        <c:axId val="-597765232"/>
        <c:axId val="-597773392"/>
      </c:barChart>
      <c:catAx>
        <c:axId val="-597765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1" u="none" strike="noStrike" kern="1200" cap="none" spc="0" normalizeH="0" baseline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-597773392"/>
        <c:crosses val="autoZero"/>
        <c:auto val="1"/>
        <c:lblAlgn val="ctr"/>
        <c:lblOffset val="100"/>
        <c:noMultiLvlLbl val="0"/>
      </c:catAx>
      <c:valAx>
        <c:axId val="-597773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-597765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2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1"/>
              <c:layout>
                <c:manualLayout>
                  <c:x val="1.356686863852726E-2"/>
                  <c:y val="5.0089055975111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00B0F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2001</c:v>
                </c:pt>
                <c:pt idx="1">
                  <c:v>2006</c:v>
                </c:pt>
                <c:pt idx="2">
                  <c:v>2011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528</c:v>
                </c:pt>
                <c:pt idx="1">
                  <c:v>565</c:v>
                </c:pt>
                <c:pt idx="2">
                  <c:v>568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597770128"/>
        <c:axId val="-597766320"/>
      </c:lineChart>
      <c:catAx>
        <c:axId val="-597770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-597766320"/>
        <c:crosses val="autoZero"/>
        <c:auto val="1"/>
        <c:lblAlgn val="ctr"/>
        <c:lblOffset val="100"/>
        <c:noMultiLvlLbl val="0"/>
      </c:catAx>
      <c:valAx>
        <c:axId val="-59776632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-597770128"/>
        <c:crosses val="autoZero"/>
        <c:crossBetween val="between"/>
      </c:valAx>
      <c:spPr>
        <a:noFill/>
        <a:ln w="12700">
          <a:solidFill>
            <a:schemeClr val="accent1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72755757953171E-2"/>
          <c:y val="2.2637917501724582E-2"/>
          <c:w val="0.91899843331257558"/>
          <c:h val="0.77463982835586331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1"/>
              <c:layout>
                <c:manualLayout>
                  <c:x val="7.7591036585700421E-3"/>
                  <c:y val="-3.01838900022994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5.1546451528360987E-2"/>
                  <c:y val="6.79137525051737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00B0F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2003</c:v>
                </c:pt>
                <c:pt idx="1">
                  <c:v>2007</c:v>
                </c:pt>
                <c:pt idx="2">
                  <c:v>2011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532</c:v>
                </c:pt>
                <c:pt idx="1">
                  <c:v>544</c:v>
                </c:pt>
                <c:pt idx="2">
                  <c:v>542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597769584"/>
        <c:axId val="-597775568"/>
      </c:lineChart>
      <c:catAx>
        <c:axId val="-597769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rgbClr val="00B0F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-597775568"/>
        <c:crosses val="autoZero"/>
        <c:auto val="1"/>
        <c:lblAlgn val="ctr"/>
        <c:lblOffset val="100"/>
        <c:noMultiLvlLbl val="0"/>
      </c:catAx>
      <c:valAx>
        <c:axId val="-59777556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-597769584"/>
        <c:crosses val="autoZero"/>
        <c:crossBetween val="between"/>
      </c:valAx>
      <c:spPr>
        <a:noFill/>
        <a:ln>
          <a:solidFill>
            <a:schemeClr val="accent1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7.8777912658245901E-3"/>
                  <c:y val="5.28218075040240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8.4350612528316701E-2"/>
                  <c:y val="0.1282815325097726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00B0F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2003</c:v>
                </c:pt>
                <c:pt idx="1">
                  <c:v>2007</c:v>
                </c:pt>
                <c:pt idx="2">
                  <c:v>2011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508</c:v>
                </c:pt>
                <c:pt idx="1">
                  <c:v>512</c:v>
                </c:pt>
                <c:pt idx="2">
                  <c:v>539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597764144"/>
        <c:axId val="-597774480"/>
      </c:lineChart>
      <c:catAx>
        <c:axId val="-597764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rgbClr val="00B0F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-597774480"/>
        <c:crosses val="autoZero"/>
        <c:auto val="1"/>
        <c:lblAlgn val="ctr"/>
        <c:lblOffset val="100"/>
        <c:noMultiLvlLbl val="0"/>
      </c:catAx>
      <c:valAx>
        <c:axId val="-59777448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-597764144"/>
        <c:crosses val="autoZero"/>
        <c:crossBetween val="between"/>
      </c:valAx>
      <c:spPr>
        <a:noFill/>
        <a:ln>
          <a:solidFill>
            <a:schemeClr val="accent1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350140244271247E-2"/>
          <c:y val="2.2637917501724582E-2"/>
          <c:w val="0.89137254878001837"/>
          <c:h val="0.77463982835586331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1"/>
              <c:layout>
                <c:manualLayout>
                  <c:x val="-3.8795518292850641E-2"/>
                  <c:y val="6.03677800045988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7.7591036585701132E-3"/>
                  <c:y val="6.03677800045988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00B0F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2003</c:v>
                </c:pt>
                <c:pt idx="1">
                  <c:v>2007</c:v>
                </c:pt>
                <c:pt idx="2">
                  <c:v>2011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526</c:v>
                </c:pt>
                <c:pt idx="1">
                  <c:v>546</c:v>
                </c:pt>
                <c:pt idx="2">
                  <c:v>552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597760336"/>
        <c:axId val="-597767952"/>
      </c:lineChart>
      <c:catAx>
        <c:axId val="-597760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rgbClr val="00B0F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-597767952"/>
        <c:crosses val="autoZero"/>
        <c:auto val="1"/>
        <c:lblAlgn val="ctr"/>
        <c:lblOffset val="100"/>
        <c:noMultiLvlLbl val="0"/>
      </c:catAx>
      <c:valAx>
        <c:axId val="-59776795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-597760336"/>
        <c:crosses val="autoZero"/>
        <c:crossBetween val="between"/>
      </c:valAx>
      <c:spPr>
        <a:noFill/>
        <a:ln>
          <a:solidFill>
            <a:schemeClr val="accent1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8032355778388116E-2"/>
          <c:y val="2.2637917501724582E-2"/>
          <c:w val="0.88649839159507182"/>
          <c:h val="0.77463982835586331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2"/>
              <c:layout>
                <c:manualLayout>
                  <c:x val="-5.6750804202464207E-2"/>
                  <c:y val="6.03677800045988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00B0F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2003</c:v>
                </c:pt>
                <c:pt idx="1">
                  <c:v>2007</c:v>
                </c:pt>
                <c:pt idx="2">
                  <c:v>2011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514</c:v>
                </c:pt>
                <c:pt idx="1">
                  <c:v>530</c:v>
                </c:pt>
                <c:pt idx="2">
                  <c:v>542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841660224"/>
        <c:axId val="-841659680"/>
      </c:lineChart>
      <c:catAx>
        <c:axId val="-841660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rgbClr val="00B0F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-841659680"/>
        <c:crosses val="autoZero"/>
        <c:auto val="1"/>
        <c:lblAlgn val="ctr"/>
        <c:lblOffset val="100"/>
        <c:noMultiLvlLbl val="0"/>
      </c:catAx>
      <c:valAx>
        <c:axId val="-84165968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-841660224"/>
        <c:crosses val="autoZero"/>
        <c:crossBetween val="between"/>
      </c:valAx>
      <c:spPr>
        <a:noFill/>
        <a:ln>
          <a:solidFill>
            <a:schemeClr val="accent1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0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image" Target="../media/image11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image" Target="../media/image17.jpg"/><Relationship Id="rId4" Type="http://schemas.openxmlformats.org/officeDocument/2006/relationships/image" Target="../media/image20.jpg"/></Relationships>
</file>

<file path=ppt/diagrams/_rels/data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image" Target="../media/image27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D00324-64E2-41D9-906E-06054E960E6A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99596DE-38C9-4056-A662-24A4E3A441F0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Читательская грамотность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71FE03E-BEBB-4CB9-9C48-CCAE262A8313}" type="parTrans" cxnId="{22BF451A-9D02-42E2-9DA2-F77125883569}">
      <dgm:prSet/>
      <dgm:spPr/>
      <dgm:t>
        <a:bodyPr/>
        <a:lstStyle/>
        <a:p>
          <a:endParaRPr lang="ru-RU"/>
        </a:p>
      </dgm:t>
    </dgm:pt>
    <dgm:pt modelId="{42246CD0-41C1-4CBD-BA96-02245190D6CE}" type="sibTrans" cxnId="{22BF451A-9D02-42E2-9DA2-F77125883569}">
      <dgm:prSet/>
      <dgm:spPr/>
      <dgm:t>
        <a:bodyPr/>
        <a:lstStyle/>
        <a:p>
          <a:endParaRPr lang="ru-RU"/>
        </a:p>
      </dgm:t>
    </dgm:pt>
    <dgm:pt modelId="{B506B644-3434-443E-BE2C-CB7B3555250B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Математическая грамотность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2255E96-833E-4227-B370-258E3861DD93}" type="parTrans" cxnId="{6629A771-CA0A-4DC5-9B40-47DDA24167FC}">
      <dgm:prSet/>
      <dgm:spPr/>
      <dgm:t>
        <a:bodyPr/>
        <a:lstStyle/>
        <a:p>
          <a:endParaRPr lang="ru-RU"/>
        </a:p>
      </dgm:t>
    </dgm:pt>
    <dgm:pt modelId="{4F929594-54C5-47A2-847B-4D93B074F366}" type="sibTrans" cxnId="{6629A771-CA0A-4DC5-9B40-47DDA24167FC}">
      <dgm:prSet/>
      <dgm:spPr/>
      <dgm:t>
        <a:bodyPr/>
        <a:lstStyle/>
        <a:p>
          <a:endParaRPr lang="ru-RU"/>
        </a:p>
      </dgm:t>
    </dgm:pt>
    <dgm:pt modelId="{1DAE1B57-04EE-4E2C-A9E7-8EEA2D795248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Компьютерная грамотность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2668649-B57B-46DF-B1F3-D0A72659C7CE}" type="parTrans" cxnId="{FBB3588B-7274-4F3F-A4E1-C17E06A732EC}">
      <dgm:prSet/>
      <dgm:spPr/>
      <dgm:t>
        <a:bodyPr/>
        <a:lstStyle/>
        <a:p>
          <a:endParaRPr lang="ru-RU"/>
        </a:p>
      </dgm:t>
    </dgm:pt>
    <dgm:pt modelId="{0B00BFCB-52D7-4848-A753-B20D286332D2}" type="sibTrans" cxnId="{FBB3588B-7274-4F3F-A4E1-C17E06A732EC}">
      <dgm:prSet/>
      <dgm:spPr/>
      <dgm:t>
        <a:bodyPr/>
        <a:lstStyle/>
        <a:p>
          <a:endParaRPr lang="ru-RU"/>
        </a:p>
      </dgm:t>
    </dgm:pt>
    <dgm:pt modelId="{278B09F9-B170-41EF-A797-F7218EE2CC75}">
      <dgm:prSet/>
      <dgm:spPr/>
      <dgm:t>
        <a:bodyPr/>
        <a:lstStyle/>
        <a:p>
          <a:r>
            <a:rPr lang="ru-RU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Средний балл ОЭСР=273</a:t>
          </a:r>
          <a:endParaRPr lang="ru-RU" dirty="0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4889C65-40E9-4CEB-8702-A247648C4DDD}" type="parTrans" cxnId="{3C1AB6F7-CF02-48AB-8DC1-A38F6464D187}">
      <dgm:prSet/>
      <dgm:spPr/>
      <dgm:t>
        <a:bodyPr/>
        <a:lstStyle/>
        <a:p>
          <a:endParaRPr lang="ru-RU"/>
        </a:p>
      </dgm:t>
    </dgm:pt>
    <dgm:pt modelId="{5EE5BF2F-FB72-4E79-97DE-F904EE8ACDF6}" type="sibTrans" cxnId="{3C1AB6F7-CF02-48AB-8DC1-A38F6464D187}">
      <dgm:prSet/>
      <dgm:spPr/>
      <dgm:t>
        <a:bodyPr/>
        <a:lstStyle/>
        <a:p>
          <a:endParaRPr lang="ru-RU"/>
        </a:p>
      </dgm:t>
    </dgm:pt>
    <dgm:pt modelId="{C8306CAE-3B4E-4035-B116-91996397E73A}">
      <dgm:prSet/>
      <dgm:spPr/>
      <dgm:t>
        <a:bodyPr/>
        <a:lstStyle/>
        <a:p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3497D90-32CB-4F98-909A-658AA9BDC647}" type="parTrans" cxnId="{18582D56-029F-4A4C-8517-CAC2C9BC16BD}">
      <dgm:prSet/>
      <dgm:spPr/>
      <dgm:t>
        <a:bodyPr/>
        <a:lstStyle/>
        <a:p>
          <a:endParaRPr lang="ru-RU"/>
        </a:p>
      </dgm:t>
    </dgm:pt>
    <dgm:pt modelId="{5D724029-173D-47B1-B231-F94D5FBF5CAC}" type="sibTrans" cxnId="{18582D56-029F-4A4C-8517-CAC2C9BC16BD}">
      <dgm:prSet/>
      <dgm:spPr/>
      <dgm:t>
        <a:bodyPr/>
        <a:lstStyle/>
        <a:p>
          <a:endParaRPr lang="ru-RU"/>
        </a:p>
      </dgm:t>
    </dgm:pt>
    <dgm:pt modelId="{FAFD364A-3C6F-493E-B757-94565B314C61}">
      <dgm:prSet/>
      <dgm:spPr/>
      <dgm:t>
        <a:bodyPr/>
        <a:lstStyle/>
        <a:p>
          <a:r>
            <a:rPr lang="ru-RU" b="1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Средний балл в России=275  (8 место)</a:t>
          </a:r>
          <a:endParaRPr lang="ru-RU" b="1" dirty="0">
            <a:solidFill>
              <a:schemeClr val="tx2">
                <a:lumMod val="60000"/>
                <a:lumOff val="4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4134CD0-BCEE-4D8A-AB72-2FF981F8CE5B}" type="parTrans" cxnId="{EACC0D1E-D4A6-4157-97C3-F108B6EE28DF}">
      <dgm:prSet/>
      <dgm:spPr/>
      <dgm:t>
        <a:bodyPr/>
        <a:lstStyle/>
        <a:p>
          <a:endParaRPr lang="ru-RU"/>
        </a:p>
      </dgm:t>
    </dgm:pt>
    <dgm:pt modelId="{5AC38DA3-6ECC-4083-9512-2399D9CC0DE4}" type="sibTrans" cxnId="{EACC0D1E-D4A6-4157-97C3-F108B6EE28DF}">
      <dgm:prSet/>
      <dgm:spPr/>
      <dgm:t>
        <a:bodyPr/>
        <a:lstStyle/>
        <a:p>
          <a:endParaRPr lang="ru-RU"/>
        </a:p>
      </dgm:t>
    </dgm:pt>
    <dgm:pt modelId="{F1170CFF-33A3-4E3E-946A-50532379E074}">
      <dgm:prSet/>
      <dgm:spPr/>
      <dgm:t>
        <a:bodyPr/>
        <a:lstStyle/>
        <a:p>
          <a:r>
            <a:rPr lang="ru-RU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Германия, Австрия, США</a:t>
          </a:r>
          <a:r>
            <a:rPr lang="en-US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&lt;27</a:t>
          </a:r>
          <a:r>
            <a:rPr lang="ru-RU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0</a:t>
          </a:r>
          <a:endParaRPr lang="ru-RU" dirty="0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FD7A83E-18DC-4AC4-A38A-BB1C228C830A}" type="parTrans" cxnId="{45CDF766-2A76-45E1-8C36-5A7D071D6485}">
      <dgm:prSet/>
      <dgm:spPr/>
      <dgm:t>
        <a:bodyPr/>
        <a:lstStyle/>
        <a:p>
          <a:endParaRPr lang="ru-RU"/>
        </a:p>
      </dgm:t>
    </dgm:pt>
    <dgm:pt modelId="{A3D649FF-0A7D-4235-87E8-6E43850A093E}" type="sibTrans" cxnId="{45CDF766-2A76-45E1-8C36-5A7D071D6485}">
      <dgm:prSet/>
      <dgm:spPr/>
      <dgm:t>
        <a:bodyPr/>
        <a:lstStyle/>
        <a:p>
          <a:endParaRPr lang="ru-RU"/>
        </a:p>
      </dgm:t>
    </dgm:pt>
    <dgm:pt modelId="{C56A7646-38DF-4C9F-9D55-7B6887B7D331}">
      <dgm:prSet/>
      <dgm:spPr/>
      <dgm:t>
        <a:bodyPr/>
        <a:lstStyle/>
        <a:p>
          <a:r>
            <a:rPr lang="ru-RU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Япония, Финляндия, Нидерланды </a:t>
          </a:r>
          <a:r>
            <a:rPr lang="en-US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&gt;</a:t>
          </a:r>
          <a:r>
            <a:rPr lang="ru-RU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283</a:t>
          </a:r>
          <a:endParaRPr lang="ru-RU" dirty="0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284BEF6-653E-4744-98BF-AAC60E58AAED}" type="parTrans" cxnId="{EEB4DD54-ECC3-48C4-8271-F40224A3908A}">
      <dgm:prSet/>
      <dgm:spPr/>
      <dgm:t>
        <a:bodyPr/>
        <a:lstStyle/>
        <a:p>
          <a:endParaRPr lang="ru-RU"/>
        </a:p>
      </dgm:t>
    </dgm:pt>
    <dgm:pt modelId="{CB859D1F-B083-445A-AE95-9350E813615A}" type="sibTrans" cxnId="{EEB4DD54-ECC3-48C4-8271-F40224A3908A}">
      <dgm:prSet/>
      <dgm:spPr/>
      <dgm:t>
        <a:bodyPr/>
        <a:lstStyle/>
        <a:p>
          <a:endParaRPr lang="ru-RU"/>
        </a:p>
      </dgm:t>
    </dgm:pt>
    <dgm:pt modelId="{3DE3A8D7-15AA-40C9-B91D-918633732632}">
      <dgm:prSet/>
      <dgm:spPr/>
      <dgm:t>
        <a:bodyPr/>
        <a:lstStyle/>
        <a:p>
          <a:r>
            <a:rPr lang="ru-RU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Средний балл ОЭСР=269</a:t>
          </a:r>
          <a:endParaRPr lang="ru-RU" dirty="0">
            <a:solidFill>
              <a:schemeClr val="tx2"/>
            </a:solidFill>
          </a:endParaRPr>
        </a:p>
      </dgm:t>
    </dgm:pt>
    <dgm:pt modelId="{BC0231F4-47E5-423C-AFBC-EAFACDCF5596}" type="parTrans" cxnId="{52BC16D7-A14A-455B-A8EE-16041DBF8A2C}">
      <dgm:prSet/>
      <dgm:spPr/>
      <dgm:t>
        <a:bodyPr/>
        <a:lstStyle/>
        <a:p>
          <a:endParaRPr lang="ru-RU"/>
        </a:p>
      </dgm:t>
    </dgm:pt>
    <dgm:pt modelId="{95E6978A-9118-433E-BED2-33BFF98EC86F}" type="sibTrans" cxnId="{52BC16D7-A14A-455B-A8EE-16041DBF8A2C}">
      <dgm:prSet/>
      <dgm:spPr/>
      <dgm:t>
        <a:bodyPr/>
        <a:lstStyle/>
        <a:p>
          <a:endParaRPr lang="ru-RU"/>
        </a:p>
      </dgm:t>
    </dgm:pt>
    <dgm:pt modelId="{5E41D52C-9733-4626-9791-F6CC5960BFFD}">
      <dgm:prSet/>
      <dgm:spPr/>
      <dgm:t>
        <a:bodyPr/>
        <a:lstStyle/>
        <a:p>
          <a:r>
            <a:rPr lang="ru-RU" b="1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Средний балл в России=270  (13 место)</a:t>
          </a:r>
          <a:endParaRPr lang="ru-RU" b="1" dirty="0">
            <a:solidFill>
              <a:schemeClr val="tx2">
                <a:lumMod val="60000"/>
                <a:lumOff val="4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B78F65F-D560-4028-92E7-80597472CB68}" type="parTrans" cxnId="{4E28F8A2-CB89-4F04-8359-1A047E8523AA}">
      <dgm:prSet/>
      <dgm:spPr/>
      <dgm:t>
        <a:bodyPr/>
        <a:lstStyle/>
        <a:p>
          <a:endParaRPr lang="ru-RU"/>
        </a:p>
      </dgm:t>
    </dgm:pt>
    <dgm:pt modelId="{3351C285-0F0A-4620-BD41-C5559E9940ED}" type="sibTrans" cxnId="{4E28F8A2-CB89-4F04-8359-1A047E8523AA}">
      <dgm:prSet/>
      <dgm:spPr/>
      <dgm:t>
        <a:bodyPr/>
        <a:lstStyle/>
        <a:p>
          <a:endParaRPr lang="ru-RU"/>
        </a:p>
      </dgm:t>
    </dgm:pt>
    <dgm:pt modelId="{37A6DE91-4EFA-4AE6-A0D9-755628A1F50A}">
      <dgm:prSet/>
      <dgm:spPr/>
      <dgm:t>
        <a:bodyPr/>
        <a:lstStyle/>
        <a:p>
          <a:r>
            <a:rPr lang="ru-RU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Япония, Финляндия, Бельгия </a:t>
          </a:r>
          <a:r>
            <a:rPr lang="en-US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&gt;</a:t>
          </a:r>
          <a:r>
            <a:rPr lang="ru-RU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279</a:t>
          </a:r>
          <a:endParaRPr lang="ru-RU" dirty="0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FCEB3B0-6CFE-4A7E-955B-02C443F74614}" type="parTrans" cxnId="{1191DB87-279A-4FB2-B2DA-9D9A29948AC3}">
      <dgm:prSet/>
      <dgm:spPr/>
      <dgm:t>
        <a:bodyPr/>
        <a:lstStyle/>
        <a:p>
          <a:endParaRPr lang="ru-RU"/>
        </a:p>
      </dgm:t>
    </dgm:pt>
    <dgm:pt modelId="{F2564883-4816-456A-8A92-0D4DAAEA12FB}" type="sibTrans" cxnId="{1191DB87-279A-4FB2-B2DA-9D9A29948AC3}">
      <dgm:prSet/>
      <dgm:spPr/>
      <dgm:t>
        <a:bodyPr/>
        <a:lstStyle/>
        <a:p>
          <a:endParaRPr lang="ru-RU"/>
        </a:p>
      </dgm:t>
    </dgm:pt>
    <dgm:pt modelId="{7C68DA7F-B1AC-4972-A8F4-D8E08004519D}">
      <dgm:prSet/>
      <dgm:spPr/>
      <dgm:t>
        <a:bodyPr/>
        <a:lstStyle/>
        <a:p>
          <a:r>
            <a:rPr lang="ru-RU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Испания, Италия, Франция</a:t>
          </a:r>
          <a:r>
            <a:rPr lang="en-US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&lt;</a:t>
          </a:r>
          <a:r>
            <a:rPr lang="ru-RU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265</a:t>
          </a:r>
          <a:endParaRPr lang="ru-RU" dirty="0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04F99F1-4146-47BC-BF93-4299B1FBA1DA}" type="parTrans" cxnId="{C9357E12-FE08-4E0F-BB5F-5D9CEB259BC4}">
      <dgm:prSet/>
      <dgm:spPr/>
      <dgm:t>
        <a:bodyPr/>
        <a:lstStyle/>
        <a:p>
          <a:endParaRPr lang="ru-RU"/>
        </a:p>
      </dgm:t>
    </dgm:pt>
    <dgm:pt modelId="{2887A37E-A521-4A1D-8107-2252C48F13E3}" type="sibTrans" cxnId="{C9357E12-FE08-4E0F-BB5F-5D9CEB259BC4}">
      <dgm:prSet/>
      <dgm:spPr/>
      <dgm:t>
        <a:bodyPr/>
        <a:lstStyle/>
        <a:p>
          <a:endParaRPr lang="ru-RU"/>
        </a:p>
      </dgm:t>
    </dgm:pt>
    <dgm:pt modelId="{DEB2CCC7-3426-42C3-AEAC-817625E67483}">
      <dgm:prSet/>
      <dgm:spPr/>
      <dgm:t>
        <a:bodyPr/>
        <a:lstStyle/>
        <a:p>
          <a:r>
            <a:rPr lang="ru-RU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33% россиян не имеют опыта работы с компьютером или пользуются неуверенно</a:t>
          </a:r>
          <a:endParaRPr lang="ru-RU" dirty="0">
            <a:solidFill>
              <a:schemeClr val="tx2"/>
            </a:solidFill>
          </a:endParaRPr>
        </a:p>
      </dgm:t>
    </dgm:pt>
    <dgm:pt modelId="{C72257D0-49D4-48FB-BD3B-97F984543F72}" type="parTrans" cxnId="{1AA595CB-E6BB-4BA9-B708-D70A02DF6351}">
      <dgm:prSet/>
      <dgm:spPr/>
      <dgm:t>
        <a:bodyPr/>
        <a:lstStyle/>
        <a:p>
          <a:endParaRPr lang="ru-RU"/>
        </a:p>
      </dgm:t>
    </dgm:pt>
    <dgm:pt modelId="{6C54191D-188C-41CA-B87C-768496477863}" type="sibTrans" cxnId="{1AA595CB-E6BB-4BA9-B708-D70A02DF6351}">
      <dgm:prSet/>
      <dgm:spPr/>
      <dgm:t>
        <a:bodyPr/>
        <a:lstStyle/>
        <a:p>
          <a:endParaRPr lang="ru-RU"/>
        </a:p>
      </dgm:t>
    </dgm:pt>
    <dgm:pt modelId="{23C97CD1-01C7-499C-9738-EEF146A6455C}">
      <dgm:prSet/>
      <dgm:spPr/>
      <dgm:t>
        <a:bodyPr/>
        <a:lstStyle/>
        <a:p>
          <a:r>
            <a:rPr lang="ru-RU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5,5% с наивысшим уровнем компетенции</a:t>
          </a:r>
          <a:endParaRPr lang="ru-RU" dirty="0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662C39E-5E66-49B2-A679-41F06FB83D2E}" type="parTrans" cxnId="{471E4C27-4C5A-44BF-A3B1-FE6E978DB892}">
      <dgm:prSet/>
      <dgm:spPr/>
      <dgm:t>
        <a:bodyPr/>
        <a:lstStyle/>
        <a:p>
          <a:endParaRPr lang="ru-RU"/>
        </a:p>
      </dgm:t>
    </dgm:pt>
    <dgm:pt modelId="{57135C3F-689A-4CCE-BAD0-C0D2CE5F26A2}" type="sibTrans" cxnId="{471E4C27-4C5A-44BF-A3B1-FE6E978DB892}">
      <dgm:prSet/>
      <dgm:spPr/>
      <dgm:t>
        <a:bodyPr/>
        <a:lstStyle/>
        <a:p>
          <a:endParaRPr lang="ru-RU"/>
        </a:p>
      </dgm:t>
    </dgm:pt>
    <dgm:pt modelId="{EFA929EB-C2EE-4D70-8CC5-B2F59B16BCAE}">
      <dgm:prSet/>
      <dgm:spPr/>
      <dgm:t>
        <a:bodyPr/>
        <a:lstStyle/>
        <a:p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C00F641-2BC3-486E-B5E4-04B151D566F6}" type="parTrans" cxnId="{ED9B00FA-8A66-4A8F-9217-28B5D1520B2A}">
      <dgm:prSet/>
      <dgm:spPr/>
      <dgm:t>
        <a:bodyPr/>
        <a:lstStyle/>
        <a:p>
          <a:endParaRPr lang="ru-RU"/>
        </a:p>
      </dgm:t>
    </dgm:pt>
    <dgm:pt modelId="{F751376D-87E3-4021-9D7C-A77237A27FD0}" type="sibTrans" cxnId="{ED9B00FA-8A66-4A8F-9217-28B5D1520B2A}">
      <dgm:prSet/>
      <dgm:spPr/>
      <dgm:t>
        <a:bodyPr/>
        <a:lstStyle/>
        <a:p>
          <a:endParaRPr lang="ru-RU"/>
        </a:p>
      </dgm:t>
    </dgm:pt>
    <dgm:pt modelId="{7C0F2C03-75F4-42A8-958D-EEB05D74A4DB}">
      <dgm:prSet/>
      <dgm:spPr/>
      <dgm:t>
        <a:bodyPr/>
        <a:lstStyle/>
        <a:p>
          <a:r>
            <a:rPr lang="ru-RU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целом по ОСЭР уровень грамотности=19,5%</a:t>
          </a:r>
          <a:endParaRPr lang="ru-RU" dirty="0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F9F0D02-E81C-44A7-8FC4-824798589917}" type="parTrans" cxnId="{AF4D7E90-89FF-4F1B-B884-FA8A05E34D8A}">
      <dgm:prSet/>
      <dgm:spPr/>
      <dgm:t>
        <a:bodyPr/>
        <a:lstStyle/>
        <a:p>
          <a:endParaRPr lang="ru-RU"/>
        </a:p>
      </dgm:t>
    </dgm:pt>
    <dgm:pt modelId="{F0089D61-33FA-491C-ACAD-49DC16FB604D}" type="sibTrans" cxnId="{AF4D7E90-89FF-4F1B-B884-FA8A05E34D8A}">
      <dgm:prSet/>
      <dgm:spPr/>
      <dgm:t>
        <a:bodyPr/>
        <a:lstStyle/>
        <a:p>
          <a:endParaRPr lang="ru-RU"/>
        </a:p>
      </dgm:t>
    </dgm:pt>
    <dgm:pt modelId="{D89EC20D-69D3-41C5-B430-F585B3C2F3C3}" type="pres">
      <dgm:prSet presAssocID="{47D00324-64E2-41D9-906E-06054E960E6A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1E6133F-6639-46C3-A411-50D6D89C1D16}" type="pres">
      <dgm:prSet presAssocID="{899596DE-38C9-4056-A662-24A4E3A441F0}" presName="compNode" presStyleCnt="0"/>
      <dgm:spPr/>
    </dgm:pt>
    <dgm:pt modelId="{232E740D-FA1D-48B2-855E-7D1607AAFB5E}" type="pres">
      <dgm:prSet presAssocID="{899596DE-38C9-4056-A662-24A4E3A441F0}" presName="childRect" presStyleLbl="bgAcc1" presStyleIdx="0" presStyleCnt="3" custScaleY="1463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6DC1DA-DEAC-4D40-88B9-38869E5EC25A}" type="pres">
      <dgm:prSet presAssocID="{899596DE-38C9-4056-A662-24A4E3A441F0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E467F7-ECD0-4A0A-AA26-66A5D660727D}" type="pres">
      <dgm:prSet presAssocID="{899596DE-38C9-4056-A662-24A4E3A441F0}" presName="parentRect" presStyleLbl="alignNode1" presStyleIdx="0" presStyleCnt="3"/>
      <dgm:spPr/>
      <dgm:t>
        <a:bodyPr/>
        <a:lstStyle/>
        <a:p>
          <a:endParaRPr lang="ru-RU"/>
        </a:p>
      </dgm:t>
    </dgm:pt>
    <dgm:pt modelId="{510309AD-F031-4633-ABB0-305E3FC76D02}" type="pres">
      <dgm:prSet presAssocID="{899596DE-38C9-4056-A662-24A4E3A441F0}" presName="adorn" presStyleLbl="fgAccFollowNode1" presStyleIdx="0" presStyleCnt="3" custLinFactNeighborX="-22177" custLinFactNeighborY="-16602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</dgm:spPr>
      <dgm:t>
        <a:bodyPr/>
        <a:lstStyle/>
        <a:p>
          <a:endParaRPr lang="ru-RU"/>
        </a:p>
      </dgm:t>
    </dgm:pt>
    <dgm:pt modelId="{D2D6B812-454D-418E-9BAA-AC82C7B24F1F}" type="pres">
      <dgm:prSet presAssocID="{42246CD0-41C1-4CBD-BA96-02245190D6CE}" presName="sibTrans" presStyleLbl="sibTrans2D1" presStyleIdx="0" presStyleCnt="0"/>
      <dgm:spPr/>
      <dgm:t>
        <a:bodyPr/>
        <a:lstStyle/>
        <a:p>
          <a:endParaRPr lang="ru-RU"/>
        </a:p>
      </dgm:t>
    </dgm:pt>
    <dgm:pt modelId="{8BEE12EE-C0F4-4E93-97F5-215AB7FF9FA8}" type="pres">
      <dgm:prSet presAssocID="{B506B644-3434-443E-BE2C-CB7B3555250B}" presName="compNode" presStyleCnt="0"/>
      <dgm:spPr/>
    </dgm:pt>
    <dgm:pt modelId="{5918FD96-B4B8-4D9D-B02B-F2D6870D150B}" type="pres">
      <dgm:prSet presAssocID="{B506B644-3434-443E-BE2C-CB7B3555250B}" presName="childRect" presStyleLbl="bgAcc1" presStyleIdx="1" presStyleCnt="3" custScaleX="104513" custScaleY="1408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41D549-C099-4405-B213-504FF4E801E2}" type="pres">
      <dgm:prSet presAssocID="{B506B644-3434-443E-BE2C-CB7B3555250B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83EEDC-A7B0-43D3-9198-3FD3491E7B38}" type="pres">
      <dgm:prSet presAssocID="{B506B644-3434-443E-BE2C-CB7B3555250B}" presName="parentRect" presStyleLbl="alignNode1" presStyleIdx="1" presStyleCnt="3" custScaleX="104961"/>
      <dgm:spPr/>
      <dgm:t>
        <a:bodyPr/>
        <a:lstStyle/>
        <a:p>
          <a:endParaRPr lang="ru-RU"/>
        </a:p>
      </dgm:t>
    </dgm:pt>
    <dgm:pt modelId="{10B3142E-62D9-4364-B6C5-4F6BC752E84A}" type="pres">
      <dgm:prSet presAssocID="{B506B644-3434-443E-BE2C-CB7B3555250B}" presName="adorn" presStyleLbl="fgAccFollowNode1" presStyleIdx="1" presStyleCnt="3" custLinFactNeighborX="-12985" custLinFactNeighborY="-13675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</dgm:spPr>
      <dgm:t>
        <a:bodyPr/>
        <a:lstStyle/>
        <a:p>
          <a:endParaRPr lang="ru-RU"/>
        </a:p>
      </dgm:t>
    </dgm:pt>
    <dgm:pt modelId="{36D479A9-0914-4775-9133-2C9CC0FC4964}" type="pres">
      <dgm:prSet presAssocID="{4F929594-54C5-47A2-847B-4D93B074F366}" presName="sibTrans" presStyleLbl="sibTrans2D1" presStyleIdx="0" presStyleCnt="0"/>
      <dgm:spPr/>
      <dgm:t>
        <a:bodyPr/>
        <a:lstStyle/>
        <a:p>
          <a:endParaRPr lang="ru-RU"/>
        </a:p>
      </dgm:t>
    </dgm:pt>
    <dgm:pt modelId="{32F753DC-EEBC-4695-B233-2894530D0866}" type="pres">
      <dgm:prSet presAssocID="{1DAE1B57-04EE-4E2C-A9E7-8EEA2D795248}" presName="compNode" presStyleCnt="0"/>
      <dgm:spPr/>
    </dgm:pt>
    <dgm:pt modelId="{1DC41369-F4AF-4C1E-81CC-AEDF51168C38}" type="pres">
      <dgm:prSet presAssocID="{1DAE1B57-04EE-4E2C-A9E7-8EEA2D795248}" presName="childRect" presStyleLbl="bgAcc1" presStyleIdx="2" presStyleCnt="3" custScaleX="114292" custScaleY="1347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D9AEFE-5339-442D-9838-D8E2087007DE}" type="pres">
      <dgm:prSet presAssocID="{1DAE1B57-04EE-4E2C-A9E7-8EEA2D795248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78F490-33F2-4625-8117-7AF3ABCB2929}" type="pres">
      <dgm:prSet presAssocID="{1DAE1B57-04EE-4E2C-A9E7-8EEA2D795248}" presName="parentRect" presStyleLbl="alignNode1" presStyleIdx="2" presStyleCnt="3" custScaleX="115433" custLinFactNeighborX="716" custLinFactNeighborY="-3607"/>
      <dgm:spPr/>
      <dgm:t>
        <a:bodyPr/>
        <a:lstStyle/>
        <a:p>
          <a:endParaRPr lang="ru-RU"/>
        </a:p>
      </dgm:t>
    </dgm:pt>
    <dgm:pt modelId="{978CF80F-E9B7-42E1-B84C-670150C2BBD2}" type="pres">
      <dgm:prSet presAssocID="{1DAE1B57-04EE-4E2C-A9E7-8EEA2D795248}" presName="adorn" presStyleLbl="fgAccFollowNode1" presStyleIdx="2" presStyleCnt="3" custLinFactNeighborX="877" custLinFactNeighborY="-16431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C9357E12-FE08-4E0F-BB5F-5D9CEB259BC4}" srcId="{B506B644-3434-443E-BE2C-CB7B3555250B}" destId="{7C68DA7F-B1AC-4972-A8F4-D8E08004519D}" srcOrd="3" destOrd="0" parTransId="{904F99F1-4146-47BC-BF93-4299B1FBA1DA}" sibTransId="{2887A37E-A521-4A1D-8107-2252C48F13E3}"/>
    <dgm:cxn modelId="{22BF451A-9D02-42E2-9DA2-F77125883569}" srcId="{47D00324-64E2-41D9-906E-06054E960E6A}" destId="{899596DE-38C9-4056-A662-24A4E3A441F0}" srcOrd="0" destOrd="0" parTransId="{671FE03E-BEBB-4CB9-9C48-CCAE262A8313}" sibTransId="{42246CD0-41C1-4CBD-BA96-02245190D6CE}"/>
    <dgm:cxn modelId="{797AE7DC-8AA0-4E1B-82A5-7BFBAF7E1CA2}" type="presOf" srcId="{FAFD364A-3C6F-493E-B757-94565B314C61}" destId="{232E740D-FA1D-48B2-855E-7D1607AAFB5E}" srcOrd="0" destOrd="1" presId="urn:microsoft.com/office/officeart/2005/8/layout/bList2"/>
    <dgm:cxn modelId="{45CDF766-2A76-45E1-8C36-5A7D071D6485}" srcId="{899596DE-38C9-4056-A662-24A4E3A441F0}" destId="{F1170CFF-33A3-4E3E-946A-50532379E074}" srcOrd="3" destOrd="0" parTransId="{7FD7A83E-18DC-4AC4-A38A-BB1C228C830A}" sibTransId="{A3D649FF-0A7D-4235-87E8-6E43850A093E}"/>
    <dgm:cxn modelId="{243F0DDD-D02B-4759-8163-F3AB4190E86F}" type="presOf" srcId="{F1170CFF-33A3-4E3E-946A-50532379E074}" destId="{232E740D-FA1D-48B2-855E-7D1607AAFB5E}" srcOrd="0" destOrd="3" presId="urn:microsoft.com/office/officeart/2005/8/layout/bList2"/>
    <dgm:cxn modelId="{EEB4DD54-ECC3-48C4-8271-F40224A3908A}" srcId="{899596DE-38C9-4056-A662-24A4E3A441F0}" destId="{C56A7646-38DF-4C9F-9D55-7B6887B7D331}" srcOrd="2" destOrd="0" parTransId="{1284BEF6-653E-4744-98BF-AAC60E58AAED}" sibTransId="{CB859D1F-B083-445A-AE95-9350E813615A}"/>
    <dgm:cxn modelId="{EACC0D1E-D4A6-4157-97C3-F108B6EE28DF}" srcId="{899596DE-38C9-4056-A662-24A4E3A441F0}" destId="{FAFD364A-3C6F-493E-B757-94565B314C61}" srcOrd="1" destOrd="0" parTransId="{F4134CD0-BCEE-4D8A-AB72-2FF981F8CE5B}" sibTransId="{5AC38DA3-6ECC-4083-9512-2399D9CC0DE4}"/>
    <dgm:cxn modelId="{11603BAB-EDCD-49B0-85E6-4A692CA2EE4F}" type="presOf" srcId="{4F929594-54C5-47A2-847B-4D93B074F366}" destId="{36D479A9-0914-4775-9133-2C9CC0FC4964}" srcOrd="0" destOrd="0" presId="urn:microsoft.com/office/officeart/2005/8/layout/bList2"/>
    <dgm:cxn modelId="{C85A2269-A0E1-45FB-BD6D-753E04572632}" type="presOf" srcId="{1DAE1B57-04EE-4E2C-A9E7-8EEA2D795248}" destId="{9B78F490-33F2-4625-8117-7AF3ABCB2929}" srcOrd="1" destOrd="0" presId="urn:microsoft.com/office/officeart/2005/8/layout/bList2"/>
    <dgm:cxn modelId="{52BC16D7-A14A-455B-A8EE-16041DBF8A2C}" srcId="{B506B644-3434-443E-BE2C-CB7B3555250B}" destId="{3DE3A8D7-15AA-40C9-B91D-918633732632}" srcOrd="0" destOrd="0" parTransId="{BC0231F4-47E5-423C-AFBC-EAFACDCF5596}" sibTransId="{95E6978A-9118-433E-BED2-33BFF98EC86F}"/>
    <dgm:cxn modelId="{1AA595CB-E6BB-4BA9-B708-D70A02DF6351}" srcId="{1DAE1B57-04EE-4E2C-A9E7-8EEA2D795248}" destId="{DEB2CCC7-3426-42C3-AEAC-817625E67483}" srcOrd="1" destOrd="0" parTransId="{C72257D0-49D4-48FB-BD3B-97F984543F72}" sibTransId="{6C54191D-188C-41CA-B87C-768496477863}"/>
    <dgm:cxn modelId="{7F990B66-D147-4A66-89CD-41961A03DFF2}" type="presOf" srcId="{3DE3A8D7-15AA-40C9-B91D-918633732632}" destId="{5918FD96-B4B8-4D9D-B02B-F2D6870D150B}" srcOrd="0" destOrd="0" presId="urn:microsoft.com/office/officeart/2005/8/layout/bList2"/>
    <dgm:cxn modelId="{31A3D181-4A95-4D1B-8514-E4DEC526170B}" type="presOf" srcId="{37A6DE91-4EFA-4AE6-A0D9-755628A1F50A}" destId="{5918FD96-B4B8-4D9D-B02B-F2D6870D150B}" srcOrd="0" destOrd="2" presId="urn:microsoft.com/office/officeart/2005/8/layout/bList2"/>
    <dgm:cxn modelId="{C5317C17-427B-44DC-9C9D-7D96097EABC0}" type="presOf" srcId="{B506B644-3434-443E-BE2C-CB7B3555250B}" destId="{C983EEDC-A7B0-43D3-9198-3FD3491E7B38}" srcOrd="1" destOrd="0" presId="urn:microsoft.com/office/officeart/2005/8/layout/bList2"/>
    <dgm:cxn modelId="{29200C5E-F303-4719-A8E0-FF0DDBDBB335}" type="presOf" srcId="{7C68DA7F-B1AC-4972-A8F4-D8E08004519D}" destId="{5918FD96-B4B8-4D9D-B02B-F2D6870D150B}" srcOrd="0" destOrd="3" presId="urn:microsoft.com/office/officeart/2005/8/layout/bList2"/>
    <dgm:cxn modelId="{02B0086E-5E2A-4411-A99E-37E66D08E296}" type="presOf" srcId="{EFA929EB-C2EE-4D70-8CC5-B2F59B16BCAE}" destId="{1DC41369-F4AF-4C1E-81CC-AEDF51168C38}" srcOrd="0" destOrd="3" presId="urn:microsoft.com/office/officeart/2005/8/layout/bList2"/>
    <dgm:cxn modelId="{1A959DCB-7CF7-46D3-BFC0-A53D11048949}" type="presOf" srcId="{C8306CAE-3B4E-4035-B116-91996397E73A}" destId="{232E740D-FA1D-48B2-855E-7D1607AAFB5E}" srcOrd="0" destOrd="4" presId="urn:microsoft.com/office/officeart/2005/8/layout/bList2"/>
    <dgm:cxn modelId="{AF4D7E90-89FF-4F1B-B884-FA8A05E34D8A}" srcId="{1DAE1B57-04EE-4E2C-A9E7-8EEA2D795248}" destId="{7C0F2C03-75F4-42A8-958D-EEB05D74A4DB}" srcOrd="0" destOrd="0" parTransId="{5F9F0D02-E81C-44A7-8FC4-824798589917}" sibTransId="{F0089D61-33FA-491C-ACAD-49DC16FB604D}"/>
    <dgm:cxn modelId="{1191DB87-279A-4FB2-B2DA-9D9A29948AC3}" srcId="{B506B644-3434-443E-BE2C-CB7B3555250B}" destId="{37A6DE91-4EFA-4AE6-A0D9-755628A1F50A}" srcOrd="2" destOrd="0" parTransId="{3FCEB3B0-6CFE-4A7E-955B-02C443F74614}" sibTransId="{F2564883-4816-456A-8A92-0D4DAAEA12FB}"/>
    <dgm:cxn modelId="{74F6AD75-8E7C-47BD-A7D7-2CD6768A393A}" type="presOf" srcId="{1DAE1B57-04EE-4E2C-A9E7-8EEA2D795248}" destId="{0AD9AEFE-5339-442D-9838-D8E2087007DE}" srcOrd="0" destOrd="0" presId="urn:microsoft.com/office/officeart/2005/8/layout/bList2"/>
    <dgm:cxn modelId="{17A26CB8-8BFF-45D5-A1C1-7AB1A44F7791}" type="presOf" srcId="{899596DE-38C9-4056-A662-24A4E3A441F0}" destId="{33E467F7-ECD0-4A0A-AA26-66A5D660727D}" srcOrd="1" destOrd="0" presId="urn:microsoft.com/office/officeart/2005/8/layout/bList2"/>
    <dgm:cxn modelId="{9192271D-A176-4E22-88B1-BC799BE49AF3}" type="presOf" srcId="{47D00324-64E2-41D9-906E-06054E960E6A}" destId="{D89EC20D-69D3-41C5-B430-F585B3C2F3C3}" srcOrd="0" destOrd="0" presId="urn:microsoft.com/office/officeart/2005/8/layout/bList2"/>
    <dgm:cxn modelId="{DE1896F4-B5E0-4B28-B260-F0EA94DF1BE9}" type="presOf" srcId="{B506B644-3434-443E-BE2C-CB7B3555250B}" destId="{8741D549-C099-4405-B213-504FF4E801E2}" srcOrd="0" destOrd="0" presId="urn:microsoft.com/office/officeart/2005/8/layout/bList2"/>
    <dgm:cxn modelId="{ED9B00FA-8A66-4A8F-9217-28B5D1520B2A}" srcId="{1DAE1B57-04EE-4E2C-A9E7-8EEA2D795248}" destId="{EFA929EB-C2EE-4D70-8CC5-B2F59B16BCAE}" srcOrd="3" destOrd="0" parTransId="{0C00F641-2BC3-486E-B5E4-04B151D566F6}" sibTransId="{F751376D-87E3-4021-9D7C-A77237A27FD0}"/>
    <dgm:cxn modelId="{7EB6A243-9A95-4BD9-8E77-E1017EFA267C}" type="presOf" srcId="{5E41D52C-9733-4626-9791-F6CC5960BFFD}" destId="{5918FD96-B4B8-4D9D-B02B-F2D6870D150B}" srcOrd="0" destOrd="1" presId="urn:microsoft.com/office/officeart/2005/8/layout/bList2"/>
    <dgm:cxn modelId="{2E2BF2C6-7C96-4833-A05E-7723DF5060CD}" type="presOf" srcId="{278B09F9-B170-41EF-A797-F7218EE2CC75}" destId="{232E740D-FA1D-48B2-855E-7D1607AAFB5E}" srcOrd="0" destOrd="0" presId="urn:microsoft.com/office/officeart/2005/8/layout/bList2"/>
    <dgm:cxn modelId="{18582D56-029F-4A4C-8517-CAC2C9BC16BD}" srcId="{899596DE-38C9-4056-A662-24A4E3A441F0}" destId="{C8306CAE-3B4E-4035-B116-91996397E73A}" srcOrd="4" destOrd="0" parTransId="{B3497D90-32CB-4F98-909A-658AA9BDC647}" sibTransId="{5D724029-173D-47B1-B231-F94D5FBF5CAC}"/>
    <dgm:cxn modelId="{6629A771-CA0A-4DC5-9B40-47DDA24167FC}" srcId="{47D00324-64E2-41D9-906E-06054E960E6A}" destId="{B506B644-3434-443E-BE2C-CB7B3555250B}" srcOrd="1" destOrd="0" parTransId="{02255E96-833E-4227-B370-258E3861DD93}" sibTransId="{4F929594-54C5-47A2-847B-4D93B074F366}"/>
    <dgm:cxn modelId="{F93F8056-44CD-426E-BAA3-925E7E379EEC}" type="presOf" srcId="{899596DE-38C9-4056-A662-24A4E3A441F0}" destId="{3F6DC1DA-DEAC-4D40-88B9-38869E5EC25A}" srcOrd="0" destOrd="0" presId="urn:microsoft.com/office/officeart/2005/8/layout/bList2"/>
    <dgm:cxn modelId="{3C1AB6F7-CF02-48AB-8DC1-A38F6464D187}" srcId="{899596DE-38C9-4056-A662-24A4E3A441F0}" destId="{278B09F9-B170-41EF-A797-F7218EE2CC75}" srcOrd="0" destOrd="0" parTransId="{A4889C65-40E9-4CEB-8702-A247648C4DDD}" sibTransId="{5EE5BF2F-FB72-4E79-97DE-F904EE8ACDF6}"/>
    <dgm:cxn modelId="{471E4C27-4C5A-44BF-A3B1-FE6E978DB892}" srcId="{1DAE1B57-04EE-4E2C-A9E7-8EEA2D795248}" destId="{23C97CD1-01C7-499C-9738-EEF146A6455C}" srcOrd="2" destOrd="0" parTransId="{D662C39E-5E66-49B2-A679-41F06FB83D2E}" sibTransId="{57135C3F-689A-4CCE-BAD0-C0D2CE5F26A2}"/>
    <dgm:cxn modelId="{FBB3588B-7274-4F3F-A4E1-C17E06A732EC}" srcId="{47D00324-64E2-41D9-906E-06054E960E6A}" destId="{1DAE1B57-04EE-4E2C-A9E7-8EEA2D795248}" srcOrd="2" destOrd="0" parTransId="{A2668649-B57B-46DF-B1F3-D0A72659C7CE}" sibTransId="{0B00BFCB-52D7-4848-A753-B20D286332D2}"/>
    <dgm:cxn modelId="{511A1E1E-2A1B-4F57-A4E2-18C39D6A1775}" type="presOf" srcId="{23C97CD1-01C7-499C-9738-EEF146A6455C}" destId="{1DC41369-F4AF-4C1E-81CC-AEDF51168C38}" srcOrd="0" destOrd="2" presId="urn:microsoft.com/office/officeart/2005/8/layout/bList2"/>
    <dgm:cxn modelId="{4E28F8A2-CB89-4F04-8359-1A047E8523AA}" srcId="{B506B644-3434-443E-BE2C-CB7B3555250B}" destId="{5E41D52C-9733-4626-9791-F6CC5960BFFD}" srcOrd="1" destOrd="0" parTransId="{6B78F65F-D560-4028-92E7-80597472CB68}" sibTransId="{3351C285-0F0A-4620-BD41-C5559E9940ED}"/>
    <dgm:cxn modelId="{A540CCCA-9EE9-4BA9-8965-441E4275262F}" type="presOf" srcId="{C56A7646-38DF-4C9F-9D55-7B6887B7D331}" destId="{232E740D-FA1D-48B2-855E-7D1607AAFB5E}" srcOrd="0" destOrd="2" presId="urn:microsoft.com/office/officeart/2005/8/layout/bList2"/>
    <dgm:cxn modelId="{6CEBFCE0-41D2-4264-B5CD-F4EA261CE3B7}" type="presOf" srcId="{7C0F2C03-75F4-42A8-958D-EEB05D74A4DB}" destId="{1DC41369-F4AF-4C1E-81CC-AEDF51168C38}" srcOrd="0" destOrd="0" presId="urn:microsoft.com/office/officeart/2005/8/layout/bList2"/>
    <dgm:cxn modelId="{26921EB7-7826-4A32-B797-4F4A07091112}" type="presOf" srcId="{DEB2CCC7-3426-42C3-AEAC-817625E67483}" destId="{1DC41369-F4AF-4C1E-81CC-AEDF51168C38}" srcOrd="0" destOrd="1" presId="urn:microsoft.com/office/officeart/2005/8/layout/bList2"/>
    <dgm:cxn modelId="{48304061-5AB0-4174-BFFE-93A256ECD5B8}" type="presOf" srcId="{42246CD0-41C1-4CBD-BA96-02245190D6CE}" destId="{D2D6B812-454D-418E-9BAA-AC82C7B24F1F}" srcOrd="0" destOrd="0" presId="urn:microsoft.com/office/officeart/2005/8/layout/bList2"/>
    <dgm:cxn modelId="{BFA91B0C-A963-457E-BE6A-330B1F56A7D3}" type="presParOf" srcId="{D89EC20D-69D3-41C5-B430-F585B3C2F3C3}" destId="{91E6133F-6639-46C3-A411-50D6D89C1D16}" srcOrd="0" destOrd="0" presId="urn:microsoft.com/office/officeart/2005/8/layout/bList2"/>
    <dgm:cxn modelId="{8425B10B-9BE5-4AED-B6F2-5CAEAC92E427}" type="presParOf" srcId="{91E6133F-6639-46C3-A411-50D6D89C1D16}" destId="{232E740D-FA1D-48B2-855E-7D1607AAFB5E}" srcOrd="0" destOrd="0" presId="urn:microsoft.com/office/officeart/2005/8/layout/bList2"/>
    <dgm:cxn modelId="{687E6220-8428-4864-914F-3DB136C5630F}" type="presParOf" srcId="{91E6133F-6639-46C3-A411-50D6D89C1D16}" destId="{3F6DC1DA-DEAC-4D40-88B9-38869E5EC25A}" srcOrd="1" destOrd="0" presId="urn:microsoft.com/office/officeart/2005/8/layout/bList2"/>
    <dgm:cxn modelId="{2154C068-A603-42AE-A1C1-8ACA07FBF97D}" type="presParOf" srcId="{91E6133F-6639-46C3-A411-50D6D89C1D16}" destId="{33E467F7-ECD0-4A0A-AA26-66A5D660727D}" srcOrd="2" destOrd="0" presId="urn:microsoft.com/office/officeart/2005/8/layout/bList2"/>
    <dgm:cxn modelId="{E265002E-D0D4-4880-8E64-3C191DB94937}" type="presParOf" srcId="{91E6133F-6639-46C3-A411-50D6D89C1D16}" destId="{510309AD-F031-4633-ABB0-305E3FC76D02}" srcOrd="3" destOrd="0" presId="urn:microsoft.com/office/officeart/2005/8/layout/bList2"/>
    <dgm:cxn modelId="{A74B6A2C-E94F-4DDB-BE0F-386F0B88A5F1}" type="presParOf" srcId="{D89EC20D-69D3-41C5-B430-F585B3C2F3C3}" destId="{D2D6B812-454D-418E-9BAA-AC82C7B24F1F}" srcOrd="1" destOrd="0" presId="urn:microsoft.com/office/officeart/2005/8/layout/bList2"/>
    <dgm:cxn modelId="{3C5ECCC9-B121-4D5A-AA4C-F16852400EAB}" type="presParOf" srcId="{D89EC20D-69D3-41C5-B430-F585B3C2F3C3}" destId="{8BEE12EE-C0F4-4E93-97F5-215AB7FF9FA8}" srcOrd="2" destOrd="0" presId="urn:microsoft.com/office/officeart/2005/8/layout/bList2"/>
    <dgm:cxn modelId="{37C1B29B-3BE9-440B-858E-347587357072}" type="presParOf" srcId="{8BEE12EE-C0F4-4E93-97F5-215AB7FF9FA8}" destId="{5918FD96-B4B8-4D9D-B02B-F2D6870D150B}" srcOrd="0" destOrd="0" presId="urn:microsoft.com/office/officeart/2005/8/layout/bList2"/>
    <dgm:cxn modelId="{0D83273C-8A51-4FC1-AAE9-4B51965D200B}" type="presParOf" srcId="{8BEE12EE-C0F4-4E93-97F5-215AB7FF9FA8}" destId="{8741D549-C099-4405-B213-504FF4E801E2}" srcOrd="1" destOrd="0" presId="urn:microsoft.com/office/officeart/2005/8/layout/bList2"/>
    <dgm:cxn modelId="{489D0BA6-6B0E-4894-A9EB-F5D6A84C13B4}" type="presParOf" srcId="{8BEE12EE-C0F4-4E93-97F5-215AB7FF9FA8}" destId="{C983EEDC-A7B0-43D3-9198-3FD3491E7B38}" srcOrd="2" destOrd="0" presId="urn:microsoft.com/office/officeart/2005/8/layout/bList2"/>
    <dgm:cxn modelId="{CEC2BE25-40A6-425B-A5DC-D0E455EE8A84}" type="presParOf" srcId="{8BEE12EE-C0F4-4E93-97F5-215AB7FF9FA8}" destId="{10B3142E-62D9-4364-B6C5-4F6BC752E84A}" srcOrd="3" destOrd="0" presId="urn:microsoft.com/office/officeart/2005/8/layout/bList2"/>
    <dgm:cxn modelId="{D20DACC9-C043-4783-98EE-0CFB35F15AD7}" type="presParOf" srcId="{D89EC20D-69D3-41C5-B430-F585B3C2F3C3}" destId="{36D479A9-0914-4775-9133-2C9CC0FC4964}" srcOrd="3" destOrd="0" presId="urn:microsoft.com/office/officeart/2005/8/layout/bList2"/>
    <dgm:cxn modelId="{5E3DE437-EAF5-4791-90AB-BE77D7AC7F9D}" type="presParOf" srcId="{D89EC20D-69D3-41C5-B430-F585B3C2F3C3}" destId="{32F753DC-EEBC-4695-B233-2894530D0866}" srcOrd="4" destOrd="0" presId="urn:microsoft.com/office/officeart/2005/8/layout/bList2"/>
    <dgm:cxn modelId="{493C42AF-88A9-4213-9EB6-3D351D5643DE}" type="presParOf" srcId="{32F753DC-EEBC-4695-B233-2894530D0866}" destId="{1DC41369-F4AF-4C1E-81CC-AEDF51168C38}" srcOrd="0" destOrd="0" presId="urn:microsoft.com/office/officeart/2005/8/layout/bList2"/>
    <dgm:cxn modelId="{AAE5CFF7-2609-4AE4-96BA-A3CFFB7D5528}" type="presParOf" srcId="{32F753DC-EEBC-4695-B233-2894530D0866}" destId="{0AD9AEFE-5339-442D-9838-D8E2087007DE}" srcOrd="1" destOrd="0" presId="urn:microsoft.com/office/officeart/2005/8/layout/bList2"/>
    <dgm:cxn modelId="{230B4559-6329-4B09-BBC7-23979FEA0944}" type="presParOf" srcId="{32F753DC-EEBC-4695-B233-2894530D0866}" destId="{9B78F490-33F2-4625-8117-7AF3ABCB2929}" srcOrd="2" destOrd="0" presId="urn:microsoft.com/office/officeart/2005/8/layout/bList2"/>
    <dgm:cxn modelId="{12C9E39B-88E2-4E5B-A100-88A595A49A6D}" type="presParOf" srcId="{32F753DC-EEBC-4695-B233-2894530D0866}" destId="{978CF80F-E9B7-42E1-B84C-670150C2BBD2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F291BD4-6571-4568-9A55-441B1B6DA65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4BB59A92-8703-4422-AA4E-E533AFC07879}" type="pres">
      <dgm:prSet presAssocID="{1F291BD4-6571-4568-9A55-441B1B6DA65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DBF3FB9D-A1F4-4580-B5F1-EB14574E8C8F}" type="presOf" srcId="{1F291BD4-6571-4568-9A55-441B1B6DA653}" destId="{4BB59A92-8703-4422-AA4E-E533AFC0787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85CBB80-B422-4054-A089-A902A6BD3A90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5FEFE7A-817D-4277-8AA4-9C42FEFB8B17}">
      <dgm:prSet phldrT="[Текст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06F84AD1-CFB9-4A4D-8E28-A229E7DF437B}" type="sibTrans" cxnId="{6226FEFF-22CD-428C-9E8D-6FD3932B617B}">
      <dgm:prSet/>
      <dgm:spPr/>
      <dgm:t>
        <a:bodyPr/>
        <a:lstStyle/>
        <a:p>
          <a:endParaRPr lang="ru-RU"/>
        </a:p>
      </dgm:t>
    </dgm:pt>
    <dgm:pt modelId="{88343DB5-6D16-4B29-8C6A-E1DEFC2F3DC9}" type="parTrans" cxnId="{6226FEFF-22CD-428C-9E8D-6FD3932B617B}">
      <dgm:prSet/>
      <dgm:spPr/>
      <dgm:t>
        <a:bodyPr/>
        <a:lstStyle/>
        <a:p>
          <a:endParaRPr lang="ru-RU"/>
        </a:p>
      </dgm:t>
    </dgm:pt>
    <dgm:pt modelId="{40003179-A6BE-48C9-BAAC-20A903F6E4D0}" type="pres">
      <dgm:prSet presAssocID="{385CBB80-B422-4054-A089-A902A6BD3A90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7E5E774-FECC-4E9C-9F49-CC215EA59610}" type="pres">
      <dgm:prSet presAssocID="{385CBB80-B422-4054-A089-A902A6BD3A90}" presName="diamond" presStyleLbl="bgShp" presStyleIdx="0" presStyleCnt="1"/>
      <dgm:spPr/>
      <dgm:t>
        <a:bodyPr/>
        <a:lstStyle/>
        <a:p>
          <a:endParaRPr lang="ru-RU"/>
        </a:p>
      </dgm:t>
    </dgm:pt>
    <dgm:pt modelId="{953D3312-83DC-4A12-A0BC-4E2F3D1EF718}" type="pres">
      <dgm:prSet presAssocID="{385CBB80-B422-4054-A089-A902A6BD3A90}" presName="quad1" presStyleLbl="node1" presStyleIdx="0" presStyleCnt="4" custLinFactX="8389" custLinFactY="7394" custLinFactNeighborX="100000" custLinFactNeighborY="100000">
        <dgm:presLayoutVars>
          <dgm:chMax val="0"/>
          <dgm:chPref val="0"/>
          <dgm:bulletEnabled val="1"/>
        </dgm:presLayoutVars>
      </dgm:prSet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98D28F9B-A65C-4599-92D0-7AE59CBDD15A}" type="pres">
      <dgm:prSet presAssocID="{385CBB80-B422-4054-A089-A902A6BD3A90}" presName="quad2" presStyleLbl="node1" presStyleIdx="1" presStyleCnt="4">
        <dgm:presLayoutVars>
          <dgm:chMax val="0"/>
          <dgm:chPref val="0"/>
          <dgm:bulletEnabled val="1"/>
        </dgm:presLayoutVars>
      </dgm:prSet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8647534-BDF5-4FB2-B0A6-2CF3117864EF}" type="pres">
      <dgm:prSet presAssocID="{385CBB80-B422-4054-A089-A902A6BD3A90}" presName="quad3" presStyleLbl="node1" presStyleIdx="2" presStyleCnt="4" custLinFactNeighborX="-648" custLinFactNeighborY="-568">
        <dgm:presLayoutVars>
          <dgm:chMax val="0"/>
          <dgm:chPref val="0"/>
          <dgm:bulletEnabled val="1"/>
        </dgm:presLayoutVars>
      </dgm:prSet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9FB289AE-78F7-4425-AB51-DD85F84C5B69}" type="pres">
      <dgm:prSet presAssocID="{385CBB80-B422-4054-A089-A902A6BD3A90}" presName="quad4" presStyleLbl="node1" presStyleIdx="3" presStyleCnt="4" custLinFactX="-8340" custLinFactY="-9335" custLinFactNeighborX="-100000" custLinFactNeighborY="-100000">
        <dgm:presLayoutVars>
          <dgm:chMax val="0"/>
          <dgm:chPref val="0"/>
          <dgm:bulletEnabled val="1"/>
        </dgm:presLayoutVars>
      </dgm:prSet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D541E947-2F13-48BF-B5BA-D12C48A6C46C}" type="presOf" srcId="{385CBB80-B422-4054-A089-A902A6BD3A90}" destId="{40003179-A6BE-48C9-BAAC-20A903F6E4D0}" srcOrd="0" destOrd="0" presId="urn:microsoft.com/office/officeart/2005/8/layout/matrix3"/>
    <dgm:cxn modelId="{6226FEFF-22CD-428C-9E8D-6FD3932B617B}" srcId="{385CBB80-B422-4054-A089-A902A6BD3A90}" destId="{F5FEFE7A-817D-4277-8AA4-9C42FEFB8B17}" srcOrd="0" destOrd="0" parTransId="{88343DB5-6D16-4B29-8C6A-E1DEFC2F3DC9}" sibTransId="{06F84AD1-CFB9-4A4D-8E28-A229E7DF437B}"/>
    <dgm:cxn modelId="{57F42232-8FB5-453F-AF4F-ED2B4AAEA63A}" type="presOf" srcId="{F5FEFE7A-817D-4277-8AA4-9C42FEFB8B17}" destId="{953D3312-83DC-4A12-A0BC-4E2F3D1EF718}" srcOrd="0" destOrd="0" presId="urn:microsoft.com/office/officeart/2005/8/layout/matrix3"/>
    <dgm:cxn modelId="{1144721D-A745-4451-B09C-824523AAFB10}" type="presParOf" srcId="{40003179-A6BE-48C9-BAAC-20A903F6E4D0}" destId="{87E5E774-FECC-4E9C-9F49-CC215EA59610}" srcOrd="0" destOrd="0" presId="urn:microsoft.com/office/officeart/2005/8/layout/matrix3"/>
    <dgm:cxn modelId="{63616331-64D3-441E-A375-2599D92998FD}" type="presParOf" srcId="{40003179-A6BE-48C9-BAAC-20A903F6E4D0}" destId="{953D3312-83DC-4A12-A0BC-4E2F3D1EF718}" srcOrd="1" destOrd="0" presId="urn:microsoft.com/office/officeart/2005/8/layout/matrix3"/>
    <dgm:cxn modelId="{987A8F14-DBB9-4657-AB38-5BFCF373756E}" type="presParOf" srcId="{40003179-A6BE-48C9-BAAC-20A903F6E4D0}" destId="{98D28F9B-A65C-4599-92D0-7AE59CBDD15A}" srcOrd="2" destOrd="0" presId="urn:microsoft.com/office/officeart/2005/8/layout/matrix3"/>
    <dgm:cxn modelId="{968DDEE8-7C1B-40B6-A703-BF11EE16DB28}" type="presParOf" srcId="{40003179-A6BE-48C9-BAAC-20A903F6E4D0}" destId="{38647534-BDF5-4FB2-B0A6-2CF3117864EF}" srcOrd="3" destOrd="0" presId="urn:microsoft.com/office/officeart/2005/8/layout/matrix3"/>
    <dgm:cxn modelId="{D90D3265-C365-4ABD-BBF6-C40F824A2F29}" type="presParOf" srcId="{40003179-A6BE-48C9-BAAC-20A903F6E4D0}" destId="{9FB289AE-78F7-4425-AB51-DD85F84C5B69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C7F1C8A-3999-40BE-8BE3-3D661BCF78C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B0E6BDCA-5904-4DBC-9409-A063F5763008}">
      <dgm:prSet/>
      <dgm:spPr/>
      <dgm:t>
        <a:bodyPr/>
        <a:lstStyle/>
        <a:p>
          <a:pPr algn="ctr" rtl="0"/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Средний балл России 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2C60FFE-1A7A-48CB-8DE5-B1E0BCAF093A}" type="parTrans" cxnId="{C3D06985-880F-46A5-8537-73CB9CFDEF0B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3D4E5C9-3AA1-4250-8EBC-57F82AEB9286}" type="sibTrans" cxnId="{C3D06985-880F-46A5-8537-73CB9CFDEF0B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B769E21-8520-420F-A716-387515CE83DA}" type="pres">
      <dgm:prSet presAssocID="{6C7F1C8A-3999-40BE-8BE3-3D661BCF78C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25E7777-C22A-4399-AD9C-8ACD09B983FB}" type="pres">
      <dgm:prSet presAssocID="{B0E6BDCA-5904-4DBC-9409-A063F5763008}" presName="parentText" presStyleLbl="node1" presStyleIdx="0" presStyleCnt="1" custLinFactNeighborX="2941" custLinFactNeighborY="-58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111C9C4-5099-4114-BBC3-023A882715BB}" type="presOf" srcId="{B0E6BDCA-5904-4DBC-9409-A063F5763008}" destId="{325E7777-C22A-4399-AD9C-8ACD09B983FB}" srcOrd="0" destOrd="0" presId="urn:microsoft.com/office/officeart/2005/8/layout/vList2"/>
    <dgm:cxn modelId="{C3D06985-880F-46A5-8537-73CB9CFDEF0B}" srcId="{6C7F1C8A-3999-40BE-8BE3-3D661BCF78C0}" destId="{B0E6BDCA-5904-4DBC-9409-A063F5763008}" srcOrd="0" destOrd="0" parTransId="{62C60FFE-1A7A-48CB-8DE5-B1E0BCAF093A}" sibTransId="{63D4E5C9-3AA1-4250-8EBC-57F82AEB9286}"/>
    <dgm:cxn modelId="{2C1DFDDB-34B6-436A-AE51-7AE48AD66350}" type="presOf" srcId="{6C7F1C8A-3999-40BE-8BE3-3D661BCF78C0}" destId="{BB769E21-8520-420F-A716-387515CE83DA}" srcOrd="0" destOrd="0" presId="urn:microsoft.com/office/officeart/2005/8/layout/vList2"/>
    <dgm:cxn modelId="{642C7FEC-C5F9-4DD9-A948-61FCE86CAFD7}" type="presParOf" srcId="{BB769E21-8520-420F-A716-387515CE83DA}" destId="{325E7777-C22A-4399-AD9C-8ACD09B983F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C7F1C8A-3999-40BE-8BE3-3D661BCF78C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BB769E21-8520-420F-A716-387515CE83DA}" type="pres">
      <dgm:prSet presAssocID="{6C7F1C8A-3999-40BE-8BE3-3D661BCF78C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35B1E700-FB0A-4D27-BEDA-C798FAB26276}" type="presOf" srcId="{6C7F1C8A-3999-40BE-8BE3-3D661BCF78C0}" destId="{BB769E21-8520-420F-A716-387515CE83D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23FEA32-F470-4437-8DEF-53317A4C6A7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741042BD-BDD5-429C-852D-6CE146E3BB3B}">
      <dgm:prSet custT="1"/>
      <dgm:spPr/>
      <dgm:t>
        <a:bodyPr/>
        <a:lstStyle/>
        <a:p>
          <a:pPr algn="ctr" rtl="0"/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4-е классы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7781531-EC10-47F3-9E02-E164CDE98979}" type="parTrans" cxnId="{7362263E-2F52-48E5-BE33-8136F9B71011}">
      <dgm:prSet/>
      <dgm:spPr/>
      <dgm:t>
        <a:bodyPr/>
        <a:lstStyle/>
        <a:p>
          <a:endParaRPr lang="ru-RU"/>
        </a:p>
      </dgm:t>
    </dgm:pt>
    <dgm:pt modelId="{27A9FFE2-3DBE-404F-9895-DEE25E518A83}" type="sibTrans" cxnId="{7362263E-2F52-48E5-BE33-8136F9B71011}">
      <dgm:prSet/>
      <dgm:spPr/>
      <dgm:t>
        <a:bodyPr/>
        <a:lstStyle/>
        <a:p>
          <a:endParaRPr lang="ru-RU"/>
        </a:p>
      </dgm:t>
    </dgm:pt>
    <dgm:pt modelId="{A46AFAA0-B598-43FF-98FB-C9B1A03A02C9}" type="pres">
      <dgm:prSet presAssocID="{223FEA32-F470-4437-8DEF-53317A4C6A7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B9BEB6E-AF69-46EA-A30D-04DBD49348C4}" type="pres">
      <dgm:prSet presAssocID="{741042BD-BDD5-429C-852D-6CE146E3BB3B}" presName="parentText" presStyleLbl="node1" presStyleIdx="0" presStyleCnt="1" custLinFactNeighborY="-1782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362263E-2F52-48E5-BE33-8136F9B71011}" srcId="{223FEA32-F470-4437-8DEF-53317A4C6A73}" destId="{741042BD-BDD5-429C-852D-6CE146E3BB3B}" srcOrd="0" destOrd="0" parTransId="{87781531-EC10-47F3-9E02-E164CDE98979}" sibTransId="{27A9FFE2-3DBE-404F-9895-DEE25E518A83}"/>
    <dgm:cxn modelId="{FFA4BE88-894D-4EDF-BEEB-EE98B6C42CCC}" type="presOf" srcId="{741042BD-BDD5-429C-852D-6CE146E3BB3B}" destId="{0B9BEB6E-AF69-46EA-A30D-04DBD49348C4}" srcOrd="0" destOrd="0" presId="urn:microsoft.com/office/officeart/2005/8/layout/vList2"/>
    <dgm:cxn modelId="{92EF763F-F87E-4E08-80F1-B086261505A9}" type="presOf" srcId="{223FEA32-F470-4437-8DEF-53317A4C6A73}" destId="{A46AFAA0-B598-43FF-98FB-C9B1A03A02C9}" srcOrd="0" destOrd="0" presId="urn:microsoft.com/office/officeart/2005/8/layout/vList2"/>
    <dgm:cxn modelId="{B1DE200A-3674-4526-8A89-9F9030B60277}" type="presParOf" srcId="{A46AFAA0-B598-43FF-98FB-C9B1A03A02C9}" destId="{0B9BEB6E-AF69-46EA-A30D-04DBD49348C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7D00324-64E2-41D9-906E-06054E960E6A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99596DE-38C9-4056-A662-24A4E3A441F0}">
      <dgm:prSet phldrT="[Текст]"/>
      <dgm:spPr/>
      <dgm:t>
        <a:bodyPr/>
        <a:lstStyle/>
        <a:p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Граждановедческие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знания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71FE03E-BEBB-4CB9-9C48-CCAE262A8313}" type="parTrans" cxnId="{22BF451A-9D02-42E2-9DA2-F77125883569}">
      <dgm:prSet/>
      <dgm:spPr/>
      <dgm:t>
        <a:bodyPr/>
        <a:lstStyle/>
        <a:p>
          <a:endParaRPr lang="ru-RU"/>
        </a:p>
      </dgm:t>
    </dgm:pt>
    <dgm:pt modelId="{42246CD0-41C1-4CBD-BA96-02245190D6CE}" type="sibTrans" cxnId="{22BF451A-9D02-42E2-9DA2-F77125883569}">
      <dgm:prSet/>
      <dgm:spPr/>
      <dgm:t>
        <a:bodyPr/>
        <a:lstStyle/>
        <a:p>
          <a:endParaRPr lang="ru-RU"/>
        </a:p>
      </dgm:t>
    </dgm:pt>
    <dgm:pt modelId="{1DAE1B57-04EE-4E2C-A9E7-8EEA2D795248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Данные России по уровням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2668649-B57B-46DF-B1F3-D0A72659C7CE}" type="parTrans" cxnId="{FBB3588B-7274-4F3F-A4E1-C17E06A732EC}">
      <dgm:prSet/>
      <dgm:spPr/>
      <dgm:t>
        <a:bodyPr/>
        <a:lstStyle/>
        <a:p>
          <a:endParaRPr lang="ru-RU"/>
        </a:p>
      </dgm:t>
    </dgm:pt>
    <dgm:pt modelId="{0B00BFCB-52D7-4848-A753-B20D286332D2}" type="sibTrans" cxnId="{FBB3588B-7274-4F3F-A4E1-C17E06A732EC}">
      <dgm:prSet/>
      <dgm:spPr/>
      <dgm:t>
        <a:bodyPr/>
        <a:lstStyle/>
        <a:p>
          <a:endParaRPr lang="ru-RU"/>
        </a:p>
      </dgm:t>
    </dgm:pt>
    <dgm:pt modelId="{278B09F9-B170-41EF-A797-F7218EE2CC75}">
      <dgm:prSet/>
      <dgm:spPr/>
      <dgm:t>
        <a:bodyPr anchor="ctr"/>
        <a:lstStyle/>
        <a:p>
          <a:r>
            <a:rPr lang="ru-RU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Средний балл </a:t>
          </a:r>
          <a:r>
            <a:rPr lang="en-US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IEA</a:t>
          </a:r>
          <a:r>
            <a:rPr lang="ru-RU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 50</a:t>
          </a:r>
          <a:r>
            <a:rPr lang="en-US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3-506</a:t>
          </a:r>
          <a:endParaRPr lang="ru-RU" dirty="0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4889C65-40E9-4CEB-8702-A247648C4DDD}" type="parTrans" cxnId="{3C1AB6F7-CF02-48AB-8DC1-A38F6464D187}">
      <dgm:prSet/>
      <dgm:spPr/>
      <dgm:t>
        <a:bodyPr/>
        <a:lstStyle/>
        <a:p>
          <a:endParaRPr lang="ru-RU"/>
        </a:p>
      </dgm:t>
    </dgm:pt>
    <dgm:pt modelId="{5EE5BF2F-FB72-4E79-97DE-F904EE8ACDF6}" type="sibTrans" cxnId="{3C1AB6F7-CF02-48AB-8DC1-A38F6464D187}">
      <dgm:prSet/>
      <dgm:spPr/>
      <dgm:t>
        <a:bodyPr/>
        <a:lstStyle/>
        <a:p>
          <a:endParaRPr lang="ru-RU"/>
        </a:p>
      </dgm:t>
    </dgm:pt>
    <dgm:pt modelId="{C8306CAE-3B4E-4035-B116-91996397E73A}">
      <dgm:prSet/>
      <dgm:spPr/>
      <dgm:t>
        <a:bodyPr anchor="ctr"/>
        <a:lstStyle/>
        <a:p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3497D90-32CB-4F98-909A-658AA9BDC647}" type="parTrans" cxnId="{18582D56-029F-4A4C-8517-CAC2C9BC16BD}">
      <dgm:prSet/>
      <dgm:spPr/>
      <dgm:t>
        <a:bodyPr/>
        <a:lstStyle/>
        <a:p>
          <a:endParaRPr lang="ru-RU"/>
        </a:p>
      </dgm:t>
    </dgm:pt>
    <dgm:pt modelId="{5D724029-173D-47B1-B231-F94D5FBF5CAC}" type="sibTrans" cxnId="{18582D56-029F-4A4C-8517-CAC2C9BC16BD}">
      <dgm:prSet/>
      <dgm:spPr/>
      <dgm:t>
        <a:bodyPr/>
        <a:lstStyle/>
        <a:p>
          <a:endParaRPr lang="ru-RU"/>
        </a:p>
      </dgm:t>
    </dgm:pt>
    <dgm:pt modelId="{C56A7646-38DF-4C9F-9D55-7B6887B7D331}">
      <dgm:prSet/>
      <dgm:spPr/>
      <dgm:t>
        <a:bodyPr anchor="ctr"/>
        <a:lstStyle/>
        <a:p>
          <a:r>
            <a:rPr lang="ru-RU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Швеция, Финляндия, Эстония</a:t>
          </a:r>
          <a:r>
            <a:rPr lang="en-US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&gt;</a:t>
          </a:r>
          <a:r>
            <a:rPr lang="ru-RU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</a:t>
          </a:r>
          <a:r>
            <a:rPr lang="en-US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06</a:t>
          </a:r>
          <a:endParaRPr lang="ru-RU" dirty="0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284BEF6-653E-4744-98BF-AAC60E58AAED}" type="parTrans" cxnId="{EEB4DD54-ECC3-48C4-8271-F40224A3908A}">
      <dgm:prSet/>
      <dgm:spPr/>
      <dgm:t>
        <a:bodyPr/>
        <a:lstStyle/>
        <a:p>
          <a:endParaRPr lang="ru-RU"/>
        </a:p>
      </dgm:t>
    </dgm:pt>
    <dgm:pt modelId="{CB859D1F-B083-445A-AE95-9350E813615A}" type="sibTrans" cxnId="{EEB4DD54-ECC3-48C4-8271-F40224A3908A}">
      <dgm:prSet/>
      <dgm:spPr/>
      <dgm:t>
        <a:bodyPr/>
        <a:lstStyle/>
        <a:p>
          <a:endParaRPr lang="ru-RU"/>
        </a:p>
      </dgm:t>
    </dgm:pt>
    <dgm:pt modelId="{DEB2CCC7-3426-42C3-AEAC-817625E67483}">
      <dgm:prSet/>
      <dgm:spPr/>
      <dgm:t>
        <a:bodyPr anchor="ctr"/>
        <a:lstStyle/>
        <a:p>
          <a:r>
            <a:rPr lang="ru-RU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Ниже уровня 1- 10% (16% </a:t>
          </a:r>
          <a:r>
            <a:rPr lang="en-US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IEA)</a:t>
          </a:r>
          <a:r>
            <a:rPr lang="ru-RU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dirty="0">
            <a:solidFill>
              <a:schemeClr val="tx2"/>
            </a:solidFill>
          </a:endParaRPr>
        </a:p>
      </dgm:t>
    </dgm:pt>
    <dgm:pt modelId="{C72257D0-49D4-48FB-BD3B-97F984543F72}" type="parTrans" cxnId="{1AA595CB-E6BB-4BA9-B708-D70A02DF6351}">
      <dgm:prSet/>
      <dgm:spPr/>
      <dgm:t>
        <a:bodyPr/>
        <a:lstStyle/>
        <a:p>
          <a:endParaRPr lang="ru-RU"/>
        </a:p>
      </dgm:t>
    </dgm:pt>
    <dgm:pt modelId="{6C54191D-188C-41CA-B87C-768496477863}" type="sibTrans" cxnId="{1AA595CB-E6BB-4BA9-B708-D70A02DF6351}">
      <dgm:prSet/>
      <dgm:spPr/>
      <dgm:t>
        <a:bodyPr/>
        <a:lstStyle/>
        <a:p>
          <a:endParaRPr lang="ru-RU"/>
        </a:p>
      </dgm:t>
    </dgm:pt>
    <dgm:pt modelId="{23C97CD1-01C7-499C-9738-EEF146A6455C}">
      <dgm:prSet/>
      <dgm:spPr/>
      <dgm:t>
        <a:bodyPr anchor="ctr"/>
        <a:lstStyle/>
        <a:p>
          <a:r>
            <a:rPr lang="en-US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 </a:t>
          </a:r>
          <a:r>
            <a:rPr lang="ru-RU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уровень – 36% (31% </a:t>
          </a:r>
          <a:r>
            <a:rPr lang="en-US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IEA</a:t>
          </a:r>
          <a:r>
            <a:rPr lang="ru-RU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ru-RU" dirty="0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662C39E-5E66-49B2-A679-41F06FB83D2E}" type="parTrans" cxnId="{471E4C27-4C5A-44BF-A3B1-FE6E978DB892}">
      <dgm:prSet/>
      <dgm:spPr/>
      <dgm:t>
        <a:bodyPr/>
        <a:lstStyle/>
        <a:p>
          <a:endParaRPr lang="ru-RU"/>
        </a:p>
      </dgm:t>
    </dgm:pt>
    <dgm:pt modelId="{57135C3F-689A-4CCE-BAD0-C0D2CE5F26A2}" type="sibTrans" cxnId="{471E4C27-4C5A-44BF-A3B1-FE6E978DB892}">
      <dgm:prSet/>
      <dgm:spPr/>
      <dgm:t>
        <a:bodyPr/>
        <a:lstStyle/>
        <a:p>
          <a:endParaRPr lang="ru-RU"/>
        </a:p>
      </dgm:t>
    </dgm:pt>
    <dgm:pt modelId="{7C0F2C03-75F4-42A8-958D-EEB05D74A4DB}">
      <dgm:prSet/>
      <dgm:spPr/>
      <dgm:t>
        <a:bodyPr anchor="ctr"/>
        <a:lstStyle/>
        <a:p>
          <a:r>
            <a:rPr lang="ru-RU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 уровня освоения знаний</a:t>
          </a:r>
          <a:endParaRPr lang="ru-RU" dirty="0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F9F0D02-E81C-44A7-8FC4-824798589917}" type="parTrans" cxnId="{AF4D7E90-89FF-4F1B-B884-FA8A05E34D8A}">
      <dgm:prSet/>
      <dgm:spPr/>
      <dgm:t>
        <a:bodyPr/>
        <a:lstStyle/>
        <a:p>
          <a:endParaRPr lang="ru-RU"/>
        </a:p>
      </dgm:t>
    </dgm:pt>
    <dgm:pt modelId="{F0089D61-33FA-491C-ACAD-49DC16FB604D}" type="sibTrans" cxnId="{AF4D7E90-89FF-4F1B-B884-FA8A05E34D8A}">
      <dgm:prSet/>
      <dgm:spPr/>
      <dgm:t>
        <a:bodyPr/>
        <a:lstStyle/>
        <a:p>
          <a:endParaRPr lang="ru-RU"/>
        </a:p>
      </dgm:t>
    </dgm:pt>
    <dgm:pt modelId="{B18BC15F-1FAA-4573-A5C4-2BF915DD3CF1}">
      <dgm:prSet/>
      <dgm:spPr/>
      <dgm:t>
        <a:bodyPr anchor="ctr"/>
        <a:lstStyle/>
        <a:p>
          <a:r>
            <a:rPr lang="ru-RU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 уровень – 29% (26% </a:t>
          </a:r>
          <a:r>
            <a:rPr lang="en-US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IEA)</a:t>
          </a:r>
          <a:endParaRPr lang="ru-RU" dirty="0">
            <a:solidFill>
              <a:schemeClr val="tx2"/>
            </a:solidFill>
          </a:endParaRPr>
        </a:p>
      </dgm:t>
    </dgm:pt>
    <dgm:pt modelId="{F1650388-6170-4EC3-8631-BADBD578CCB3}" type="parTrans" cxnId="{727D6118-12B8-4DED-B152-1CBC3C562123}">
      <dgm:prSet/>
      <dgm:spPr/>
      <dgm:t>
        <a:bodyPr/>
        <a:lstStyle/>
        <a:p>
          <a:endParaRPr lang="ru-RU"/>
        </a:p>
      </dgm:t>
    </dgm:pt>
    <dgm:pt modelId="{91731618-F59A-49C0-AB26-3193C1745196}" type="sibTrans" cxnId="{727D6118-12B8-4DED-B152-1CBC3C562123}">
      <dgm:prSet/>
      <dgm:spPr/>
      <dgm:t>
        <a:bodyPr/>
        <a:lstStyle/>
        <a:p>
          <a:endParaRPr lang="ru-RU"/>
        </a:p>
      </dgm:t>
    </dgm:pt>
    <dgm:pt modelId="{11443C84-54DB-4BA3-9DBF-F8C6C618D14B}">
      <dgm:prSet/>
      <dgm:spPr/>
      <dgm:t>
        <a:bodyPr anchor="ctr"/>
        <a:lstStyle/>
        <a:p>
          <a:r>
            <a:rPr lang="en-US" b="1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 </a:t>
          </a:r>
          <a:r>
            <a:rPr lang="ru-RU" b="1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уровень – 26% (28</a:t>
          </a:r>
          <a:r>
            <a:rPr lang="en-US" b="1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%</a:t>
          </a:r>
          <a:r>
            <a:rPr lang="ru-RU" b="1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IEA</a:t>
          </a:r>
          <a:r>
            <a:rPr lang="ru-RU" b="1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ru-RU" b="1" dirty="0">
            <a:solidFill>
              <a:schemeClr val="tx2">
                <a:lumMod val="60000"/>
                <a:lumOff val="4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8F2EB5D-B6F1-4924-95E9-942BE0A81383}" type="parTrans" cxnId="{1406F081-B8A5-4E1E-9D7E-700116BC6A5E}">
      <dgm:prSet/>
      <dgm:spPr/>
      <dgm:t>
        <a:bodyPr/>
        <a:lstStyle/>
        <a:p>
          <a:endParaRPr lang="ru-RU"/>
        </a:p>
      </dgm:t>
    </dgm:pt>
    <dgm:pt modelId="{75DF1C11-1D03-4B78-A473-5D091E2F1389}" type="sibTrans" cxnId="{1406F081-B8A5-4E1E-9D7E-700116BC6A5E}">
      <dgm:prSet/>
      <dgm:spPr/>
      <dgm:t>
        <a:bodyPr/>
        <a:lstStyle/>
        <a:p>
          <a:endParaRPr lang="ru-RU"/>
        </a:p>
      </dgm:t>
    </dgm:pt>
    <dgm:pt modelId="{D250F25D-2C4D-47B4-ADE5-FD6D9E268692}">
      <dgm:prSet/>
      <dgm:spPr/>
      <dgm:t>
        <a:bodyPr anchor="ctr"/>
        <a:lstStyle/>
        <a:p>
          <a:r>
            <a:rPr lang="ru-RU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Греция, Австрия, Люксембург</a:t>
          </a:r>
          <a:r>
            <a:rPr lang="en-US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&lt;</a:t>
          </a:r>
          <a:r>
            <a:rPr lang="ru-RU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503</a:t>
          </a:r>
          <a:endParaRPr lang="ru-RU" b="1" dirty="0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915F8F4-B9C1-4DAE-A976-E69869528269}" type="parTrans" cxnId="{EA6573B8-5F6E-4D69-98A7-BA6434FB2FE8}">
      <dgm:prSet/>
      <dgm:spPr/>
      <dgm:t>
        <a:bodyPr/>
        <a:lstStyle/>
        <a:p>
          <a:endParaRPr lang="ru-RU"/>
        </a:p>
      </dgm:t>
    </dgm:pt>
    <dgm:pt modelId="{5F5E6A9B-9B98-417D-BA12-9AC28DF723E5}" type="sibTrans" cxnId="{EA6573B8-5F6E-4D69-98A7-BA6434FB2FE8}">
      <dgm:prSet/>
      <dgm:spPr/>
      <dgm:t>
        <a:bodyPr/>
        <a:lstStyle/>
        <a:p>
          <a:endParaRPr lang="ru-RU"/>
        </a:p>
      </dgm:t>
    </dgm:pt>
    <dgm:pt modelId="{D9355E67-4256-4F15-9F48-EB00920FA434}">
      <dgm:prSet/>
      <dgm:spPr/>
      <dgm:t>
        <a:bodyPr anchor="ctr"/>
        <a:lstStyle/>
        <a:p>
          <a:r>
            <a:rPr lang="ru-RU" b="1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Средний балл России=506  (15-16 место)</a:t>
          </a:r>
          <a:endParaRPr lang="ru-RU" b="1" dirty="0">
            <a:solidFill>
              <a:schemeClr val="tx2">
                <a:lumMod val="60000"/>
                <a:lumOff val="4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3911760-7C06-4A38-97D9-9CC00DE3E910}" type="parTrans" cxnId="{1C38D800-692A-4FD7-B442-54402E063531}">
      <dgm:prSet/>
      <dgm:spPr/>
      <dgm:t>
        <a:bodyPr/>
        <a:lstStyle/>
        <a:p>
          <a:endParaRPr lang="ru-RU"/>
        </a:p>
      </dgm:t>
    </dgm:pt>
    <dgm:pt modelId="{1445CA24-25C0-4E6D-A989-8200F41DA719}" type="sibTrans" cxnId="{1C38D800-692A-4FD7-B442-54402E063531}">
      <dgm:prSet/>
      <dgm:spPr/>
      <dgm:t>
        <a:bodyPr/>
        <a:lstStyle/>
        <a:p>
          <a:endParaRPr lang="ru-RU"/>
        </a:p>
      </dgm:t>
    </dgm:pt>
    <dgm:pt modelId="{D89EC20D-69D3-41C5-B430-F585B3C2F3C3}" type="pres">
      <dgm:prSet presAssocID="{47D00324-64E2-41D9-906E-06054E960E6A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1E6133F-6639-46C3-A411-50D6D89C1D16}" type="pres">
      <dgm:prSet presAssocID="{899596DE-38C9-4056-A662-24A4E3A441F0}" presName="compNode" presStyleCnt="0"/>
      <dgm:spPr/>
    </dgm:pt>
    <dgm:pt modelId="{232E740D-FA1D-48B2-855E-7D1607AAFB5E}" type="pres">
      <dgm:prSet presAssocID="{899596DE-38C9-4056-A662-24A4E3A441F0}" presName="childRect" presStyleLbl="bgAcc1" presStyleIdx="0" presStyleCnt="2" custScaleX="162071" custScaleY="1463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6DC1DA-DEAC-4D40-88B9-38869E5EC25A}" type="pres">
      <dgm:prSet presAssocID="{899596DE-38C9-4056-A662-24A4E3A441F0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E467F7-ECD0-4A0A-AA26-66A5D660727D}" type="pres">
      <dgm:prSet presAssocID="{899596DE-38C9-4056-A662-24A4E3A441F0}" presName="parentRect" presStyleLbl="alignNode1" presStyleIdx="0" presStyleCnt="2" custScaleX="162259" custLinFactNeighborY="16394"/>
      <dgm:spPr/>
      <dgm:t>
        <a:bodyPr/>
        <a:lstStyle/>
        <a:p>
          <a:endParaRPr lang="ru-RU"/>
        </a:p>
      </dgm:t>
    </dgm:pt>
    <dgm:pt modelId="{510309AD-F031-4633-ABB0-305E3FC76D02}" type="pres">
      <dgm:prSet presAssocID="{899596DE-38C9-4056-A662-24A4E3A441F0}" presName="adorn" presStyleLbl="fgAccFollowNode1" presStyleIdx="0" presStyleCnt="2" custLinFactNeighborX="55582" custLinFactNeighborY="61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  <dgm:t>
        <a:bodyPr/>
        <a:lstStyle/>
        <a:p>
          <a:endParaRPr lang="ru-RU"/>
        </a:p>
      </dgm:t>
    </dgm:pt>
    <dgm:pt modelId="{D2D6B812-454D-418E-9BAA-AC82C7B24F1F}" type="pres">
      <dgm:prSet presAssocID="{42246CD0-41C1-4CBD-BA96-02245190D6CE}" presName="sibTrans" presStyleLbl="sibTrans2D1" presStyleIdx="0" presStyleCnt="0"/>
      <dgm:spPr/>
      <dgm:t>
        <a:bodyPr/>
        <a:lstStyle/>
        <a:p>
          <a:endParaRPr lang="ru-RU"/>
        </a:p>
      </dgm:t>
    </dgm:pt>
    <dgm:pt modelId="{32F753DC-EEBC-4695-B233-2894530D0866}" type="pres">
      <dgm:prSet presAssocID="{1DAE1B57-04EE-4E2C-A9E7-8EEA2D795248}" presName="compNode" presStyleCnt="0"/>
      <dgm:spPr/>
    </dgm:pt>
    <dgm:pt modelId="{1DC41369-F4AF-4C1E-81CC-AEDF51168C38}" type="pres">
      <dgm:prSet presAssocID="{1DAE1B57-04EE-4E2C-A9E7-8EEA2D795248}" presName="childRect" presStyleLbl="bgAcc1" presStyleIdx="1" presStyleCnt="2" custScaleX="168145" custScaleY="1408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D9AEFE-5339-442D-9838-D8E2087007DE}" type="pres">
      <dgm:prSet presAssocID="{1DAE1B57-04EE-4E2C-A9E7-8EEA2D795248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78F490-33F2-4625-8117-7AF3ABCB2929}" type="pres">
      <dgm:prSet presAssocID="{1DAE1B57-04EE-4E2C-A9E7-8EEA2D795248}" presName="parentRect" presStyleLbl="alignNode1" presStyleIdx="1" presStyleCnt="2" custScaleX="171238" custLinFactNeighborX="196" custLinFactNeighborY="19586"/>
      <dgm:spPr/>
      <dgm:t>
        <a:bodyPr/>
        <a:lstStyle/>
        <a:p>
          <a:endParaRPr lang="ru-RU"/>
        </a:p>
      </dgm:t>
    </dgm:pt>
    <dgm:pt modelId="{978CF80F-E9B7-42E1-B84C-670150C2BBD2}" type="pres">
      <dgm:prSet presAssocID="{1DAE1B57-04EE-4E2C-A9E7-8EEA2D795248}" presName="adorn" presStyleLbl="fgAccFollowNode1" presStyleIdx="1" presStyleCnt="2" custLinFactNeighborX="69066" custLinFactNeighborY="354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  <dgm:t>
        <a:bodyPr/>
        <a:lstStyle/>
        <a:p>
          <a:endParaRPr lang="ru-RU"/>
        </a:p>
      </dgm:t>
    </dgm:pt>
  </dgm:ptLst>
  <dgm:cxnLst>
    <dgm:cxn modelId="{06124CD7-98FD-41ED-B5A2-DE077591A7A9}" type="presOf" srcId="{278B09F9-B170-41EF-A797-F7218EE2CC75}" destId="{232E740D-FA1D-48B2-855E-7D1607AAFB5E}" srcOrd="0" destOrd="0" presId="urn:microsoft.com/office/officeart/2005/8/layout/bList2"/>
    <dgm:cxn modelId="{FBB3588B-7274-4F3F-A4E1-C17E06A732EC}" srcId="{47D00324-64E2-41D9-906E-06054E960E6A}" destId="{1DAE1B57-04EE-4E2C-A9E7-8EEA2D795248}" srcOrd="1" destOrd="0" parTransId="{A2668649-B57B-46DF-B1F3-D0A72659C7CE}" sibTransId="{0B00BFCB-52D7-4848-A753-B20D286332D2}"/>
    <dgm:cxn modelId="{AF4D7E90-89FF-4F1B-B884-FA8A05E34D8A}" srcId="{1DAE1B57-04EE-4E2C-A9E7-8EEA2D795248}" destId="{7C0F2C03-75F4-42A8-958D-EEB05D74A4DB}" srcOrd="0" destOrd="0" parTransId="{5F9F0D02-E81C-44A7-8FC4-824798589917}" sibTransId="{F0089D61-33FA-491C-ACAD-49DC16FB604D}"/>
    <dgm:cxn modelId="{14A7D7E4-EDF0-4B72-AFC5-8D22984D2F70}" type="presOf" srcId="{DEB2CCC7-3426-42C3-AEAC-817625E67483}" destId="{1DC41369-F4AF-4C1E-81CC-AEDF51168C38}" srcOrd="0" destOrd="1" presId="urn:microsoft.com/office/officeart/2005/8/layout/bList2"/>
    <dgm:cxn modelId="{EEB4DD54-ECC3-48C4-8271-F40224A3908A}" srcId="{899596DE-38C9-4056-A662-24A4E3A441F0}" destId="{C56A7646-38DF-4C9F-9D55-7B6887B7D331}" srcOrd="3" destOrd="0" parTransId="{1284BEF6-653E-4744-98BF-AAC60E58AAED}" sibTransId="{CB859D1F-B083-445A-AE95-9350E813615A}"/>
    <dgm:cxn modelId="{CB2CA56F-8BFA-46F1-89CC-B9A7E8B6B710}" type="presOf" srcId="{899596DE-38C9-4056-A662-24A4E3A441F0}" destId="{33E467F7-ECD0-4A0A-AA26-66A5D660727D}" srcOrd="1" destOrd="0" presId="urn:microsoft.com/office/officeart/2005/8/layout/bList2"/>
    <dgm:cxn modelId="{D96DF34C-8248-4BC9-857A-9A80FC10889B}" type="presOf" srcId="{899596DE-38C9-4056-A662-24A4E3A441F0}" destId="{3F6DC1DA-DEAC-4D40-88B9-38869E5EC25A}" srcOrd="0" destOrd="0" presId="urn:microsoft.com/office/officeart/2005/8/layout/bList2"/>
    <dgm:cxn modelId="{858E1F0A-28E8-4DB5-9A30-69E58525EAE7}" type="presOf" srcId="{B18BC15F-1FAA-4573-A5C4-2BF915DD3CF1}" destId="{1DC41369-F4AF-4C1E-81CC-AEDF51168C38}" srcOrd="0" destOrd="2" presId="urn:microsoft.com/office/officeart/2005/8/layout/bList2"/>
    <dgm:cxn modelId="{1AA595CB-E6BB-4BA9-B708-D70A02DF6351}" srcId="{1DAE1B57-04EE-4E2C-A9E7-8EEA2D795248}" destId="{DEB2CCC7-3426-42C3-AEAC-817625E67483}" srcOrd="1" destOrd="0" parTransId="{C72257D0-49D4-48FB-BD3B-97F984543F72}" sibTransId="{6C54191D-188C-41CA-B87C-768496477863}"/>
    <dgm:cxn modelId="{6718DE48-1417-4B3D-90A9-EB575FAC7996}" type="presOf" srcId="{1DAE1B57-04EE-4E2C-A9E7-8EEA2D795248}" destId="{0AD9AEFE-5339-442D-9838-D8E2087007DE}" srcOrd="0" destOrd="0" presId="urn:microsoft.com/office/officeart/2005/8/layout/bList2"/>
    <dgm:cxn modelId="{727D6118-12B8-4DED-B152-1CBC3C562123}" srcId="{1DAE1B57-04EE-4E2C-A9E7-8EEA2D795248}" destId="{B18BC15F-1FAA-4573-A5C4-2BF915DD3CF1}" srcOrd="2" destOrd="0" parTransId="{F1650388-6170-4EC3-8631-BADBD578CCB3}" sibTransId="{91731618-F59A-49C0-AB26-3193C1745196}"/>
    <dgm:cxn modelId="{9D7C6BDD-103C-4CA8-94C4-2CAAE4E54F54}" type="presOf" srcId="{42246CD0-41C1-4CBD-BA96-02245190D6CE}" destId="{D2D6B812-454D-418E-9BAA-AC82C7B24F1F}" srcOrd="0" destOrd="0" presId="urn:microsoft.com/office/officeart/2005/8/layout/bList2"/>
    <dgm:cxn modelId="{7E9B31A4-765B-4D48-9330-9508A0259F06}" type="presOf" srcId="{7C0F2C03-75F4-42A8-958D-EEB05D74A4DB}" destId="{1DC41369-F4AF-4C1E-81CC-AEDF51168C38}" srcOrd="0" destOrd="0" presId="urn:microsoft.com/office/officeart/2005/8/layout/bList2"/>
    <dgm:cxn modelId="{3C1AB6F7-CF02-48AB-8DC1-A38F6464D187}" srcId="{899596DE-38C9-4056-A662-24A4E3A441F0}" destId="{278B09F9-B170-41EF-A797-F7218EE2CC75}" srcOrd="0" destOrd="0" parTransId="{A4889C65-40E9-4CEB-8702-A247648C4DDD}" sibTransId="{5EE5BF2F-FB72-4E79-97DE-F904EE8ACDF6}"/>
    <dgm:cxn modelId="{D749CA5C-0283-4BB8-8C78-EEBB5D4EB46B}" type="presOf" srcId="{C8306CAE-3B4E-4035-B116-91996397E73A}" destId="{232E740D-FA1D-48B2-855E-7D1607AAFB5E}" srcOrd="0" destOrd="4" presId="urn:microsoft.com/office/officeart/2005/8/layout/bList2"/>
    <dgm:cxn modelId="{A6D30A39-B8B0-4467-A603-5DF8B467A297}" type="presOf" srcId="{47D00324-64E2-41D9-906E-06054E960E6A}" destId="{D89EC20D-69D3-41C5-B430-F585B3C2F3C3}" srcOrd="0" destOrd="0" presId="urn:microsoft.com/office/officeart/2005/8/layout/bList2"/>
    <dgm:cxn modelId="{18582D56-029F-4A4C-8517-CAC2C9BC16BD}" srcId="{899596DE-38C9-4056-A662-24A4E3A441F0}" destId="{C8306CAE-3B4E-4035-B116-91996397E73A}" srcOrd="4" destOrd="0" parTransId="{B3497D90-32CB-4F98-909A-658AA9BDC647}" sibTransId="{5D724029-173D-47B1-B231-F94D5FBF5CAC}"/>
    <dgm:cxn modelId="{E9809730-C251-4063-8AD4-9DDAAF21D866}" type="presOf" srcId="{1DAE1B57-04EE-4E2C-A9E7-8EEA2D795248}" destId="{9B78F490-33F2-4625-8117-7AF3ABCB2929}" srcOrd="1" destOrd="0" presId="urn:microsoft.com/office/officeart/2005/8/layout/bList2"/>
    <dgm:cxn modelId="{1406F081-B8A5-4E1E-9D7E-700116BC6A5E}" srcId="{1DAE1B57-04EE-4E2C-A9E7-8EEA2D795248}" destId="{11443C84-54DB-4BA3-9DBF-F8C6C618D14B}" srcOrd="4" destOrd="0" parTransId="{18F2EB5D-B6F1-4924-95E9-942BE0A81383}" sibTransId="{75DF1C11-1D03-4B78-A473-5D091E2F1389}"/>
    <dgm:cxn modelId="{39D1488A-A8F2-4536-B82E-F8A6DB345BBA}" type="presOf" srcId="{D250F25D-2C4D-47B4-ADE5-FD6D9E268692}" destId="{232E740D-FA1D-48B2-855E-7D1607AAFB5E}" srcOrd="0" destOrd="1" presId="urn:microsoft.com/office/officeart/2005/8/layout/bList2"/>
    <dgm:cxn modelId="{EA6573B8-5F6E-4D69-98A7-BA6434FB2FE8}" srcId="{899596DE-38C9-4056-A662-24A4E3A441F0}" destId="{D250F25D-2C4D-47B4-ADE5-FD6D9E268692}" srcOrd="1" destOrd="0" parTransId="{1915F8F4-B9C1-4DAE-A976-E69869528269}" sibTransId="{5F5E6A9B-9B98-417D-BA12-9AC28DF723E5}"/>
    <dgm:cxn modelId="{F9B92C55-6989-42FA-AC2E-169302C82A83}" type="presOf" srcId="{D9355E67-4256-4F15-9F48-EB00920FA434}" destId="{232E740D-FA1D-48B2-855E-7D1607AAFB5E}" srcOrd="0" destOrd="2" presId="urn:microsoft.com/office/officeart/2005/8/layout/bList2"/>
    <dgm:cxn modelId="{22BF451A-9D02-42E2-9DA2-F77125883569}" srcId="{47D00324-64E2-41D9-906E-06054E960E6A}" destId="{899596DE-38C9-4056-A662-24A4E3A441F0}" srcOrd="0" destOrd="0" parTransId="{671FE03E-BEBB-4CB9-9C48-CCAE262A8313}" sibTransId="{42246CD0-41C1-4CBD-BA96-02245190D6CE}"/>
    <dgm:cxn modelId="{40AE9061-EFED-4AAA-BE3A-72064348D5DC}" type="presOf" srcId="{C56A7646-38DF-4C9F-9D55-7B6887B7D331}" destId="{232E740D-FA1D-48B2-855E-7D1607AAFB5E}" srcOrd="0" destOrd="3" presId="urn:microsoft.com/office/officeart/2005/8/layout/bList2"/>
    <dgm:cxn modelId="{EDDF4AA0-0C88-474A-976C-E153386A4986}" type="presOf" srcId="{11443C84-54DB-4BA3-9DBF-F8C6C618D14B}" destId="{1DC41369-F4AF-4C1E-81CC-AEDF51168C38}" srcOrd="0" destOrd="4" presId="urn:microsoft.com/office/officeart/2005/8/layout/bList2"/>
    <dgm:cxn modelId="{471E4C27-4C5A-44BF-A3B1-FE6E978DB892}" srcId="{1DAE1B57-04EE-4E2C-A9E7-8EEA2D795248}" destId="{23C97CD1-01C7-499C-9738-EEF146A6455C}" srcOrd="3" destOrd="0" parTransId="{D662C39E-5E66-49B2-A679-41F06FB83D2E}" sibTransId="{57135C3F-689A-4CCE-BAD0-C0D2CE5F26A2}"/>
    <dgm:cxn modelId="{1C38D800-692A-4FD7-B442-54402E063531}" srcId="{899596DE-38C9-4056-A662-24A4E3A441F0}" destId="{D9355E67-4256-4F15-9F48-EB00920FA434}" srcOrd="2" destOrd="0" parTransId="{C3911760-7C06-4A38-97D9-9CC00DE3E910}" sibTransId="{1445CA24-25C0-4E6D-A989-8200F41DA719}"/>
    <dgm:cxn modelId="{5F35C6A8-492C-4A02-BA01-84F50819481D}" type="presOf" srcId="{23C97CD1-01C7-499C-9738-EEF146A6455C}" destId="{1DC41369-F4AF-4C1E-81CC-AEDF51168C38}" srcOrd="0" destOrd="3" presId="urn:microsoft.com/office/officeart/2005/8/layout/bList2"/>
    <dgm:cxn modelId="{4AF29F8B-E0E0-4C96-90B8-588B0CD96A50}" type="presParOf" srcId="{D89EC20D-69D3-41C5-B430-F585B3C2F3C3}" destId="{91E6133F-6639-46C3-A411-50D6D89C1D16}" srcOrd="0" destOrd="0" presId="urn:microsoft.com/office/officeart/2005/8/layout/bList2"/>
    <dgm:cxn modelId="{43442B45-4D51-4AA6-953F-36E2C1236245}" type="presParOf" srcId="{91E6133F-6639-46C3-A411-50D6D89C1D16}" destId="{232E740D-FA1D-48B2-855E-7D1607AAFB5E}" srcOrd="0" destOrd="0" presId="urn:microsoft.com/office/officeart/2005/8/layout/bList2"/>
    <dgm:cxn modelId="{8DFC0B74-B77F-4BE0-B8BA-5AD61115E88D}" type="presParOf" srcId="{91E6133F-6639-46C3-A411-50D6D89C1D16}" destId="{3F6DC1DA-DEAC-4D40-88B9-38869E5EC25A}" srcOrd="1" destOrd="0" presId="urn:microsoft.com/office/officeart/2005/8/layout/bList2"/>
    <dgm:cxn modelId="{5826189D-D097-4CEC-9724-B43F634510D3}" type="presParOf" srcId="{91E6133F-6639-46C3-A411-50D6D89C1D16}" destId="{33E467F7-ECD0-4A0A-AA26-66A5D660727D}" srcOrd="2" destOrd="0" presId="urn:microsoft.com/office/officeart/2005/8/layout/bList2"/>
    <dgm:cxn modelId="{28F40656-6EAC-48E6-A61D-AF8DC3009F8C}" type="presParOf" srcId="{91E6133F-6639-46C3-A411-50D6D89C1D16}" destId="{510309AD-F031-4633-ABB0-305E3FC76D02}" srcOrd="3" destOrd="0" presId="urn:microsoft.com/office/officeart/2005/8/layout/bList2"/>
    <dgm:cxn modelId="{00D9A374-F6A7-4B60-912E-9AE118236FF2}" type="presParOf" srcId="{D89EC20D-69D3-41C5-B430-F585B3C2F3C3}" destId="{D2D6B812-454D-418E-9BAA-AC82C7B24F1F}" srcOrd="1" destOrd="0" presId="urn:microsoft.com/office/officeart/2005/8/layout/bList2"/>
    <dgm:cxn modelId="{94B49A95-94BF-48BF-99A9-3160349547D8}" type="presParOf" srcId="{D89EC20D-69D3-41C5-B430-F585B3C2F3C3}" destId="{32F753DC-EEBC-4695-B233-2894530D0866}" srcOrd="2" destOrd="0" presId="urn:microsoft.com/office/officeart/2005/8/layout/bList2"/>
    <dgm:cxn modelId="{F48CACDB-FAF9-46B1-9EDF-788853F65DBF}" type="presParOf" srcId="{32F753DC-EEBC-4695-B233-2894530D0866}" destId="{1DC41369-F4AF-4C1E-81CC-AEDF51168C38}" srcOrd="0" destOrd="0" presId="urn:microsoft.com/office/officeart/2005/8/layout/bList2"/>
    <dgm:cxn modelId="{B22D533A-AE5C-4DCA-965D-CD2529AB168A}" type="presParOf" srcId="{32F753DC-EEBC-4695-B233-2894530D0866}" destId="{0AD9AEFE-5339-442D-9838-D8E2087007DE}" srcOrd="1" destOrd="0" presId="urn:microsoft.com/office/officeart/2005/8/layout/bList2"/>
    <dgm:cxn modelId="{910FBF08-417E-4D3D-845C-CDB657BFD6C3}" type="presParOf" srcId="{32F753DC-EEBC-4695-B233-2894530D0866}" destId="{9B78F490-33F2-4625-8117-7AF3ABCB2929}" srcOrd="2" destOrd="0" presId="urn:microsoft.com/office/officeart/2005/8/layout/bList2"/>
    <dgm:cxn modelId="{C3718994-E204-4A69-B275-CDF588B51946}" type="presParOf" srcId="{32F753DC-EEBC-4695-B233-2894530D0866}" destId="{978CF80F-E9B7-42E1-B84C-670150C2BBD2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CB9AE7-233E-4FD3-B88E-30CD9AF1D7FA}" type="datetimeFigureOut">
              <a:rPr lang="ru-RU" smtClean="0"/>
              <a:t>07.07.2016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1CC843-8A75-494F-A52E-8DE899A58E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661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1CC843-8A75-494F-A52E-8DE899A58E7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81085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International Civic and Citizenship Education Study (ICCS)</a:t>
            </a:r>
            <a:r>
              <a:rPr lang="ru-RU" sz="105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ru-RU" sz="1050" b="1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05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Цель – выявить знания и понимание гражданской позиции молодого поколения, его самоопределение в социальном обществе в 21 веке. 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050" b="0" i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5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Инструмент оценки достижений учащихся был разработан так, чтобы покрыть четыре содержательные, две когнитивные и четыре аффективно-поведенческие области.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050" b="0" i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5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Содержательные области: 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5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Гражданское общество и системы (граждане, государственные учреждение, гражданские институты)</a:t>
            </a:r>
          </a:p>
          <a:p>
            <a:pPr marL="1714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105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Гражданские  принципы (равенство, свобода,</a:t>
            </a:r>
            <a:r>
              <a:rPr lang="ru-RU" sz="105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социальная сплоченность)</a:t>
            </a:r>
            <a:endParaRPr lang="ru-RU" sz="105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105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Гражданское участие (принятие решений, влияние,</a:t>
            </a:r>
            <a:r>
              <a:rPr lang="ru-RU" sz="105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участие общины)</a:t>
            </a:r>
            <a:endParaRPr lang="ru-RU" sz="105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105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Гражданская идентичность (гражданская</a:t>
            </a:r>
            <a:r>
              <a:rPr lang="ru-RU" sz="105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самооценка, гражданская связность/общность)</a:t>
            </a:r>
          </a:p>
          <a:p>
            <a:pPr marL="1714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ru-RU" sz="1050" b="0" i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5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Когнитивные области:</a:t>
            </a:r>
          </a:p>
          <a:p>
            <a:pPr marL="1714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105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Знания</a:t>
            </a:r>
          </a:p>
          <a:p>
            <a:pPr marL="1714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105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Анализ и аргументация</a:t>
            </a:r>
          </a:p>
          <a:p>
            <a:pPr marL="1714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ru-RU" sz="1050" b="0" i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5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Аффективно-поведенческие области:</a:t>
            </a:r>
          </a:p>
          <a:p>
            <a:pPr marL="1714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105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Ценности</a:t>
            </a:r>
          </a:p>
          <a:p>
            <a:pPr marL="1714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105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Отношения</a:t>
            </a:r>
          </a:p>
          <a:p>
            <a:pPr marL="1714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105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Намерения</a:t>
            </a:r>
          </a:p>
          <a:p>
            <a:pPr marL="1714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105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Поведение</a:t>
            </a:r>
            <a:endParaRPr lang="ru-RU" sz="105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05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5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Большинство</a:t>
            </a:r>
            <a:r>
              <a:rPr lang="ru-RU" sz="105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тестовых заданий (75%) требовали от учащихся рассуждений и анализа. Остальные пункты опирались на знания учащихся о гражданственности и гражданстве.</a:t>
            </a:r>
            <a:endParaRPr lang="ru-RU" sz="105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50" b="1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05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1CC843-8A75-494F-A52E-8DE899A58E7A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1964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Показатели России внутри страны</a:t>
            </a:r>
            <a:r>
              <a:rPr lang="ru-RU" baseline="0" dirty="0" smtClean="0"/>
              <a:t> (в процентном соотношении от общего числа участников):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Уровень 1 характеризуется</a:t>
            </a:r>
            <a:r>
              <a:rPr lang="ru-RU" baseline="0" dirty="0" smtClean="0"/>
              <a:t> знакомством с фундаментальными принципами и широкими понятиями гражданства; учащиеся могут определить что «справедливо» или «несправедливо» в знакомых контекстах.</a:t>
            </a:r>
          </a:p>
          <a:p>
            <a:endParaRPr lang="ru-RU" baseline="0" dirty="0" smtClean="0"/>
          </a:p>
          <a:p>
            <a:r>
              <a:rPr lang="ru-RU" baseline="0" dirty="0" smtClean="0"/>
              <a:t>Уровень 2 – учащиеся демонстрируют некоторые специфические знания и понимания наиболее известных гражданских институтов, систем и понятий. Они понимают взаимосвязь гражданских институтов, процессов и систем в которых они действуют.</a:t>
            </a:r>
          </a:p>
          <a:p>
            <a:endParaRPr lang="ru-RU" baseline="0" dirty="0" smtClean="0"/>
          </a:p>
          <a:p>
            <a:r>
              <a:rPr lang="ru-RU" baseline="0" dirty="0" smtClean="0"/>
              <a:t>Уровень 3 – учащиеся демонстрируют понимание практики активного гражданства как средства достижения определенной цели, а не как «автоматическую реакцию» ожидаемую в данной ситуации.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1CC843-8A75-494F-A52E-8DE899A58E7A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71351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900" b="0" dirty="0" smtClean="0"/>
              <a:t>TALIS </a:t>
            </a:r>
            <a:r>
              <a:rPr lang="en-US" sz="900" dirty="0" smtClean="0"/>
              <a:t>-</a:t>
            </a:r>
            <a:r>
              <a:rPr lang="en-US" sz="900" baseline="0" dirty="0" smtClean="0"/>
              <a:t> The Teaching And Learning International Survey</a:t>
            </a:r>
          </a:p>
          <a:p>
            <a:endParaRPr lang="en-US" sz="900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900" baseline="0" dirty="0" smtClean="0"/>
              <a:t>Россия в первом исследовании принимала участие неофициально. В </a:t>
            </a:r>
            <a:r>
              <a:rPr lang="en-US" sz="900" baseline="0" dirty="0" smtClean="0"/>
              <a:t>TALIS-2013 </a:t>
            </a:r>
            <a:r>
              <a:rPr lang="ru-RU" sz="900" baseline="0" dirty="0" smtClean="0"/>
              <a:t>Россия участвовала в качестве полноправного члена (проводилось во вторую волну в 2014 году)</a:t>
            </a:r>
            <a:r>
              <a:rPr lang="en-US" sz="900" baseline="0" dirty="0" smtClean="0"/>
              <a:t>/</a:t>
            </a:r>
          </a:p>
          <a:p>
            <a:pPr marL="0" indent="0">
              <a:buFontTx/>
              <a:buNone/>
            </a:pPr>
            <a:r>
              <a:rPr lang="ru-RU" sz="900" baseline="0" dirty="0" smtClean="0"/>
              <a:t>В последнем исследовании, проведенном в 2013 году, принимали участие более 5 миллионов учителей из 34 стран (ссылка на страницу </a:t>
            </a:r>
            <a:r>
              <a:rPr lang="en-US" sz="900" baseline="0" dirty="0" smtClean="0"/>
              <a:t>TALIS </a:t>
            </a:r>
            <a:r>
              <a:rPr lang="ru-RU" sz="900" baseline="0" dirty="0" smtClean="0"/>
              <a:t>на сайте </a:t>
            </a:r>
            <a:r>
              <a:rPr lang="en-US" sz="900" baseline="0" dirty="0" smtClean="0"/>
              <a:t>OECD http://www.oecd.org/edu/school/talis.htm) </a:t>
            </a:r>
            <a:endParaRPr lang="ru-RU" sz="900" baseline="0" dirty="0" smtClean="0"/>
          </a:p>
          <a:p>
            <a:pPr marL="0" indent="0">
              <a:buFontTx/>
              <a:buNone/>
            </a:pPr>
            <a:r>
              <a:rPr lang="ru-RU" sz="900" baseline="0" dirty="0" smtClean="0"/>
              <a:t>Следующее исследование будет проводиться в 2018 году, по аналогичным тематикам. Ожидается участие свыше 40 стран.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900" baseline="0" dirty="0" smtClean="0"/>
          </a:p>
          <a:p>
            <a:endParaRPr lang="ru-RU" sz="900" dirty="0" smtClean="0"/>
          </a:p>
          <a:p>
            <a:r>
              <a:rPr lang="ru-RU" sz="900" dirty="0" smtClean="0"/>
              <a:t>Это  международное исследование</a:t>
            </a:r>
            <a:r>
              <a:rPr lang="ru-RU" sz="900" baseline="0" dirty="0" smtClean="0"/>
              <a:t>, проводимое среди учителей и руководителей школ, которое позволяет им высказать свое мнение по 6 направлениям:</a:t>
            </a:r>
          </a:p>
          <a:p>
            <a:pPr marL="171450" indent="-171450">
              <a:buFontTx/>
              <a:buChar char="-"/>
            </a:pPr>
            <a:r>
              <a:rPr lang="ru-RU" sz="900" dirty="0" smtClean="0"/>
              <a:t>Среда обучения (педагогические</a:t>
            </a:r>
            <a:r>
              <a:rPr lang="ru-RU" sz="900" baseline="0" dirty="0" smtClean="0"/>
              <a:t> убеждения и установки, климат в классе, и в школе в целом, </a:t>
            </a:r>
            <a:r>
              <a:rPr lang="ru-RU" sz="900" dirty="0" smtClean="0"/>
              <a:t>контекст, в котором реализуется образовательный процесс)</a:t>
            </a:r>
          </a:p>
          <a:p>
            <a:pPr marL="171450" indent="-171450">
              <a:buFontTx/>
              <a:buChar char="-"/>
            </a:pPr>
            <a:r>
              <a:rPr lang="ru-RU" sz="900" dirty="0" smtClean="0"/>
              <a:t>Аттестация и работа</a:t>
            </a:r>
            <a:r>
              <a:rPr lang="ru-RU" sz="900" baseline="0" dirty="0" smtClean="0"/>
              <a:t> с результатами (оценка качества работы педагогов в школе и в стране в целом)</a:t>
            </a:r>
          </a:p>
          <a:p>
            <a:pPr marL="171450" indent="-171450">
              <a:buFontTx/>
              <a:buChar char="-"/>
            </a:pPr>
            <a:r>
              <a:rPr lang="ru-RU" sz="900" baseline="0" dirty="0" smtClean="0"/>
              <a:t>Практические вопросы построения образовательного процесса и работа в классе (отношение к образовательному процессу, педагогические подходы и практики, методы преподавания, включая оценку работы обучающихся)</a:t>
            </a:r>
          </a:p>
          <a:p>
            <a:pPr marL="171450" indent="-171450">
              <a:buFontTx/>
              <a:buChar char="-"/>
            </a:pPr>
            <a:r>
              <a:rPr lang="ru-RU" sz="900" dirty="0" smtClean="0"/>
              <a:t>Профессиональное</a:t>
            </a:r>
            <a:r>
              <a:rPr lang="ru-RU" sz="900" baseline="0" dirty="0" smtClean="0"/>
              <a:t> развитие и поддержка (в </a:t>
            </a:r>
            <a:r>
              <a:rPr lang="ru-RU" sz="900" baseline="0" dirty="0" err="1" smtClean="0"/>
              <a:t>т.ч</a:t>
            </a:r>
            <a:r>
              <a:rPr lang="ru-RU" sz="900" baseline="0" dirty="0" smtClean="0"/>
              <a:t>. повышение квалификации и переподготовка)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900" dirty="0" smtClean="0"/>
              <a:t>Руководство образовательной организацией (построение</a:t>
            </a:r>
            <a:r>
              <a:rPr lang="ru-RU" sz="900" baseline="0" dirty="0" smtClean="0"/>
              <a:t> системы, наличие управленческой команды, поддержка управляющих советов, делегирование полномочий)</a:t>
            </a:r>
          </a:p>
          <a:p>
            <a:pPr marL="171450" indent="-171450">
              <a:buFontTx/>
              <a:buChar char="-"/>
            </a:pPr>
            <a:r>
              <a:rPr lang="ru-RU" sz="900" baseline="0" dirty="0" smtClean="0"/>
              <a:t>Самодостаточность и удовлетворенность работой (в </a:t>
            </a:r>
            <a:r>
              <a:rPr lang="ru-RU" sz="900" baseline="0" dirty="0" err="1" smtClean="0"/>
              <a:t>т.ч</a:t>
            </a:r>
            <a:r>
              <a:rPr lang="ru-RU" sz="900" baseline="0" dirty="0" smtClean="0"/>
              <a:t>. уверенность в своих профессиональных способностях)</a:t>
            </a:r>
          </a:p>
          <a:p>
            <a:pPr marL="0" indent="0">
              <a:buFontTx/>
              <a:buNone/>
            </a:pPr>
            <a:endParaRPr lang="ru-RU" sz="900" baseline="0" dirty="0" smtClean="0"/>
          </a:p>
          <a:p>
            <a:pPr marL="0" indent="0">
              <a:buFontTx/>
              <a:buNone/>
            </a:pPr>
            <a:r>
              <a:rPr lang="ru-RU" sz="900" baseline="0" dirty="0" smtClean="0"/>
              <a:t>ТАЛИС  - это первое международное исследование качества условий работы учителей и руководителей средних образовательных учреждений. И по прежнему остается самым обширным обзоров в своем роде в мире.</a:t>
            </a:r>
          </a:p>
          <a:p>
            <a:pPr marL="0" indent="0">
              <a:buFontTx/>
              <a:buNone/>
            </a:pPr>
            <a:r>
              <a:rPr lang="ru-RU" sz="900" baseline="0" dirty="0" smtClean="0"/>
              <a:t>Участие в исследовании позволяет странам-участницам выработать подходы к решению аналогичных проблем, с которыми сталкиваются другие страны и провести анализ по различным показателям, как на национальном, так и на международном уровне.</a:t>
            </a:r>
          </a:p>
          <a:p>
            <a:pPr marL="0" indent="0">
              <a:buFontTx/>
              <a:buNone/>
            </a:pPr>
            <a:r>
              <a:rPr lang="ru-RU" sz="900" baseline="0" dirty="0" smtClean="0"/>
              <a:t>Однако необходимо отметить, что исследование </a:t>
            </a:r>
            <a:r>
              <a:rPr lang="ru-RU" sz="900" u="sng" baseline="0" dirty="0" smtClean="0"/>
              <a:t>не представляет собой оценку качества работы учителей</a:t>
            </a:r>
            <a:r>
              <a:rPr lang="ru-RU" sz="900" baseline="0" dirty="0" smtClean="0"/>
              <a:t>, так как в процессе исследования не собираются данные о результатах обучения учеников школ.</a:t>
            </a:r>
          </a:p>
          <a:p>
            <a:pPr marL="0" indent="0">
              <a:buFontTx/>
              <a:buNone/>
            </a:pPr>
            <a:endParaRPr lang="ru-RU" sz="900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1CC843-8A75-494F-A52E-8DE899A58E7A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41723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aseline="0" dirty="0" smtClean="0"/>
              <a:t>TALIS – </a:t>
            </a:r>
            <a:r>
              <a:rPr lang="ru-RU" sz="1000" baseline="0" dirty="0" smtClean="0"/>
              <a:t>прежде всего инструментарий для внутренней характеристики педагогической среды.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00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00" baseline="0" dirty="0" smtClean="0"/>
              <a:t>Из общего числа участников </a:t>
            </a:r>
            <a:r>
              <a:rPr lang="en-US" sz="1000" baseline="0" dirty="0" smtClean="0"/>
              <a:t>TALIS-2013</a:t>
            </a:r>
            <a:r>
              <a:rPr lang="ru-RU" sz="1000" baseline="0" dirty="0" smtClean="0"/>
              <a:t> (</a:t>
            </a:r>
            <a:r>
              <a:rPr lang="ru-RU" sz="1000" b="0" i="0" kern="1200" dirty="0" smtClean="0">
                <a:solidFill>
                  <a:schemeClr val="tx1"/>
                </a:solidFill>
                <a:effectLst/>
              </a:rPr>
              <a:t>4 076 учителей и 198 директоров в 200 школах 14 регионов Российской Федерации)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00" b="1" i="0" kern="1200" dirty="0" smtClean="0">
                <a:solidFill>
                  <a:schemeClr val="tx1"/>
                </a:solidFill>
                <a:effectLst/>
              </a:rPr>
              <a:t>Гендерные различия: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1000" b="0" i="0" kern="1200" dirty="0" smtClean="0">
                <a:solidFill>
                  <a:schemeClr val="tx1"/>
                </a:solidFill>
                <a:effectLst/>
              </a:rPr>
              <a:t>85% </a:t>
            </a:r>
            <a:r>
              <a:rPr lang="ru-RU" sz="1000" b="0" i="0" kern="1200" baseline="0" dirty="0" smtClean="0">
                <a:solidFill>
                  <a:schemeClr val="tx1"/>
                </a:solidFill>
                <a:effectLst/>
              </a:rPr>
              <a:t>учителей – женщины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1000" b="0" i="0" kern="1200" baseline="0" dirty="0" smtClean="0">
                <a:solidFill>
                  <a:schemeClr val="tx1"/>
                </a:solidFill>
                <a:effectLst/>
              </a:rPr>
              <a:t>77,6% руководителей – женщины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ru-RU" sz="1000" b="0" i="0" kern="1200" baseline="0" dirty="0" smtClean="0">
              <a:solidFill>
                <a:schemeClr val="tx1"/>
              </a:solidFill>
              <a:effectLst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00" b="1" i="0" kern="1200" baseline="0" dirty="0" smtClean="0">
                <a:solidFill>
                  <a:schemeClr val="tx1"/>
                </a:solidFill>
                <a:effectLst/>
              </a:rPr>
              <a:t>Возрастные данные учителей: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1000" b="0" i="0" kern="1200" baseline="0" dirty="0" smtClean="0">
                <a:solidFill>
                  <a:schemeClr val="tx1"/>
                </a:solidFill>
                <a:effectLst/>
              </a:rPr>
              <a:t>Моложе 25 лет – 4,7%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1000" b="0" i="0" kern="1200" baseline="0" dirty="0" smtClean="0">
                <a:solidFill>
                  <a:schemeClr val="tx1"/>
                </a:solidFill>
                <a:effectLst/>
              </a:rPr>
              <a:t>От 25 до 30 – 7,6%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1000" b="0" i="0" kern="1200" baseline="0" dirty="0" smtClean="0">
                <a:solidFill>
                  <a:schemeClr val="tx1"/>
                </a:solidFill>
                <a:effectLst/>
              </a:rPr>
              <a:t>От 30 до 40 – 17,5%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1000" b="0" i="0" kern="1200" baseline="0" dirty="0" smtClean="0">
                <a:solidFill>
                  <a:schemeClr val="tx1"/>
                </a:solidFill>
                <a:effectLst/>
              </a:rPr>
              <a:t>От 40 до 49 – 30,6%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1000" b="0" i="0" kern="1200" baseline="0" dirty="0" smtClean="0">
                <a:solidFill>
                  <a:schemeClr val="tx1"/>
                </a:solidFill>
                <a:effectLst/>
              </a:rPr>
              <a:t>От 50 до 60 – 29,9%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1000" b="0" i="0" kern="1200" baseline="0" dirty="0" smtClean="0">
                <a:solidFill>
                  <a:schemeClr val="tx1"/>
                </a:solidFill>
                <a:effectLst/>
              </a:rPr>
              <a:t>Старше 60 – 9,7%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ru-RU" sz="1000" b="0" i="0" kern="1200" baseline="0" dirty="0" smtClean="0">
              <a:solidFill>
                <a:schemeClr val="tx1"/>
              </a:solidFill>
              <a:effectLst/>
            </a:endParaRPr>
          </a:p>
          <a:p>
            <a:r>
              <a:rPr lang="ru-RU" sz="1000" b="1" dirty="0" smtClean="0"/>
              <a:t>Возрастные</a:t>
            </a:r>
            <a:r>
              <a:rPr lang="ru-RU" sz="1000" b="1" baseline="0" dirty="0" smtClean="0"/>
              <a:t> данные руководителей: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1000" b="0" i="0" kern="1200" baseline="0" dirty="0" smtClean="0">
                <a:solidFill>
                  <a:schemeClr val="tx1"/>
                </a:solidFill>
                <a:effectLst/>
              </a:rPr>
              <a:t>Моложе 30 лет – 0,71%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1000" b="0" i="0" kern="1200" baseline="0" dirty="0" smtClean="0">
                <a:solidFill>
                  <a:schemeClr val="tx1"/>
                </a:solidFill>
                <a:effectLst/>
              </a:rPr>
              <a:t>От 30 до 40 – 3,85%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1000" b="0" i="0" kern="1200" baseline="0" dirty="0" smtClean="0">
                <a:solidFill>
                  <a:schemeClr val="tx1"/>
                </a:solidFill>
                <a:effectLst/>
              </a:rPr>
              <a:t>От 40 до 49 – 42,96%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1000" b="0" i="0" kern="1200" baseline="0" dirty="0" smtClean="0">
                <a:solidFill>
                  <a:schemeClr val="tx1"/>
                </a:solidFill>
                <a:effectLst/>
              </a:rPr>
              <a:t>От 50 до 60 – 40,92%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1000" b="0" i="0" kern="1200" baseline="0" dirty="0" smtClean="0">
                <a:solidFill>
                  <a:schemeClr val="tx1"/>
                </a:solidFill>
                <a:effectLst/>
              </a:rPr>
              <a:t>Старше 60 – 11,57 %</a:t>
            </a:r>
          </a:p>
          <a:p>
            <a:endParaRPr lang="ru-RU" sz="1000" baseline="0" dirty="0" smtClean="0"/>
          </a:p>
          <a:p>
            <a:r>
              <a:rPr lang="ru-RU" sz="1000" baseline="0" dirty="0" smtClean="0"/>
              <a:t>Для учителей созданы благоприятные условия для повышения квалификации.</a:t>
            </a:r>
          </a:p>
          <a:p>
            <a:r>
              <a:rPr lang="ru-RU" sz="1000" baseline="0" dirty="0" smtClean="0"/>
              <a:t>В свой работе большинство педагогов используют стандартизированные тесты, в то время как в настоящее время предпочтение отдается более гибким методикам оценивания учащихся – на это и нацелены ФГОС. Изменилась ли ситуация покажет исследование 2018 года.</a:t>
            </a:r>
          </a:p>
          <a:p>
            <a:endParaRPr lang="ru-RU" sz="1000" dirty="0" smtClean="0"/>
          </a:p>
          <a:p>
            <a:r>
              <a:rPr lang="ru-RU" sz="1000" dirty="0" smtClean="0"/>
              <a:t>77,3% Руководителей</a:t>
            </a:r>
            <a:r>
              <a:rPr lang="ru-RU" sz="1000" baseline="0" dirty="0" smtClean="0"/>
              <a:t> совмещают руководящую должность с преподавательской.</a:t>
            </a:r>
          </a:p>
          <a:p>
            <a:endParaRPr lang="ru-RU" sz="1000" baseline="0" dirty="0" smtClean="0"/>
          </a:p>
          <a:p>
            <a:r>
              <a:rPr lang="ru-RU" sz="1000" baseline="0" dirty="0" smtClean="0"/>
              <a:t>Только 6,5 прошли </a:t>
            </a:r>
            <a:r>
              <a:rPr lang="ru-RU" sz="1000" baseline="0" dirty="0" err="1" smtClean="0"/>
              <a:t>спецподготовку</a:t>
            </a:r>
            <a:r>
              <a:rPr lang="ru-RU" sz="1000" baseline="0" dirty="0" smtClean="0"/>
              <a:t> по управлению школой</a:t>
            </a:r>
          </a:p>
          <a:p>
            <a:r>
              <a:rPr lang="ru-RU" sz="1000" baseline="0" dirty="0" smtClean="0"/>
              <a:t>73 % проводят анализ и оценку педагогической деятельности в школе</a:t>
            </a:r>
          </a:p>
          <a:p>
            <a:endParaRPr lang="ru-RU" sz="1000" b="0" i="0" u="none" strike="noStrike" kern="1200" baseline="0" dirty="0" smtClean="0">
              <a:solidFill>
                <a:schemeClr val="tx1"/>
              </a:solidFill>
            </a:endParaRPr>
          </a:p>
          <a:p>
            <a:endParaRPr lang="ru-RU" sz="1000" b="0" i="0" u="none" strike="noStrike" kern="1200" baseline="0" dirty="0" smtClean="0">
              <a:solidFill>
                <a:schemeClr val="tx1"/>
              </a:solidFill>
            </a:endParaRPr>
          </a:p>
          <a:p>
            <a:endParaRPr lang="ru-RU" sz="1000" baseline="0" dirty="0" smtClean="0"/>
          </a:p>
          <a:p>
            <a:endParaRPr lang="ru-RU" sz="1000" baseline="0" dirty="0" smtClean="0"/>
          </a:p>
          <a:p>
            <a:endParaRPr lang="ru-RU" sz="1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1CC843-8A75-494F-A52E-8DE899A58E7A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80794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SITES </a:t>
            </a:r>
            <a:r>
              <a:rPr lang="en-US" b="0" dirty="0" smtClean="0"/>
              <a:t>(Second Information Technology in Education Study).</a:t>
            </a:r>
            <a:r>
              <a:rPr lang="en-US" b="0" baseline="0" dirty="0" smtClean="0"/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ICILS</a:t>
            </a:r>
            <a:r>
              <a:rPr lang="ru-RU" b="1" dirty="0" smtClean="0"/>
              <a:t> </a:t>
            </a:r>
            <a:r>
              <a:rPr lang="ru-RU" dirty="0" smtClean="0"/>
              <a:t>(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International Computer and Information Literacy Study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 </a:t>
            </a:r>
            <a:r>
              <a:rPr lang="ru-RU" dirty="0" smtClean="0"/>
              <a:t>Цель исследования – оценить подготовленность учащихся 8-х классов к учебе, работе и жизни в век информации, изучить уровни подготовки в области компьютерной и информационной грамотности учащихся 8-х классов в странах-участницах, проанализировать выявленные различия, способствовать продвижению обучения в этой сфере на национальном и международном уровнях</a:t>
            </a:r>
            <a:r>
              <a:rPr lang="en-US" dirty="0" smtClean="0"/>
              <a:t>.</a:t>
            </a:r>
            <a:endParaRPr lang="ru-R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IPIPS</a:t>
            </a:r>
            <a:r>
              <a:rPr lang="en-US" dirty="0" smtClean="0"/>
              <a:t> </a:t>
            </a:r>
            <a:r>
              <a:rPr lang="ru-RU" dirty="0" smtClean="0"/>
              <a:t>(</a:t>
            </a:r>
            <a:r>
              <a:rPr lang="en-US" dirty="0" smtClean="0"/>
              <a:t>The International Performance Indicators in Primary Schools</a:t>
            </a:r>
            <a:r>
              <a:rPr lang="ru-RU" dirty="0" smtClean="0"/>
              <a:t>). Исследование готовности ребенка к школе и его индивидуального</a:t>
            </a:r>
            <a:r>
              <a:rPr lang="ru-RU" baseline="0" dirty="0" smtClean="0"/>
              <a:t> </a:t>
            </a:r>
            <a:r>
              <a:rPr lang="ru-RU" dirty="0" smtClean="0"/>
              <a:t>прогресса в течение первого года обучения. Международное исследование, нацеленное на оценивание готовности ребенка к обучению в школе и его индивидуального прогресса в течение первого года обучения. Важной особенностью этого исследования является то, что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объектом изучения становится весь спектр навыков ребенка - как когнитивных, так и межличностных.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ESP</a:t>
            </a:r>
            <a:r>
              <a:rPr lang="en-US" dirty="0" smtClean="0"/>
              <a:t> (Education and Social Progress)</a:t>
            </a:r>
            <a:r>
              <a:rPr lang="ru-RU" dirty="0" smtClean="0"/>
              <a:t>.</a:t>
            </a:r>
            <a:r>
              <a:rPr lang="ru-RU" baseline="0" dirty="0" smtClean="0"/>
              <a:t> Цель исследования – понять, как образование и полученные навыки влияют на благосостояние граждан и их социальное положение.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1CC843-8A75-494F-A52E-8DE899A58E7A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36801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1CC843-8A75-494F-A52E-8DE899A58E7A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10090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9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Международное исследование компетенций работоспособного населения, направленное на изучение заинтересованности и умений людей пользоваться социально-культурными средствами, в том числе, цифровыми технологиями и средствами коммуникации.</a:t>
            </a:r>
            <a:r>
              <a:rPr lang="en-US" sz="9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Проводится под эгидой Организации экономического сотрудничества и развития (ОЭСР).</a:t>
            </a:r>
            <a:endParaRPr lang="en-US" sz="9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Навыки обработки информации</a:t>
            </a:r>
          </a:p>
          <a:p>
            <a:pPr lvl="0"/>
            <a:r>
              <a:rPr lang="en-US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и подготовка текстов и документов</a:t>
            </a:r>
          </a:p>
          <a:p>
            <a:pPr lvl="0"/>
            <a:r>
              <a:rPr lang="en-US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Расчет стоимости, использование долей, вычисление процентов</a:t>
            </a:r>
          </a:p>
          <a:p>
            <a:pPr lvl="0"/>
            <a:r>
              <a:rPr lang="en-US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графиков и таблиц</a:t>
            </a:r>
          </a:p>
          <a:p>
            <a:pPr lvl="0"/>
            <a:r>
              <a:rPr lang="en-US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математических формул</a:t>
            </a:r>
          </a:p>
          <a:p>
            <a:pPr lvl="0"/>
            <a:r>
              <a:rPr lang="en-US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электронной почтой, Интернетом, электронными таблицами</a:t>
            </a:r>
          </a:p>
          <a:p>
            <a:pPr lvl="0"/>
            <a:r>
              <a:rPr lang="en-US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специализированных приложений и программ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Другие общие навыки</a:t>
            </a:r>
          </a:p>
          <a:p>
            <a:pPr lvl="0"/>
            <a:r>
              <a:rPr lang="en-US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Планирование занятости и последовательности выполнения поставленных задач</a:t>
            </a:r>
          </a:p>
          <a:p>
            <a:pPr lvl="0"/>
            <a:r>
              <a:rPr lang="en-US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в процессе трудовой деятельности</a:t>
            </a:r>
          </a:p>
          <a:p>
            <a:pPr lvl="0"/>
            <a:r>
              <a:rPr lang="en-US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Способность обучения и воздействия на собеседника (инструктаж,  проведение презентаций, ведение переговоров)</a:t>
            </a:r>
          </a:p>
          <a:p>
            <a:pPr marL="171450" lvl="0" indent="-171450">
              <a:buFontTx/>
              <a:buChar char="-"/>
            </a:pPr>
            <a:r>
              <a:rPr 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в команде</a:t>
            </a:r>
          </a:p>
          <a:p>
            <a:pPr marL="171450" lvl="0" indent="-171450">
              <a:buFontTx/>
              <a:buChar char="-"/>
            </a:pPr>
            <a:r>
              <a:rPr 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Аккуратность и исполнительность</a:t>
            </a:r>
            <a:endParaRPr lang="en-US" sz="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FontTx/>
              <a:buNone/>
            </a:pPr>
            <a:endParaRPr lang="en-US" sz="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Сопутствующие данные (анкетирование)</a:t>
            </a:r>
          </a:p>
          <a:p>
            <a:pPr lvl="0"/>
            <a:r>
              <a:rPr lang="en-US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Демографические вопросы</a:t>
            </a:r>
          </a:p>
          <a:p>
            <a:pPr lvl="0"/>
            <a:r>
              <a:rPr lang="en-US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 и подготовка</a:t>
            </a:r>
          </a:p>
          <a:p>
            <a:pPr lvl="0"/>
            <a:r>
              <a:rPr lang="en-US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Социальный статус и владение языками (включая уровень владения родным языком)</a:t>
            </a:r>
          </a:p>
          <a:p>
            <a:pPr lvl="0"/>
            <a:r>
              <a:rPr lang="en-US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Профессиональный статус и доходы</a:t>
            </a:r>
          </a:p>
          <a:p>
            <a:pPr lvl="0"/>
            <a:r>
              <a:rPr lang="en-US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средств компьютерной и вычислительной техники в работе и в личной жизни</a:t>
            </a:r>
          </a:p>
          <a:p>
            <a:pPr marL="0" lvl="0" indent="0">
              <a:buFontTx/>
              <a:buNone/>
            </a:pPr>
            <a:endParaRPr lang="ru-RU" sz="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Зачем это нужно</a:t>
            </a:r>
            <a:r>
              <a:rPr lang="ru-RU" sz="900" b="1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России? Что мы можем получить от участия? На какие вопросы можем ответить?</a:t>
            </a:r>
          </a:p>
          <a:p>
            <a:pPr>
              <a:lnSpc>
                <a:spcPct val="150000"/>
              </a:lnSpc>
            </a:pPr>
            <a:r>
              <a:rPr 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Что способствует потере/приобретению компетенций с возрастом?</a:t>
            </a:r>
          </a:p>
          <a:p>
            <a:pPr>
              <a:lnSpc>
                <a:spcPct val="150000"/>
              </a:lnSpc>
            </a:pPr>
            <a:r>
              <a:rPr 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Насколько трудоспособное население способно к адаптации и использованию новых технологий?</a:t>
            </a:r>
          </a:p>
          <a:p>
            <a:pPr>
              <a:lnSpc>
                <a:spcPct val="150000"/>
              </a:lnSpc>
            </a:pPr>
            <a:r>
              <a:rPr 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Как и насколько эффективно имеющиеся навыки, компетенции и умения используются в работе?</a:t>
            </a:r>
          </a:p>
          <a:p>
            <a:pPr>
              <a:lnSpc>
                <a:spcPct val="150000"/>
              </a:lnSpc>
            </a:pPr>
            <a:r>
              <a:rPr 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Какие факторы (</a:t>
            </a:r>
            <a:r>
              <a:rPr lang="ru-RU" sz="700" b="0" i="1" u="none" strike="noStrike" kern="1200" baseline="0" dirty="0" smtClean="0">
                <a:solidFill>
                  <a:schemeClr val="tx1"/>
                </a:solidFill>
              </a:rPr>
              <a:t>пол, возраст, уровень образования, род деятельности и др.) </a:t>
            </a:r>
            <a:r>
              <a:rPr 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влияют на производительность труда и чем обусловлен разрыв в заработной плате между временными и постоянными работниками?</a:t>
            </a:r>
          </a:p>
          <a:p>
            <a:pPr>
              <a:lnSpc>
                <a:spcPct val="150000"/>
              </a:lnSpc>
            </a:pPr>
            <a:r>
              <a:rPr 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Чрезмерные требования к квалификации работника или недостаточность знаний и компетенций?</a:t>
            </a:r>
            <a:endParaRPr lang="en-US" sz="9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7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1CC843-8A75-494F-A52E-8DE899A58E7A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48645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1CC843-8A75-494F-A52E-8DE899A58E7A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951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Международная программа по оценке образовательных достижений учащихся позволяет выявить и сравнить изменения, происходящие в системах образования в разных странах и оценить эффективность стратегических решений в области образования. Проводится под эгидой Организации экономического сотрудничества и развития (ОЭСР).</a:t>
            </a:r>
            <a:endParaRPr lang="en-US" sz="11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1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</a:t>
            </a:r>
            <a:r>
              <a:rPr lang="ru-RU" sz="1100" b="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направления оценки качества образования:</a:t>
            </a:r>
          </a:p>
          <a:p>
            <a:pPr marL="2857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1100" b="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Читательская грамотность (</a:t>
            </a:r>
            <a:r>
              <a:rPr lang="ru-RU" sz="1100" dirty="0" smtClean="0"/>
              <a:t>способность понимать и использовать письменные тексты, размышлять о них и заниматься чтением для того, чтобы достигать своих целей, расширять свои знания и возможности, участвовать в социальной жизни)</a:t>
            </a:r>
            <a:endParaRPr lang="ru-RU" sz="1100" b="0" baseline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1100" b="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Математическая грамотность (</a:t>
            </a:r>
            <a:r>
              <a:rPr lang="ru-RU" sz="1100" dirty="0" smtClean="0"/>
              <a:t>способность определять и понимать роль математики в мире, в котором он живет, высказывать хорошо обоснованные математические суждения и использовать математику так, чтобы удовлетворять в настоящем и будущем потребности)</a:t>
            </a:r>
            <a:endParaRPr lang="ru-RU" sz="1100" b="0" baseline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1100" b="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Естественнонаучная грамотность (</a:t>
            </a:r>
            <a:r>
              <a:rPr lang="ru-RU" sz="1100" dirty="0" smtClean="0"/>
              <a:t>способность осваивать и использовать естественнонаучные знания для распознания и постановки вопросов, для освоения новых знаний, для объяснения естественнонаучных явлений и формулирования основанных на научных доказательствах выводов в связи с естественнонаучной проблематикой).</a:t>
            </a:r>
          </a:p>
          <a:p>
            <a:endParaRPr lang="ru-RU" sz="1000" dirty="0" smtClean="0"/>
          </a:p>
          <a:p>
            <a:r>
              <a:rPr lang="ru-RU" sz="1000" dirty="0" smtClean="0"/>
              <a:t>Исследование</a:t>
            </a:r>
            <a:r>
              <a:rPr lang="ru-RU" sz="1000" baseline="0" dirty="0" smtClean="0"/>
              <a:t> позволяет получить ответ на вопрос </a:t>
            </a:r>
            <a:r>
              <a:rPr lang="ru-RU" sz="1000" dirty="0" smtClean="0"/>
              <a:t>«Обладают ли учащиеся 15-летнего возраста, получившие обязательное общее образование, знаниями и умениями, необходимыми им для полноценного функционирования в современном обществе, т.е. для решения широкого диапазона задач в различных сферах человеческой деятельности, общения и социальных отношений?». </a:t>
            </a:r>
          </a:p>
          <a:p>
            <a:endParaRPr lang="ru-RU" sz="1000" dirty="0" smtClean="0"/>
          </a:p>
          <a:p>
            <a:r>
              <a:rPr lang="ru-RU" sz="1000" dirty="0" smtClean="0"/>
              <a:t>Россия примет участие в апробации в 2017 году в исследовании глобальных</a:t>
            </a:r>
            <a:r>
              <a:rPr lang="ru-RU" sz="1000" baseline="0" dirty="0" smtClean="0"/>
              <a:t> компетенций.</a:t>
            </a:r>
            <a:endParaRPr lang="ru-RU" sz="1000" dirty="0" smtClean="0"/>
          </a:p>
          <a:p>
            <a:endParaRPr lang="ru-RU" sz="1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1CC843-8A75-494F-A52E-8DE899A58E7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33653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Результаты исследования PISA в 2012 году дают ответы на следующие вопросы:</a:t>
            </a:r>
          </a:p>
          <a:p>
            <a:r>
              <a:rPr lang="ru-RU" dirty="0" smtClean="0"/>
              <a:t>1. Изменилось ли состояние российского образования с позиций международных стандартов, основанных на </a:t>
            </a:r>
            <a:r>
              <a:rPr lang="ru-RU" dirty="0" err="1" smtClean="0"/>
              <a:t>компетентностном</a:t>
            </a:r>
            <a:r>
              <a:rPr lang="ru-RU" dirty="0" smtClean="0"/>
              <a:t> подходе?</a:t>
            </a:r>
          </a:p>
          <a:p>
            <a:r>
              <a:rPr lang="ru-RU" dirty="0" smtClean="0"/>
              <a:t>2. В каком направлении следует совершенствовать российское образование для повышения конкурентоспособности выпускников российских школ?</a:t>
            </a:r>
          </a:p>
          <a:p>
            <a:endParaRPr lang="ru-RU" dirty="0" smtClean="0"/>
          </a:p>
          <a:p>
            <a:r>
              <a:rPr lang="ru-RU" b="1" i="1" u="sng" dirty="0" smtClean="0"/>
              <a:t>Математика</a:t>
            </a:r>
          </a:p>
          <a:p>
            <a:r>
              <a:rPr lang="ru-RU" b="1" dirty="0" smtClean="0"/>
              <a:t>Большее</a:t>
            </a:r>
            <a:r>
              <a:rPr lang="ru-RU" baseline="0" dirty="0" smtClean="0"/>
              <a:t> количество баллов по сравнению с Россией набрали 33 стран. Среди них: Шанхай, Польша, Италия</a:t>
            </a:r>
          </a:p>
          <a:p>
            <a:r>
              <a:rPr lang="ru-RU" b="1" baseline="0" dirty="0" smtClean="0"/>
              <a:t>Меньшее</a:t>
            </a:r>
            <a:r>
              <a:rPr lang="ru-RU" baseline="0" dirty="0" smtClean="0"/>
              <a:t> количество баллов по сравнению с Россией набрали 31 страна. Среди них: США, Греция, Бразилия</a:t>
            </a:r>
          </a:p>
          <a:p>
            <a:endParaRPr lang="ru-RU" baseline="0" dirty="0" smtClean="0"/>
          </a:p>
          <a:p>
            <a:r>
              <a:rPr lang="ru-RU" b="1" i="1" u="sng" dirty="0" smtClean="0"/>
              <a:t>Чтение</a:t>
            </a:r>
          </a:p>
          <a:p>
            <a:r>
              <a:rPr lang="ru-RU" b="1" dirty="0" smtClean="0"/>
              <a:t>Большее</a:t>
            </a:r>
            <a:r>
              <a:rPr lang="ru-RU" baseline="0" dirty="0" smtClean="0"/>
              <a:t> количество баллов по сравнению с Россией набрали 41 страна. Среди них: Гонконг, Канада, Австралия</a:t>
            </a:r>
          </a:p>
          <a:p>
            <a:r>
              <a:rPr lang="ru-RU" b="1" baseline="0" dirty="0" smtClean="0"/>
              <a:t>Меньшее</a:t>
            </a:r>
            <a:r>
              <a:rPr lang="ru-RU" baseline="0" dirty="0" smtClean="0"/>
              <a:t> количество баллов по сравнению с Россией набрали 24 страны. Среди них: Болгария, ОАЭ, Словакия</a:t>
            </a:r>
          </a:p>
          <a:p>
            <a:endParaRPr lang="ru-RU" baseline="0" dirty="0" smtClean="0"/>
          </a:p>
          <a:p>
            <a:r>
              <a:rPr lang="ru-RU" b="1" i="1" u="sng" dirty="0" smtClean="0"/>
              <a:t>Естествознание</a:t>
            </a:r>
          </a:p>
          <a:p>
            <a:r>
              <a:rPr lang="ru-RU" b="1" dirty="0" smtClean="0"/>
              <a:t>Большее</a:t>
            </a:r>
            <a:r>
              <a:rPr lang="ru-RU" baseline="0" dirty="0" smtClean="0"/>
              <a:t> количество баллов по сравнению с Россией набрали 36 стран. Среди них: Финляндия, Германия, Норвегия</a:t>
            </a:r>
          </a:p>
          <a:p>
            <a:r>
              <a:rPr lang="ru-RU" b="1" baseline="0" dirty="0" smtClean="0"/>
              <a:t>Меньшее</a:t>
            </a:r>
            <a:r>
              <a:rPr lang="ru-RU" baseline="0" dirty="0" smtClean="0"/>
              <a:t> количество баллов по сравнению с Россией набрали 28 стран. Среди них: Швеция, Израиль, Исландия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1CC843-8A75-494F-A52E-8DE899A58E7A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03504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Международный проект «Изучение качества чтения и понимания текста» </a:t>
            </a:r>
            <a:r>
              <a:rPr lang="en-US" sz="10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PIRLS </a:t>
            </a:r>
            <a:r>
              <a:rPr lang="en-US" sz="10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(Progress in International Reading Literacy Study) – </a:t>
            </a:r>
            <a:r>
              <a:rPr lang="ru-RU" sz="10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это мониторинговое исследование, организованное Международной ассоциацией по оценке учебных достижений </a:t>
            </a:r>
            <a:r>
              <a:rPr lang="en-US" sz="10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IEA (International Association for the Evaluation of Educational Achievement).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1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000" b="0" i="0" kern="1200" dirty="0" smtClean="0">
                <a:solidFill>
                  <a:schemeClr val="tx1"/>
                </a:solidFill>
                <a:effectLst/>
              </a:rPr>
              <a:t>В исследовании PIRLS оцениваются два вида чтения, которые чаще других используются учащимися во время учебных занятий и вне школы: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b="0" i="0" kern="1200" dirty="0" smtClean="0">
                <a:solidFill>
                  <a:schemeClr val="tx1"/>
                </a:solidFill>
                <a:effectLst/>
              </a:rPr>
              <a:t>чтение с целью приобретения читательского литературного опыта;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b="0" i="0" kern="1200" dirty="0" smtClean="0">
                <a:solidFill>
                  <a:schemeClr val="tx1"/>
                </a:solidFill>
                <a:effectLst/>
              </a:rPr>
              <a:t>чтение с целью освоения и использования информации.</a:t>
            </a:r>
          </a:p>
          <a:p>
            <a:r>
              <a:rPr lang="ru-RU" sz="1000" b="0" i="0" kern="1200" dirty="0" smtClean="0">
                <a:solidFill>
                  <a:schemeClr val="tx1"/>
                </a:solidFill>
                <a:effectLst/>
              </a:rPr>
              <a:t>В соответствии с концептуальными положениями исследования при чтении художественных и информационных (научно-популярных) текстов оцениваются </a:t>
            </a:r>
            <a:r>
              <a:rPr lang="ru-RU" sz="1000" b="1" i="0" kern="1200" dirty="0" smtClean="0">
                <a:solidFill>
                  <a:schemeClr val="tx1"/>
                </a:solidFill>
                <a:effectLst/>
              </a:rPr>
              <a:t>четыре группы читательских умений</a:t>
            </a:r>
            <a:r>
              <a:rPr lang="ru-RU" sz="1000" b="0" i="0" kern="1200" dirty="0" smtClean="0">
                <a:solidFill>
                  <a:schemeClr val="tx1"/>
                </a:solidFill>
                <a:effectLst/>
              </a:rPr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b="0" i="0" kern="1200" dirty="0" smtClean="0">
                <a:solidFill>
                  <a:schemeClr val="tx1"/>
                </a:solidFill>
                <a:effectLst/>
              </a:rPr>
              <a:t>нахождение информации, заданной в явном виде;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b="0" i="0" kern="1200" dirty="0" smtClean="0">
                <a:solidFill>
                  <a:schemeClr val="tx1"/>
                </a:solidFill>
                <a:effectLst/>
              </a:rPr>
              <a:t>формулирование выводов;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b="0" i="0" kern="1200" dirty="0" smtClean="0">
                <a:solidFill>
                  <a:schemeClr val="tx1"/>
                </a:solidFill>
                <a:effectLst/>
              </a:rPr>
              <a:t>интерпретация и обобщение информации;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b="0" i="0" kern="1200" dirty="0" smtClean="0">
                <a:solidFill>
                  <a:schemeClr val="tx1"/>
                </a:solidFill>
                <a:effectLst/>
              </a:rPr>
              <a:t>анализ и оценка содержания, языковых особенностей и структуры текста.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sz="1000" dirty="0" smtClean="0"/>
          </a:p>
          <a:p>
            <a:r>
              <a:rPr lang="ru-RU" sz="1000" b="0" i="0" kern="1200" dirty="0" smtClean="0">
                <a:solidFill>
                  <a:schemeClr val="tx1"/>
                </a:solidFill>
                <a:effectLst/>
              </a:rPr>
              <a:t>Цель участия нашей страны в этом исследовании - получить ответы на ряд вопросов:</a:t>
            </a:r>
          </a:p>
          <a:p>
            <a:r>
              <a:rPr lang="ru-RU" sz="1000" b="0" i="0" kern="1200" dirty="0" smtClean="0">
                <a:solidFill>
                  <a:schemeClr val="tx1"/>
                </a:solidFill>
                <a:effectLst/>
              </a:rPr>
              <a:t>•  Насколько хорошо читают российские выпускники начальной школы по сравнению со своими сверстниками в других странах?</a:t>
            </a:r>
            <a:br>
              <a:rPr lang="ru-RU" sz="1000" b="0" i="0" kern="1200" dirty="0" smtClean="0">
                <a:solidFill>
                  <a:schemeClr val="tx1"/>
                </a:solidFill>
                <a:effectLst/>
              </a:rPr>
            </a:br>
            <a:r>
              <a:rPr lang="ru-RU" sz="1000" b="0" i="0" kern="1200" dirty="0" smtClean="0">
                <a:solidFill>
                  <a:schemeClr val="tx1"/>
                </a:solidFill>
                <a:effectLst/>
              </a:rPr>
              <a:t>•  Какими уровнями читательской грамотности владеют российские школьники?</a:t>
            </a:r>
            <a:br>
              <a:rPr lang="ru-RU" sz="1000" b="0" i="0" kern="1200" dirty="0" smtClean="0">
                <a:solidFill>
                  <a:schemeClr val="tx1"/>
                </a:solidFill>
                <a:effectLst/>
              </a:rPr>
            </a:br>
            <a:r>
              <a:rPr lang="ru-RU" sz="1000" b="0" i="0" kern="1200" dirty="0" smtClean="0">
                <a:solidFill>
                  <a:schemeClr val="tx1"/>
                </a:solidFill>
                <a:effectLst/>
              </a:rPr>
              <a:t>•  Произошли ли какие-либо изменения по сравнению с предыдущими циклами исследования?</a:t>
            </a:r>
            <a:br>
              <a:rPr lang="ru-RU" sz="1000" b="0" i="0" kern="1200" dirty="0" smtClean="0">
                <a:solidFill>
                  <a:schemeClr val="tx1"/>
                </a:solidFill>
                <a:effectLst/>
              </a:rPr>
            </a:br>
            <a:r>
              <a:rPr lang="ru-RU" sz="1000" b="0" i="0" kern="1200" dirty="0" smtClean="0">
                <a:solidFill>
                  <a:schemeClr val="tx1"/>
                </a:solidFill>
                <a:effectLst/>
              </a:rPr>
              <a:t>•  Любят ли читать учащиеся четвертого класса?</a:t>
            </a:r>
            <a:br>
              <a:rPr lang="ru-RU" sz="1000" b="0" i="0" kern="1200" dirty="0" smtClean="0">
                <a:solidFill>
                  <a:schemeClr val="tx1"/>
                </a:solidFill>
                <a:effectLst/>
              </a:rPr>
            </a:br>
            <a:r>
              <a:rPr lang="ru-RU" sz="1000" b="0" i="0" kern="1200" dirty="0" smtClean="0">
                <a:solidFill>
                  <a:schemeClr val="tx1"/>
                </a:solidFill>
                <a:effectLst/>
              </a:rPr>
              <a:t>•  Как семья способствует развитию грамотности?</a:t>
            </a:r>
            <a:br>
              <a:rPr lang="ru-RU" sz="1000" b="0" i="0" kern="1200" dirty="0" smtClean="0">
                <a:solidFill>
                  <a:schemeClr val="tx1"/>
                </a:solidFill>
                <a:effectLst/>
              </a:rPr>
            </a:br>
            <a:r>
              <a:rPr lang="ru-RU" sz="1000" b="0" i="0" kern="1200" dirty="0" smtClean="0">
                <a:solidFill>
                  <a:schemeClr val="tx1"/>
                </a:solidFill>
                <a:effectLst/>
              </a:rPr>
              <a:t>•  Как на сегодняшний день организован процесс обучения чтению в школах нашей страны?</a:t>
            </a:r>
            <a:br>
              <a:rPr lang="ru-RU" sz="1000" b="0" i="0" kern="1200" dirty="0" smtClean="0">
                <a:solidFill>
                  <a:schemeClr val="tx1"/>
                </a:solidFill>
                <a:effectLst/>
              </a:rPr>
            </a:br>
            <a:r>
              <a:rPr lang="ru-RU" sz="1000" b="0" i="0" kern="1200" dirty="0" smtClean="0">
                <a:solidFill>
                  <a:schemeClr val="tx1"/>
                </a:solidFill>
                <a:effectLst/>
              </a:rPr>
              <a:t>•  Имеет ли процесс обучения чтению в России особенности по сравнению с другими странами и, если да, в чем заключаются эти особенности? Отличаются ли методы обучения, которые используют наши учителя в начальной школе, от методов, используемых учителями в других странах?</a:t>
            </a:r>
          </a:p>
          <a:p>
            <a:endParaRPr lang="ru-RU" sz="1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1CC843-8A75-494F-A52E-8DE899A58E7A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08613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1CC843-8A75-494F-A52E-8DE899A58E7A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44022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0113" y="508000"/>
            <a:ext cx="4960937" cy="37226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258356" y="4416827"/>
            <a:ext cx="6280964" cy="4467701"/>
          </a:xfrm>
        </p:spPr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Международное сравнительное мониторинговое исследование качества математического и естественнонаучного образования TIMSS (TIMSS – </a:t>
            </a:r>
            <a:r>
              <a:rPr lang="ru-RU" sz="8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Trends</a:t>
            </a:r>
            <a:r>
              <a:rPr lang="ru-RU" sz="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8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</a:t>
            </a:r>
            <a:r>
              <a:rPr lang="ru-RU" sz="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8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Mathematics</a:t>
            </a:r>
            <a:r>
              <a:rPr lang="ru-RU" sz="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8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ru-RU" sz="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8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Science</a:t>
            </a:r>
            <a:r>
              <a:rPr lang="ru-RU" sz="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8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Study</a:t>
            </a:r>
            <a:r>
              <a:rPr lang="ru-RU" sz="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является одним из самых представительных исследований по средней школе, организованное Международной ассоциацией по оценке учебных достижений </a:t>
            </a:r>
            <a:r>
              <a:rPr lang="en-US" sz="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IEA (International Association for the Evaluation of Educational Achievement).</a:t>
            </a:r>
            <a:endParaRPr lang="ru-RU" sz="8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8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Каждые четыре года оцениваются </a:t>
            </a:r>
            <a:r>
              <a:rPr lang="ru-RU" sz="8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образовательные достижения учащихся </a:t>
            </a:r>
            <a:r>
              <a:rPr lang="ru-RU" sz="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 и 8 классов:</a:t>
            </a:r>
          </a:p>
          <a:p>
            <a:pPr marL="1714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знания и умения,</a:t>
            </a:r>
          </a:p>
          <a:p>
            <a:pPr marL="1714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отношение к предметам, </a:t>
            </a:r>
          </a:p>
          <a:p>
            <a:pPr marL="1714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интересы и мотивации к обучению. 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8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Исследование спланировано таким образом, что его результаты позволяют отслеживать тенденции в математическом и естественнонаучном образовании участвующих стран каждые 4 года, когда учащиеся 4 классов становятся учащимися 8 класса. Таким образом, осуществляется мониторинг учебных достижений учащихся начальной и основной школы, а также изменений, происходящих в математическом и естественнонаучном образовании при переходе из начальной в основную школу.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800" b="1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Дополнительно изучаются:</a:t>
            </a:r>
          </a:p>
          <a:p>
            <a:pPr marL="1714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особенности содержания школьного математического и естественнонаучного образования,</a:t>
            </a:r>
          </a:p>
          <a:p>
            <a:pPr marL="1714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особенности учебного процесса, </a:t>
            </a:r>
          </a:p>
          <a:p>
            <a:pPr marL="1714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8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характеристика образовательных учреждений, учителей, учащихся и их семей.</a:t>
            </a:r>
            <a:endParaRPr lang="en-US" sz="8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800" b="0" i="0" kern="1200" dirty="0" smtClean="0">
                <a:solidFill>
                  <a:schemeClr val="tx1"/>
                </a:solidFill>
                <a:effectLst/>
              </a:rPr>
              <a:t>Инструментарий международного исследования TIMSS включает: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800" b="0" i="0" kern="1200" dirty="0" smtClean="0">
                <a:solidFill>
                  <a:schemeClr val="tx1"/>
                </a:solidFill>
                <a:effectLst/>
              </a:rPr>
              <a:t>тесты достижений;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800" b="0" i="0" kern="1200" dirty="0" smtClean="0">
                <a:solidFill>
                  <a:schemeClr val="tx1"/>
                </a:solidFill>
                <a:effectLst/>
              </a:rPr>
              <a:t>анкеты (для учащихся, учителей, администрации образовательного учреждения, экспертов в области образования, наблюдателей за качеством исследования);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800" b="0" i="0" kern="1200" dirty="0" smtClean="0">
                <a:solidFill>
                  <a:schemeClr val="tx1"/>
                </a:solidFill>
                <a:effectLst/>
              </a:rPr>
              <a:t>методическое обеспечение (руководство для национальных координаторов по организации и проведению исследования, руководство по формированию выборки, руководство для школьных координаторов, руководство по проведению тестирования, руководства по проверке заданий со свободными ответами, руководство по вводу данных и др.);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800" b="0" i="0" kern="1200" dirty="0" smtClean="0">
                <a:solidFill>
                  <a:schemeClr val="tx1"/>
                </a:solidFill>
                <a:effectLst/>
              </a:rPr>
              <a:t>программное обеспечение (по отбору классов и учащихся, по вводу данных).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sz="800" b="0" i="0" kern="1200" dirty="0" smtClean="0">
              <a:solidFill>
                <a:schemeClr val="tx1"/>
              </a:solidFill>
              <a:effectLst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800" b="0" i="0" kern="1200" dirty="0" smtClean="0">
                <a:solidFill>
                  <a:schemeClr val="tx1"/>
                </a:solidFill>
                <a:effectLst/>
              </a:rPr>
              <a:t> Формат исследования позволяет:</a:t>
            </a:r>
            <a:r>
              <a:rPr lang="ru-RU" sz="800" dirty="0" smtClean="0"/>
              <a:t/>
            </a:r>
            <a:br>
              <a:rPr lang="ru-RU" sz="800" dirty="0" smtClean="0"/>
            </a:br>
            <a:r>
              <a:rPr lang="ru-RU" sz="800" b="0" i="0" kern="1200" dirty="0" smtClean="0">
                <a:solidFill>
                  <a:schemeClr val="tx1"/>
                </a:solidFill>
                <a:effectLst/>
              </a:rPr>
              <a:t>– провести сравнительную оценку уровня образовательных достижений учащихся начальной и основной школы разных стран;</a:t>
            </a:r>
            <a:r>
              <a:rPr lang="ru-RU" sz="800" dirty="0" smtClean="0"/>
              <a:t/>
            </a:r>
            <a:br>
              <a:rPr lang="ru-RU" sz="800" dirty="0" smtClean="0"/>
            </a:br>
            <a:r>
              <a:rPr lang="ru-RU" sz="800" b="0" i="0" kern="1200" dirty="0" smtClean="0">
                <a:solidFill>
                  <a:schemeClr val="tx1"/>
                </a:solidFill>
                <a:effectLst/>
              </a:rPr>
              <a:t>– выявить тенденции в изменении качества математического и естественнонаучного образования в начальной и основной школе;</a:t>
            </a:r>
            <a:r>
              <a:rPr lang="ru-RU" sz="800" dirty="0" smtClean="0"/>
              <a:t/>
            </a:r>
            <a:br>
              <a:rPr lang="ru-RU" sz="800" dirty="0" smtClean="0"/>
            </a:br>
            <a:r>
              <a:rPr lang="ru-RU" sz="800" b="0" i="0" kern="1200" dirty="0" smtClean="0">
                <a:solidFill>
                  <a:schemeClr val="tx1"/>
                </a:solidFill>
                <a:effectLst/>
              </a:rPr>
              <a:t>– отследить изменения в математическом и естественнонаучном образовании, которые происходят при переходе из начальной в основную школу (обследуется одна и та же совокупность учащихся, поскольку через 4 года учащиеся выпускных классов начальной школы становятся учащимися 8 класса);</a:t>
            </a:r>
            <a:r>
              <a:rPr lang="ru-RU" sz="800" dirty="0" smtClean="0"/>
              <a:t/>
            </a:r>
            <a:br>
              <a:rPr lang="ru-RU" sz="800" dirty="0" smtClean="0"/>
            </a:br>
            <a:r>
              <a:rPr lang="ru-RU" sz="800" b="0" i="0" kern="1200" dirty="0" smtClean="0">
                <a:solidFill>
                  <a:schemeClr val="tx1"/>
                </a:solidFill>
                <a:effectLst/>
              </a:rPr>
              <a:t>– получить информацию об особенностях содержания программ по математике и естественнонаучным предметам, а также об особенностях организации образовательного процесса в разных странах;</a:t>
            </a:r>
            <a:r>
              <a:rPr lang="ru-RU" sz="800" dirty="0" smtClean="0"/>
              <a:t/>
            </a:r>
            <a:br>
              <a:rPr lang="ru-RU" sz="800" dirty="0" smtClean="0"/>
            </a:br>
            <a:r>
              <a:rPr lang="ru-RU" sz="800" b="0" i="0" kern="1200" dirty="0" smtClean="0">
                <a:solidFill>
                  <a:schemeClr val="tx1"/>
                </a:solidFill>
                <a:effectLst/>
              </a:rPr>
              <a:t>– выявить факторы, влияющие на качество математического и естественнонаучного образования в начальной и основной школе.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sz="800" b="0" i="0" kern="1200" dirty="0">
              <a:solidFill>
                <a:schemeClr val="tx1"/>
              </a:solidFill>
              <a:effectLst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1CC843-8A75-494F-A52E-8DE899A58E7A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91130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1CC843-8A75-494F-A52E-8DE899A58E7A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7593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07.07.2016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07.07.2016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07.07.2016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07.07.2016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07.07.2016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07.07.2016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jpg"/><Relationship Id="rId5" Type="http://schemas.openxmlformats.org/officeDocument/2006/relationships/image" Target="../media/image31.gif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chart" Target="../charts/chart2.xml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13" Type="http://schemas.openxmlformats.org/officeDocument/2006/relationships/chart" Target="../charts/chart3.xm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2" Type="http://schemas.openxmlformats.org/officeDocument/2006/relationships/notesSlide" Target="../notesSlides/notesSlide9.xml"/><Relationship Id="rId16" Type="http://schemas.openxmlformats.org/officeDocument/2006/relationships/chart" Target="../charts/chart6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5" Type="http://schemas.openxmlformats.org/officeDocument/2006/relationships/chart" Target="../charts/chart5.xml"/><Relationship Id="rId10" Type="http://schemas.openxmlformats.org/officeDocument/2006/relationships/diagramQuickStyle" Target="../diagrams/quickStyle6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Relationship Id="rId14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Международные сравнительные исследования качества образования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3972024"/>
            <a:ext cx="7776864" cy="1473200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С.Н. Пономаренко</a:t>
            </a:r>
          </a:p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ФГБУ «ФИОКО»</a:t>
            </a:r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Федеральная служба по надзору в сфере образования и науки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743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вал 13"/>
          <p:cNvSpPr/>
          <p:nvPr/>
        </p:nvSpPr>
        <p:spPr>
          <a:xfrm>
            <a:off x="539552" y="4005063"/>
            <a:ext cx="3888432" cy="165618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Гражданские </a:t>
            </a:r>
          </a:p>
          <a:p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ринципы (30)</a:t>
            </a:r>
            <a:endParaRPr 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2483768" y="4833155"/>
            <a:ext cx="4176464" cy="151216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Гражданское участие (20)</a:t>
            </a:r>
            <a:endParaRPr 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716016" y="4076284"/>
            <a:ext cx="3888432" cy="1656184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Гражданская идентичность (10)</a:t>
            </a:r>
            <a:endParaRPr 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628800"/>
            <a:ext cx="8496944" cy="936103"/>
          </a:xfrm>
        </p:spPr>
        <p:txBody>
          <a:bodyPr anchor="ctr">
            <a:noAutofit/>
          </a:bodyPr>
          <a:lstStyle/>
          <a:p>
            <a:pPr marL="0" lvl="1" indent="0" algn="ctr">
              <a:buNone/>
            </a:pP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ICCS –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Международное исследование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качества </a:t>
            </a:r>
            <a:r>
              <a:rPr lang="ru-RU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граждановедческого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14-летних школьников (2009, 2016)</a:t>
            </a:r>
            <a:endParaRPr lang="en-US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224136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ICCS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(IEA)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2483768" y="3032954"/>
            <a:ext cx="4176464" cy="161939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Гражданское общество и системы (40)</a:t>
            </a:r>
            <a:endParaRPr 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Объект 2"/>
          <p:cNvSpPr txBox="1">
            <a:spLocks/>
          </p:cNvSpPr>
          <p:nvPr/>
        </p:nvSpPr>
        <p:spPr>
          <a:xfrm>
            <a:off x="1547664" y="2564904"/>
            <a:ext cx="6336704" cy="468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buNone/>
            </a:pPr>
            <a:r>
              <a:rPr lang="ru-RU" sz="1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Содержательные области (количество вопросов в %)</a:t>
            </a:r>
            <a:endParaRPr lang="ru-RU" sz="1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4633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ICCS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цифрах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251520" y="1700808"/>
            <a:ext cx="8640960" cy="7920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страны (2009 год)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- 157 000 респондентов</a:t>
            </a:r>
          </a:p>
          <a:p>
            <a:pPr marL="0" indent="0" algn="ctr"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России 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- 5000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 до 65 лет из 25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субъектов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4016628780"/>
              </p:ext>
            </p:extLst>
          </p:nvPr>
        </p:nvGraphicFramePr>
        <p:xfrm>
          <a:off x="467544" y="2790849"/>
          <a:ext cx="8352928" cy="33744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76831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55577" y="2636912"/>
            <a:ext cx="7488832" cy="3600400"/>
          </a:xfrm>
        </p:spPr>
        <p:txBody>
          <a:bodyPr anchor="ctr">
            <a:normAutofit/>
          </a:bodyPr>
          <a:lstStyle/>
          <a:p>
            <a:pPr marL="171450" indent="-171450"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Аттестация педагогов 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результатами</a:t>
            </a:r>
          </a:p>
          <a:p>
            <a:pPr marL="171450" indent="-171450"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Практические вопросы построения образовательного процесса и работа 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классе</a:t>
            </a:r>
          </a:p>
          <a:p>
            <a:pPr marL="171450" indent="-171450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Руководство образовательной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организацией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Самодостаточность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удовлетворенность работой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TALIS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(OECD)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251520" y="1700808"/>
            <a:ext cx="8640960" cy="1008112"/>
          </a:xfrm>
          <a:prstGeom prst="rect">
            <a:avLst/>
          </a:prstGeom>
        </p:spPr>
        <p:txBody>
          <a:bodyPr anchor="ctr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buNone/>
            </a:pP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TALIS -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Международное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сравнительное исследование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учительского корпуса</a:t>
            </a:r>
            <a:endParaRPr lang="en-US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Циклы исследования: </a:t>
            </a:r>
            <a:r>
              <a:rPr lang="ru-RU" sz="1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2008*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2013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69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TALIS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цифрах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251520" y="1556792"/>
            <a:ext cx="8640960" cy="936104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стран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 (2013 </a:t>
            </a:r>
            <a:r>
              <a:rPr lang="ru-RU" sz="1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год)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более 5 000 000 респондентов</a:t>
            </a:r>
          </a:p>
          <a:p>
            <a:pPr marL="0" indent="0" algn="ctr">
              <a:buNone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России 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- 4 000 учителей и 198 директоров из 14 субъектов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2924944"/>
            <a:ext cx="720080" cy="720080"/>
          </a:xfrm>
          <a:prstGeom prst="rect">
            <a:avLst/>
          </a:prstGeom>
        </p:spPr>
      </p:pic>
      <p:sp>
        <p:nvSpPr>
          <p:cNvPr id="7" name="Объект 1"/>
          <p:cNvSpPr>
            <a:spLocks noGrp="1"/>
          </p:cNvSpPr>
          <p:nvPr>
            <p:ph sz="quarter" idx="13"/>
          </p:nvPr>
        </p:nvSpPr>
        <p:spPr>
          <a:xfrm>
            <a:off x="1115617" y="2924944"/>
            <a:ext cx="2952328" cy="720080"/>
          </a:xfrm>
        </p:spPr>
        <p:txBody>
          <a:bodyPr anchor="ctr">
            <a:normAutofit/>
          </a:bodyPr>
          <a:lstStyle/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85% – женщины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496" y="2997600"/>
            <a:ext cx="720080" cy="720080"/>
          </a:xfrm>
          <a:prstGeom prst="rect">
            <a:avLst/>
          </a:prstGeom>
        </p:spPr>
      </p:pic>
      <p:sp>
        <p:nvSpPr>
          <p:cNvPr id="9" name="Объект 1"/>
          <p:cNvSpPr>
            <a:spLocks noGrp="1"/>
          </p:cNvSpPr>
          <p:nvPr>
            <p:ph sz="quarter" idx="13"/>
          </p:nvPr>
        </p:nvSpPr>
        <p:spPr>
          <a:xfrm>
            <a:off x="5184576" y="2996952"/>
            <a:ext cx="3528392" cy="720080"/>
          </a:xfrm>
        </p:spPr>
        <p:txBody>
          <a:bodyPr anchor="ctr">
            <a:normAutofit/>
          </a:bodyPr>
          <a:lstStyle/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77,6% – женщины</a:t>
            </a:r>
          </a:p>
        </p:txBody>
      </p:sp>
      <p:sp>
        <p:nvSpPr>
          <p:cNvPr id="11" name="Объект 1"/>
          <p:cNvSpPr>
            <a:spLocks noGrp="1"/>
          </p:cNvSpPr>
          <p:nvPr>
            <p:ph sz="quarter" idx="13"/>
          </p:nvPr>
        </p:nvSpPr>
        <p:spPr>
          <a:xfrm>
            <a:off x="1087307" y="3861048"/>
            <a:ext cx="3240360" cy="72008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12,3% моложе 30 лет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9,7%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старше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60 лет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Объект 1"/>
          <p:cNvSpPr>
            <a:spLocks noGrp="1"/>
          </p:cNvSpPr>
          <p:nvPr>
            <p:ph sz="quarter" idx="13"/>
          </p:nvPr>
        </p:nvSpPr>
        <p:spPr>
          <a:xfrm>
            <a:off x="5184576" y="3933056"/>
            <a:ext cx="3240360" cy="720080"/>
          </a:xfrm>
        </p:spPr>
        <p:txBody>
          <a:bodyPr anchor="ctr">
            <a:normAutofit/>
          </a:bodyPr>
          <a:lstStyle/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0,7% моложе 30 лет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11,6% старше 60 лет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Объект 1"/>
          <p:cNvSpPr>
            <a:spLocks noGrp="1"/>
          </p:cNvSpPr>
          <p:nvPr>
            <p:ph sz="quarter" idx="13"/>
          </p:nvPr>
        </p:nvSpPr>
        <p:spPr>
          <a:xfrm>
            <a:off x="1115617" y="4797152"/>
            <a:ext cx="3240360" cy="72008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Рабочая неделя – более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46 ч 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38 ч в среднем в мире</a:t>
            </a:r>
          </a:p>
        </p:txBody>
      </p:sp>
      <p:sp>
        <p:nvSpPr>
          <p:cNvPr id="17" name="Объект 1"/>
          <p:cNvSpPr>
            <a:spLocks noGrp="1"/>
          </p:cNvSpPr>
          <p:nvPr>
            <p:ph sz="quarter" idx="13"/>
          </p:nvPr>
        </p:nvSpPr>
        <p:spPr>
          <a:xfrm>
            <a:off x="5184576" y="4724495"/>
            <a:ext cx="3528392" cy="921075"/>
          </a:xfrm>
        </p:spPr>
        <p:txBody>
          <a:bodyPr anchor="ctr">
            <a:noAutofit/>
          </a:bodyPr>
          <a:lstStyle/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77,3% также преподают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35,4% – среднее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TALIS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Объект 1"/>
          <p:cNvSpPr>
            <a:spLocks noGrp="1"/>
          </p:cNvSpPr>
          <p:nvPr>
            <p:ph sz="quarter" idx="13"/>
          </p:nvPr>
        </p:nvSpPr>
        <p:spPr>
          <a:xfrm>
            <a:off x="1115617" y="5732608"/>
            <a:ext cx="3434534" cy="72008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квалификации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Стандартизированные тесты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Объект 1"/>
          <p:cNvSpPr>
            <a:spLocks noGrp="1"/>
          </p:cNvSpPr>
          <p:nvPr>
            <p:ph sz="quarter" idx="13"/>
          </p:nvPr>
        </p:nvSpPr>
        <p:spPr>
          <a:xfrm>
            <a:off x="5256584" y="5733256"/>
            <a:ext cx="3779912" cy="720080"/>
          </a:xfrm>
        </p:spPr>
        <p:txBody>
          <a:bodyPr anchor="ctr">
            <a:noAutofit/>
          </a:bodyPr>
          <a:lstStyle/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6,5% прошли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спецподготовку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73% анализ/оценка деятельности</a:t>
            </a:r>
          </a:p>
        </p:txBody>
      </p:sp>
      <p:sp>
        <p:nvSpPr>
          <p:cNvPr id="22" name="Объект 1"/>
          <p:cNvSpPr>
            <a:spLocks noGrp="1"/>
          </p:cNvSpPr>
          <p:nvPr>
            <p:ph sz="quarter" idx="13"/>
          </p:nvPr>
        </p:nvSpPr>
        <p:spPr>
          <a:xfrm>
            <a:off x="827584" y="2564904"/>
            <a:ext cx="3240360" cy="3600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УЧИТЕЛЯ</a:t>
            </a:r>
            <a:endParaRPr lang="ru-RU" sz="16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Объект 1"/>
          <p:cNvSpPr>
            <a:spLocks noGrp="1"/>
          </p:cNvSpPr>
          <p:nvPr>
            <p:ph sz="quarter" idx="13"/>
          </p:nvPr>
        </p:nvSpPr>
        <p:spPr>
          <a:xfrm>
            <a:off x="5112568" y="2564904"/>
            <a:ext cx="3240360" cy="3600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РУКОВОДИТЕЛИ</a:t>
            </a:r>
            <a:endParaRPr lang="ru-RU" sz="16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4355976" y="2564904"/>
            <a:ext cx="0" cy="40324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Рисунок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3817350"/>
            <a:ext cx="763778" cy="763778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2647" y="3817350"/>
            <a:ext cx="763778" cy="763778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1520" y="4869808"/>
            <a:ext cx="875392" cy="576064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10" y="5645571"/>
            <a:ext cx="904494" cy="895449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032" y="4725144"/>
            <a:ext cx="811007" cy="906153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2647" y="5661248"/>
            <a:ext cx="904494" cy="895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682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Иные исследования 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качества образования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2"/>
          <p:cNvSpPr>
            <a:spLocks noGrp="1"/>
          </p:cNvSpPr>
          <p:nvPr>
            <p:ph sz="quarter" idx="13"/>
          </p:nvPr>
        </p:nvSpPr>
        <p:spPr>
          <a:xfrm>
            <a:off x="755577" y="1988840"/>
            <a:ext cx="7920880" cy="417646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SITES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Второе сравнительное исследование применения информационных и коммуникационных технологий в образовании (1999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2006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ICILS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Международное исследование по изучению компьютерной и информационной грамотности обучающихся 8-х классов (2013)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IPIPS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Международные показатели эффективности в начальной школе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ESP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Образовательный и социальный прогресс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(2013)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8458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чего мы участвуем в МСИ?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2"/>
          <p:cNvSpPr>
            <a:spLocks noGrp="1"/>
          </p:cNvSpPr>
          <p:nvPr>
            <p:ph sz="quarter" idx="13"/>
          </p:nvPr>
        </p:nvSpPr>
        <p:spPr>
          <a:xfrm>
            <a:off x="755577" y="1988840"/>
            <a:ext cx="7920880" cy="4176464"/>
          </a:xfrm>
        </p:spPr>
        <p:txBody>
          <a:bodyPr anchor="ctr">
            <a:normAutofit fontScale="77500" lnSpcReduction="2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сформированности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ключевых компетенций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взрослого населения РФ по сравнению с другими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странами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Определение возможности совершенствования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образования для людей трудоспособного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возраста.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сравнительной оценки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уровня образовательных достижений учащихся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различных уровней образования в контексте различных направлений.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Выявление тенденций изменения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в Российской Федерации и усиление слабых мест в процессах управления образованием и в педагогике. Определение эффективных векторов модернизации образования.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социальных и экономических факторов, влияющих на уровень грамотности учащихся и населения.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9778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84785"/>
            <a:ext cx="8640960" cy="432047"/>
          </a:xfrm>
        </p:spPr>
        <p:txBody>
          <a:bodyPr anchor="ctr">
            <a:noAutofit/>
          </a:bodyPr>
          <a:lstStyle/>
          <a:p>
            <a:pPr marL="0" lvl="1" indent="0" algn="ctr">
              <a:buNone/>
            </a:pP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PIAAC -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международной оценки компетенции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взрослых (2012)</a:t>
            </a:r>
            <a:endParaRPr lang="en-US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52128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PIAAC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(OECD)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275794" y="3582060"/>
            <a:ext cx="2712030" cy="2655252"/>
            <a:chOff x="203786" y="2276871"/>
            <a:chExt cx="3144078" cy="2961123"/>
          </a:xfrm>
        </p:grpSpPr>
        <p:sp>
          <p:nvSpPr>
            <p:cNvPr id="5" name="Овал 4"/>
            <p:cNvSpPr/>
            <p:nvPr/>
          </p:nvSpPr>
          <p:spPr>
            <a:xfrm>
              <a:off x="203786" y="2276871"/>
              <a:ext cx="3144078" cy="2961123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26" name="Picture 2" descr="http://yauchitel.at.ua/5cebd5a1c5bd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9245" y="3037874"/>
              <a:ext cx="1003168" cy="8291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http://mycredit-ipoteka.ru/wp-content/img/android_kalkulyator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7338" y="2913267"/>
              <a:ext cx="1078358" cy="10783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8" name="Picture 24" descr="http://kupiti-prognozi-na-sport.ru/wp-content/uploads/2014/10/up_prohod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7882" y="3705148"/>
              <a:ext cx="1122740" cy="11227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Овал 5"/>
          <p:cNvSpPr/>
          <p:nvPr/>
        </p:nvSpPr>
        <p:spPr>
          <a:xfrm>
            <a:off x="3156114" y="3582060"/>
            <a:ext cx="2712030" cy="2663407"/>
          </a:xfrm>
          <a:prstGeom prst="ellipse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6017484" y="3582060"/>
            <a:ext cx="2712030" cy="2666995"/>
          </a:xfrm>
          <a:prstGeom prst="ellipse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Picture 26" descr="http://koshelevaelena.ru/wp-content/uploads/2014/08/group_session_800_clr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096" y="4150877"/>
            <a:ext cx="1101753" cy="892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8" descr="https://1.bp.blogspot.com/-T0VwzwTl9xE/VwFxZoLBXnI/AAAAAAAAIyw/Swvej_jPCFcjjgea7bPL6PzhCjIOzAMjQ/s320/partner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4802" y="5079053"/>
            <a:ext cx="1076442" cy="783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30" descr="http://st8.stpulscen.ru/images/product/063/566/988_thumb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290" y="4105583"/>
            <a:ext cx="948241" cy="948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2" descr="http://www.social.saratov.gov.ru/upload/iblock/c35/mgodetnaya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1530" y="4026115"/>
            <a:ext cx="926796" cy="92679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6" descr="http://234g.ucoz.com/Teachers/rukovoditel1.pn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4"/>
          <a:stretch/>
        </p:blipFill>
        <p:spPr bwMode="auto">
          <a:xfrm>
            <a:off x="6236078" y="4088815"/>
            <a:ext cx="928534" cy="859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8" descr="http://fs.nashaucheba.ru/tw_files2/urls_3/1434/d-1433418/1433418_html_m961c66b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8166" y="5148128"/>
            <a:ext cx="733053" cy="740887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Объект 2"/>
          <p:cNvSpPr txBox="1">
            <a:spLocks/>
          </p:cNvSpPr>
          <p:nvPr/>
        </p:nvSpPr>
        <p:spPr>
          <a:xfrm>
            <a:off x="251520" y="1988840"/>
            <a:ext cx="4202055" cy="1440160"/>
          </a:xfrm>
          <a:prstGeom prst="rect">
            <a:avLst/>
          </a:prstGeom>
        </p:spPr>
        <p:txBody>
          <a:bodyPr vert="horz" lIns="91440" tIns="45720" rIns="91440" bIns="45720" numCol="1" rtlCol="0" anchor="ctr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1" indent="-285750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Потеря или приобретение компетенций с возрастом</a:t>
            </a:r>
          </a:p>
          <a:p>
            <a:pPr marL="285750" lvl="1" indent="-285750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Производительность труда и зарплата</a:t>
            </a:r>
          </a:p>
          <a:p>
            <a:pPr marL="285750" lvl="1" indent="-285750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работодателей/ компетенции сотрудников</a:t>
            </a:r>
          </a:p>
        </p:txBody>
      </p:sp>
      <p:sp>
        <p:nvSpPr>
          <p:cNvPr id="21" name="Объект 2"/>
          <p:cNvSpPr txBox="1">
            <a:spLocks/>
          </p:cNvSpPr>
          <p:nvPr/>
        </p:nvSpPr>
        <p:spPr>
          <a:xfrm>
            <a:off x="4546409" y="1988840"/>
            <a:ext cx="4202055" cy="1296144"/>
          </a:xfrm>
          <a:prstGeom prst="rect">
            <a:avLst/>
          </a:prstGeom>
        </p:spPr>
        <p:txBody>
          <a:bodyPr vert="horz" lIns="91440" tIns="45720" rIns="91440" bIns="45720" numCol="1" rtlCol="0" anchor="ctr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1" indent="-285750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Эффективность использования компетенций и навыков в работе</a:t>
            </a:r>
          </a:p>
          <a:p>
            <a:pPr marL="285750" lvl="1" indent="-285750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Адаптация населения к использованию новых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технологий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307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PIAAC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цифрах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251520" y="1700808"/>
            <a:ext cx="8640960" cy="792088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 algn="ctr">
              <a:buNone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страны (2012 год)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- 157 000 респондентов</a:t>
            </a:r>
          </a:p>
          <a:p>
            <a:pPr marL="0" indent="0" algn="ctr"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России  - 5000 граждан от 16 до 65 лет из 25 субъектов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532216784"/>
              </p:ext>
            </p:extLst>
          </p:nvPr>
        </p:nvGraphicFramePr>
        <p:xfrm>
          <a:off x="467544" y="2790849"/>
          <a:ext cx="8496944" cy="33744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42801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4160" y="1844824"/>
            <a:ext cx="8496944" cy="936104"/>
          </a:xfrm>
        </p:spPr>
        <p:txBody>
          <a:bodyPr>
            <a:noAutofit/>
          </a:bodyPr>
          <a:lstStyle/>
          <a:p>
            <a:pPr marL="0" lvl="1" indent="0" algn="ctr">
              <a:buNone/>
            </a:pP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PISA -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Международная программа по оценке образовательных достижений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учащихся 15-летнего возраста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indent="0" algn="ctr">
              <a:buNone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Циклы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 : </a:t>
            </a:r>
            <a:r>
              <a:rPr lang="ru-RU" sz="1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2000, 2003, 2006, 2009</a:t>
            </a:r>
            <a:r>
              <a:rPr lang="en-US" sz="1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2012, 2015</a:t>
            </a:r>
            <a:endParaRPr lang="ru-RU" sz="1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296144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PISA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(OECD)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://1.bp.blogspot.com/_7GyyqF0MCqE/S_LvuYAf_qI/AAAAAAAAAIE/9jQLMC2nyt8/s1600/book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544" y="3836428"/>
            <a:ext cx="1830888" cy="2184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Группа 21"/>
          <p:cNvGrpSpPr/>
          <p:nvPr/>
        </p:nvGrpSpPr>
        <p:grpSpPr>
          <a:xfrm>
            <a:off x="3344113" y="3151521"/>
            <a:ext cx="2581656" cy="539190"/>
            <a:chOff x="0" y="0"/>
            <a:chExt cx="2581656" cy="383760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0" y="0"/>
              <a:ext cx="2581656" cy="38376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Скругленный прямоугольник 4"/>
            <p:cNvSpPr/>
            <p:nvPr/>
          </p:nvSpPr>
          <p:spPr>
            <a:xfrm>
              <a:off x="18734" y="18734"/>
              <a:ext cx="2544188" cy="3462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Математическая грамотность</a:t>
              </a:r>
              <a:endParaRPr lang="ru-RU" sz="16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052" name="Picture 4" descr="http://rpg.lv/sites/default/files/images/math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871561"/>
            <a:ext cx="2280206" cy="2077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school43.spb.ru/images/pictures/1307298527_6895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81"/>
          <a:stretch/>
        </p:blipFill>
        <p:spPr bwMode="auto">
          <a:xfrm>
            <a:off x="6356337" y="3836428"/>
            <a:ext cx="2256208" cy="2030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Группа 16"/>
          <p:cNvGrpSpPr/>
          <p:nvPr/>
        </p:nvGrpSpPr>
        <p:grpSpPr>
          <a:xfrm>
            <a:off x="448810" y="3177842"/>
            <a:ext cx="2581656" cy="539190"/>
            <a:chOff x="-18734" y="0"/>
            <a:chExt cx="2581656" cy="383760"/>
          </a:xfrm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-18734" y="0"/>
              <a:ext cx="2581656" cy="38376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Скругленный прямоугольник 4"/>
            <p:cNvSpPr/>
            <p:nvPr/>
          </p:nvSpPr>
          <p:spPr>
            <a:xfrm>
              <a:off x="18734" y="18734"/>
              <a:ext cx="2544188" cy="3462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Читательская    грамотность</a:t>
              </a:r>
              <a:endParaRPr lang="ru-RU" sz="16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6193613" y="3151521"/>
            <a:ext cx="2581656" cy="539190"/>
            <a:chOff x="0" y="0"/>
            <a:chExt cx="2581656" cy="383760"/>
          </a:xfrm>
        </p:grpSpPr>
        <p:sp>
          <p:nvSpPr>
            <p:cNvPr id="21" name="Скругленный прямоугольник 20"/>
            <p:cNvSpPr/>
            <p:nvPr/>
          </p:nvSpPr>
          <p:spPr>
            <a:xfrm>
              <a:off x="0" y="0"/>
              <a:ext cx="2581656" cy="38376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Скругленный прямоугольник 4"/>
            <p:cNvSpPr/>
            <p:nvPr/>
          </p:nvSpPr>
          <p:spPr>
            <a:xfrm>
              <a:off x="18734" y="18734"/>
              <a:ext cx="2544188" cy="3462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Естественнонаучная грамотность</a:t>
              </a:r>
              <a:endParaRPr lang="ru-RU" sz="16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2101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PISA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цифрах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251520" y="1700808"/>
            <a:ext cx="8640960" cy="792088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 algn="ctr"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65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стран (2012 год)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- 510 тысяч 15-летних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учащихся 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России  -  5219 обучающихся из 227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42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субъектов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643632942"/>
              </p:ext>
            </p:extLst>
          </p:nvPr>
        </p:nvGraphicFramePr>
        <p:xfrm>
          <a:off x="424985" y="2708920"/>
          <a:ext cx="8229600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4452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28800"/>
            <a:ext cx="8640960" cy="936104"/>
          </a:xfrm>
        </p:spPr>
        <p:txBody>
          <a:bodyPr>
            <a:noAutofit/>
          </a:bodyPr>
          <a:lstStyle/>
          <a:p>
            <a:pPr marL="0" lvl="1" indent="0" algn="ctr">
              <a:buNone/>
            </a:pP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PIRLS -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Исследование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качества чтения и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понимания текста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выпускники начальной школы) </a:t>
            </a:r>
            <a:endParaRPr lang="en-US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indent="0" algn="ctr">
              <a:buNone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Циклы проведения: </a:t>
            </a:r>
            <a:r>
              <a:rPr lang="ru-RU" sz="1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</a:t>
            </a:r>
            <a:r>
              <a:rPr lang="en-US" sz="1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2006, </a:t>
            </a:r>
            <a:r>
              <a:rPr lang="en-US" sz="1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2011</a:t>
            </a:r>
            <a:endParaRPr lang="ru-RU" sz="1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296144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PIRLS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(IEA)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394539660"/>
              </p:ext>
            </p:extLst>
          </p:nvPr>
        </p:nvGraphicFramePr>
        <p:xfrm>
          <a:off x="334160" y="2745794"/>
          <a:ext cx="2581656" cy="646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259483223"/>
              </p:ext>
            </p:extLst>
          </p:nvPr>
        </p:nvGraphicFramePr>
        <p:xfrm>
          <a:off x="1524000" y="256490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6" name="Объект 1"/>
          <p:cNvSpPr txBox="1">
            <a:spLocks/>
          </p:cNvSpPr>
          <p:nvPr/>
        </p:nvSpPr>
        <p:spPr>
          <a:xfrm>
            <a:off x="6372200" y="5013176"/>
            <a:ext cx="2232248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Symbol" pitchFamily="18" charset="2"/>
              <a:buNone/>
            </a:pP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1"/>
          <p:cNvSpPr txBox="1">
            <a:spLocks/>
          </p:cNvSpPr>
          <p:nvPr/>
        </p:nvSpPr>
        <p:spPr>
          <a:xfrm>
            <a:off x="755576" y="3212976"/>
            <a:ext cx="2232248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Читательский литературный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опыт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бъект 1"/>
          <p:cNvSpPr txBox="1">
            <a:spLocks/>
          </p:cNvSpPr>
          <p:nvPr/>
        </p:nvSpPr>
        <p:spPr>
          <a:xfrm>
            <a:off x="683568" y="5013176"/>
            <a:ext cx="2232248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Symbol" pitchFamily="18" charset="2"/>
              <a:buNone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и оценка содержания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Объект 1"/>
          <p:cNvSpPr txBox="1">
            <a:spLocks/>
          </p:cNvSpPr>
          <p:nvPr/>
        </p:nvSpPr>
        <p:spPr>
          <a:xfrm>
            <a:off x="6228184" y="3140968"/>
            <a:ext cx="2232248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Symbol" pitchFamily="18" charset="2"/>
              <a:buNone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Освоение и использование информации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Объект 1"/>
          <p:cNvSpPr txBox="1">
            <a:spLocks/>
          </p:cNvSpPr>
          <p:nvPr/>
        </p:nvSpPr>
        <p:spPr>
          <a:xfrm>
            <a:off x="6372200" y="5013176"/>
            <a:ext cx="2232248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Поиск информации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7491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PIRLS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цифрах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251520" y="1916832"/>
            <a:ext cx="8640960" cy="792088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 algn="ctr">
              <a:buNone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49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стран (2011 год)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- 325 000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учащихся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России  - 4461 выпускников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начальных классов из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 42 субъектов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645070330"/>
              </p:ext>
            </p:extLst>
          </p:nvPr>
        </p:nvGraphicFramePr>
        <p:xfrm>
          <a:off x="323528" y="3232721"/>
          <a:ext cx="2808312" cy="25354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Схема 16"/>
          <p:cNvGraphicFramePr/>
          <p:nvPr>
            <p:extLst>
              <p:ext uri="{D42A27DB-BD31-4B8C-83A1-F6EECF244321}">
                <p14:modId xmlns:p14="http://schemas.microsoft.com/office/powerpoint/2010/main" val="3410757429"/>
              </p:ext>
            </p:extLst>
          </p:nvPr>
        </p:nvGraphicFramePr>
        <p:xfrm>
          <a:off x="467544" y="2924944"/>
          <a:ext cx="2448272" cy="3077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5871148"/>
              </p:ext>
            </p:extLst>
          </p:nvPr>
        </p:nvGraphicFramePr>
        <p:xfrm>
          <a:off x="3203849" y="3548608"/>
          <a:ext cx="5544616" cy="1691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8576"/>
                <a:gridCol w="1531703"/>
                <a:gridCol w="1477003"/>
                <a:gridCol w="1547334"/>
              </a:tblGrid>
              <a:tr h="136024"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2001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(35 стран)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2006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(40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стран)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2011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(45 стран)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место</a:t>
                      </a:r>
                      <a:endParaRPr lang="ru-RU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Швеция</a:t>
                      </a:r>
                      <a:endParaRPr lang="ru-RU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Россия</a:t>
                      </a:r>
                      <a:endParaRPr lang="ru-RU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Гонконг</a:t>
                      </a:r>
                      <a:endParaRPr lang="ru-RU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место</a:t>
                      </a:r>
                      <a:endParaRPr lang="ru-RU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Нидерланды</a:t>
                      </a:r>
                      <a:endParaRPr lang="ru-RU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Гонконг</a:t>
                      </a:r>
                      <a:endParaRPr lang="ru-RU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Россия</a:t>
                      </a:r>
                      <a:endParaRPr lang="ru-RU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место</a:t>
                      </a:r>
                      <a:endParaRPr lang="ru-RU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Англия</a:t>
                      </a:r>
                      <a:endParaRPr lang="ru-RU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Канада</a:t>
                      </a:r>
                      <a:endParaRPr lang="ru-RU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Финляндия</a:t>
                      </a:r>
                      <a:endParaRPr lang="ru-RU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041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84784"/>
            <a:ext cx="8640960" cy="936104"/>
          </a:xfrm>
        </p:spPr>
        <p:txBody>
          <a:bodyPr>
            <a:noAutofit/>
          </a:bodyPr>
          <a:lstStyle/>
          <a:p>
            <a:pPr marL="0" lvl="1" indent="0" algn="ctr">
              <a:buNone/>
            </a:pP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TIMSS –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Международное исследование по оценке качества математического и естественнонаучного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(4, 8 классы)</a:t>
            </a:r>
            <a:endParaRPr lang="en-US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indent="0" algn="ctr">
              <a:buNone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Циклы проведения: </a:t>
            </a:r>
            <a:r>
              <a:rPr lang="en-US" sz="1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1995, 1999, 2003, </a:t>
            </a:r>
            <a:r>
              <a:rPr lang="ru-RU" sz="1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</a:t>
            </a:r>
            <a:r>
              <a:rPr lang="en-US" sz="1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1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2011, 2015</a:t>
            </a:r>
            <a:endParaRPr lang="ru-RU" sz="1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08012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TIMSS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(IEA)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827584" y="3583876"/>
            <a:ext cx="3311472" cy="3218640"/>
          </a:xfrm>
          <a:prstGeom prst="ellipse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4860929" y="3573016"/>
            <a:ext cx="3311471" cy="3240360"/>
          </a:xfrm>
          <a:prstGeom prst="ellipse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8" name="Picture 4" descr="http://gorsovetkerch.ru/wp-content/uploads/2015/08/1436412133_anketa-300x300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73" b="10050"/>
          <a:stretch/>
        </p:blipFill>
        <p:spPr bwMode="auto">
          <a:xfrm>
            <a:off x="5941049" y="5420662"/>
            <a:ext cx="1299616" cy="1165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www.menar-rf.ru/wp-content/uploads/2015/05/%D0%BC%D0%B0%D1%82%D0%B5%D0%BC%D0%B0%D1%82%D0%B8%D0%BA%D0%B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953" y="4138220"/>
            <a:ext cx="1806843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mirdp.ru/mir/wp-content/uploads/2012/07/proverk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001" y="3778180"/>
            <a:ext cx="1204934" cy="119995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http://ou101.omsk.obr55.ru/files/2012/09/cropped-f1373179c1c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976" y="5146332"/>
            <a:ext cx="1423887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http://www.cografyasinifi.com/images/img0055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5074" y="4930308"/>
            <a:ext cx="1277957" cy="1152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://www.arh-sad187.ru/upload/medialibrary/eaa/global_education_reading_1600_clr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3137" y="4084214"/>
            <a:ext cx="1296144" cy="113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Объект 2"/>
          <p:cNvSpPr txBox="1">
            <a:spLocks/>
          </p:cNvSpPr>
          <p:nvPr/>
        </p:nvSpPr>
        <p:spPr>
          <a:xfrm>
            <a:off x="899592" y="2636912"/>
            <a:ext cx="4248472" cy="9361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1" indent="-285750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Знания и умения</a:t>
            </a:r>
          </a:p>
          <a:p>
            <a:pPr marL="285750" lvl="1" indent="-285750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Отношение к предметам</a:t>
            </a:r>
          </a:p>
          <a:p>
            <a:pPr marL="285750" lvl="1" indent="-285750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Интересы и мотивация к обучению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Объект 2"/>
          <p:cNvSpPr txBox="1">
            <a:spLocks/>
          </p:cNvSpPr>
          <p:nvPr/>
        </p:nvSpPr>
        <p:spPr>
          <a:xfrm>
            <a:off x="4716016" y="2636912"/>
            <a:ext cx="4248472" cy="9361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1" indent="-285750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образования</a:t>
            </a:r>
          </a:p>
          <a:p>
            <a:pPr marL="285750" lvl="1" indent="-285750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учебного процесса</a:t>
            </a:r>
          </a:p>
          <a:p>
            <a:pPr marL="285750" lvl="1" indent="-285750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030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TIMSS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цифрах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251520" y="1700808"/>
            <a:ext cx="8640960" cy="936104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стран (2011 год) – 600 000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учащихся</a:t>
            </a:r>
          </a:p>
          <a:p>
            <a:pPr marL="0" indent="0" algn="ctr"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России 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4893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учащихся из 412 школ 50 субъектов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7" name="Схема 16"/>
          <p:cNvGraphicFramePr/>
          <p:nvPr>
            <p:extLst>
              <p:ext uri="{D42A27DB-BD31-4B8C-83A1-F6EECF244321}">
                <p14:modId xmlns:p14="http://schemas.microsoft.com/office/powerpoint/2010/main" val="4170578140"/>
              </p:ext>
            </p:extLst>
          </p:nvPr>
        </p:nvGraphicFramePr>
        <p:xfrm>
          <a:off x="1259632" y="3466059"/>
          <a:ext cx="2016224" cy="3077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592017654"/>
              </p:ext>
            </p:extLst>
          </p:nvPr>
        </p:nvGraphicFramePr>
        <p:xfrm>
          <a:off x="1290464" y="2740749"/>
          <a:ext cx="1666528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pSp>
        <p:nvGrpSpPr>
          <p:cNvPr id="12" name="Группа 11"/>
          <p:cNvGrpSpPr/>
          <p:nvPr/>
        </p:nvGrpSpPr>
        <p:grpSpPr>
          <a:xfrm>
            <a:off x="6012160" y="2752453"/>
            <a:ext cx="1666527" cy="368961"/>
            <a:chOff x="0" y="185"/>
            <a:chExt cx="1666527" cy="368961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0" y="185"/>
              <a:ext cx="1666527" cy="368961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Скругленный прямоугольник 4"/>
            <p:cNvSpPr/>
            <p:nvPr/>
          </p:nvSpPr>
          <p:spPr>
            <a:xfrm>
              <a:off x="18011" y="18196"/>
              <a:ext cx="1630505" cy="3329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8-е классы</a:t>
              </a:r>
              <a:endParaRPr lang="ru-RU" sz="18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16" name="Объект 9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662157282"/>
              </p:ext>
            </p:extLst>
          </p:nvPr>
        </p:nvGraphicFramePr>
        <p:xfrm>
          <a:off x="581483" y="3171935"/>
          <a:ext cx="1724658" cy="16830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graphicFrame>
        <p:nvGraphicFramePr>
          <p:cNvPr id="19" name="Объект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4747720"/>
              </p:ext>
            </p:extLst>
          </p:nvPr>
        </p:nvGraphicFramePr>
        <p:xfrm>
          <a:off x="4860032" y="3085392"/>
          <a:ext cx="1712329" cy="1783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graphicFrame>
        <p:nvGraphicFramePr>
          <p:cNvPr id="25" name="Объект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2516441"/>
              </p:ext>
            </p:extLst>
          </p:nvPr>
        </p:nvGraphicFramePr>
        <p:xfrm>
          <a:off x="2394013" y="3171934"/>
          <a:ext cx="1636787" cy="16830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  <p:graphicFrame>
        <p:nvGraphicFramePr>
          <p:cNvPr id="26" name="Объект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7709356"/>
              </p:ext>
            </p:extLst>
          </p:nvPr>
        </p:nvGraphicFramePr>
        <p:xfrm>
          <a:off x="6732240" y="3171934"/>
          <a:ext cx="1790283" cy="16830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6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39552" y="4923165"/>
            <a:ext cx="18125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Математика:</a:t>
            </a:r>
            <a:endParaRPr lang="ru-RU" sz="1400" b="1" i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2003 г. – </a:t>
            </a:r>
            <a:r>
              <a:rPr lang="ru-RU" sz="1400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9-е </a:t>
            </a:r>
            <a:endParaRPr lang="ru-RU" sz="1400" i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2007 – </a:t>
            </a:r>
            <a:r>
              <a:rPr lang="ru-RU" sz="1400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6-е</a:t>
            </a:r>
            <a:endParaRPr lang="ru-RU" sz="1400" i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2011 – </a:t>
            </a:r>
            <a:r>
              <a:rPr lang="ru-RU" sz="1400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10-е</a:t>
            </a:r>
            <a:endParaRPr lang="ru-RU" sz="1100" i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471438" y="4923165"/>
            <a:ext cx="18125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400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ru-RU" b="1" dirty="0" smtClean="0"/>
              <a:t>Естествознание:</a:t>
            </a:r>
            <a:endParaRPr lang="ru-RU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2003 г. – 9-е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2007 – 5-е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2011 – </a:t>
            </a:r>
            <a:r>
              <a:rPr lang="ru-RU" dirty="0" smtClean="0"/>
              <a:t>5-е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4925876" y="4941168"/>
            <a:ext cx="18125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Математика:</a:t>
            </a:r>
            <a:endParaRPr lang="ru-RU" sz="1400" b="1" i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2003 г. – </a:t>
            </a:r>
            <a:r>
              <a:rPr lang="ru-RU" sz="1400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12-е </a:t>
            </a:r>
            <a:endParaRPr lang="ru-RU" sz="1400" i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2007 – </a:t>
            </a:r>
            <a:r>
              <a:rPr lang="ru-RU" sz="1400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8-е</a:t>
            </a:r>
            <a:endParaRPr lang="ru-RU" sz="1400" i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2011 – </a:t>
            </a:r>
            <a:r>
              <a:rPr lang="ru-RU" sz="1400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6-е</a:t>
            </a:r>
            <a:endParaRPr lang="ru-RU" sz="1100" i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791918" y="4941168"/>
            <a:ext cx="18125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400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ru-RU" b="1" dirty="0" smtClean="0"/>
              <a:t>Естествознание:</a:t>
            </a:r>
            <a:endParaRPr lang="ru-RU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2003 г. – </a:t>
            </a:r>
            <a:r>
              <a:rPr lang="ru-RU" dirty="0" smtClean="0"/>
              <a:t>17-е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2007 – </a:t>
            </a:r>
            <a:r>
              <a:rPr lang="ru-RU" dirty="0" smtClean="0"/>
              <a:t>10-е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2011 – </a:t>
            </a:r>
            <a:r>
              <a:rPr lang="ru-RU" dirty="0" smtClean="0"/>
              <a:t>7-е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4071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1034</TotalTime>
  <Words>2685</Words>
  <Application>Microsoft Office PowerPoint</Application>
  <PresentationFormat>Экран (4:3)</PresentationFormat>
  <Paragraphs>352</Paragraphs>
  <Slides>15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Candara</vt:lpstr>
      <vt:lpstr>Symbol</vt:lpstr>
      <vt:lpstr>Times New Roman</vt:lpstr>
      <vt:lpstr>Волна</vt:lpstr>
      <vt:lpstr>Международные сравнительные исследования качества образования</vt:lpstr>
      <vt:lpstr>PIAAC (OECD)</vt:lpstr>
      <vt:lpstr>PIAAC в цифрах</vt:lpstr>
      <vt:lpstr>PISA (OECD)</vt:lpstr>
      <vt:lpstr>PISA в цифрах</vt:lpstr>
      <vt:lpstr>PIRLS (IEA)</vt:lpstr>
      <vt:lpstr>PIRLS в цифрах</vt:lpstr>
      <vt:lpstr>TIMSS (IEA)</vt:lpstr>
      <vt:lpstr>TIMSS в цифрах</vt:lpstr>
      <vt:lpstr>ICCS (IEA)</vt:lpstr>
      <vt:lpstr>ICCS в цифрах</vt:lpstr>
      <vt:lpstr>TALIS (OECD)</vt:lpstr>
      <vt:lpstr>TALIS в цифрах</vt:lpstr>
      <vt:lpstr>Иные исследования  качества образования</vt:lpstr>
      <vt:lpstr>Для чего мы участвуем в МСИ?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Программа международной оценки компетенции взрослых</dc:title>
  <dc:creator>Tatyana Ivanova</dc:creator>
  <cp:lastModifiedBy>Светлана Наумова</cp:lastModifiedBy>
  <cp:revision>96</cp:revision>
  <cp:lastPrinted>2016-07-05T15:16:12Z</cp:lastPrinted>
  <dcterms:created xsi:type="dcterms:W3CDTF">2016-04-26T07:36:56Z</dcterms:created>
  <dcterms:modified xsi:type="dcterms:W3CDTF">2016-07-07T06:28:42Z</dcterms:modified>
</cp:coreProperties>
</file>