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91301" r:id="rId2"/>
  </p:sldMasterIdLst>
  <p:notesMasterIdLst>
    <p:notesMasterId r:id="rId17"/>
  </p:notesMasterIdLst>
  <p:sldIdLst>
    <p:sldId id="561" r:id="rId3"/>
    <p:sldId id="591" r:id="rId4"/>
    <p:sldId id="566" r:id="rId5"/>
    <p:sldId id="583" r:id="rId6"/>
    <p:sldId id="580" r:id="rId7"/>
    <p:sldId id="581" r:id="rId8"/>
    <p:sldId id="585" r:id="rId9"/>
    <p:sldId id="587" r:id="rId10"/>
    <p:sldId id="586" r:id="rId11"/>
    <p:sldId id="588" r:id="rId12"/>
    <p:sldId id="582" r:id="rId13"/>
    <p:sldId id="592" r:id="rId14"/>
    <p:sldId id="590" r:id="rId15"/>
    <p:sldId id="397" r:id="rId16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66CCFF"/>
    <a:srgbClr val="339933"/>
    <a:srgbClr val="35307C"/>
    <a:srgbClr val="41C733"/>
    <a:srgbClr val="60C03A"/>
    <a:srgbClr val="83C937"/>
    <a:srgbClr val="85C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 snapToGrid="0">
      <p:cViewPr>
        <p:scale>
          <a:sx n="90" d="100"/>
          <a:sy n="90" d="100"/>
        </p:scale>
        <p:origin x="-137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AE8129-DC7F-4E96-9FCD-AEFA08DA608B}" type="datetimeFigureOut">
              <a:rPr lang="ru-RU"/>
              <a:pPr>
                <a:defRPr/>
              </a:pPr>
              <a:t>15.11.2017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9"/>
            <a:ext cx="5438775" cy="3889375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1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1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2C1AA1-EAF1-4EA0-B6A1-14F19C4D02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585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33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6C626-CC4C-4932-93B8-515688E04DD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15.11.2017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82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15.11.2017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73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15.11.2017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295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15.11.2017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761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15.11.2017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1672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15.11.2017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808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15.11.2017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083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15.11.2017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672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15.11.2017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395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15.11.2017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205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15.11.2017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768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15.11.2017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965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15.11.2017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977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15.11.2017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9259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15.11.2017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93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15.11.2017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423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15.11.2017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829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15.11.2017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89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15.11.2017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08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15.11.2017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9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15.11.2017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09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15.11.2017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30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15.11.2017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85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15.11.2017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05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15.11.2017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89" r:id="rId1"/>
    <p:sldLayoutId id="2147491290" r:id="rId2"/>
    <p:sldLayoutId id="2147491291" r:id="rId3"/>
    <p:sldLayoutId id="2147491292" r:id="rId4"/>
    <p:sldLayoutId id="2147491293" r:id="rId5"/>
    <p:sldLayoutId id="2147491294" r:id="rId6"/>
    <p:sldLayoutId id="2147491295" r:id="rId7"/>
    <p:sldLayoutId id="2147491296" r:id="rId8"/>
    <p:sldLayoutId id="2147491297" r:id="rId9"/>
    <p:sldLayoutId id="2147491298" r:id="rId10"/>
    <p:sldLayoutId id="2147491299" r:id="rId11"/>
    <p:sldLayoutId id="2147491300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15.11.2017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97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02" r:id="rId1"/>
    <p:sldLayoutId id="2147491303" r:id="rId2"/>
    <p:sldLayoutId id="2147491304" r:id="rId3"/>
    <p:sldLayoutId id="2147491305" r:id="rId4"/>
    <p:sldLayoutId id="2147491306" r:id="rId5"/>
    <p:sldLayoutId id="2147491307" r:id="rId6"/>
    <p:sldLayoutId id="2147491308" r:id="rId7"/>
    <p:sldLayoutId id="2147491309" r:id="rId8"/>
    <p:sldLayoutId id="2147491310" r:id="rId9"/>
    <p:sldLayoutId id="2147491311" r:id="rId10"/>
    <p:sldLayoutId id="2147491312" r:id="rId11"/>
    <p:sldLayoutId id="2147491313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coko.ru/pp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Box 2"/>
          <p:cNvSpPr txBox="1">
            <a:spLocks noChangeArrowheads="1"/>
          </p:cNvSpPr>
          <p:nvPr/>
        </p:nvSpPr>
        <p:spPr bwMode="auto">
          <a:xfrm>
            <a:off x="457200" y="1522456"/>
            <a:ext cx="8369300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4400" b="1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4400" b="1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проведения итогового </a:t>
            </a:r>
            <a:r>
              <a:rPr lang="ru-RU" sz="4400" b="1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устного собеседования по русскому </a:t>
            </a:r>
            <a:r>
              <a:rPr lang="ru-RU" sz="4400" b="1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языку в </a:t>
            </a:r>
            <a:r>
              <a:rPr lang="ru-RU" sz="4400" b="1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 классе</a:t>
            </a:r>
            <a:endParaRPr lang="ru-RU" sz="4400" dirty="0">
              <a:solidFill>
                <a:prstClr val="white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771" name="TextBox 1"/>
          <p:cNvSpPr txBox="1">
            <a:spLocks noChangeArrowheads="1"/>
          </p:cNvSpPr>
          <p:nvPr/>
        </p:nvSpPr>
        <p:spPr bwMode="auto">
          <a:xfrm>
            <a:off x="3352800" y="5579109"/>
            <a:ext cx="57705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Тихоновская Светлана Николаевна,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ачальник обеспечения отдела ГИА Регионального центра </a:t>
            </a:r>
            <a:b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оценки качества образования Орловской области </a:t>
            </a:r>
            <a:endParaRPr lang="ru-RU" alt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1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эксперта при проведении ИС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6833" y="903769"/>
            <a:ext cx="8932382" cy="5039833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6446" y="1041985"/>
            <a:ext cx="8601740" cy="4816553"/>
          </a:xfrm>
          <a:prstGeom prst="roundRect">
            <a:avLst>
              <a:gd name="adj" fmla="val 10465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Эксперт (только учитель  русского языка и литературы):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Получает у ответственного организатора в Штабе «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Протокол эксперта для оценивания ответов участников ИС» (по количеству участников ИС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аудитории), критерии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дополнительные схемы оценивания;</a:t>
            </a:r>
            <a:endParaRPr lang="en-US" dirty="0">
              <a:solidFill>
                <a:prstClr val="white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овместно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экзаменатором-собеседником знакомится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 заданиями, темами беседы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примерным кругом вопросов для обсуждения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участником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Получает от экзаменатора-собеседника один комплект КИМ;</a:t>
            </a:r>
            <a:endParaRPr lang="ru-RU" dirty="0">
              <a:solidFill>
                <a:prstClr val="white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ценивает качество речи участника ИС непосредственно по ходу общения</a:t>
            </a:r>
            <a:b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 ним. При затруднении в оценивании ответа участника ИС эксперт имеет возможность повторно прослушать и оценить ответ по записи </a:t>
            </a:r>
            <a:b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завершении всей процедуры проведения ИС в аудитории;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режиме реального времени заносит в протокол эксперта для оценивания ответов участников ИС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(оформляется на каждого участника ИС отдельно) все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необходимые сведения об участнике;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протоколе проставляет «зачет» или «незачет». «Зачет» от 10 до 19 баллов</a:t>
            </a:r>
          </a:p>
        </p:txBody>
      </p:sp>
    </p:spTree>
    <p:extLst>
      <p:ext uri="{BB962C8B-B14F-4D97-AF65-F5344CB8AC3E}">
        <p14:creationId xmlns:p14="http://schemas.microsoft.com/office/powerpoint/2010/main" val="287955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Заголовок 1"/>
          <p:cNvSpPr>
            <a:spLocks noGrp="1"/>
          </p:cNvSpPr>
          <p:nvPr>
            <p:ph type="title"/>
          </p:nvPr>
        </p:nvSpPr>
        <p:spPr>
          <a:xfrm>
            <a:off x="196559" y="767106"/>
            <a:ext cx="8633932" cy="681990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Выводы</a:t>
            </a:r>
            <a:endParaRPr lang="ru-RU" altLang="ru-RU" sz="2400" b="1" dirty="0" smtClean="0">
              <a:solidFill>
                <a:schemeClr val="bg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2886" y="765521"/>
            <a:ext cx="8847595" cy="2796386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buAutoNum type="arabicPeriod"/>
            </a:pPr>
            <a:endParaRPr lang="ru-RU" sz="1600" dirty="0" smtClean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 algn="ctr"/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  <a:t>Действия организаторов вне аудитории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2199" y="3668233"/>
            <a:ext cx="8858282" cy="2317897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www.clipartsuggest.com/images/453/premier-ehealth-initiative-survey-suggests-many-acos-lack-mobile-wVXnDF-clipa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900573"/>
            <a:ext cx="2033329" cy="255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2636874" y="900573"/>
            <a:ext cx="6306417" cy="255500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latin typeface="Cambria" panose="02040503050406030204" pitchFamily="18" charset="0"/>
              </a:rPr>
              <a:t>Ответственный за передвижение участников ИС: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ambria" panose="02040503050406030204" pitchFamily="18" charset="0"/>
              </a:rPr>
              <a:t>получает у ответственного организатора список участников ИС;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</a:rPr>
              <a:t>с</a:t>
            </a:r>
            <a:r>
              <a:rPr lang="ru-RU" sz="1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огласно списку приглашает с урока участника ИС и сопровождает его в аудиторию проведения (отмечает в списке приглашенного участника. В случае отсутствия участника проставляет в графе «Аудитория» «н»);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</a:rPr>
              <a:t>н</a:t>
            </a:r>
            <a:r>
              <a:rPr lang="ru-RU" sz="1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апоминает участнику о необходимости оставить личные вещи </a:t>
            </a:r>
            <a:br>
              <a:rPr lang="ru-RU" sz="1400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в специально отведенном месте для личных вещей, расположенном до входа в аудиторию, и взять с собой в аудиторию паспорт;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</a:rPr>
              <a:t>с</a:t>
            </a:r>
            <a:r>
              <a:rPr lang="ru-RU" sz="1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опровождает по окончании ИС участника в учебный кабинет </a:t>
            </a:r>
            <a:br>
              <a:rPr lang="ru-RU" sz="1400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на урок</a:t>
            </a:r>
            <a:endParaRPr lang="ru-RU" sz="1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6148" name="Picture 4" descr="https://thumbs.dreamstime.com/z/%D0%B8%D1%81%D0%BF%D1%8B%D1%82%D0%B0%D0%BD%D0%B8%D0%B5-%D1%87%D0%B5%D0%BB%D0%BE%D0%B2%D0%B5%D0%BA%D0%B0-%D1%8D%D0%BA%D0%B7%D0%B0%D0%BC%D0%B5%D0%BD%D0%B0-%D0%BA%D0%BB%D0%B0%D1%81%D1%81%D0%B0-3d-1757966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6"/>
          <a:stretch/>
        </p:blipFill>
        <p:spPr bwMode="auto">
          <a:xfrm>
            <a:off x="457201" y="3774557"/>
            <a:ext cx="2033329" cy="21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2636875" y="3774557"/>
            <a:ext cx="6306416" cy="206420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latin typeface="Cambria" panose="02040503050406030204" pitchFamily="18" charset="0"/>
              </a:rPr>
              <a:t>Дежурный, отвечающий за соблюдение порядка </a:t>
            </a:r>
            <a:br>
              <a:rPr lang="ru-RU" b="1" dirty="0" smtClean="0">
                <a:latin typeface="Cambria" panose="02040503050406030204" pitchFamily="18" charset="0"/>
              </a:rPr>
            </a:br>
            <a:r>
              <a:rPr lang="ru-RU" b="1" dirty="0" smtClean="0">
                <a:latin typeface="Cambria" panose="02040503050406030204" pitchFamily="18" charset="0"/>
              </a:rPr>
              <a:t>и тишины: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осуществляет </a:t>
            </a:r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</a:rPr>
              <a:t>контроль за личными вещами </a:t>
            </a:r>
            <a:r>
              <a:rPr lang="ru-RU" sz="1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участников </a:t>
            </a:r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</a:rPr>
              <a:t>ИС (остаются до входа в аудиторию</a:t>
            </a:r>
            <a:r>
              <a:rPr lang="ru-RU" sz="1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</a:rPr>
              <a:t>о</a:t>
            </a:r>
            <a:r>
              <a:rPr lang="ru-RU" sz="1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твечает за соблюдение порядка и тишины</a:t>
            </a:r>
            <a:endParaRPr lang="ru-RU" sz="14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83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Заголовок 1"/>
          <p:cNvSpPr>
            <a:spLocks noGrp="1"/>
          </p:cNvSpPr>
          <p:nvPr>
            <p:ph type="title"/>
          </p:nvPr>
        </p:nvSpPr>
        <p:spPr>
          <a:xfrm>
            <a:off x="196559" y="767106"/>
            <a:ext cx="8633932" cy="681990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Выводы</a:t>
            </a:r>
            <a:endParaRPr lang="ru-RU" altLang="ru-RU" sz="2400" b="1" dirty="0" smtClean="0">
              <a:solidFill>
                <a:schemeClr val="bg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2886" y="1881962"/>
            <a:ext cx="8847595" cy="4486939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buAutoNum type="arabicPeriod"/>
            </a:pP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 выполнение работы Вам отводится в среднем 15 минут.</a:t>
            </a:r>
          </a:p>
          <a:p>
            <a:pPr marL="342900" lvl="0" indent="-342900" algn="just">
              <a:buAutoNum type="arabicPeriod"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КИМ состоит из четырех заданий, включающих в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себя:</a:t>
            </a:r>
          </a:p>
          <a:p>
            <a:pPr lvl="0" algn="just"/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чтение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текста вслух;</a:t>
            </a:r>
          </a:p>
          <a:p>
            <a:pPr lvl="0" algn="just"/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пересказ текста с привлечением дополнительной информации; </a:t>
            </a:r>
            <a:endParaRPr lang="ru-RU" dirty="0" smtClean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монологическое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высказывание по одной из выбранных тем;</a:t>
            </a:r>
          </a:p>
          <a:p>
            <a:pPr lvl="0" algn="just"/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диалог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экзаменатором-собеседником.</a:t>
            </a:r>
          </a:p>
          <a:p>
            <a:pPr lvl="0" algn="just"/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3. Вам будет предложено три темы для собеседования на выбор. </a:t>
            </a:r>
          </a:p>
          <a:p>
            <a:pPr lvl="0" algn="just"/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На протяжении всего времени Вашего ответа ведётся аудиозапись.</a:t>
            </a:r>
          </a:p>
          <a:p>
            <a:pPr lvl="0" algn="just"/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Перед началом своего ответа проговорите свою фамилию, имя и отчество, </a:t>
            </a:r>
            <a:b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а также номер варианта.</a:t>
            </a:r>
          </a:p>
          <a:p>
            <a:pPr lvl="0" algn="just"/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Перед ответом на каждое задание Вам необходимо произнести номер этого задания.</a:t>
            </a:r>
          </a:p>
          <a:p>
            <a:pPr lvl="0" algn="just"/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7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Беседа проводится экзаменатором-собеседником.</a:t>
            </a:r>
          </a:p>
          <a:p>
            <a:pPr lvl="0" algn="just"/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8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Итоговое собеседование проходит в присутствии эксперта, оценивающего Ваш ответ по системе «зачет»/«незачет».</a:t>
            </a:r>
          </a:p>
          <a:p>
            <a:pPr lvl="0" algn="ctr"/>
            <a:r>
              <a:rPr lang="ru-RU" i="1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Желаем удачи!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 algn="ctr"/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  <a:t>Памятка для участника ИС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02885" y="818683"/>
            <a:ext cx="8847595" cy="93568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Памятка для участника итогового устного собеседования по русскому языку</a:t>
            </a:r>
            <a:endParaRPr lang="ru-RU" sz="28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0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373" y="97838"/>
            <a:ext cx="8846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Действия при возникновении нештатных ситуаций</a:t>
            </a:r>
            <a:endParaRPr lang="ru-RU" sz="2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95373" y="872043"/>
            <a:ext cx="8931016" cy="14218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В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случае невозможности самостоятельного разрешения возникшей нештатной ситуации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ответственному организатору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ОО необходимо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обратиться по телефонам </a:t>
            </a:r>
            <a:b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«горячей линии»:</a:t>
            </a:r>
            <a:endParaRPr lang="ru-RU" sz="20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636874" y="2514516"/>
            <a:ext cx="6380182" cy="10261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телефоны региональной «горячей линии»</a:t>
            </a:r>
          </a:p>
          <a:p>
            <a:pPr algn="ctr"/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8(4862) 43-25-96</a:t>
            </a:r>
          </a:p>
          <a:p>
            <a:pPr algn="ctr"/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8 (4862) 73-17-79 (доб. 137)</a:t>
            </a:r>
            <a:endParaRPr lang="ru-RU" sz="20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http://govan.forreshealthcentre.co.uk/files/2015/04/man-with-red-telephone-768x10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916" y="2293859"/>
            <a:ext cx="2793200" cy="372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636874" y="3732033"/>
            <a:ext cx="6389515" cy="22374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т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елефоны консультативной поддержки: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вопросам методического сопровождения проведения ИС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8-903-882-72-14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(Т. А. Журавлева);</a:t>
            </a:r>
          </a:p>
          <a:p>
            <a:pPr algn="ctr">
              <a:defRPr/>
            </a:pP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п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 вопросам технологического сопровождения проведения ИС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8-920-086-51-74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(П. А. </a:t>
            </a:r>
            <a:r>
              <a:rPr lang="ru-RU" sz="2000" dirty="0" err="1" smtClean="0">
                <a:solidFill>
                  <a:srgbClr val="003399"/>
                </a:solidFill>
                <a:latin typeface="Cambria" panose="02040503050406030204" pitchFamily="18" charset="0"/>
              </a:rPr>
              <a:t>Манюнин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1996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9549" y="2812688"/>
            <a:ext cx="6735762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</a:t>
            </a:r>
            <a:r>
              <a:rPr lang="ru-RU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Заголовок 1"/>
          <p:cNvSpPr>
            <a:spLocks noGrp="1"/>
          </p:cNvSpPr>
          <p:nvPr>
            <p:ph type="title"/>
          </p:nvPr>
        </p:nvSpPr>
        <p:spPr>
          <a:xfrm>
            <a:off x="196559" y="926601"/>
            <a:ext cx="8633932" cy="681990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Выводы</a:t>
            </a:r>
            <a:endParaRPr lang="ru-RU" altLang="ru-RU" sz="2400" b="1" dirty="0" smtClean="0">
              <a:solidFill>
                <a:schemeClr val="bg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2886" y="925015"/>
            <a:ext cx="4454173" cy="2048545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апробации ИС </a:t>
            </a:r>
            <a:br>
              <a:rPr lang="ru-RU" sz="2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принимают участие все обучающиеся </a:t>
            </a:r>
            <a:br>
              <a:rPr lang="ru-RU" sz="2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 классов</a:t>
            </a:r>
            <a:endParaRPr lang="ru-RU" sz="24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 algn="ctr"/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  <a:t>Категория участников апробации итогового собеседования (ИС)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59079" y="925014"/>
            <a:ext cx="4085072" cy="2048546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rudocs.exdat.com/data/468/467632/467632_html_1140fbb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9" t="25160" r="4120"/>
          <a:stretch/>
        </p:blipFill>
        <p:spPr bwMode="auto">
          <a:xfrm>
            <a:off x="5012423" y="1020732"/>
            <a:ext cx="3748805" cy="186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095153" y="3459106"/>
            <a:ext cx="7848998" cy="2048545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</a:rPr>
              <a:t>Не </a:t>
            </a:r>
            <a:r>
              <a:rPr lang="ru-RU" sz="24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</a:rPr>
              <a:t>привлекаются участники </a:t>
            </a:r>
            <a:br>
              <a:rPr lang="ru-RU" sz="24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</a:rPr>
            </a:br>
            <a:r>
              <a:rPr lang="ru-RU" sz="24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</a:rPr>
              <a:t>с ограниченными возможностями здоровья. В случае </a:t>
            </a:r>
            <a:r>
              <a:rPr lang="ru-RU" sz="2400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</a:rPr>
              <a:t>их желания </a:t>
            </a:r>
            <a:r>
              <a:rPr lang="ru-RU" sz="24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</a:rPr>
              <a:t>участвовать в </a:t>
            </a:r>
            <a:r>
              <a:rPr lang="ru-RU" sz="2400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</a:rPr>
              <a:t>апробации ИС, </a:t>
            </a:r>
            <a:r>
              <a:rPr lang="ru-RU" sz="24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</a:rPr>
              <a:t>участники данной категории проходят </a:t>
            </a:r>
            <a:r>
              <a:rPr lang="ru-RU" sz="2400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</a:rPr>
              <a:t>ИС на </a:t>
            </a:r>
            <a:r>
              <a:rPr lang="ru-RU" sz="24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</a:rPr>
              <a:t>общих основаниях</a:t>
            </a:r>
            <a:endParaRPr lang="ru-RU" sz="24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st.depositphotos.com/1636803/2427/i/950/depositphotos_24272113-Red-exclamation-mark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9" r="33207"/>
          <a:stretch/>
        </p:blipFill>
        <p:spPr bwMode="auto">
          <a:xfrm>
            <a:off x="75290" y="3023169"/>
            <a:ext cx="892267" cy="293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94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Заголовок 1"/>
          <p:cNvSpPr>
            <a:spLocks noGrp="1"/>
          </p:cNvSpPr>
          <p:nvPr>
            <p:ph type="title"/>
          </p:nvPr>
        </p:nvSpPr>
        <p:spPr>
          <a:xfrm>
            <a:off x="196559" y="767106"/>
            <a:ext cx="8633932" cy="681990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Выводы</a:t>
            </a:r>
            <a:endParaRPr lang="ru-RU" altLang="ru-RU" sz="2400" b="1" dirty="0" smtClean="0">
              <a:solidFill>
                <a:schemeClr val="bg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2887" y="765520"/>
            <a:ext cx="4198996" cy="2048545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190" y="2886819"/>
            <a:ext cx="8943292" cy="27104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</a:rPr>
              <a:t>Кадровые ресурсы </a:t>
            </a:r>
            <a:r>
              <a:rPr lang="ru-RU" b="1" dirty="0" smtClean="0">
                <a:latin typeface="Cambria" panose="02040503050406030204" pitchFamily="18" charset="0"/>
              </a:rPr>
              <a:t>на ИС </a:t>
            </a:r>
            <a:r>
              <a:rPr lang="ru-RU" dirty="0" smtClean="0">
                <a:latin typeface="Cambria" panose="02040503050406030204" pitchFamily="18" charset="0"/>
              </a:rPr>
              <a:t>(привлекаются </a:t>
            </a: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учителя школы)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 algn="ctr"/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  <a:t>Проведение 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  <a:t>итогового 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  <a:t>собеседования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8860" y="817024"/>
            <a:ext cx="3996698" cy="28876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white"/>
                </a:solidFill>
                <a:latin typeface="Cambria" panose="02040503050406030204" pitchFamily="18" charset="0"/>
              </a:rPr>
              <a:t>ИС проводится в своей школе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plutscool.ucoz.ru/school/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0" r="4348" b="12403"/>
          <a:stretch/>
        </p:blipFill>
        <p:spPr bwMode="auto">
          <a:xfrm>
            <a:off x="313674" y="1158919"/>
            <a:ext cx="3981884" cy="156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4568175" y="765519"/>
            <a:ext cx="4375976" cy="2048546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67688" y="848922"/>
            <a:ext cx="4184261" cy="187301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ИС </a:t>
            </a: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проходит </a:t>
            </a: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в период учебного процесса</a:t>
            </a:r>
            <a:endParaRPr lang="ru-RU" sz="2400" b="1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939954"/>
              </p:ext>
            </p:extLst>
          </p:nvPr>
        </p:nvGraphicFramePr>
        <p:xfrm>
          <a:off x="107190" y="3193606"/>
          <a:ext cx="8954256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5201"/>
                <a:gridCol w="1424762"/>
                <a:gridCol w="33942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Категория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Количество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Лицо, ответственное</a:t>
                      </a:r>
                      <a:r>
                        <a:rPr lang="ru-RU" sz="1200" b="1" baseline="0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 за проведение ИС </a:t>
                      </a:r>
                      <a:br>
                        <a:rPr lang="ru-RU" sz="1200" b="1" baseline="0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</a:br>
                      <a:r>
                        <a:rPr lang="ru-RU" sz="1200" b="1" baseline="0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в</a:t>
                      </a:r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 ОО (ответственный организатор, отвечающий </a:t>
                      </a:r>
                      <a:b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</a:br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за  подготовку и проведение ИС)</a:t>
                      </a:r>
                      <a:endParaRPr lang="ru-RU" sz="1200" b="1" dirty="0">
                        <a:solidFill>
                          <a:srgbClr val="003399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1</a:t>
                      </a:r>
                      <a:endParaRPr lang="ru-RU" sz="1200" b="1" dirty="0">
                        <a:solidFill>
                          <a:srgbClr val="003399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Директор</a:t>
                      </a:r>
                      <a:r>
                        <a:rPr lang="ru-RU" sz="1200" b="1" baseline="0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 или</a:t>
                      </a:r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 заместитель директора</a:t>
                      </a:r>
                      <a:endParaRPr lang="ru-RU" sz="1200" b="1" dirty="0">
                        <a:solidFill>
                          <a:srgbClr val="003399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Организатор вне аудитории, ответственный </a:t>
                      </a:r>
                      <a:b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</a:br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за  передвижение обучающихся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ru-RU" sz="1200" b="1" baseline="0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 на 1 аудиторию</a:t>
                      </a:r>
                      <a:endParaRPr lang="ru-RU" sz="1200" b="1" dirty="0">
                        <a:solidFill>
                          <a:srgbClr val="003399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Работник ОО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Организатор вне аудитории, дежурный,</a:t>
                      </a:r>
                      <a:r>
                        <a:rPr lang="ru-RU" sz="1200" b="1" baseline="0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 отвечающий за соблюдение порядка и тишины</a:t>
                      </a:r>
                      <a:endParaRPr lang="ru-RU" sz="1200" b="1" dirty="0" smtClean="0">
                        <a:solidFill>
                          <a:srgbClr val="003399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Количество по необходимости</a:t>
                      </a:r>
                      <a:endParaRPr lang="ru-RU" sz="1200" b="1" dirty="0">
                        <a:solidFill>
                          <a:srgbClr val="003399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Работник ОО</a:t>
                      </a:r>
                    </a:p>
                  </a:txBody>
                  <a:tcPr anchor="ctr"/>
                </a:tc>
              </a:tr>
              <a:tr h="601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Технический специалист, обеспечивающий получение материалов ИС, отвечающий </a:t>
                      </a:r>
                      <a:b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</a:br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за аудиозапись бесед ИС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ru-RU" sz="1200" b="1" baseline="0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 на 2-3 аудитории</a:t>
                      </a:r>
                      <a:endParaRPr lang="ru-RU" sz="1200" b="1" dirty="0">
                        <a:solidFill>
                          <a:srgbClr val="003399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Учителя,</a:t>
                      </a:r>
                      <a:r>
                        <a:rPr lang="ru-RU" sz="1200" b="1" baseline="0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 владеющие навыками работы </a:t>
                      </a:r>
                      <a:br>
                        <a:rPr lang="ru-RU" sz="1200" b="1" baseline="0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</a:br>
                      <a:r>
                        <a:rPr lang="ru-RU" sz="1200" b="1" baseline="0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с ПК</a:t>
                      </a:r>
                      <a:endParaRPr lang="ru-RU" sz="1200" b="1" dirty="0" smtClean="0">
                        <a:solidFill>
                          <a:srgbClr val="003399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Экзаменатор-собеседник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1 на 1 аудиторию</a:t>
                      </a:r>
                      <a:endParaRPr lang="ru-RU" sz="1200" b="1" dirty="0">
                        <a:solidFill>
                          <a:srgbClr val="003399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Учитель с высшим</a:t>
                      </a:r>
                      <a:r>
                        <a:rPr lang="ru-RU" sz="1200" b="1" baseline="0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 образованием, </a:t>
                      </a:r>
                      <a:br>
                        <a:rPr lang="ru-RU" sz="1200" b="1" baseline="0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</a:br>
                      <a:r>
                        <a:rPr lang="ru-RU" sz="1200" b="1" baseline="0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и коммуникативными навыками</a:t>
                      </a:r>
                      <a:endParaRPr lang="ru-RU" sz="1200" b="1" dirty="0">
                        <a:solidFill>
                          <a:srgbClr val="003399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Эксперт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1 на 1 аудиторию</a:t>
                      </a:r>
                      <a:endParaRPr lang="ru-RU" sz="1200" b="1" dirty="0">
                        <a:solidFill>
                          <a:srgbClr val="003399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Учитель русского языка</a:t>
                      </a:r>
                      <a:r>
                        <a:rPr lang="ru-RU" sz="1200" b="1" baseline="0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 и литературы</a:t>
                      </a:r>
                      <a:endParaRPr lang="ru-RU" sz="1200" b="1" dirty="0">
                        <a:solidFill>
                          <a:srgbClr val="003399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438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Заголовок 1"/>
          <p:cNvSpPr>
            <a:spLocks noGrp="1"/>
          </p:cNvSpPr>
          <p:nvPr>
            <p:ph type="title"/>
          </p:nvPr>
        </p:nvSpPr>
        <p:spPr>
          <a:xfrm>
            <a:off x="196559" y="767106"/>
            <a:ext cx="8633932" cy="681990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Выводы</a:t>
            </a:r>
            <a:endParaRPr lang="ru-RU" altLang="ru-RU" sz="2400" b="1" dirty="0" smtClean="0">
              <a:solidFill>
                <a:schemeClr val="bg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Получение материалов 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для проведения ИС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7975" y="999460"/>
            <a:ext cx="6763545" cy="10447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 ИС размещаются на Интернет-ресурсах </a:t>
            </a:r>
            <a:b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30 минут до проведения</a:t>
            </a:r>
            <a:endParaRPr lang="ru-RU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s://www.nalog.ru/cdn/image/559186/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99" y="3239431"/>
            <a:ext cx="2881424" cy="2565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711303" y="3783252"/>
            <a:ext cx="6173618" cy="2181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ИС в 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8:30 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 </a:t>
            </a:r>
            <a:b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Интернет-ресурсов 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ОО скачивает КИМ ИС </a:t>
            </a:r>
            <a:b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передает их организатору, 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ответственному за 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 в  ОО (руководитель ОО)</a:t>
            </a:r>
            <a:endParaRPr lang="ru-RU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1316753">
            <a:off x="581052" y="2290672"/>
            <a:ext cx="2514872" cy="349622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//topic.ege.edu.ru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1303902">
            <a:off x="2435699" y="2552609"/>
            <a:ext cx="2592288" cy="35131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topic.fipi.ru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307" y="882496"/>
            <a:ext cx="2006059" cy="2006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 rot="21307305">
            <a:off x="5910544" y="3189807"/>
            <a:ext cx="2169499" cy="35937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//orcoko.ru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1333485">
            <a:off x="4109356" y="2860658"/>
            <a:ext cx="2376264" cy="383804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orel-edu.ru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1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Заголовок 1"/>
          <p:cNvSpPr>
            <a:spLocks noGrp="1"/>
          </p:cNvSpPr>
          <p:nvPr>
            <p:ph type="title"/>
          </p:nvPr>
        </p:nvSpPr>
        <p:spPr>
          <a:xfrm>
            <a:off x="196559" y="767106"/>
            <a:ext cx="8633932" cy="681990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Выводы</a:t>
            </a:r>
            <a:endParaRPr lang="ru-RU" altLang="ru-RU" sz="2400" b="1" dirty="0" smtClean="0">
              <a:solidFill>
                <a:schemeClr val="bg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2199" y="887882"/>
            <a:ext cx="8858282" cy="45182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ambria" panose="02040503050406030204" pitchFamily="18" charset="0"/>
              </a:rPr>
              <a:t>Штаб (руководитель ОО или уполномоченное им лицо)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 algn="ctr"/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  <a:t>Помещение для ответственного организатора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2199" y="1520456"/>
            <a:ext cx="8858282" cy="4465674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 descr="C:\Users\tihonovskaya\Desktop\картинки фото для презентаций\компьюте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83" y="1860697"/>
            <a:ext cx="3327976" cy="2455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tihonovskaya\Desktop\картинки фото для презентаций\час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898" y="1740886"/>
            <a:ext cx="1862479" cy="17476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01998" y="5301823"/>
            <a:ext cx="2792076" cy="659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B4DCFA">
                  <a:lumMod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67558" y="5431405"/>
            <a:ext cx="1083505" cy="254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B4DCFA">
                  <a:lumMod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600183" y="5301446"/>
            <a:ext cx="2792076" cy="659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B4DCFA">
                  <a:lumMod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07445" y="4737431"/>
            <a:ext cx="3209778" cy="102541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компьютер </a:t>
            </a: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 подключением </a:t>
            </a:r>
            <a:b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 сети «Интернет»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100595" y="4200924"/>
            <a:ext cx="2122391" cy="164698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рабочее место для технического специалиста </a:t>
            </a:r>
            <a:r>
              <a:rPr lang="ru-RU" sz="1400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  установленным </a:t>
            </a:r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«Результаты итогового собеседования</a:t>
            </a:r>
            <a:r>
              <a:rPr lang="ru-RU" sz="1400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C:\Users\tihonovskaya\Desktop\картинки фото для презентаций\принтер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093" y="3831546"/>
            <a:ext cx="2703388" cy="1931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s://thumbs.dreamstime.com/z/3d-man-working-his-laptop-1957110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5"/>
          <a:stretch/>
        </p:blipFill>
        <p:spPr bwMode="auto">
          <a:xfrm>
            <a:off x="3898568" y="1654845"/>
            <a:ext cx="2448525" cy="233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60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для проведения ИС (аудитория)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6833" y="861237"/>
            <a:ext cx="8932382" cy="5209955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s://lifehacker.ru/wp-content/uploads/2015/04/cover-0410-1600x8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44" y="1775637"/>
            <a:ext cx="8484781" cy="335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tihonovskaya\Desktop\картинки фото для презентаций\час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" y="1952608"/>
            <a:ext cx="1141992" cy="10245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308345" y="5241370"/>
            <a:ext cx="4270794" cy="7022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для </a:t>
            </a:r>
            <a:b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ИС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84652" y="5241370"/>
            <a:ext cx="4008474" cy="7022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для </a:t>
            </a:r>
            <a:b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экзаменатора-собеседника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08345" y="979793"/>
            <a:ext cx="4270793" cy="66825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для эксперта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http://sudmk.com/images/sud1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9" r="37685" b="27255"/>
          <a:stretch/>
        </p:blipFill>
        <p:spPr bwMode="auto">
          <a:xfrm>
            <a:off x="2892056" y="3139012"/>
            <a:ext cx="516539" cy="65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4784651" y="969160"/>
            <a:ext cx="3925133" cy="67889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Звукозаписывающее устройство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80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ответственного организатора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6833" y="765540"/>
            <a:ext cx="8932382" cy="5975502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02019" y="833677"/>
            <a:ext cx="8697432" cy="5811672"/>
          </a:xfrm>
          <a:prstGeom prst="roundRect">
            <a:avLst>
              <a:gd name="adj" fmla="val 5226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организатор (руководитель ОО или уполномоченное им лицо):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позднее чем за два дня до проведения ИС определяет аудитории для проведения ИС, назначает лиц, задействованных в проведении ИС;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онтролирует подготовку технических средств для аудиозаписи ответов участников ИС;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менее чем за сутки до проведения ИС контролирует получение техническим специалистом критериев и дополнительных схем оценивания для экспертов (на региональном сайте </a:t>
            </a:r>
            <a:r>
              <a:rPr lang="en-US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www.orcoko.ru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en-US" sz="15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ppe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позднее чем за сутки в форме «Списки участников ИС» заполняет поле «Аудитория»;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выдает экспертам «Протокол эксперта для оценивания ответов участников ИС» (по количеству участников ИС в аудитории), критерии и дополнительные схемы оценивания;</a:t>
            </a:r>
            <a:endParaRPr lang="en-US" sz="15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8.30 часов совместно с техническим специалистом получает материалы ИС через Интернет-ресурсы;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8.45 часов выдает в Штабе экзаменаторам-собеседникам «Ведомость учета проведения ИС </a:t>
            </a:r>
            <a:b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аудитории», КИМ ИС (тексты для чтения, листы с тремя темами беседы, карточки </a:t>
            </a:r>
            <a:b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планом беседы по каждой теме);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9.00 часов выдает организаторам вне аудитории, ответственным за передвижение участников ИС, «Список участников ИС»;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окончании ИС в Штабе принимает у экзаменатора-собеседника 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материалы, использованные для проведения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ИС, ведомости учета проведения ИС и упакованные в доставочный конверт протоколы эксперта для оценивания ответов участников ИС;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онтролирует внесение техническим специалистом в специализированную форму при помощи </a:t>
            </a:r>
            <a:b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результатов ИС;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ноября 2017 года передает 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ОРЦОКО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аудио-записи с ответами участников ИС, специализированную форму и журнал проведения апробации в электронном виде, все заполненные формы и журнал проведения апробации на бумажном носителе</a:t>
            </a:r>
          </a:p>
        </p:txBody>
      </p:sp>
    </p:spTree>
    <p:extLst>
      <p:ext uri="{BB962C8B-B14F-4D97-AF65-F5344CB8AC3E}">
        <p14:creationId xmlns:p14="http://schemas.microsoft.com/office/powerpoint/2010/main" val="302400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  <a:t>Действия технического специалиста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2886" y="765518"/>
            <a:ext cx="8847595" cy="5986155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Tx/>
              <a:buAutoNum type="arabicPeriod"/>
            </a:pPr>
            <a: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Получает </a:t>
            </a:r>
            <a:r>
              <a:rPr lang="ru-RU" sz="145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16 ноября 2017 </a:t>
            </a:r>
            <a: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года из ОРЦОКО сведения об участниках апробации в формате .</a:t>
            </a:r>
            <a:r>
              <a:rPr lang="en-US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XML </a:t>
            </a:r>
            <a: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</a:t>
            </a:r>
            <a:r>
              <a:rPr lang="en-US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PDF</a:t>
            </a:r>
            <a: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Tx/>
              <a:buAutoNum type="arabicPeriod"/>
            </a:pPr>
            <a:r>
              <a:rPr lang="ru-RU" sz="145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Получает 16 ноября 2017 </a:t>
            </a:r>
            <a: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года из ОРЦОКО дистрибутив ПО для проведения апробации </a:t>
            </a:r>
            <a:b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 сборник форм;</a:t>
            </a:r>
          </a:p>
          <a:p>
            <a:pPr marL="342900" indent="-342900" algn="just">
              <a:buFontTx/>
              <a:buAutoNum type="arabicPeriod"/>
            </a:pPr>
            <a: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Организует </a:t>
            </a:r>
            <a:r>
              <a:rPr lang="ru-RU" sz="145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 16 ноября 2017 </a:t>
            </a:r>
            <a: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года рабочее место для ответственного организатора (Штаб);</a:t>
            </a:r>
          </a:p>
          <a:p>
            <a:pPr marL="342900" indent="-342900" algn="just">
              <a:buFontTx/>
              <a:buAutoNum type="arabicPeriod"/>
            </a:pPr>
            <a: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Готовит аудитории к проведению ИС (устанавливает необходимое количество автоматизированных рабочих мест, оборудованных средствами для записи устных ответов). Проводит тестирование оборудования (проверяет качество записи) до 17 ноября 2017 года;</a:t>
            </a:r>
          </a:p>
          <a:p>
            <a:pPr marL="342900" indent="-342900" algn="just">
              <a:buFontTx/>
              <a:buAutoNum type="arabicPeriod"/>
            </a:pPr>
            <a: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Тиражирует в необходимом количестве критерии и дополнительные схемы оценивания для экспертов (не менее чем за сутки до ИС);</a:t>
            </a:r>
          </a:p>
          <a:p>
            <a:pPr marL="342900" indent="-342900" algn="just">
              <a:buFontTx/>
              <a:buAutoNum type="arabicPeriod"/>
            </a:pPr>
            <a: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Распечатывает и передает ответственному организатору все формы (списки участников ИС, ведомость учета проведения ИС (на каждую аудиторию), протоколы экспертов (на каждого участника ИС));</a:t>
            </a:r>
          </a:p>
          <a:p>
            <a:pPr marL="342900" indent="-342900" algn="just">
              <a:buFontTx/>
              <a:buAutoNum type="arabicPeriod"/>
            </a:pPr>
            <a: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8.30 часов скачивает с Интернет-ресурсов материалы для проведения ИС (в случае отсутствия возможности получения материалов ИС связаться с техническим специалистом ОРЦОКО);</a:t>
            </a:r>
          </a:p>
          <a:p>
            <a:pPr marL="342900" indent="-342900" algn="just">
              <a:buFontTx/>
              <a:buAutoNum type="arabicPeriod"/>
            </a:pPr>
            <a: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Перед началом ИС (с 9.00 часов) в каждой аудитории включает одну общую аудиозапись на весь день проведения ИС (один общий поток). Осуществляет контроль за ведением аудиозаписи </a:t>
            </a:r>
            <a:b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течение проведения ИС в аудитории;</a:t>
            </a:r>
          </a:p>
          <a:p>
            <a:pPr marL="342900" indent="-342900" algn="just">
              <a:buFontTx/>
              <a:buAutoNum type="arabicPeriod"/>
            </a:pPr>
            <a: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завершении ИС выключает аудиозапись и сохраняет её в каждой аудитории проведения, копирует на съёмный носитель для последующей передачи в ОРЦОКО (наименование файла должно содержать дату проведения ИС, код ОО и номер аудитории);</a:t>
            </a:r>
          </a:p>
          <a:p>
            <a:pPr marL="342900" indent="-342900" algn="just">
              <a:buFontTx/>
              <a:buAutoNum type="arabicPeriod"/>
            </a:pPr>
            <a: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Штабе переносит результаты ИС и всю необходимую информацию из протоколов экспертов </a:t>
            </a:r>
            <a:b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специализированную форму при помощи ПО «Результаты ИС». Количество строк </a:t>
            </a:r>
            <a:b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специализированной форме равно количеству участников ИС в ОО;</a:t>
            </a:r>
          </a:p>
          <a:p>
            <a:pPr marL="342900" indent="-342900" algn="just">
              <a:buFontTx/>
              <a:buAutoNum type="arabicPeriod"/>
            </a:pPr>
            <a: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Сохраняет специализированную форму в специальном .</a:t>
            </a:r>
            <a:r>
              <a:rPr lang="en-US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XML</a:t>
            </a:r>
            <a: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формате</a:t>
            </a:r>
          </a:p>
        </p:txBody>
      </p:sp>
    </p:spTree>
    <p:extLst>
      <p:ext uri="{BB962C8B-B14F-4D97-AF65-F5344CB8AC3E}">
        <p14:creationId xmlns:p14="http://schemas.microsoft.com/office/powerpoint/2010/main" val="116961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экзаменатора-собеседника </a:t>
            </a:r>
            <a:b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ИС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6833" y="861237"/>
            <a:ext cx="8932382" cy="5209955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02019" y="1137684"/>
            <a:ext cx="8697432" cy="4678325"/>
          </a:xfrm>
          <a:prstGeom prst="roundRect">
            <a:avLst>
              <a:gd name="adj" fmla="val 10166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Экзаменатор-собеседник </a:t>
            </a:r>
            <a:r>
              <a:rPr lang="ru-RU" sz="2000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(учитель с высшим образованием </a:t>
            </a:r>
            <a:br>
              <a:rPr lang="ru-RU" sz="2000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 коммуникабельными навыками, независимо от предметной специализации)</a:t>
            </a:r>
            <a:r>
              <a:rPr lang="ru-RU" sz="2000" b="1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 8.45 часов получает в Штабе у ответственного организатора «Ведомость учета проведения ИС в аудитории», КИМ ИС (тексты для чтения, листы </a:t>
            </a:r>
            <a:b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 тремя темами беседы, карточки с планом беседы по каждой теме). </a:t>
            </a:r>
            <a:b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Все материалы раскладывает на своем рабочем месте в аудитории отдельными стопками;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Совместно с экспертом знакомится с заданиями, темами беседы </a:t>
            </a:r>
            <a:b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 примерным кругом вопросов для обсуждения с участником;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аудитории проверяет паспортные данные (Ф.И.О.) участника ИС;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ыдает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участнику ИС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КИМ (один экземпляр выдается эксперту);</a:t>
            </a:r>
            <a:endParaRPr lang="ru-RU" dirty="0">
              <a:solidFill>
                <a:prstClr val="white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иксирует время начала и время окончания ИС в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орме «Ведомость учета проведения ИС в аудитории»;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роводит собеседование с обучающимся по выбранной им теме;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Следит за соблюдением временного регламента</a:t>
            </a:r>
            <a:endParaRPr lang="ru-RU" dirty="0">
              <a:solidFill>
                <a:prstClr val="white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3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23095</TotalTime>
  <Words>655</Words>
  <Application>Microsoft Office PowerPoint</Application>
  <PresentationFormat>Экран (4:3)</PresentationFormat>
  <Paragraphs>141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3_Тема Office</vt:lpstr>
      <vt:lpstr>4_Тема Office</vt:lpstr>
      <vt:lpstr>Презентация PowerPoint</vt:lpstr>
      <vt:lpstr>Выводы</vt:lpstr>
      <vt:lpstr>Выводы</vt:lpstr>
      <vt:lpstr>Выводы</vt:lpstr>
      <vt:lpstr>Выводы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Выводы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ОНФ по независимому мониторингу исполнения указов Президента РФ «Народная экспертиза»</dc:title>
  <dc:creator>Алла Молоствова</dc:creator>
  <cp:lastModifiedBy>Светлана Тихоновская</cp:lastModifiedBy>
  <cp:revision>1809</cp:revision>
  <cp:lastPrinted>2017-11-14T05:15:41Z</cp:lastPrinted>
  <dcterms:created xsi:type="dcterms:W3CDTF">2014-12-02T07:06:06Z</dcterms:created>
  <dcterms:modified xsi:type="dcterms:W3CDTF">2017-11-15T05:52:47Z</dcterms:modified>
</cp:coreProperties>
</file>