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sldIdLst>
    <p:sldId id="265" r:id="rId2"/>
    <p:sldId id="267" r:id="rId3"/>
    <p:sldId id="279" r:id="rId4"/>
    <p:sldId id="280" r:id="rId5"/>
    <p:sldId id="281" r:id="rId6"/>
    <p:sldId id="283" r:id="rId7"/>
    <p:sldId id="278" r:id="rId8"/>
    <p:sldId id="284" r:id="rId9"/>
    <p:sldId id="285" r:id="rId10"/>
    <p:sldId id="276" r:id="rId11"/>
    <p:sldId id="286" r:id="rId12"/>
    <p:sldId id="287" r:id="rId13"/>
    <p:sldId id="288" r:id="rId14"/>
    <p:sldId id="272" r:id="rId15"/>
    <p:sldId id="282" r:id="rId16"/>
  </p:sldIdLst>
  <p:sldSz cx="9144000" cy="5143500" type="screen16x9"/>
  <p:notesSz cx="6796088" cy="9926638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FD4"/>
    <a:srgbClr val="00823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93" d="100"/>
          <a:sy n="93" d="100"/>
        </p:scale>
        <p:origin x="-96" y="-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C8DC68-FFEA-4314-B4CD-05FEB562079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2AF9D0-710C-4D06-B62F-EEB75FD87B01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accent4">
                  <a:lumMod val="75000"/>
                </a:schemeClr>
              </a:solidFill>
            </a:rPr>
            <a:t>В ОО из РЦОИ</a:t>
          </a:r>
          <a:endParaRPr lang="ru-RU" b="1" dirty="0">
            <a:solidFill>
              <a:schemeClr val="accent4">
                <a:lumMod val="75000"/>
              </a:schemeClr>
            </a:solidFill>
          </a:endParaRPr>
        </a:p>
      </dgm:t>
    </dgm:pt>
    <dgm:pt modelId="{C587CB8F-81E5-455F-84C3-C365EC45F502}" type="parTrans" cxnId="{ABE97A5E-03C4-4BF0-B200-CAF4F33947CB}">
      <dgm:prSet/>
      <dgm:spPr/>
      <dgm:t>
        <a:bodyPr/>
        <a:lstStyle/>
        <a:p>
          <a:endParaRPr lang="ru-RU"/>
        </a:p>
      </dgm:t>
    </dgm:pt>
    <dgm:pt modelId="{3CDE8CE1-5871-4433-84E7-826CA6D54429}" type="sibTrans" cxnId="{ABE97A5E-03C4-4BF0-B200-CAF4F33947CB}">
      <dgm:prSet/>
      <dgm:spPr/>
      <dgm:t>
        <a:bodyPr/>
        <a:lstStyle/>
        <a:p>
          <a:endParaRPr lang="ru-RU"/>
        </a:p>
      </dgm:t>
    </dgm:pt>
    <dgm:pt modelId="{CD6E198E-B4AC-4C1B-B5C0-112796788160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Список участников ИС 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90D71EB5-2301-498C-8712-A6EA1C71C2EC}" type="parTrans" cxnId="{A7CBB8DA-F0BE-4590-84E7-7675212853A2}">
      <dgm:prSet/>
      <dgm:spPr/>
      <dgm:t>
        <a:bodyPr/>
        <a:lstStyle/>
        <a:p>
          <a:endParaRPr lang="ru-RU"/>
        </a:p>
      </dgm:t>
    </dgm:pt>
    <dgm:pt modelId="{46A6598F-3C74-40E0-9512-B1370BEB46FB}" type="sibTrans" cxnId="{A7CBB8DA-F0BE-4590-84E7-7675212853A2}">
      <dgm:prSet/>
      <dgm:spPr/>
      <dgm:t>
        <a:bodyPr/>
        <a:lstStyle/>
        <a:p>
          <a:endParaRPr lang="ru-RU"/>
        </a:p>
      </dgm:t>
    </dgm:pt>
    <dgm:pt modelId="{1C114568-6C1C-4A40-AEC4-62A830341D52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Специализированная форма для внесения информации из протоколов оценивания ИС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11D46419-1AFA-400E-9FD2-8FCE19BAF89F}" type="parTrans" cxnId="{B58826A1-EEA3-4929-BCFF-69488FD85335}">
      <dgm:prSet/>
      <dgm:spPr/>
      <dgm:t>
        <a:bodyPr/>
        <a:lstStyle/>
        <a:p>
          <a:endParaRPr lang="ru-RU"/>
        </a:p>
      </dgm:t>
    </dgm:pt>
    <dgm:pt modelId="{2ADC0881-68BB-46B8-B12D-7CF05138042B}" type="sibTrans" cxnId="{B58826A1-EEA3-4929-BCFF-69488FD85335}">
      <dgm:prSet/>
      <dgm:spPr/>
      <dgm:t>
        <a:bodyPr/>
        <a:lstStyle/>
        <a:p>
          <a:endParaRPr lang="ru-RU"/>
        </a:p>
      </dgm:t>
    </dgm:pt>
    <dgm:pt modelId="{1EC9CFDF-A6C1-4682-8DFF-DB6A49F2DB3A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accent4">
                  <a:lumMod val="75000"/>
                </a:schemeClr>
              </a:solidFill>
            </a:rPr>
            <a:t>В аудиторию  проведения    </a:t>
          </a:r>
          <a:endParaRPr lang="ru-RU" b="1" dirty="0">
            <a:solidFill>
              <a:schemeClr val="accent4">
                <a:lumMod val="75000"/>
              </a:schemeClr>
            </a:solidFill>
          </a:endParaRPr>
        </a:p>
      </dgm:t>
    </dgm:pt>
    <dgm:pt modelId="{85FB3CF1-0ABC-452E-9B0F-149C2CB86AD8}" type="parTrans" cxnId="{07B915C2-AB06-41D7-B4F6-F4C13DAC5239}">
      <dgm:prSet/>
      <dgm:spPr/>
      <dgm:t>
        <a:bodyPr/>
        <a:lstStyle/>
        <a:p>
          <a:endParaRPr lang="ru-RU"/>
        </a:p>
      </dgm:t>
    </dgm:pt>
    <dgm:pt modelId="{597C4B65-40F3-4749-A672-FA69AB09FE8A}" type="sibTrans" cxnId="{07B915C2-AB06-41D7-B4F6-F4C13DAC5239}">
      <dgm:prSet/>
      <dgm:spPr/>
      <dgm:t>
        <a:bodyPr/>
        <a:lstStyle/>
        <a:p>
          <a:endParaRPr lang="ru-RU"/>
        </a:p>
      </dgm:t>
    </dgm:pt>
    <dgm:pt modelId="{2AA8B981-82E8-4EDC-957F-249A4772782C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Текст для чтения, карточки с темами беседы на выбор и планами беседы (по 2 экз.)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7BF7E516-FF5B-4244-8031-55B44BF9C496}" type="parTrans" cxnId="{793BB4BE-E522-43E1-B828-D6B78CD4730F}">
      <dgm:prSet/>
      <dgm:spPr/>
      <dgm:t>
        <a:bodyPr/>
        <a:lstStyle/>
        <a:p>
          <a:endParaRPr lang="ru-RU"/>
        </a:p>
      </dgm:t>
    </dgm:pt>
    <dgm:pt modelId="{CD5E2260-F3FC-4A0F-BF87-7DF000931036}" type="sibTrans" cxnId="{793BB4BE-E522-43E1-B828-D6B78CD4730F}">
      <dgm:prSet/>
      <dgm:spPr/>
      <dgm:t>
        <a:bodyPr/>
        <a:lstStyle/>
        <a:p>
          <a:endParaRPr lang="ru-RU"/>
        </a:p>
      </dgm:t>
    </dgm:pt>
    <dgm:pt modelId="{E845AAC9-2F13-4A18-B385-C7BEF995F7EC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Карточки экзаменатора-собеседника по каждой теме беседы (по каждой теме)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799D359A-172A-4090-9B23-47D5A4CE2280}" type="parTrans" cxnId="{C5E25BE9-64B9-461B-BB20-57D125F0261C}">
      <dgm:prSet/>
      <dgm:spPr/>
      <dgm:t>
        <a:bodyPr/>
        <a:lstStyle/>
        <a:p>
          <a:endParaRPr lang="ru-RU"/>
        </a:p>
      </dgm:t>
    </dgm:pt>
    <dgm:pt modelId="{B8C36FA6-B3BB-4F77-B5DD-68AB507A5F52}" type="sibTrans" cxnId="{C5E25BE9-64B9-461B-BB20-57D125F0261C}">
      <dgm:prSet/>
      <dgm:spPr/>
      <dgm:t>
        <a:bodyPr/>
        <a:lstStyle/>
        <a:p>
          <a:endParaRPr lang="ru-RU"/>
        </a:p>
      </dgm:t>
    </dgm:pt>
    <dgm:pt modelId="{2134FB92-27E6-4EC4-B34C-B00C5F1BEECE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accent4">
                  <a:lumMod val="75000"/>
                </a:schemeClr>
              </a:solidFill>
            </a:rPr>
            <a:t>В штаб</a:t>
          </a:r>
          <a:endParaRPr lang="ru-RU" b="1" dirty="0">
            <a:solidFill>
              <a:schemeClr val="accent4">
                <a:lumMod val="75000"/>
              </a:schemeClr>
            </a:solidFill>
          </a:endParaRPr>
        </a:p>
      </dgm:t>
    </dgm:pt>
    <dgm:pt modelId="{838E2048-051A-4D68-A401-B6E5E8DFE52C}" type="parTrans" cxnId="{02BFFD77-FEE8-4346-BF9E-71E603A74259}">
      <dgm:prSet/>
      <dgm:spPr/>
      <dgm:t>
        <a:bodyPr/>
        <a:lstStyle/>
        <a:p>
          <a:endParaRPr lang="ru-RU"/>
        </a:p>
      </dgm:t>
    </dgm:pt>
    <dgm:pt modelId="{D6766EFC-58CE-4C3F-84A5-A69340A82D5F}" type="sibTrans" cxnId="{02BFFD77-FEE8-4346-BF9E-71E603A74259}">
      <dgm:prSet/>
      <dgm:spPr/>
      <dgm:t>
        <a:bodyPr/>
        <a:lstStyle/>
        <a:p>
          <a:endParaRPr lang="ru-RU"/>
        </a:p>
      </dgm:t>
    </dgm:pt>
    <dgm:pt modelId="{8209795A-2F5D-4B5C-AD64-D5F1D2674715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accent4">
                  <a:lumMod val="75000"/>
                </a:schemeClr>
              </a:solidFill>
            </a:rPr>
            <a:t>Специализированная форма для внесения информации из протоколов оценивания ИС</a:t>
          </a:r>
          <a:endParaRPr lang="ru-RU" sz="1600" dirty="0">
            <a:solidFill>
              <a:schemeClr val="accent4">
                <a:lumMod val="75000"/>
              </a:schemeClr>
            </a:solidFill>
          </a:endParaRPr>
        </a:p>
      </dgm:t>
    </dgm:pt>
    <dgm:pt modelId="{C20C700A-A161-4745-B072-95C1A4B60F80}" type="parTrans" cxnId="{5A5A8151-E5DC-4F30-A46D-9DD2EB1A4D77}">
      <dgm:prSet/>
      <dgm:spPr/>
      <dgm:t>
        <a:bodyPr/>
        <a:lstStyle/>
        <a:p>
          <a:endParaRPr lang="ru-RU"/>
        </a:p>
      </dgm:t>
    </dgm:pt>
    <dgm:pt modelId="{56E3E728-658B-4E43-92B1-649F5FB5C9CE}" type="sibTrans" cxnId="{5A5A8151-E5DC-4F30-A46D-9DD2EB1A4D77}">
      <dgm:prSet/>
      <dgm:spPr/>
      <dgm:t>
        <a:bodyPr/>
        <a:lstStyle/>
        <a:p>
          <a:endParaRPr lang="ru-RU"/>
        </a:p>
      </dgm:t>
    </dgm:pt>
    <dgm:pt modelId="{7BDD4542-478B-4F97-9AC6-789BE9B1AA78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Журнал проведения опытной эксплуатации 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42048239-043D-4F2C-8C15-8913083CF79C}" type="parTrans" cxnId="{667EAD98-2645-437A-BBAC-59823ED93794}">
      <dgm:prSet/>
      <dgm:spPr/>
      <dgm:t>
        <a:bodyPr/>
        <a:lstStyle/>
        <a:p>
          <a:endParaRPr lang="ru-RU"/>
        </a:p>
      </dgm:t>
    </dgm:pt>
    <dgm:pt modelId="{F1BD02A6-0DC8-4DCD-8585-515E494F931C}" type="sibTrans" cxnId="{667EAD98-2645-437A-BBAC-59823ED93794}">
      <dgm:prSet/>
      <dgm:spPr/>
      <dgm:t>
        <a:bodyPr/>
        <a:lstStyle/>
        <a:p>
          <a:endParaRPr lang="ru-RU"/>
        </a:p>
      </dgm:t>
    </dgm:pt>
    <dgm:pt modelId="{398BC99A-DD99-42AA-A522-362A8BA717B3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Регламент проведения опытной эксплуатации, сборник форм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AE0FC1FC-F7F1-4882-B984-E760D6779182}" type="parTrans" cxnId="{21398CA4-29CE-4804-862B-E6B2A641E118}">
      <dgm:prSet/>
      <dgm:spPr/>
      <dgm:t>
        <a:bodyPr/>
        <a:lstStyle/>
        <a:p>
          <a:endParaRPr lang="ru-RU"/>
        </a:p>
      </dgm:t>
    </dgm:pt>
    <dgm:pt modelId="{BDAEA2D7-82D8-405D-8BD5-1A5E08988FFE}" type="sibTrans" cxnId="{21398CA4-29CE-4804-862B-E6B2A641E118}">
      <dgm:prSet/>
      <dgm:spPr/>
      <dgm:t>
        <a:bodyPr/>
        <a:lstStyle/>
        <a:p>
          <a:endParaRPr lang="ru-RU"/>
        </a:p>
      </dgm:t>
    </dgm:pt>
    <dgm:pt modelId="{F39887CB-1BC3-4A92-9D51-BC155511E249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Ведомость учета проведения ИС в аудитории  (1 на ауд.)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CC225032-2E58-413B-9B10-323EDA424C71}" type="parTrans" cxnId="{225259E7-5A17-431F-BCC9-3218AF578701}">
      <dgm:prSet/>
      <dgm:spPr/>
      <dgm:t>
        <a:bodyPr/>
        <a:lstStyle/>
        <a:p>
          <a:endParaRPr lang="ru-RU"/>
        </a:p>
      </dgm:t>
    </dgm:pt>
    <dgm:pt modelId="{96D71DC8-44EF-429C-B73A-642543C79764}" type="sibTrans" cxnId="{225259E7-5A17-431F-BCC9-3218AF578701}">
      <dgm:prSet/>
      <dgm:spPr/>
      <dgm:t>
        <a:bodyPr/>
        <a:lstStyle/>
        <a:p>
          <a:endParaRPr lang="ru-RU"/>
        </a:p>
      </dgm:t>
    </dgm:pt>
    <dgm:pt modelId="{B9A81CCB-4421-4753-AE20-B0A28137197F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Протоколы эксперта для оценивания ответов участников ИС (на каждого участника)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6250A132-B93F-4FE4-BF28-32242B871400}" type="parTrans" cxnId="{2CC55646-3642-4122-AB21-E98B93B13359}">
      <dgm:prSet/>
      <dgm:spPr/>
      <dgm:t>
        <a:bodyPr/>
        <a:lstStyle/>
        <a:p>
          <a:endParaRPr lang="ru-RU"/>
        </a:p>
      </dgm:t>
    </dgm:pt>
    <dgm:pt modelId="{D566E059-6DE6-4148-9CC2-7A6F5ED88155}" type="sibTrans" cxnId="{2CC55646-3642-4122-AB21-E98B93B13359}">
      <dgm:prSet/>
      <dgm:spPr/>
      <dgm:t>
        <a:bodyPr/>
        <a:lstStyle/>
        <a:p>
          <a:endParaRPr lang="ru-RU"/>
        </a:p>
      </dgm:t>
    </dgm:pt>
    <dgm:pt modelId="{E1C79BE8-EFEE-4831-BF78-55869CD85778}">
      <dgm:prSet phldrT="[Текст]" custT="1"/>
      <dgm:spPr/>
      <dgm:t>
        <a:bodyPr/>
        <a:lstStyle/>
        <a:p>
          <a:r>
            <a:rPr lang="ru-RU" sz="1400" i="0" dirty="0" smtClean="0">
              <a:solidFill>
                <a:schemeClr val="accent4">
                  <a:lumMod val="75000"/>
                </a:schemeClr>
              </a:solidFill>
            </a:rPr>
            <a:t>Конверты для упаковки протоколов эксперта для оценивания ответов участников ИС</a:t>
          </a:r>
          <a:endParaRPr lang="ru-RU" sz="1400" i="0" dirty="0">
            <a:solidFill>
              <a:schemeClr val="accent4">
                <a:lumMod val="75000"/>
              </a:schemeClr>
            </a:solidFill>
          </a:endParaRPr>
        </a:p>
      </dgm:t>
    </dgm:pt>
    <dgm:pt modelId="{F58686D2-876B-46B8-82AA-19D558F7BC50}" type="parTrans" cxnId="{0C1B29CF-1B15-490E-9835-B220232EAC80}">
      <dgm:prSet/>
      <dgm:spPr/>
      <dgm:t>
        <a:bodyPr/>
        <a:lstStyle/>
        <a:p>
          <a:endParaRPr lang="ru-RU"/>
        </a:p>
      </dgm:t>
    </dgm:pt>
    <dgm:pt modelId="{9D556C65-3909-4B2B-A175-03E6B4C16ECF}" type="sibTrans" cxnId="{0C1B29CF-1B15-490E-9835-B220232EAC80}">
      <dgm:prSet/>
      <dgm:spPr/>
      <dgm:t>
        <a:bodyPr/>
        <a:lstStyle/>
        <a:p>
          <a:endParaRPr lang="ru-RU"/>
        </a:p>
      </dgm:t>
    </dgm:pt>
    <dgm:pt modelId="{081B4E66-2980-47EF-B73C-D9766A4E15D7}" type="pres">
      <dgm:prSet presAssocID="{53C8DC68-FFEA-4314-B4CD-05FEB562079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CE55EB-2918-4D35-A109-9A099FDDC65C}" type="pres">
      <dgm:prSet presAssocID="{7C2AF9D0-710C-4D06-B62F-EEB75FD87B01}" presName="linNode" presStyleCnt="0"/>
      <dgm:spPr/>
    </dgm:pt>
    <dgm:pt modelId="{E968B18E-7722-40A3-89D9-963D369AAECA}" type="pres">
      <dgm:prSet presAssocID="{7C2AF9D0-710C-4D06-B62F-EEB75FD87B01}" presName="parentText" presStyleLbl="node1" presStyleIdx="0" presStyleCnt="3" custScaleX="14533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8E8407-81B1-4823-BE38-72D2A500C3F9}" type="pres">
      <dgm:prSet presAssocID="{7C2AF9D0-710C-4D06-B62F-EEB75FD87B01}" presName="descendantText" presStyleLbl="alignAccFollowNode1" presStyleIdx="0" presStyleCnt="3" custScaleX="366352" custScaleY="1101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DF316-86B7-444E-BE23-59A5642138C8}" type="pres">
      <dgm:prSet presAssocID="{3CDE8CE1-5871-4433-84E7-826CA6D54429}" presName="sp" presStyleCnt="0"/>
      <dgm:spPr/>
    </dgm:pt>
    <dgm:pt modelId="{DEB5A4BA-003C-4BE8-9394-C452E80827E9}" type="pres">
      <dgm:prSet presAssocID="{1EC9CFDF-A6C1-4682-8DFF-DB6A49F2DB3A}" presName="linNode" presStyleCnt="0"/>
      <dgm:spPr/>
    </dgm:pt>
    <dgm:pt modelId="{89CEF874-07B1-4592-BEB6-A70B9FE2D8C3}" type="pres">
      <dgm:prSet presAssocID="{1EC9CFDF-A6C1-4682-8DFF-DB6A49F2DB3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207D7A-4EFB-4952-85E4-A10C3D3FA6EF}" type="pres">
      <dgm:prSet presAssocID="{1EC9CFDF-A6C1-4682-8DFF-DB6A49F2DB3A}" presName="descendantText" presStyleLbl="alignAccFollowNode1" presStyleIdx="1" presStyleCnt="3" custScaleX="238873" custScaleY="122413" custLinFactNeighborX="-3160" custLinFactNeighborY="-54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FD5BCA-3FED-4788-9EAF-79723D574375}" type="pres">
      <dgm:prSet presAssocID="{597C4B65-40F3-4749-A672-FA69AB09FE8A}" presName="sp" presStyleCnt="0"/>
      <dgm:spPr/>
    </dgm:pt>
    <dgm:pt modelId="{DE2ED512-1819-40D9-B57B-E1F8CF99A64B}" type="pres">
      <dgm:prSet presAssocID="{2134FB92-27E6-4EC4-B34C-B00C5F1BEECE}" presName="linNode" presStyleCnt="0"/>
      <dgm:spPr/>
    </dgm:pt>
    <dgm:pt modelId="{E82DD011-B5E3-4DB2-B7D4-58F85058D5A5}" type="pres">
      <dgm:prSet presAssocID="{2134FB92-27E6-4EC4-B34C-B00C5F1BEEC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162E3-480C-4C83-81C8-943062706506}" type="pres">
      <dgm:prSet presAssocID="{2134FB92-27E6-4EC4-B34C-B00C5F1BEECE}" presName="descendantText" presStyleLbl="alignAccFollowNode1" presStyleIdx="2" presStyleCnt="3" custScaleX="1910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7EAD98-2645-437A-BBAC-59823ED93794}" srcId="{7C2AF9D0-710C-4D06-B62F-EEB75FD87B01}" destId="{7BDD4542-478B-4F97-9AC6-789BE9B1AA78}" srcOrd="2" destOrd="0" parTransId="{42048239-043D-4F2C-8C15-8913083CF79C}" sibTransId="{F1BD02A6-0DC8-4DCD-8585-515E494F931C}"/>
    <dgm:cxn modelId="{21398CA4-29CE-4804-862B-E6B2A641E118}" srcId="{7C2AF9D0-710C-4D06-B62F-EEB75FD87B01}" destId="{398BC99A-DD99-42AA-A522-362A8BA717B3}" srcOrd="3" destOrd="0" parTransId="{AE0FC1FC-F7F1-4882-B984-E760D6779182}" sibTransId="{BDAEA2D7-82D8-405D-8BD5-1A5E08988FFE}"/>
    <dgm:cxn modelId="{5A5A8151-E5DC-4F30-A46D-9DD2EB1A4D77}" srcId="{2134FB92-27E6-4EC4-B34C-B00C5F1BEECE}" destId="{8209795A-2F5D-4B5C-AD64-D5F1D2674715}" srcOrd="0" destOrd="0" parTransId="{C20C700A-A161-4745-B072-95C1A4B60F80}" sibTransId="{56E3E728-658B-4E43-92B1-649F5FB5C9CE}"/>
    <dgm:cxn modelId="{ABE97A5E-03C4-4BF0-B200-CAF4F33947CB}" srcId="{53C8DC68-FFEA-4314-B4CD-05FEB5620795}" destId="{7C2AF9D0-710C-4D06-B62F-EEB75FD87B01}" srcOrd="0" destOrd="0" parTransId="{C587CB8F-81E5-455F-84C3-C365EC45F502}" sibTransId="{3CDE8CE1-5871-4433-84E7-826CA6D54429}"/>
    <dgm:cxn modelId="{BD077CCD-048F-4B59-A490-FBB781876AB8}" type="presOf" srcId="{7C2AF9D0-710C-4D06-B62F-EEB75FD87B01}" destId="{E968B18E-7722-40A3-89D9-963D369AAECA}" srcOrd="0" destOrd="0" presId="urn:microsoft.com/office/officeart/2005/8/layout/vList5"/>
    <dgm:cxn modelId="{9C9FD165-4B1A-4A8B-BDCA-D3CD7072C079}" type="presOf" srcId="{1C114568-6C1C-4A40-AEC4-62A830341D52}" destId="{9B8E8407-81B1-4823-BE38-72D2A500C3F9}" srcOrd="0" destOrd="1" presId="urn:microsoft.com/office/officeart/2005/8/layout/vList5"/>
    <dgm:cxn modelId="{02BFFD77-FEE8-4346-BF9E-71E603A74259}" srcId="{53C8DC68-FFEA-4314-B4CD-05FEB5620795}" destId="{2134FB92-27E6-4EC4-B34C-B00C5F1BEECE}" srcOrd="2" destOrd="0" parTransId="{838E2048-051A-4D68-A401-B6E5E8DFE52C}" sibTransId="{D6766EFC-58CE-4C3F-84A5-A69340A82D5F}"/>
    <dgm:cxn modelId="{37FA935C-8378-4E66-B8A6-60D57BE3916F}" type="presOf" srcId="{CD6E198E-B4AC-4C1B-B5C0-112796788160}" destId="{9B8E8407-81B1-4823-BE38-72D2A500C3F9}" srcOrd="0" destOrd="0" presId="urn:microsoft.com/office/officeart/2005/8/layout/vList5"/>
    <dgm:cxn modelId="{C42247BC-7B09-46FD-A7C0-BD2B445E4B36}" type="presOf" srcId="{1EC9CFDF-A6C1-4682-8DFF-DB6A49F2DB3A}" destId="{89CEF874-07B1-4592-BEB6-A70B9FE2D8C3}" srcOrd="0" destOrd="0" presId="urn:microsoft.com/office/officeart/2005/8/layout/vList5"/>
    <dgm:cxn modelId="{2CC55646-3642-4122-AB21-E98B93B13359}" srcId="{1EC9CFDF-A6C1-4682-8DFF-DB6A49F2DB3A}" destId="{B9A81CCB-4421-4753-AE20-B0A28137197F}" srcOrd="3" destOrd="0" parTransId="{6250A132-B93F-4FE4-BF28-32242B871400}" sibTransId="{D566E059-6DE6-4148-9CC2-7A6F5ED88155}"/>
    <dgm:cxn modelId="{83614176-1CC8-4404-BF20-83FBFA16D435}" type="presOf" srcId="{2AA8B981-82E8-4EDC-957F-249A4772782C}" destId="{A8207D7A-4EFB-4952-85E4-A10C3D3FA6EF}" srcOrd="0" destOrd="0" presId="urn:microsoft.com/office/officeart/2005/8/layout/vList5"/>
    <dgm:cxn modelId="{1DC34785-91E5-48BE-B562-918A75C721F9}" type="presOf" srcId="{B9A81CCB-4421-4753-AE20-B0A28137197F}" destId="{A8207D7A-4EFB-4952-85E4-A10C3D3FA6EF}" srcOrd="0" destOrd="3" presId="urn:microsoft.com/office/officeart/2005/8/layout/vList5"/>
    <dgm:cxn modelId="{A7CBB8DA-F0BE-4590-84E7-7675212853A2}" srcId="{7C2AF9D0-710C-4D06-B62F-EEB75FD87B01}" destId="{CD6E198E-B4AC-4C1B-B5C0-112796788160}" srcOrd="0" destOrd="0" parTransId="{90D71EB5-2301-498C-8712-A6EA1C71C2EC}" sibTransId="{46A6598F-3C74-40E0-9512-B1370BEB46FB}"/>
    <dgm:cxn modelId="{06441584-7901-4C27-A605-2345FDA061FD}" type="presOf" srcId="{F39887CB-1BC3-4A92-9D51-BC155511E249}" destId="{A8207D7A-4EFB-4952-85E4-A10C3D3FA6EF}" srcOrd="0" destOrd="2" presId="urn:microsoft.com/office/officeart/2005/8/layout/vList5"/>
    <dgm:cxn modelId="{B58826A1-EEA3-4929-BCFF-69488FD85335}" srcId="{7C2AF9D0-710C-4D06-B62F-EEB75FD87B01}" destId="{1C114568-6C1C-4A40-AEC4-62A830341D52}" srcOrd="1" destOrd="0" parTransId="{11D46419-1AFA-400E-9FD2-8FCE19BAF89F}" sibTransId="{2ADC0881-68BB-46B8-B12D-7CF05138042B}"/>
    <dgm:cxn modelId="{A87231CD-E026-4231-8FE3-318F6335EFB1}" type="presOf" srcId="{E845AAC9-2F13-4A18-B385-C7BEF995F7EC}" destId="{A8207D7A-4EFB-4952-85E4-A10C3D3FA6EF}" srcOrd="0" destOrd="1" presId="urn:microsoft.com/office/officeart/2005/8/layout/vList5"/>
    <dgm:cxn modelId="{0C1B29CF-1B15-490E-9835-B220232EAC80}" srcId="{1EC9CFDF-A6C1-4682-8DFF-DB6A49F2DB3A}" destId="{E1C79BE8-EFEE-4831-BF78-55869CD85778}" srcOrd="4" destOrd="0" parTransId="{F58686D2-876B-46B8-82AA-19D558F7BC50}" sibTransId="{9D556C65-3909-4B2B-A175-03E6B4C16ECF}"/>
    <dgm:cxn modelId="{225259E7-5A17-431F-BCC9-3218AF578701}" srcId="{1EC9CFDF-A6C1-4682-8DFF-DB6A49F2DB3A}" destId="{F39887CB-1BC3-4A92-9D51-BC155511E249}" srcOrd="2" destOrd="0" parTransId="{CC225032-2E58-413B-9B10-323EDA424C71}" sibTransId="{96D71DC8-44EF-429C-B73A-642543C79764}"/>
    <dgm:cxn modelId="{793BB4BE-E522-43E1-B828-D6B78CD4730F}" srcId="{1EC9CFDF-A6C1-4682-8DFF-DB6A49F2DB3A}" destId="{2AA8B981-82E8-4EDC-957F-249A4772782C}" srcOrd="0" destOrd="0" parTransId="{7BF7E516-FF5B-4244-8031-55B44BF9C496}" sibTransId="{CD5E2260-F3FC-4A0F-BF87-7DF000931036}"/>
    <dgm:cxn modelId="{3C72108D-FBEC-479F-9394-18E5B24C209E}" type="presOf" srcId="{2134FB92-27E6-4EC4-B34C-B00C5F1BEECE}" destId="{E82DD011-B5E3-4DB2-B7D4-58F85058D5A5}" srcOrd="0" destOrd="0" presId="urn:microsoft.com/office/officeart/2005/8/layout/vList5"/>
    <dgm:cxn modelId="{07B915C2-AB06-41D7-B4F6-F4C13DAC5239}" srcId="{53C8DC68-FFEA-4314-B4CD-05FEB5620795}" destId="{1EC9CFDF-A6C1-4682-8DFF-DB6A49F2DB3A}" srcOrd="1" destOrd="0" parTransId="{85FB3CF1-0ABC-452E-9B0F-149C2CB86AD8}" sibTransId="{597C4B65-40F3-4749-A672-FA69AB09FE8A}"/>
    <dgm:cxn modelId="{5D0ADA53-6069-43AE-B7F7-46D96C8A0903}" type="presOf" srcId="{53C8DC68-FFEA-4314-B4CD-05FEB5620795}" destId="{081B4E66-2980-47EF-B73C-D9766A4E15D7}" srcOrd="0" destOrd="0" presId="urn:microsoft.com/office/officeart/2005/8/layout/vList5"/>
    <dgm:cxn modelId="{3681021C-8117-42A5-9442-2F92176FCD73}" type="presOf" srcId="{E1C79BE8-EFEE-4831-BF78-55869CD85778}" destId="{A8207D7A-4EFB-4952-85E4-A10C3D3FA6EF}" srcOrd="0" destOrd="4" presId="urn:microsoft.com/office/officeart/2005/8/layout/vList5"/>
    <dgm:cxn modelId="{6ACCAE91-8889-4D1F-A8ED-2C204CD6C847}" type="presOf" srcId="{398BC99A-DD99-42AA-A522-362A8BA717B3}" destId="{9B8E8407-81B1-4823-BE38-72D2A500C3F9}" srcOrd="0" destOrd="3" presId="urn:microsoft.com/office/officeart/2005/8/layout/vList5"/>
    <dgm:cxn modelId="{D17F876E-6163-4E23-BB60-F7DB2F3F311B}" type="presOf" srcId="{7BDD4542-478B-4F97-9AC6-789BE9B1AA78}" destId="{9B8E8407-81B1-4823-BE38-72D2A500C3F9}" srcOrd="0" destOrd="2" presId="urn:microsoft.com/office/officeart/2005/8/layout/vList5"/>
    <dgm:cxn modelId="{C6C5E6D2-3AF7-4501-A142-C702363CDE48}" type="presOf" srcId="{8209795A-2F5D-4B5C-AD64-D5F1D2674715}" destId="{3B4162E3-480C-4C83-81C8-943062706506}" srcOrd="0" destOrd="0" presId="urn:microsoft.com/office/officeart/2005/8/layout/vList5"/>
    <dgm:cxn modelId="{C5E25BE9-64B9-461B-BB20-57D125F0261C}" srcId="{1EC9CFDF-A6C1-4682-8DFF-DB6A49F2DB3A}" destId="{E845AAC9-2F13-4A18-B385-C7BEF995F7EC}" srcOrd="1" destOrd="0" parTransId="{799D359A-172A-4090-9B23-47D5A4CE2280}" sibTransId="{B8C36FA6-B3BB-4F77-B5DD-68AB507A5F52}"/>
    <dgm:cxn modelId="{2C1C442D-CF2D-4537-97C6-70B5E12CFFD2}" type="presParOf" srcId="{081B4E66-2980-47EF-B73C-D9766A4E15D7}" destId="{6CCE55EB-2918-4D35-A109-9A099FDDC65C}" srcOrd="0" destOrd="0" presId="urn:microsoft.com/office/officeart/2005/8/layout/vList5"/>
    <dgm:cxn modelId="{4004C6B1-D0E3-4D63-A3E6-52C39CEB4AB2}" type="presParOf" srcId="{6CCE55EB-2918-4D35-A109-9A099FDDC65C}" destId="{E968B18E-7722-40A3-89D9-963D369AAECA}" srcOrd="0" destOrd="0" presId="urn:microsoft.com/office/officeart/2005/8/layout/vList5"/>
    <dgm:cxn modelId="{9579C66D-65A0-4830-BB96-B97FBF8E5C95}" type="presParOf" srcId="{6CCE55EB-2918-4D35-A109-9A099FDDC65C}" destId="{9B8E8407-81B1-4823-BE38-72D2A500C3F9}" srcOrd="1" destOrd="0" presId="urn:microsoft.com/office/officeart/2005/8/layout/vList5"/>
    <dgm:cxn modelId="{BFDB01FC-1871-4823-B9C7-CC9F733717EA}" type="presParOf" srcId="{081B4E66-2980-47EF-B73C-D9766A4E15D7}" destId="{8CDDF316-86B7-444E-BE23-59A5642138C8}" srcOrd="1" destOrd="0" presId="urn:microsoft.com/office/officeart/2005/8/layout/vList5"/>
    <dgm:cxn modelId="{B5F0FCCC-6576-4B56-B579-256932D0D392}" type="presParOf" srcId="{081B4E66-2980-47EF-B73C-D9766A4E15D7}" destId="{DEB5A4BA-003C-4BE8-9394-C452E80827E9}" srcOrd="2" destOrd="0" presId="urn:microsoft.com/office/officeart/2005/8/layout/vList5"/>
    <dgm:cxn modelId="{2B5081D7-90C3-47A2-A8CA-89913B4C856B}" type="presParOf" srcId="{DEB5A4BA-003C-4BE8-9394-C452E80827E9}" destId="{89CEF874-07B1-4592-BEB6-A70B9FE2D8C3}" srcOrd="0" destOrd="0" presId="urn:microsoft.com/office/officeart/2005/8/layout/vList5"/>
    <dgm:cxn modelId="{CF988D5F-D261-4BE4-A5D4-DF985EE16C6F}" type="presParOf" srcId="{DEB5A4BA-003C-4BE8-9394-C452E80827E9}" destId="{A8207D7A-4EFB-4952-85E4-A10C3D3FA6EF}" srcOrd="1" destOrd="0" presId="urn:microsoft.com/office/officeart/2005/8/layout/vList5"/>
    <dgm:cxn modelId="{6E4DF381-B92B-472C-8A32-EBF09988C106}" type="presParOf" srcId="{081B4E66-2980-47EF-B73C-D9766A4E15D7}" destId="{9FFD5BCA-3FED-4788-9EAF-79723D574375}" srcOrd="3" destOrd="0" presId="urn:microsoft.com/office/officeart/2005/8/layout/vList5"/>
    <dgm:cxn modelId="{DA3A4DBC-B54F-40A9-AFB7-5EDBFB07216E}" type="presParOf" srcId="{081B4E66-2980-47EF-B73C-D9766A4E15D7}" destId="{DE2ED512-1819-40D9-B57B-E1F8CF99A64B}" srcOrd="4" destOrd="0" presId="urn:microsoft.com/office/officeart/2005/8/layout/vList5"/>
    <dgm:cxn modelId="{65B04816-668A-4E6F-8F8C-4CD6093AF3FC}" type="presParOf" srcId="{DE2ED512-1819-40D9-B57B-E1F8CF99A64B}" destId="{E82DD011-B5E3-4DB2-B7D4-58F85058D5A5}" srcOrd="0" destOrd="0" presId="urn:microsoft.com/office/officeart/2005/8/layout/vList5"/>
    <dgm:cxn modelId="{0DBD9045-BF86-443B-A01A-A8F49CFE5931}" type="presParOf" srcId="{DE2ED512-1819-40D9-B57B-E1F8CF99A64B}" destId="{3B4162E3-480C-4C83-81C8-94306270650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8E8407-81B1-4823-BE38-72D2A500C3F9}">
      <dsp:nvSpPr>
        <dsp:cNvPr id="0" name=""/>
        <dsp:cNvSpPr/>
      </dsp:nvSpPr>
      <dsp:spPr>
        <a:xfrm rot="5400000">
          <a:off x="4766278" y="-3075833"/>
          <a:ext cx="981741" cy="72689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Список участников ИС 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Специализированная форма для внесения информации из протоколов оценивания ИС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Журнал проведения опытной эксплуатации 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Регламент проведения опытной эксплуатации, сборник форм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</dsp:txBody>
      <dsp:txXfrm rot="5400000">
        <a:off x="4766278" y="-3075833"/>
        <a:ext cx="981741" cy="7268916"/>
      </dsp:txXfrm>
    </dsp:sp>
    <dsp:sp modelId="{E968B18E-7722-40A3-89D9-963D369AAECA}">
      <dsp:nvSpPr>
        <dsp:cNvPr id="0" name=""/>
        <dsp:cNvSpPr/>
      </dsp:nvSpPr>
      <dsp:spPr>
        <a:xfrm>
          <a:off x="686" y="5"/>
          <a:ext cx="1622003" cy="1113873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4">
                  <a:lumMod val="75000"/>
                </a:schemeClr>
              </a:solidFill>
            </a:rPr>
            <a:t>В ОО из РЦОИ</a:t>
          </a:r>
          <a:endParaRPr lang="ru-RU" sz="2000" b="1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686" y="5"/>
        <a:ext cx="1622003" cy="1113873"/>
      </dsp:txXfrm>
    </dsp:sp>
    <dsp:sp modelId="{A8207D7A-4EFB-4952-85E4-A10C3D3FA6EF}">
      <dsp:nvSpPr>
        <dsp:cNvPr id="0" name=""/>
        <dsp:cNvSpPr/>
      </dsp:nvSpPr>
      <dsp:spPr>
        <a:xfrm rot="5400000">
          <a:off x="4693985" y="-1918449"/>
          <a:ext cx="1090821" cy="719563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Текст для чтения, карточки с темами беседы на выбор и планами беседы (по 2 экз.)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Карточки экзаменатора-собеседника по каждой теме беседы (по каждой теме)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Ведомость учета проведения ИС в аудитории  (1 на ауд.)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Протоколы эксперта для оценивания ответов участников ИС (на каждого участника)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i="0" kern="1200" dirty="0" smtClean="0">
              <a:solidFill>
                <a:schemeClr val="accent4">
                  <a:lumMod val="75000"/>
                </a:schemeClr>
              </a:solidFill>
            </a:rPr>
            <a:t>Конверты для упаковки протоколов эксперта для оценивания ответов участников ИС</a:t>
          </a:r>
          <a:endParaRPr lang="ru-RU" sz="1400" i="0" kern="1200" dirty="0">
            <a:solidFill>
              <a:schemeClr val="accent4">
                <a:lumMod val="75000"/>
              </a:schemeClr>
            </a:solidFill>
          </a:endParaRPr>
        </a:p>
      </dsp:txBody>
      <dsp:txXfrm rot="5400000">
        <a:off x="4693985" y="-1918449"/>
        <a:ext cx="1090821" cy="7195637"/>
      </dsp:txXfrm>
    </dsp:sp>
    <dsp:sp modelId="{89CEF874-07B1-4592-BEB6-A70B9FE2D8C3}">
      <dsp:nvSpPr>
        <dsp:cNvPr id="0" name=""/>
        <dsp:cNvSpPr/>
      </dsp:nvSpPr>
      <dsp:spPr>
        <a:xfrm>
          <a:off x="686" y="1171255"/>
          <a:ext cx="1694434" cy="1113873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4">
                  <a:lumMod val="75000"/>
                </a:schemeClr>
              </a:solidFill>
            </a:rPr>
            <a:t>В аудиторию  проведения    </a:t>
          </a:r>
          <a:endParaRPr lang="ru-RU" sz="2000" b="1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686" y="1171255"/>
        <a:ext cx="1694434" cy="1113873"/>
      </dsp:txXfrm>
    </dsp:sp>
    <dsp:sp modelId="{3B4162E3-480C-4C83-81C8-943062706506}">
      <dsp:nvSpPr>
        <dsp:cNvPr id="0" name=""/>
        <dsp:cNvSpPr/>
      </dsp:nvSpPr>
      <dsp:spPr>
        <a:xfrm rot="5400000">
          <a:off x="5012036" y="-536447"/>
          <a:ext cx="891099" cy="686841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chemeClr val="accent4">
                  <a:lumMod val="75000"/>
                </a:schemeClr>
              </a:solidFill>
            </a:rPr>
            <a:t>Специализированная форма для внесения информации из протоколов оценивания ИС</a:t>
          </a:r>
          <a:endParaRPr lang="ru-RU" sz="1600" kern="1200" dirty="0">
            <a:solidFill>
              <a:schemeClr val="accent4">
                <a:lumMod val="75000"/>
              </a:schemeClr>
            </a:solidFill>
          </a:endParaRPr>
        </a:p>
      </dsp:txBody>
      <dsp:txXfrm rot="5400000">
        <a:off x="5012036" y="-536447"/>
        <a:ext cx="891099" cy="6868414"/>
      </dsp:txXfrm>
    </dsp:sp>
    <dsp:sp modelId="{E82DD011-B5E3-4DB2-B7D4-58F85058D5A5}">
      <dsp:nvSpPr>
        <dsp:cNvPr id="0" name=""/>
        <dsp:cNvSpPr/>
      </dsp:nvSpPr>
      <dsp:spPr>
        <a:xfrm>
          <a:off x="686" y="2340822"/>
          <a:ext cx="2022691" cy="1113873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4">
                  <a:lumMod val="75000"/>
                </a:schemeClr>
              </a:solidFill>
            </a:rPr>
            <a:t>В штаб</a:t>
          </a:r>
          <a:endParaRPr lang="ru-RU" sz="2000" b="1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686" y="2340822"/>
        <a:ext cx="2022691" cy="1113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71" cy="496332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544" y="0"/>
            <a:ext cx="2944971" cy="496332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/>
              <a:pPr/>
              <a:t>6/30/2006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9" y="4715153"/>
            <a:ext cx="5436870" cy="4466987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4971" cy="496332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544" y="9428583"/>
            <a:ext cx="2944971" cy="496332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ru-RU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ru-RU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kumimoji="0" lang="ru-RU">
                <a:solidFill>
                  <a:srgbClr val="FFFFFF"/>
                </a:solidFill>
              </a:rPr>
              <a:pPr algn="ctr"/>
              <a:t>09.11.2017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ru-RU" cap="all" baseline="0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ru-RU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ru-RU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ru-RU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ru-RU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ru-RU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2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ru-RU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ru-RU" sz="4200" b="0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ru-RU" sz="1800"/>
            </a:lvl1pPr>
            <a:lvl2pPr eaLnBrk="1" latinLnBrk="0" hangingPunct="1">
              <a:buNone/>
              <a:defRPr kumimoji="0" lang="ru-RU" sz="1200"/>
            </a:lvl2pPr>
            <a:lvl3pPr eaLnBrk="1" latinLnBrk="0" hangingPunct="1">
              <a:buNone/>
              <a:defRPr kumimoji="0" lang="ru-RU" sz="1000"/>
            </a:lvl3pPr>
            <a:lvl4pPr eaLnBrk="1" latinLnBrk="0" hangingPunct="1">
              <a:buNone/>
              <a:defRPr kumimoji="0" lang="ru-RU" sz="900"/>
            </a:lvl4pPr>
            <a:lvl5pPr eaLnBrk="1" latinLnBrk="0" hangingPunct="1"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ru-RU"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ru-RU" sz="1700"/>
            </a:lvl1pPr>
            <a:lvl2pPr eaLnBrk="1" latinLnBrk="0" hangingPunct="1">
              <a:buFontTx/>
              <a:buNone/>
              <a:defRPr kumimoji="0" lang="ru-RU" sz="1200"/>
            </a:lvl2pPr>
            <a:lvl3pPr eaLnBrk="1" latinLnBrk="0" hangingPunct="1">
              <a:buFontTx/>
              <a:buNone/>
              <a:defRPr kumimoji="0" lang="ru-RU" sz="1000"/>
            </a:lvl3pPr>
            <a:lvl4pPr eaLnBrk="1" latinLnBrk="0" hangingPunct="1">
              <a:buFontTx/>
              <a:buNone/>
              <a:defRPr kumimoji="0" lang="ru-RU" sz="900"/>
            </a:lvl4pPr>
            <a:lvl5pPr eaLnBrk="1" latinLnBrk="0" hangingPunct="1">
              <a:buFontTx/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ru-RU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ru-RU" sz="2800"/>
            </a:lvl1pPr>
            <a:extLst/>
          </a:lstStyle>
          <a:p>
            <a:pPr algn="ctr"/>
            <a:fld id="{8F82E0A0-C266-4798-8C8F-B9F91E9DA37E}" type="slidenum">
              <a:rPr kumimoji="0" lang="ru-RU" sz="28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ru-RU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kumimoji="0" lang="ru-RU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ru-RU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ru-RU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ru-RU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1203598"/>
            <a:ext cx="8496944" cy="230425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Модель итогового устного собеседования по русскому языку 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в 9 классе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139952" y="4268086"/>
            <a:ext cx="4809356" cy="75193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b="1" dirty="0" smtClean="0">
                <a:latin typeface="+mj-lt"/>
                <a:cs typeface="Times New Roman" pitchFamily="18" charset="0"/>
              </a:rPr>
              <a:t>Егорова Юлия Станиславовна</a:t>
            </a:r>
          </a:p>
          <a:p>
            <a:pPr algn="r"/>
            <a:r>
              <a:rPr lang="ru-RU" b="1" dirty="0" smtClean="0">
                <a:latin typeface="+mj-lt"/>
                <a:cs typeface="Times New Roman" pitchFamily="18" charset="0"/>
              </a:rPr>
              <a:t>директор</a:t>
            </a:r>
            <a:endParaRPr lang="ru-RU" b="1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Завершение 1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987574"/>
          <a:ext cx="8640960" cy="360157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736304"/>
                <a:gridCol w="5904656"/>
              </a:tblGrid>
              <a:tr h="301124"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Завершение ИС в аудитории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88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Эксперт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у</a:t>
                      </a:r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паковывает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протоколы 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для оценивания ответов участников ИС в доставочный конверт</a:t>
                      </a:r>
                      <a:r>
                        <a:rPr lang="ru-RU" sz="1600" i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и передает его экзаменатору-собеседнику  </a:t>
                      </a:r>
                      <a:endParaRPr lang="ru-RU" sz="16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Экзаменатор-собеседник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с</a:t>
                      </a:r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обирает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все материалы, использовавшиеся для проведения ИС, а также конверт с протоколами  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для оценивания ответов участников ИС и передает ответственному организатору ОО </a:t>
                      </a:r>
                      <a:b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 штабе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0112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Технический</a:t>
                      </a:r>
                      <a:r>
                        <a:rPr lang="ru-RU" sz="18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специалист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</a:t>
                      </a:r>
                      <a:r>
                        <a:rPr lang="ru-RU" sz="1600" baseline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с</a:t>
                      </a:r>
                      <a:r>
                        <a:rPr lang="ru-RU" sz="160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охраняет</a:t>
                      </a:r>
                      <a:r>
                        <a:rPr lang="ru-RU" sz="1600" baseline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на </a:t>
                      </a:r>
                      <a:r>
                        <a:rPr lang="ru-RU" sz="1600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флеш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–накопитель  аудиозапись  ИС и передает ее ответственному организатору ОО;</a:t>
                      </a:r>
                    </a:p>
                    <a:p>
                      <a:pPr algn="just"/>
                      <a:r>
                        <a:rPr lang="ru-RU" sz="1600" baseline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- переносит 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результаты ИС из протоколов экспертов 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для оценивания ответов участников </a:t>
                      </a:r>
                      <a:r>
                        <a:rPr lang="ru-RU" sz="1600" i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ИС в с</a:t>
                      </a:r>
                      <a:r>
                        <a:rPr lang="ru-RU" sz="160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пециализированную форму</a:t>
                      </a:r>
                      <a:r>
                        <a:rPr lang="ru-RU" sz="1600" baseline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60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для внесения информации из протоколов оценивания ИС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Завершение 2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1290806"/>
          <a:ext cx="864096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088232"/>
                <a:gridCol w="6552728"/>
              </a:tblGrid>
              <a:tr h="301124"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Завершение ИС в штабе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88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Ответственный организатор ОО передает в РЦОИ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электронном носителе или по защищенному каналу связи: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с</a:t>
                      </a:r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пециализированную форму для внесения информации из протоколов оценивания ИС;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а</a:t>
                      </a:r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удиозаписи ответов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участников ИС;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журналы проведения опытной эксплуатации.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aseline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На бумажных носителях:</a:t>
                      </a:r>
                    </a:p>
                    <a:p>
                      <a:pPr lvl="0"/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 в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едомости учета проведения ИС в аудиториях;</a:t>
                      </a:r>
                    </a:p>
                    <a:p>
                      <a:pPr lvl="0">
                        <a:buFontTx/>
                        <a:buChar char="-"/>
                      </a:pPr>
                      <a:r>
                        <a:rPr lang="ru-RU" sz="1600" i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п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ротоколы экспертов для оценивания ответов участников ИС;</a:t>
                      </a:r>
                    </a:p>
                    <a:p>
                      <a:pPr lvl="0">
                        <a:buFontTx/>
                        <a:buChar char="-"/>
                      </a:pP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журналы проведения опытной эксплуатации </a:t>
                      </a:r>
                      <a:endParaRPr lang="ru-RU" sz="16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Завершение 3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987574"/>
          <a:ext cx="8640960" cy="262128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736304"/>
                <a:gridCol w="5904656"/>
              </a:tblGrid>
              <a:tr h="301124"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Завершение ИС в регионе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88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РЦОИ передает в ФЦТ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 обязательном порядке: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1. Специализированную форму для внесения информации из протоколов оценивания ИС</a:t>
                      </a: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(загрузка в ФИС ГИА и Приема);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2. Журнал проведения опытной эксплуатации.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По запросу ФЦТ: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Аудиозаписи ответов</a:t>
                      </a: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участников ИС;</a:t>
                      </a:r>
                    </a:p>
                    <a:p>
                      <a:pPr lvl="0"/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2.  В</a:t>
                      </a:r>
                      <a:r>
                        <a:rPr lang="ru-RU" sz="1600" b="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едомости учета 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проведения ИС в аудиториях;</a:t>
                      </a:r>
                    </a:p>
                    <a:p>
                      <a:pPr lvl="0">
                        <a:buFontTx/>
                        <a:buNone/>
                      </a:pPr>
                      <a:r>
                        <a:rPr lang="ru-RU" sz="1600" i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3.  П</a:t>
                      </a:r>
                      <a:r>
                        <a:rPr lang="ru-RU" sz="1600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ротоколы экспертов для оценивания ответов участников ИС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Модели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987574"/>
          <a:ext cx="8640960" cy="304565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76464"/>
                <a:gridCol w="4464496"/>
              </a:tblGrid>
              <a:tr h="32152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Варианты</a:t>
                      </a:r>
                      <a:r>
                        <a:rPr lang="ru-RU" sz="20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моделирования процедуры ИС</a:t>
                      </a:r>
                      <a:endParaRPr lang="ru-RU" sz="20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71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Малокомплектные</a:t>
                      </a:r>
                      <a:r>
                        <a:rPr lang="ru-RU" sz="18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ОО </a:t>
                      </a:r>
                      <a:endParaRPr lang="ru-RU" sz="18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Доставка</a:t>
                      </a:r>
                      <a:r>
                        <a:rPr lang="ru-RU" sz="16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участников в другие ОО</a:t>
                      </a:r>
                      <a:endParaRPr lang="ru-RU" sz="16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69052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Нехватка учителей русского языка и литературы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Приглашение учителей из других ОО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62147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Проверка результатов ИС вне аудитории (по решению ОИВ)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Иная технология проведения ИС в аудитории, дополнительные требования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81168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Массовая</a:t>
                      </a:r>
                      <a:r>
                        <a:rPr lang="ru-RU" sz="18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процедура </a:t>
                      </a:r>
                    </a:p>
                    <a:p>
                      <a:pPr algn="ctr"/>
                      <a:r>
                        <a:rPr lang="ru-RU" sz="18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(большое количество участников)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Проведение ИС в 2-3 дня с использованием разных тем собеседования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4227934"/>
          <a:ext cx="8928992" cy="57606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8928992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/>
                        <a:t>Предложения               Журнал проведения опытной эксплуатации</a:t>
                      </a:r>
                      <a:endParaRPr lang="ru-RU" sz="24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2195736" y="4299942"/>
            <a:ext cx="762384" cy="36004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544" y="8366"/>
            <a:ext cx="9468544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Контакты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275606"/>
            <a:ext cx="799288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Горячая линия ФГБУ «ФЦТ»</a:t>
            </a:r>
            <a:endParaRPr lang="en-US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Контакт-центр:</a:t>
            </a:r>
          </a:p>
          <a:p>
            <a:pPr lvl="0" algn="ctr"/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 algn="ctr"/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Телефон: 8 (495) 530 – 10 – 03</a:t>
            </a:r>
            <a:endParaRPr lang="en-US" sz="1600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en-US" sz="1600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E-mail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600" b="1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contact-center@rustest.ru</a:t>
            </a:r>
            <a:endParaRPr lang="ru-RU" sz="1600" b="1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 algn="ctr"/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Консультационная поддержка осуществляется в рабочие дни с 8:00 до 20:00</a:t>
            </a:r>
          </a:p>
          <a:p>
            <a:pPr lvl="0"/>
            <a:endParaRPr lang="ru-RU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146" name="Picture 2" descr="http://www.s.go4922.ru/section/newsIconCis2/upload/images/news/icon/94081_14587085369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1203598"/>
            <a:ext cx="1500312" cy="1000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Evdokimov\Desktop\ПРЕЗЕНТАЦИИ\фоны\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l="26775" r="16975" b="83600"/>
          <a:stretch>
            <a:fillRect/>
          </a:stretch>
        </p:blipFill>
        <p:spPr bwMode="auto">
          <a:xfrm rot="16200000">
            <a:off x="-2149971" y="2149971"/>
            <a:ext cx="5143500" cy="843558"/>
          </a:xfrm>
          <a:prstGeom prst="rect">
            <a:avLst/>
          </a:prstGeom>
          <a:noFill/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371600" y="1828800"/>
            <a:ext cx="7620000" cy="7429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6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588224" cy="720080"/>
          </a:xfrm>
        </p:spPr>
        <p:txBody>
          <a:bodyPr>
            <a:noAutofit/>
          </a:bodyPr>
          <a:lstStyle/>
          <a:p>
            <a:pPr algn="r"/>
            <a:r>
              <a:rPr lang="ru-RU" sz="3200" b="1" dirty="0" smtClean="0">
                <a:solidFill>
                  <a:schemeClr val="bg1"/>
                </a:solidFill>
              </a:rPr>
              <a:t>Основные идеи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6" name="Содержимое 5"/>
          <p:cNvSpPr txBox="1">
            <a:spLocks/>
          </p:cNvSpPr>
          <p:nvPr/>
        </p:nvSpPr>
        <p:spPr>
          <a:xfrm>
            <a:off x="1475656" y="2715766"/>
            <a:ext cx="1008112" cy="28803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ru-RU" b="1" dirty="0" smtClean="0">
                <a:solidFill>
                  <a:schemeClr val="bg1"/>
                </a:solidFill>
                <a:cs typeface="Times New Roman" pitchFamily="18" charset="0"/>
              </a:rPr>
              <a:t>1660 ППЭ 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683568" y="1197878"/>
          <a:ext cx="7056784" cy="1280161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365761">
                <a:tc>
                  <a:txBody>
                    <a:bodyPr/>
                    <a:lstStyle/>
                    <a:p>
                      <a:r>
                        <a:rPr lang="ru-RU" dirty="0" smtClean="0"/>
                        <a:t>1. Определение ответственных на региональном уровне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82311">
                <a:tc>
                  <a:txBody>
                    <a:bodyPr/>
                    <a:lstStyle/>
                    <a:p>
                      <a:r>
                        <a:rPr kumimoji="0" lang="ru-RU" sz="140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ответственный координатор от ОИВ</a:t>
                      </a:r>
                      <a:endParaRPr lang="ru-RU" sz="14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0013">
                <a:tc>
                  <a:txBody>
                    <a:bodyPr/>
                    <a:lstStyle/>
                    <a:p>
                      <a:r>
                        <a:rPr kumimoji="0" lang="ru-RU" sz="140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ответственный за проведение ИС от ИПК</a:t>
                      </a:r>
                      <a:endParaRPr lang="ru-RU" sz="14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0013">
                <a:tc>
                  <a:txBody>
                    <a:bodyPr/>
                    <a:lstStyle/>
                    <a:p>
                      <a:r>
                        <a:rPr kumimoji="0" lang="ru-RU" sz="140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cs typeface="Arial" pitchFamily="34" charset="0"/>
                        </a:rPr>
                        <a:t>ответственный за передачу данных от РЦОИ</a:t>
                      </a:r>
                      <a:endParaRPr lang="ru-RU" sz="14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683568" y="2638038"/>
          <a:ext cx="705678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120013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ИС будет проходить в период учебного процесса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683568" y="3142094"/>
          <a:ext cx="705678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120013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ИС будет проводится в своей школе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683568" y="3646150"/>
          <a:ext cx="705678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120013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ИС будет проводится учителями школы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683568" y="4150206"/>
          <a:ext cx="705678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056784"/>
              </a:tblGrid>
              <a:tr h="120013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5.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Получение тем для ИС - за 30 минут с федерального уровня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1470"/>
            <a:ext cx="7092280" cy="720080"/>
          </a:xfrm>
        </p:spPr>
        <p:txBody>
          <a:bodyPr>
            <a:noAutofit/>
          </a:bodyPr>
          <a:lstStyle/>
          <a:p>
            <a:pPr algn="r"/>
            <a:r>
              <a:rPr lang="ru-RU" sz="3200" b="1" dirty="0" smtClean="0">
                <a:solidFill>
                  <a:schemeClr val="bg1"/>
                </a:solidFill>
              </a:rPr>
              <a:t>Ход ИС (основная модель)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51520" y="1419622"/>
          <a:ext cx="7416824" cy="504056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416824"/>
              </a:tblGrid>
              <a:tr h="504056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ru-RU" sz="2000" dirty="0" smtClean="0"/>
                        <a:t>Приглашение участников в аудиторию проведения ИС.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51520" y="2139702"/>
          <a:ext cx="7416824" cy="13106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416824"/>
              </a:tblGrid>
              <a:tr h="720080"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. Выбор участников темы для беседы.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3. Проведение собеседования экзаменатором-собеседником.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4. Оценивание ответа участника экспертом.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5. Ведение поточной аудиозаписи.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7956376" y="2139702"/>
          <a:ext cx="504056" cy="12961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04056"/>
              </a:tblGrid>
              <a:tr h="1296144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ru-RU" sz="2000" dirty="0" smtClean="0"/>
                        <a:t>15 минут</a:t>
                      </a:r>
                    </a:p>
                  </a:txBody>
                  <a:tcPr vert="vert270"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51520" y="3723878"/>
          <a:ext cx="7416824" cy="504056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7416824"/>
              </a:tblGrid>
              <a:tr h="504056"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ru-RU" sz="2000" dirty="0" smtClean="0"/>
                        <a:t>6.</a:t>
                      </a:r>
                      <a:r>
                        <a:rPr lang="ru-RU" sz="2000" baseline="0" dirty="0" smtClean="0"/>
                        <a:t> Выдача результатов ИС – в течение суток со дня проведения </a:t>
                      </a:r>
                      <a:endParaRPr lang="ru-RU" sz="20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Доставка материалов ИС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043608" y="1059582"/>
          <a:ext cx="6984776" cy="8229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6984776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Схемы</a:t>
                      </a:r>
                      <a:r>
                        <a:rPr lang="ru-RU" sz="2400" baseline="0" dirty="0" smtClean="0"/>
                        <a:t> </a:t>
                      </a:r>
                    </a:p>
                    <a:p>
                      <a:pPr algn="ctr"/>
                      <a:r>
                        <a:rPr lang="ru-RU" sz="2400" baseline="0" dirty="0" smtClean="0"/>
                        <a:t>доставки материалов для проведения ИС</a:t>
                      </a:r>
                      <a:endParaRPr lang="ru-RU" sz="2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2355726"/>
          <a:ext cx="3960440" cy="914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960440"/>
              </a:tblGrid>
              <a:tr h="1200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Портал,</a:t>
                      </a:r>
                      <a:r>
                        <a:rPr lang="ru-RU" baseline="0" dirty="0" smtClean="0"/>
                        <a:t> используемый для доставки тем итогового сочинения (изложения)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716016" y="2355726"/>
          <a:ext cx="3960440" cy="93610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960440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Личный</a:t>
                      </a:r>
                      <a:r>
                        <a:rPr lang="ru-RU" baseline="0" dirty="0" smtClean="0"/>
                        <a:t> кабинет школы, используемый при проведении ВПР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95536" y="3795886"/>
          <a:ext cx="3960440" cy="640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960440"/>
              </a:tblGrid>
              <a:tr h="1200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 30 минут до начала ИС</a:t>
                      </a:r>
                    </a:p>
                    <a:p>
                      <a:pPr algn="ctr"/>
                      <a:r>
                        <a:rPr lang="ru-RU" dirty="0" smtClean="0"/>
                        <a:t>(по часовым поясам)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4716016" y="3790166"/>
          <a:ext cx="3888432" cy="6400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888432"/>
              </a:tblGrid>
              <a:tr h="12001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 30 минут до начала ИС</a:t>
                      </a:r>
                    </a:p>
                    <a:p>
                      <a:pPr algn="ctr"/>
                      <a:r>
                        <a:rPr lang="ru-RU" dirty="0" smtClean="0"/>
                        <a:t>(по часовым поясам)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Штриховая стрелка вправо 18"/>
          <p:cNvSpPr/>
          <p:nvPr/>
        </p:nvSpPr>
        <p:spPr>
          <a:xfrm rot="5400000">
            <a:off x="2114016" y="1861382"/>
            <a:ext cx="504056" cy="484632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Штриховая стрелка вправо 19"/>
          <p:cNvSpPr/>
          <p:nvPr/>
        </p:nvSpPr>
        <p:spPr>
          <a:xfrm rot="5400000">
            <a:off x="6146464" y="1861382"/>
            <a:ext cx="504056" cy="484632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2123728" y="3291830"/>
            <a:ext cx="484632" cy="504056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6247608" y="3291830"/>
            <a:ext cx="484632" cy="504056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Кадры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3635896" y="1948334"/>
          <a:ext cx="93610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93610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79512" y="1954054"/>
          <a:ext cx="3384376" cy="2343512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384376"/>
              </a:tblGrid>
              <a:tr h="43204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Ответственный организатор ОО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Организатор вне аудитории</a:t>
                      </a: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Технический специалист</a:t>
                      </a: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Экзаменатор-собеседник</a:t>
                      </a:r>
                      <a:endParaRPr lang="ru-RU" sz="8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ru-RU" sz="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Эксперт</a:t>
                      </a:r>
                      <a:endParaRPr lang="ru-RU" sz="8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ru-RU" sz="8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907704" y="1131590"/>
          <a:ext cx="5256584" cy="57606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Кадровые ресурсы в ОО</a:t>
                      </a:r>
                      <a:endParaRPr lang="ru-RU" sz="24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644009" y="1954054"/>
          <a:ext cx="4392488" cy="234588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4392488"/>
              </a:tblGrid>
              <a:tr h="459835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Директор, заместитель директора</a:t>
                      </a:r>
                      <a:endParaRPr lang="ru-RU" sz="16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760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Работник ОО</a:t>
                      </a:r>
                    </a:p>
                  </a:txBody>
                  <a:tcPr/>
                </a:tc>
              </a:tr>
              <a:tr h="4319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Учителя,</a:t>
                      </a: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владеющие навыками работы с ПК</a:t>
                      </a:r>
                      <a:endParaRPr lang="ru-RU" sz="1600" b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4315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Учитель с высшим</a:t>
                      </a:r>
                      <a:r>
                        <a:rPr lang="ru-RU" sz="14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образованием, и коммуникативными навыками</a:t>
                      </a:r>
                      <a:endParaRPr lang="ru-RU" sz="14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59835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Учитель русского языка</a:t>
                      </a: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и литературы</a:t>
                      </a:r>
                      <a:endParaRPr lang="ru-RU" sz="16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635896" y="2452390"/>
          <a:ext cx="93610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93610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1-2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3635896" y="2956446"/>
          <a:ext cx="93610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93610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1-2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635896" y="3388494"/>
          <a:ext cx="936104" cy="36576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93610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По кол. ауд.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3635896" y="3898270"/>
          <a:ext cx="936104" cy="360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936104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По кол. ауд.</a:t>
                      </a:r>
                      <a:endParaRPr lang="ru-RU" sz="11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Техника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07504" y="1635646"/>
          <a:ext cx="3960440" cy="3117251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960440"/>
              </a:tblGrid>
              <a:tr h="116781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Компьютер с</a:t>
                      </a:r>
                      <a:r>
                        <a:rPr lang="ru-RU" sz="18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подключением к сети Интернет и установленным ПО </a:t>
                      </a:r>
                      <a:r>
                        <a:rPr kumimoji="0" lang="ru-RU" sz="18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«Результаты итогового собеседования»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6288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Принтер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288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Компьютер + микрофон/ диктофон</a:t>
                      </a:r>
                    </a:p>
                  </a:txBody>
                  <a:tcPr/>
                </a:tc>
              </a:tr>
              <a:tr h="65962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Флеш-накопитель</a:t>
                      </a:r>
                      <a:endParaRPr lang="ru-RU" sz="18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800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sz="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907704" y="987574"/>
          <a:ext cx="5256584" cy="57606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Технические ресурсы в ОО</a:t>
                      </a:r>
                      <a:endParaRPr lang="ru-RU" sz="24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788023" y="1635646"/>
          <a:ext cx="4283967" cy="30994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4283967"/>
              </a:tblGrid>
              <a:tr h="1224136"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получение материалов для проведения ИС </a:t>
                      </a:r>
                      <a:b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с федерального ресурса,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внесение результатов ИС, </a:t>
                      </a:r>
                    </a:p>
                    <a:p>
                      <a:pPr algn="just">
                        <a:buFontTx/>
                        <a:buChar char="-"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взаимодействи</a:t>
                      </a: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е с РЦОИ</a:t>
                      </a:r>
                    </a:p>
                  </a:txBody>
                  <a:tcPr>
                    <a:noFill/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 распечатка</a:t>
                      </a: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материалов для проведения ИС и форм</a:t>
                      </a:r>
                      <a:endParaRPr lang="ru-RU" sz="1600" b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- запись беседы</a:t>
                      </a: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участника с экзаменатором-собеседником</a:t>
                      </a:r>
                      <a:endParaRPr lang="ru-RU" sz="1600" b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ru-RU" sz="16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с</a:t>
                      </a:r>
                      <a:r>
                        <a:rPr lang="ru-RU" sz="16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бор ответов участников ИС, передача данных в РЦОИ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Стрелка вправо 13"/>
          <p:cNvSpPr/>
          <p:nvPr/>
        </p:nvSpPr>
        <p:spPr>
          <a:xfrm>
            <a:off x="4067944" y="2067694"/>
            <a:ext cx="720080" cy="1872208"/>
          </a:xfrm>
          <a:prstGeom prst="rightArrow">
            <a:avLst>
              <a:gd name="adj1" fmla="val 50000"/>
              <a:gd name="adj2" fmla="val 4404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graphicFrame>
        <p:nvGraphicFramePr>
          <p:cNvPr id="10" name="Содержимое 9"/>
          <p:cNvGraphicFramePr>
            <a:graphicFrameLocks noGrp="1"/>
          </p:cNvGraphicFramePr>
          <p:nvPr>
            <p:ph sz="quarter" idx="13"/>
          </p:nvPr>
        </p:nvGraphicFramePr>
        <p:xfrm>
          <a:off x="179512" y="915566"/>
          <a:ext cx="8784975" cy="188364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872208"/>
                <a:gridCol w="6912767"/>
              </a:tblGrid>
              <a:tr h="360039">
                <a:tc gridSpan="2"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Кадровые ресурсы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0039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 аудитория: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человека (экзаменатор-собеседник, эксперт)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13446">
                <a:tc v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 компьютер с микрофоном/диктофон</a:t>
                      </a:r>
                      <a:endParaRPr lang="ru-RU" b="1" baseline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20607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15</a:t>
                      </a:r>
                      <a:r>
                        <a:rPr lang="ru-RU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минут = 1 участник (4 участника в час)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313446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Итого:</a:t>
                      </a:r>
                      <a:r>
                        <a:rPr lang="ru-RU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</a:t>
                      </a:r>
                      <a:r>
                        <a:rPr lang="ru-RU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класс из 28 человек = 7 часов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4227934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/>
          </a:p>
        </p:txBody>
      </p:sp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2843808" y="51470"/>
            <a:ext cx="6192688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Расчет ресурсов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12" name="Содержимое 9"/>
          <p:cNvGraphicFramePr>
            <a:graphicFrameLocks/>
          </p:cNvGraphicFramePr>
          <p:nvPr/>
        </p:nvGraphicFramePr>
        <p:xfrm>
          <a:off x="179512" y="2931790"/>
          <a:ext cx="8856984" cy="192024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422889"/>
                <a:gridCol w="1067167"/>
                <a:gridCol w="1422889"/>
                <a:gridCol w="3492074"/>
                <a:gridCol w="1451965"/>
              </a:tblGrid>
              <a:tr h="360040">
                <a:tc gridSpan="5"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Организация процедуры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7239">
                <a:tc rowSpan="3"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4 урока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время </a:t>
                      </a:r>
                      <a:r>
                        <a:rPr lang="ru-RU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проведения – 3,5 часа</a:t>
                      </a:r>
                      <a:endParaRPr lang="en-US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 класс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аудитории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 экзаменатора -  собеседника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эксперта</a:t>
                      </a:r>
                    </a:p>
                  </a:txBody>
                  <a:tcPr anchor="ctr">
                    <a:noFill/>
                  </a:tcPr>
                </a:tc>
              </a:tr>
              <a:tr h="337239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2 класса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4 аудитории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4 экзаменатора -  собеседника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4 эксперта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21549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3 класса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6 аудиторий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6 экзаменаторов -  собеседников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6 экспертов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337239"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…………….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………………….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…………………………………………………….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…………………..</a:t>
                      </a:r>
                      <a:endParaRPr lang="ru-RU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Документы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23728" y="915566"/>
          <a:ext cx="5256584" cy="57606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525658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Документарное сопровождение ИС</a:t>
                      </a:r>
                      <a:endParaRPr lang="ru-RU" sz="24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251520" y="1563638"/>
          <a:ext cx="889248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VEvdokimov\Desktop\ПРЕЗЕНТАЦИИ\Водяные знаки\Светлый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6"/>
            <a:ext cx="9144000" cy="5135134"/>
          </a:xfrm>
          <a:prstGeom prst="rect">
            <a:avLst/>
          </a:prstGeom>
          <a:noFill/>
        </p:spPr>
      </p:pic>
      <p:pic>
        <p:nvPicPr>
          <p:cNvPr id="1026" name="Picture 2" descr="C:\Users\VEvdokimov\Desktop\ПРЕЗЕНТАЦИИ\Водяные знаки\1615857.jpg"/>
          <p:cNvPicPr>
            <a:picLocks noChangeAspect="1" noChangeArrowheads="1"/>
          </p:cNvPicPr>
          <p:nvPr/>
        </p:nvPicPr>
        <p:blipFill>
          <a:blip r:embed="rId3" cstate="print"/>
          <a:srcRect b="83600"/>
          <a:stretch>
            <a:fillRect/>
          </a:stretch>
        </p:blipFill>
        <p:spPr bwMode="auto">
          <a:xfrm>
            <a:off x="0" y="0"/>
            <a:ext cx="9144000" cy="84355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55776" y="51470"/>
            <a:ext cx="6480720" cy="720080"/>
          </a:xfrm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chemeClr val="bg1"/>
                </a:solidFill>
              </a:rPr>
              <a:t>Процедура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1203597"/>
          <a:ext cx="8784976" cy="309634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440160"/>
                <a:gridCol w="7344816"/>
              </a:tblGrid>
              <a:tr h="525176">
                <a:tc gridSpan="2"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Организатор</a:t>
                      </a:r>
                      <a:r>
                        <a:rPr lang="ru-RU" sz="1800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приглашает участника в аудиторию проведения с урока</a:t>
                      </a:r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18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42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 аудитории подготовки: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Участник</a:t>
                      </a:r>
                      <a:r>
                        <a:rPr lang="ru-RU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выбирает тему для собеседования.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b="1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Экзаменатор-собеседник задает вопросы и заполняет ведомость учета проведения ИС в аудитории (время начала и окончания собеседования).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1" i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Эксперт оценивает участника и заносит результаты в п</a:t>
                      </a:r>
                      <a:r>
                        <a:rPr lang="ru-RU" sz="18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ротоколы эксперта для оценивания ответов участников ИС. </a:t>
                      </a:r>
                      <a:r>
                        <a:rPr lang="ru-RU" sz="1800" b="1" i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</a:t>
                      </a:r>
                      <a:endParaRPr lang="ru-RU" sz="1800" b="0" i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25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Организатор провожает участника на урок. Приглашает другого участника.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866</Words>
  <Application>Microsoft Office PowerPoint</Application>
  <PresentationFormat>Экран (16:9)</PresentationFormat>
  <Paragraphs>162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WidescreenPresentation</vt:lpstr>
      <vt:lpstr>Модель итогового устного собеседования по русскому языку  в 9 классе</vt:lpstr>
      <vt:lpstr>Основные идеи</vt:lpstr>
      <vt:lpstr>Ход ИС (основная модель)</vt:lpstr>
      <vt:lpstr>Доставка материалов ИС</vt:lpstr>
      <vt:lpstr>Кадры</vt:lpstr>
      <vt:lpstr>Техника</vt:lpstr>
      <vt:lpstr>Расчет ресурсов</vt:lpstr>
      <vt:lpstr>Документы</vt:lpstr>
      <vt:lpstr>Процедура</vt:lpstr>
      <vt:lpstr>Завершение 1</vt:lpstr>
      <vt:lpstr>Завершение 2</vt:lpstr>
      <vt:lpstr>Завершение 3</vt:lpstr>
      <vt:lpstr>Модели</vt:lpstr>
      <vt:lpstr>Контакты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2017-09-28T10:25:26Z</dcterms:created>
  <dcterms:modified xsi:type="dcterms:W3CDTF">2017-11-09T16:51:30Z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