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7" r:id="rId1"/>
  </p:sldMasterIdLst>
  <p:notesMasterIdLst>
    <p:notesMasterId r:id="rId14"/>
  </p:notesMasterIdLst>
  <p:sldIdLst>
    <p:sldId id="256" r:id="rId2"/>
    <p:sldId id="266" r:id="rId3"/>
    <p:sldId id="264" r:id="rId4"/>
    <p:sldId id="286" r:id="rId5"/>
    <p:sldId id="262" r:id="rId6"/>
    <p:sldId id="269" r:id="rId7"/>
    <p:sldId id="289" r:id="rId8"/>
    <p:sldId id="282" r:id="rId9"/>
    <p:sldId id="283" r:id="rId10"/>
    <p:sldId id="290" r:id="rId11"/>
    <p:sldId id="291" r:id="rId12"/>
    <p:sldId id="279" r:id="rId13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7D3F1"/>
    <a:srgbClr val="21A7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4" autoAdjust="0"/>
    <p:restoredTop sz="94569" autoAdjust="0"/>
  </p:normalViewPr>
  <p:slideViewPr>
    <p:cSldViewPr>
      <p:cViewPr>
        <p:scale>
          <a:sx n="94" d="100"/>
          <a:sy n="94" d="100"/>
        </p:scale>
        <p:origin x="-1272" y="-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2932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41B7F0A-4B69-49B3-A760-9B5C25ECED58}" type="doc">
      <dgm:prSet loTypeId="urn:microsoft.com/office/officeart/2008/layout/Picture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3EE418D-2C93-4F9C-B676-B48D50701368}">
      <dgm:prSet phldrT="[Текст]" custT="1"/>
      <dgm:spPr/>
      <dgm:t>
        <a:bodyPr/>
        <a:lstStyle/>
        <a:p>
          <a:pPr algn="just"/>
          <a:r>
            <a:rPr lang="ru-RU" altLang="ru-RU" sz="1400" b="1" kern="1200" dirty="0" smtClean="0">
              <a:solidFill>
                <a:schemeClr val="tx1"/>
              </a:solidFill>
              <a:latin typeface="+mj-lt"/>
              <a:ea typeface="+mj-ea"/>
              <a:cs typeface="+mj-cs"/>
            </a:rPr>
            <a:t>В соответствии с </a:t>
          </a:r>
          <a:r>
            <a:rPr lang="ru-RU" sz="1400" b="1" kern="1200" dirty="0" smtClean="0">
              <a:solidFill>
                <a:schemeClr val="tx1"/>
              </a:solidFill>
              <a:latin typeface="+mj-lt"/>
              <a:ea typeface="+mj-ea"/>
              <a:cs typeface="+mj-cs"/>
            </a:rPr>
            <a:t>п.4.3.4. Соглашения</a:t>
          </a:r>
          <a:r>
            <a:rPr lang="ru-RU" altLang="ru-RU" sz="1400" b="1" kern="1200" dirty="0" smtClean="0">
              <a:solidFill>
                <a:schemeClr val="tx1"/>
              </a:solidFill>
              <a:latin typeface="+mj-lt"/>
              <a:ea typeface="+mj-ea"/>
              <a:cs typeface="+mj-cs"/>
            </a:rPr>
            <a:t>: «</a:t>
          </a:r>
          <a:r>
            <a:rPr lang="ru-RU" sz="1400" b="1" kern="1200" dirty="0" smtClean="0">
              <a:solidFill>
                <a:schemeClr val="tx1"/>
              </a:solidFill>
              <a:latin typeface="+mj-lt"/>
              <a:ea typeface="+mj-ea"/>
              <a:cs typeface="+mj-cs"/>
            </a:rPr>
            <a:t>не позднее 15 числа месяца, следующего за кварталом, в котором была получена субсидия, в форме электронного документа в государственной интегрированной информационной системе управления общественными финансами «Электронный бюджет» отчеты о</a:t>
          </a:r>
          <a:r>
            <a:rPr lang="ru-RU" altLang="ru-RU" sz="1400" b="1" kern="1200" dirty="0" smtClean="0">
              <a:solidFill>
                <a:schemeClr val="tx1"/>
              </a:solidFill>
              <a:latin typeface="+mj-lt"/>
              <a:ea typeface="+mj-ea"/>
              <a:cs typeface="+mj-cs"/>
            </a:rPr>
            <a:t>:</a:t>
          </a:r>
          <a:endParaRPr lang="ru-RU" sz="1400" b="1" kern="1200" dirty="0">
            <a:solidFill>
              <a:schemeClr val="tx1"/>
            </a:solidFill>
            <a:latin typeface="+mj-lt"/>
            <a:ea typeface="+mj-ea"/>
            <a:cs typeface="+mj-cs"/>
          </a:endParaRPr>
        </a:p>
      </dgm:t>
    </dgm:pt>
    <dgm:pt modelId="{B844147C-6116-4D36-902C-028839E57BA6}" type="parTrans" cxnId="{AFF431B1-F80A-43B0-BE3B-B52721EFC329}">
      <dgm:prSet/>
      <dgm:spPr/>
      <dgm:t>
        <a:bodyPr/>
        <a:lstStyle/>
        <a:p>
          <a:endParaRPr lang="ru-RU"/>
        </a:p>
      </dgm:t>
    </dgm:pt>
    <dgm:pt modelId="{3741FAD6-C54B-4ED5-BB84-8D333F52AFC3}" type="sibTrans" cxnId="{AFF431B1-F80A-43B0-BE3B-B52721EFC329}">
      <dgm:prSet/>
      <dgm:spPr/>
      <dgm:t>
        <a:bodyPr/>
        <a:lstStyle/>
        <a:p>
          <a:endParaRPr lang="ru-RU"/>
        </a:p>
      </dgm:t>
    </dgm:pt>
    <dgm:pt modelId="{8A0AFE07-3CCB-46C7-937F-7C6D2CB7300D}">
      <dgm:prSet phldrT="[Текст]" custT="1"/>
      <dgm:spPr>
        <a:solidFill>
          <a:schemeClr val="bg1"/>
        </a:solidFill>
        <a:ln w="38100">
          <a:solidFill>
            <a:srgbClr val="77D3F1"/>
          </a:solidFill>
        </a:ln>
      </dgm:spPr>
      <dgm:t>
        <a:bodyPr/>
        <a:lstStyle/>
        <a:p>
          <a:pPr algn="just"/>
          <a:r>
            <a:rPr lang="ru-RU" sz="1400" b="1" kern="1200" dirty="0" smtClean="0">
              <a:solidFill>
                <a:schemeClr val="tx1"/>
              </a:solidFill>
              <a:latin typeface="+mj-lt"/>
              <a:ea typeface="+mj-ea"/>
              <a:cs typeface="+mj-cs"/>
            </a:rPr>
            <a:t>расходах бюджета субъекта Российской Федерации, в целях софинансирования которых предоставляется субсидия, по форме согласно приложению № 4 к Соглашению, являющемуся его неотъемлемой частью;</a:t>
          </a:r>
          <a:endParaRPr lang="ru-RU" sz="1400" b="1" kern="1200" dirty="0">
            <a:solidFill>
              <a:schemeClr val="tx1"/>
            </a:solidFill>
            <a:latin typeface="+mj-lt"/>
            <a:ea typeface="+mj-ea"/>
            <a:cs typeface="+mj-cs"/>
          </a:endParaRPr>
        </a:p>
      </dgm:t>
    </dgm:pt>
    <dgm:pt modelId="{9A5B3F38-6EEB-4E38-9585-A234779362EC}" type="parTrans" cxnId="{68BA3D73-A3F3-4FED-A055-459AB3EC39FA}">
      <dgm:prSet/>
      <dgm:spPr/>
      <dgm:t>
        <a:bodyPr/>
        <a:lstStyle/>
        <a:p>
          <a:endParaRPr lang="ru-RU"/>
        </a:p>
      </dgm:t>
    </dgm:pt>
    <dgm:pt modelId="{C2F38764-D4C8-4252-A43C-20B6FAA06133}" type="sibTrans" cxnId="{68BA3D73-A3F3-4FED-A055-459AB3EC39FA}">
      <dgm:prSet/>
      <dgm:spPr/>
      <dgm:t>
        <a:bodyPr/>
        <a:lstStyle/>
        <a:p>
          <a:endParaRPr lang="ru-RU"/>
        </a:p>
      </dgm:t>
    </dgm:pt>
    <dgm:pt modelId="{FA013407-3E33-4737-A08A-2602EDE8D3B8}">
      <dgm:prSet phldrT="[Текст]" custT="1"/>
      <dgm:spPr/>
      <dgm:t>
        <a:bodyPr/>
        <a:lstStyle/>
        <a:p>
          <a:pPr algn="just"/>
          <a:r>
            <a:rPr lang="ru-RU" sz="1400" b="1" kern="1200" dirty="0" smtClean="0">
              <a:solidFill>
                <a:schemeClr val="tx1"/>
              </a:solidFill>
              <a:latin typeface="+mj-lt"/>
              <a:ea typeface="+mj-ea"/>
              <a:cs typeface="+mj-cs"/>
            </a:rPr>
            <a:t>достижении значений показателей результативности по форме согласно приложению №5 к Соглашению, являющемуся его неотъемлемой частью».</a:t>
          </a:r>
          <a:endParaRPr lang="ru-RU" sz="1400" b="1" kern="1200" dirty="0">
            <a:solidFill>
              <a:schemeClr val="tx1"/>
            </a:solidFill>
            <a:latin typeface="+mj-lt"/>
            <a:ea typeface="+mj-ea"/>
            <a:cs typeface="+mj-cs"/>
          </a:endParaRPr>
        </a:p>
      </dgm:t>
    </dgm:pt>
    <dgm:pt modelId="{753F5B26-09E6-4A84-AF13-64C8F88E1380}" type="parTrans" cxnId="{464950CE-B511-4DE8-BA30-E3FBA2AADC1F}">
      <dgm:prSet/>
      <dgm:spPr/>
      <dgm:t>
        <a:bodyPr/>
        <a:lstStyle/>
        <a:p>
          <a:endParaRPr lang="ru-RU"/>
        </a:p>
      </dgm:t>
    </dgm:pt>
    <dgm:pt modelId="{4100E7A5-C021-4D25-AE26-9C37F3B2BCE1}" type="sibTrans" cxnId="{464950CE-B511-4DE8-BA30-E3FBA2AADC1F}">
      <dgm:prSet/>
      <dgm:spPr/>
      <dgm:t>
        <a:bodyPr/>
        <a:lstStyle/>
        <a:p>
          <a:endParaRPr lang="ru-RU"/>
        </a:p>
      </dgm:t>
    </dgm:pt>
    <dgm:pt modelId="{A9374EF3-12F9-46F5-B2C6-0E65A4084660}" type="pres">
      <dgm:prSet presAssocID="{341B7F0A-4B69-49B3-A760-9B5C25ECED58}" presName="layout" presStyleCnt="0">
        <dgm:presLayoutVars>
          <dgm:chMax/>
          <dgm:chPref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748923B3-87F7-4D4C-A30C-90D3405872BE}" type="pres">
      <dgm:prSet presAssocID="{73EE418D-2C93-4F9C-B676-B48D50701368}" presName="root" presStyleCnt="0">
        <dgm:presLayoutVars>
          <dgm:chMax/>
          <dgm:chPref val="4"/>
        </dgm:presLayoutVars>
      </dgm:prSet>
      <dgm:spPr/>
    </dgm:pt>
    <dgm:pt modelId="{B925473B-1F99-4FA7-AC5C-480AB2A880B0}" type="pres">
      <dgm:prSet presAssocID="{73EE418D-2C93-4F9C-B676-B48D50701368}" presName="rootComposite" presStyleCnt="0">
        <dgm:presLayoutVars/>
      </dgm:prSet>
      <dgm:spPr/>
    </dgm:pt>
    <dgm:pt modelId="{6090263A-0DA4-445B-B85A-B46D1ACB9539}" type="pres">
      <dgm:prSet presAssocID="{73EE418D-2C93-4F9C-B676-B48D50701368}" presName="rootText" presStyleLbl="node0" presStyleIdx="0" presStyleCnt="1">
        <dgm:presLayoutVars>
          <dgm:chMax/>
          <dgm:chPref val="4"/>
        </dgm:presLayoutVars>
      </dgm:prSet>
      <dgm:spPr/>
      <dgm:t>
        <a:bodyPr/>
        <a:lstStyle/>
        <a:p>
          <a:endParaRPr lang="ru-RU"/>
        </a:p>
      </dgm:t>
    </dgm:pt>
    <dgm:pt modelId="{24AB390B-E62D-4FF0-AEE9-75CBD1698D66}" type="pres">
      <dgm:prSet presAssocID="{73EE418D-2C93-4F9C-B676-B48D50701368}" presName="childShape" presStyleCnt="0">
        <dgm:presLayoutVars>
          <dgm:chMax val="0"/>
          <dgm:chPref val="0"/>
        </dgm:presLayoutVars>
      </dgm:prSet>
      <dgm:spPr/>
    </dgm:pt>
    <dgm:pt modelId="{E95173D2-9A6F-4D40-9EFB-DA9005BB324B}" type="pres">
      <dgm:prSet presAssocID="{8A0AFE07-3CCB-46C7-937F-7C6D2CB7300D}" presName="childComposite" presStyleCnt="0">
        <dgm:presLayoutVars>
          <dgm:chMax val="0"/>
          <dgm:chPref val="0"/>
        </dgm:presLayoutVars>
      </dgm:prSet>
      <dgm:spPr/>
    </dgm:pt>
    <dgm:pt modelId="{3E9A82C9-7AA9-4DAE-AD0F-FB7922D39797}" type="pres">
      <dgm:prSet presAssocID="{8A0AFE07-3CCB-46C7-937F-7C6D2CB7300D}" presName="Image" presStyleLbl="node1" presStyleIdx="0" presStyleCnt="2"/>
      <dgm:spPr>
        <a:solidFill>
          <a:schemeClr val="accent2"/>
        </a:solidFill>
      </dgm:spPr>
      <dgm:t>
        <a:bodyPr/>
        <a:lstStyle/>
        <a:p>
          <a:endParaRPr lang="ru-RU"/>
        </a:p>
      </dgm:t>
    </dgm:pt>
    <dgm:pt modelId="{2EE5B983-715E-4C65-BCC0-75032695B783}" type="pres">
      <dgm:prSet presAssocID="{8A0AFE07-3CCB-46C7-937F-7C6D2CB7300D}" presName="childText" presStyleLbl="lnNode1" presStyleIdx="0" presStyleCnt="2" custLinFactNeighborX="-644" custLinFactNeighborY="159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29480DD-4B1A-4A6B-AA43-D69FDF224925}" type="pres">
      <dgm:prSet presAssocID="{FA013407-3E33-4737-A08A-2602EDE8D3B8}" presName="childComposite" presStyleCnt="0">
        <dgm:presLayoutVars>
          <dgm:chMax val="0"/>
          <dgm:chPref val="0"/>
        </dgm:presLayoutVars>
      </dgm:prSet>
      <dgm:spPr/>
    </dgm:pt>
    <dgm:pt modelId="{F3450A8D-230D-4BFF-91B3-1BC84405021C}" type="pres">
      <dgm:prSet presAssocID="{FA013407-3E33-4737-A08A-2602EDE8D3B8}" presName="Image" presStyleLbl="node1" presStyleIdx="1" presStyleCnt="2"/>
      <dgm:spPr>
        <a:solidFill>
          <a:schemeClr val="bg1"/>
        </a:solidFill>
        <a:ln w="38100">
          <a:solidFill>
            <a:srgbClr val="77D3F1"/>
          </a:solidFill>
        </a:ln>
      </dgm:spPr>
      <dgm:t>
        <a:bodyPr/>
        <a:lstStyle/>
        <a:p>
          <a:endParaRPr lang="ru-RU"/>
        </a:p>
      </dgm:t>
    </dgm:pt>
    <dgm:pt modelId="{9F1D8122-90C5-4545-8D6B-9AF2858723F8}" type="pres">
      <dgm:prSet presAssocID="{FA013407-3E33-4737-A08A-2602EDE8D3B8}" presName="childText" presStyleLbl="l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1061F5F-A556-4FB7-AB4B-B5D17DDFAF8F}" type="presOf" srcId="{8A0AFE07-3CCB-46C7-937F-7C6D2CB7300D}" destId="{2EE5B983-715E-4C65-BCC0-75032695B783}" srcOrd="0" destOrd="0" presId="urn:microsoft.com/office/officeart/2008/layout/PictureAccentList"/>
    <dgm:cxn modelId="{77509B04-5D3A-4FDD-A85D-F338FB7E8EC7}" type="presOf" srcId="{341B7F0A-4B69-49B3-A760-9B5C25ECED58}" destId="{A9374EF3-12F9-46F5-B2C6-0E65A4084660}" srcOrd="0" destOrd="0" presId="urn:microsoft.com/office/officeart/2008/layout/PictureAccentList"/>
    <dgm:cxn modelId="{F7B043D5-650D-4812-B396-6669FA7D7371}" type="presOf" srcId="{FA013407-3E33-4737-A08A-2602EDE8D3B8}" destId="{9F1D8122-90C5-4545-8D6B-9AF2858723F8}" srcOrd="0" destOrd="0" presId="urn:microsoft.com/office/officeart/2008/layout/PictureAccentList"/>
    <dgm:cxn modelId="{B455E3D3-60B6-4883-BF06-1BEB36751DA4}" type="presOf" srcId="{73EE418D-2C93-4F9C-B676-B48D50701368}" destId="{6090263A-0DA4-445B-B85A-B46D1ACB9539}" srcOrd="0" destOrd="0" presId="urn:microsoft.com/office/officeart/2008/layout/PictureAccentList"/>
    <dgm:cxn modelId="{68BA3D73-A3F3-4FED-A055-459AB3EC39FA}" srcId="{73EE418D-2C93-4F9C-B676-B48D50701368}" destId="{8A0AFE07-3CCB-46C7-937F-7C6D2CB7300D}" srcOrd="0" destOrd="0" parTransId="{9A5B3F38-6EEB-4E38-9585-A234779362EC}" sibTransId="{C2F38764-D4C8-4252-A43C-20B6FAA06133}"/>
    <dgm:cxn modelId="{464950CE-B511-4DE8-BA30-E3FBA2AADC1F}" srcId="{73EE418D-2C93-4F9C-B676-B48D50701368}" destId="{FA013407-3E33-4737-A08A-2602EDE8D3B8}" srcOrd="1" destOrd="0" parTransId="{753F5B26-09E6-4A84-AF13-64C8F88E1380}" sibTransId="{4100E7A5-C021-4D25-AE26-9C37F3B2BCE1}"/>
    <dgm:cxn modelId="{AFF431B1-F80A-43B0-BE3B-B52721EFC329}" srcId="{341B7F0A-4B69-49B3-A760-9B5C25ECED58}" destId="{73EE418D-2C93-4F9C-B676-B48D50701368}" srcOrd="0" destOrd="0" parTransId="{B844147C-6116-4D36-902C-028839E57BA6}" sibTransId="{3741FAD6-C54B-4ED5-BB84-8D333F52AFC3}"/>
    <dgm:cxn modelId="{495F994F-A2D4-473B-B3F7-C7CB7AD14258}" type="presParOf" srcId="{A9374EF3-12F9-46F5-B2C6-0E65A4084660}" destId="{748923B3-87F7-4D4C-A30C-90D3405872BE}" srcOrd="0" destOrd="0" presId="urn:microsoft.com/office/officeart/2008/layout/PictureAccentList"/>
    <dgm:cxn modelId="{17E84B69-A1EB-459B-A610-58A934FE166A}" type="presParOf" srcId="{748923B3-87F7-4D4C-A30C-90D3405872BE}" destId="{B925473B-1F99-4FA7-AC5C-480AB2A880B0}" srcOrd="0" destOrd="0" presId="urn:microsoft.com/office/officeart/2008/layout/PictureAccentList"/>
    <dgm:cxn modelId="{40A06CC6-0A64-4739-9FA4-ED7904AE9488}" type="presParOf" srcId="{B925473B-1F99-4FA7-AC5C-480AB2A880B0}" destId="{6090263A-0DA4-445B-B85A-B46D1ACB9539}" srcOrd="0" destOrd="0" presId="urn:microsoft.com/office/officeart/2008/layout/PictureAccentList"/>
    <dgm:cxn modelId="{9EA87ACF-FFFD-469C-A6FD-1E2F7B81F94B}" type="presParOf" srcId="{748923B3-87F7-4D4C-A30C-90D3405872BE}" destId="{24AB390B-E62D-4FF0-AEE9-75CBD1698D66}" srcOrd="1" destOrd="0" presId="urn:microsoft.com/office/officeart/2008/layout/PictureAccentList"/>
    <dgm:cxn modelId="{786F40B3-4281-40A4-BF64-7061C0A1028E}" type="presParOf" srcId="{24AB390B-E62D-4FF0-AEE9-75CBD1698D66}" destId="{E95173D2-9A6F-4D40-9EFB-DA9005BB324B}" srcOrd="0" destOrd="0" presId="urn:microsoft.com/office/officeart/2008/layout/PictureAccentList"/>
    <dgm:cxn modelId="{133740D1-B154-42BC-9DF7-70A3057F835A}" type="presParOf" srcId="{E95173D2-9A6F-4D40-9EFB-DA9005BB324B}" destId="{3E9A82C9-7AA9-4DAE-AD0F-FB7922D39797}" srcOrd="0" destOrd="0" presId="urn:microsoft.com/office/officeart/2008/layout/PictureAccentList"/>
    <dgm:cxn modelId="{D2DE0EC1-52F0-48EF-8135-74BA81827DCF}" type="presParOf" srcId="{E95173D2-9A6F-4D40-9EFB-DA9005BB324B}" destId="{2EE5B983-715E-4C65-BCC0-75032695B783}" srcOrd="1" destOrd="0" presId="urn:microsoft.com/office/officeart/2008/layout/PictureAccentList"/>
    <dgm:cxn modelId="{67EA970F-7C23-4633-A7AC-9BCCC33018DD}" type="presParOf" srcId="{24AB390B-E62D-4FF0-AEE9-75CBD1698D66}" destId="{F29480DD-4B1A-4A6B-AA43-D69FDF224925}" srcOrd="1" destOrd="0" presId="urn:microsoft.com/office/officeart/2008/layout/PictureAccentList"/>
    <dgm:cxn modelId="{3F0599CB-1DC1-4F06-927D-2F9717703602}" type="presParOf" srcId="{F29480DD-4B1A-4A6B-AA43-D69FDF224925}" destId="{F3450A8D-230D-4BFF-91B3-1BC84405021C}" srcOrd="0" destOrd="0" presId="urn:microsoft.com/office/officeart/2008/layout/PictureAccentList"/>
    <dgm:cxn modelId="{A918A0EB-2A02-4676-9542-5FA399ED7405}" type="presParOf" srcId="{F29480DD-4B1A-4A6B-AA43-D69FDF224925}" destId="{9F1D8122-90C5-4545-8D6B-9AF2858723F8}" srcOrd="1" destOrd="0" presId="urn:microsoft.com/office/officeart/2008/layout/Pictu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0CED49F-E9A8-4CC4-A6FA-C239CF6E11FF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0917E2E-F722-4189-8320-FAFF30D35DBF}">
      <dgm:prSet phldrT="[Текст]"/>
      <dgm:spPr/>
      <dgm:t>
        <a:bodyPr/>
        <a:lstStyle/>
        <a:p>
          <a:r>
            <a:rPr lang="ru-RU" dirty="0" smtClean="0"/>
            <a:t>1</a:t>
          </a:r>
          <a:endParaRPr lang="ru-RU" dirty="0"/>
        </a:p>
      </dgm:t>
    </dgm:pt>
    <dgm:pt modelId="{E000565A-98D4-49C5-90D1-072D82294E33}" type="parTrans" cxnId="{61FB34D9-C220-4E00-82E4-1A67097D92F8}">
      <dgm:prSet/>
      <dgm:spPr/>
      <dgm:t>
        <a:bodyPr/>
        <a:lstStyle/>
        <a:p>
          <a:endParaRPr lang="ru-RU"/>
        </a:p>
      </dgm:t>
    </dgm:pt>
    <dgm:pt modelId="{2BC8480B-5021-4892-8336-1C013FA3A130}" type="sibTrans" cxnId="{61FB34D9-C220-4E00-82E4-1A67097D92F8}">
      <dgm:prSet/>
      <dgm:spPr/>
      <dgm:t>
        <a:bodyPr/>
        <a:lstStyle/>
        <a:p>
          <a:endParaRPr lang="ru-RU"/>
        </a:p>
      </dgm:t>
    </dgm:pt>
    <dgm:pt modelId="{7E15B52C-FE48-4AF8-BD30-5F019918B068}">
      <dgm:prSet phldrT="[Текст]"/>
      <dgm:spPr>
        <a:ln w="38100">
          <a:solidFill>
            <a:srgbClr val="77D3F1"/>
          </a:solidFill>
        </a:ln>
      </dgm:spPr>
      <dgm:t>
        <a:bodyPr/>
        <a:lstStyle/>
        <a:p>
          <a:r>
            <a:rPr lang="ru-RU" altLang="ru-RU" b="1" dirty="0" smtClean="0">
              <a:solidFill>
                <a:schemeClr val="tx1"/>
              </a:solidFill>
              <a:latin typeface="+mj-lt"/>
              <a:ea typeface="+mj-ea"/>
              <a:cs typeface="+mj-cs"/>
            </a:rPr>
            <a:t>Сведения об осуществлении расходов субъекта РФ.</a:t>
          </a:r>
          <a:endParaRPr lang="ru-RU" dirty="0"/>
        </a:p>
      </dgm:t>
    </dgm:pt>
    <dgm:pt modelId="{9C10157E-6C52-4655-A3E2-778C11567A85}" type="parTrans" cxnId="{17E0DE0D-9AEC-47E8-9C5F-33397503E790}">
      <dgm:prSet/>
      <dgm:spPr/>
      <dgm:t>
        <a:bodyPr/>
        <a:lstStyle/>
        <a:p>
          <a:endParaRPr lang="ru-RU"/>
        </a:p>
      </dgm:t>
    </dgm:pt>
    <dgm:pt modelId="{70852B99-2F1C-4104-BCC1-B9EE2F045F7A}" type="sibTrans" cxnId="{17E0DE0D-9AEC-47E8-9C5F-33397503E790}">
      <dgm:prSet/>
      <dgm:spPr/>
      <dgm:t>
        <a:bodyPr/>
        <a:lstStyle/>
        <a:p>
          <a:endParaRPr lang="ru-RU"/>
        </a:p>
      </dgm:t>
    </dgm:pt>
    <dgm:pt modelId="{7F74F76C-C3D7-48EE-8DD5-44A64FFA6ABE}">
      <dgm:prSet phldrT="[Текст]"/>
      <dgm:spPr/>
      <dgm:t>
        <a:bodyPr/>
        <a:lstStyle/>
        <a:p>
          <a:r>
            <a:rPr lang="ru-RU" dirty="0" smtClean="0"/>
            <a:t>2</a:t>
          </a:r>
          <a:endParaRPr lang="ru-RU" dirty="0"/>
        </a:p>
      </dgm:t>
    </dgm:pt>
    <dgm:pt modelId="{0ABD0210-87CF-4FDB-BF46-A51813FFFA61}" type="parTrans" cxnId="{BE19B921-6A52-4C76-BC8B-B1C7E82E6E0F}">
      <dgm:prSet/>
      <dgm:spPr/>
      <dgm:t>
        <a:bodyPr/>
        <a:lstStyle/>
        <a:p>
          <a:endParaRPr lang="ru-RU"/>
        </a:p>
      </dgm:t>
    </dgm:pt>
    <dgm:pt modelId="{C67C0A7E-CD38-4947-A12C-58966137DF17}" type="sibTrans" cxnId="{BE19B921-6A52-4C76-BC8B-B1C7E82E6E0F}">
      <dgm:prSet/>
      <dgm:spPr/>
      <dgm:t>
        <a:bodyPr/>
        <a:lstStyle/>
        <a:p>
          <a:endParaRPr lang="ru-RU"/>
        </a:p>
      </dgm:t>
    </dgm:pt>
    <dgm:pt modelId="{B7E20A3F-8EF4-493F-8559-D336C0F86555}">
      <dgm:prSet phldrT="[Текст]"/>
      <dgm:spPr>
        <a:ln w="38100">
          <a:solidFill>
            <a:srgbClr val="77D3F1"/>
          </a:solidFill>
        </a:ln>
      </dgm:spPr>
      <dgm:t>
        <a:bodyPr/>
        <a:lstStyle/>
        <a:p>
          <a:r>
            <a:rPr lang="ru-RU" altLang="ru-RU" b="1" dirty="0" smtClean="0">
              <a:solidFill>
                <a:schemeClr val="tx1"/>
              </a:solidFill>
              <a:latin typeface="+mj-lt"/>
              <a:ea typeface="+mj-ea"/>
              <a:cs typeface="+mj-cs"/>
            </a:rPr>
            <a:t>Информация о достижении показателей результативности использования субсидии из федерального бюджета бюджету субъекта РФ.</a:t>
          </a:r>
          <a:endParaRPr lang="ru-RU" dirty="0"/>
        </a:p>
      </dgm:t>
    </dgm:pt>
    <dgm:pt modelId="{1ED89A6E-413F-4A3C-AA72-B5F635C70DAF}" type="parTrans" cxnId="{FD5B5C64-7EE5-4CA1-BB46-58B739AEB477}">
      <dgm:prSet/>
      <dgm:spPr/>
      <dgm:t>
        <a:bodyPr/>
        <a:lstStyle/>
        <a:p>
          <a:endParaRPr lang="ru-RU"/>
        </a:p>
      </dgm:t>
    </dgm:pt>
    <dgm:pt modelId="{2120A282-E50E-4DE9-9EE3-EAF2775A5ACC}" type="sibTrans" cxnId="{FD5B5C64-7EE5-4CA1-BB46-58B739AEB477}">
      <dgm:prSet/>
      <dgm:spPr/>
      <dgm:t>
        <a:bodyPr/>
        <a:lstStyle/>
        <a:p>
          <a:endParaRPr lang="ru-RU"/>
        </a:p>
      </dgm:t>
    </dgm:pt>
    <dgm:pt modelId="{2D46659A-AC56-4964-A27A-563E7693E447}">
      <dgm:prSet phldrT="[Текст]"/>
      <dgm:spPr/>
      <dgm:t>
        <a:bodyPr/>
        <a:lstStyle/>
        <a:p>
          <a:r>
            <a:rPr lang="ru-RU" dirty="0" smtClean="0"/>
            <a:t>3</a:t>
          </a:r>
          <a:endParaRPr lang="ru-RU" dirty="0"/>
        </a:p>
      </dgm:t>
    </dgm:pt>
    <dgm:pt modelId="{30C498CC-C448-4B18-B299-A07AFA8E1CBC}" type="parTrans" cxnId="{01F9BEA5-24BC-42D8-AD52-5BAAA67D8218}">
      <dgm:prSet/>
      <dgm:spPr/>
      <dgm:t>
        <a:bodyPr/>
        <a:lstStyle/>
        <a:p>
          <a:endParaRPr lang="ru-RU"/>
        </a:p>
      </dgm:t>
    </dgm:pt>
    <dgm:pt modelId="{576A8B07-8C3F-43AF-B6AB-563B1CB36B46}" type="sibTrans" cxnId="{01F9BEA5-24BC-42D8-AD52-5BAAA67D8218}">
      <dgm:prSet/>
      <dgm:spPr/>
      <dgm:t>
        <a:bodyPr/>
        <a:lstStyle/>
        <a:p>
          <a:endParaRPr lang="ru-RU"/>
        </a:p>
      </dgm:t>
    </dgm:pt>
    <dgm:pt modelId="{E0140963-4B00-4F3E-ACFB-667C56D295EE}">
      <dgm:prSet phldrT="[Текст]"/>
      <dgm:spPr>
        <a:ln w="38100">
          <a:solidFill>
            <a:srgbClr val="77D3F1"/>
          </a:solidFill>
        </a:ln>
      </dgm:spPr>
      <dgm:t>
        <a:bodyPr/>
        <a:lstStyle/>
        <a:p>
          <a:r>
            <a:rPr lang="ru-RU" altLang="ru-RU" b="1" dirty="0" smtClean="0">
              <a:solidFill>
                <a:schemeClr val="tx1"/>
              </a:solidFill>
              <a:latin typeface="+mj-lt"/>
              <a:ea typeface="+mj-ea"/>
              <a:cs typeface="+mj-cs"/>
            </a:rPr>
            <a:t>Информация о реализации мероприятий государственной программы развития образования субъекта РФ.</a:t>
          </a:r>
          <a:endParaRPr lang="ru-RU" dirty="0"/>
        </a:p>
      </dgm:t>
    </dgm:pt>
    <dgm:pt modelId="{EA1945AF-5EA7-4E71-AB11-5168C7CC15FF}" type="parTrans" cxnId="{3B5356DF-E7D1-42BD-A0FF-3F4FFC4EFDF8}">
      <dgm:prSet/>
      <dgm:spPr/>
      <dgm:t>
        <a:bodyPr/>
        <a:lstStyle/>
        <a:p>
          <a:endParaRPr lang="ru-RU"/>
        </a:p>
      </dgm:t>
    </dgm:pt>
    <dgm:pt modelId="{A99647C1-F353-477F-A6CE-318DA1364781}" type="sibTrans" cxnId="{3B5356DF-E7D1-42BD-A0FF-3F4FFC4EFDF8}">
      <dgm:prSet/>
      <dgm:spPr/>
      <dgm:t>
        <a:bodyPr/>
        <a:lstStyle/>
        <a:p>
          <a:endParaRPr lang="ru-RU"/>
        </a:p>
      </dgm:t>
    </dgm:pt>
    <dgm:pt modelId="{E24233FD-6202-4D67-930C-3E1306F98566}">
      <dgm:prSet phldrT="[Текст]"/>
      <dgm:spPr>
        <a:ln w="38100">
          <a:solidFill>
            <a:srgbClr val="77D3F1"/>
          </a:solidFill>
        </a:ln>
      </dgm:spPr>
      <dgm:t>
        <a:bodyPr/>
        <a:lstStyle/>
        <a:p>
          <a:r>
            <a:rPr lang="ru-RU" dirty="0" smtClean="0"/>
            <a:t>4</a:t>
          </a:r>
          <a:endParaRPr lang="ru-RU" dirty="0"/>
        </a:p>
      </dgm:t>
    </dgm:pt>
    <dgm:pt modelId="{654AE218-26C1-44AE-9A58-71DB3775B246}" type="parTrans" cxnId="{DDB40C74-0E8A-40E6-8B38-C25F646EFF73}">
      <dgm:prSet/>
      <dgm:spPr/>
      <dgm:t>
        <a:bodyPr/>
        <a:lstStyle/>
        <a:p>
          <a:endParaRPr lang="ru-RU"/>
        </a:p>
      </dgm:t>
    </dgm:pt>
    <dgm:pt modelId="{A049C7E9-A65A-41BF-982B-FE9643F39EDE}" type="sibTrans" cxnId="{DDB40C74-0E8A-40E6-8B38-C25F646EFF73}">
      <dgm:prSet/>
      <dgm:spPr/>
      <dgm:t>
        <a:bodyPr/>
        <a:lstStyle/>
        <a:p>
          <a:endParaRPr lang="ru-RU"/>
        </a:p>
      </dgm:t>
    </dgm:pt>
    <dgm:pt modelId="{17D8F833-6081-4311-96E3-2F74D12D7199}">
      <dgm:prSet/>
      <dgm:spPr>
        <a:ln w="38100">
          <a:solidFill>
            <a:srgbClr val="77D3F1"/>
          </a:solidFill>
        </a:ln>
      </dgm:spPr>
      <dgm:t>
        <a:bodyPr/>
        <a:lstStyle/>
        <a:p>
          <a:r>
            <a:rPr lang="ru-RU" altLang="ru-RU" b="1" dirty="0" smtClean="0">
              <a:solidFill>
                <a:schemeClr val="tx1"/>
              </a:solidFill>
              <a:latin typeface="+mj-lt"/>
              <a:ea typeface="+mj-ea"/>
              <a:cs typeface="+mj-cs"/>
            </a:rPr>
            <a:t>Информация о задержке (отставании) реализации мероприятий государственной программы развития образования субъекта РФ.</a:t>
          </a:r>
          <a:endParaRPr lang="ru-RU" dirty="0"/>
        </a:p>
      </dgm:t>
    </dgm:pt>
    <dgm:pt modelId="{41BE420A-3160-4E8A-AD05-C2CA803215BD}" type="parTrans" cxnId="{F3E8B14E-BDFC-482C-BF56-D8371327E0B3}">
      <dgm:prSet/>
      <dgm:spPr/>
      <dgm:t>
        <a:bodyPr/>
        <a:lstStyle/>
        <a:p>
          <a:endParaRPr lang="ru-RU"/>
        </a:p>
      </dgm:t>
    </dgm:pt>
    <dgm:pt modelId="{AE03A076-0CC7-4AAE-8478-A6527D18E8D5}" type="sibTrans" cxnId="{F3E8B14E-BDFC-482C-BF56-D8371327E0B3}">
      <dgm:prSet/>
      <dgm:spPr/>
      <dgm:t>
        <a:bodyPr/>
        <a:lstStyle/>
        <a:p>
          <a:endParaRPr lang="ru-RU"/>
        </a:p>
      </dgm:t>
    </dgm:pt>
    <dgm:pt modelId="{910EFF32-3087-4C2A-A206-BDB7FD08C6AC}" type="pres">
      <dgm:prSet presAssocID="{A0CED49F-E9A8-4CC4-A6FA-C239CF6E11FF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AE8986E-AADF-4B1D-82C0-90E7CD08B050}" type="pres">
      <dgm:prSet presAssocID="{D0917E2E-F722-4189-8320-FAFF30D35DBF}" presName="composite" presStyleCnt="0"/>
      <dgm:spPr/>
    </dgm:pt>
    <dgm:pt modelId="{97BC6B68-E4C4-46E9-B037-8745A3AF1CCA}" type="pres">
      <dgm:prSet presAssocID="{D0917E2E-F722-4189-8320-FAFF30D35DBF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89A6CF1-7BCF-46B3-AD4A-BF05BB34A600}" type="pres">
      <dgm:prSet presAssocID="{D0917E2E-F722-4189-8320-FAFF30D35DBF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1317DC-5375-4154-9186-9892BCD0A454}" type="pres">
      <dgm:prSet presAssocID="{2BC8480B-5021-4892-8336-1C013FA3A130}" presName="sp" presStyleCnt="0"/>
      <dgm:spPr/>
    </dgm:pt>
    <dgm:pt modelId="{314E2B9D-0D71-4D5E-9DDB-8318B537D939}" type="pres">
      <dgm:prSet presAssocID="{7F74F76C-C3D7-48EE-8DD5-44A64FFA6ABE}" presName="composite" presStyleCnt="0"/>
      <dgm:spPr/>
    </dgm:pt>
    <dgm:pt modelId="{35C06F8D-A47B-43F5-97A8-B8E199BC2103}" type="pres">
      <dgm:prSet presAssocID="{7F74F76C-C3D7-48EE-8DD5-44A64FFA6ABE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8B3E480-4BE7-4EE7-9697-97F8CD5A1D47}" type="pres">
      <dgm:prSet presAssocID="{7F74F76C-C3D7-48EE-8DD5-44A64FFA6ABE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67BC14-484B-43EE-A362-34605D5195C5}" type="pres">
      <dgm:prSet presAssocID="{C67C0A7E-CD38-4947-A12C-58966137DF17}" presName="sp" presStyleCnt="0"/>
      <dgm:spPr/>
    </dgm:pt>
    <dgm:pt modelId="{583E69FA-77AA-4459-8DB4-3F02A0373FA0}" type="pres">
      <dgm:prSet presAssocID="{2D46659A-AC56-4964-A27A-563E7693E447}" presName="composite" presStyleCnt="0"/>
      <dgm:spPr/>
    </dgm:pt>
    <dgm:pt modelId="{B76BAC61-B9A5-4FB1-9D30-1D5C9AC2D996}" type="pres">
      <dgm:prSet presAssocID="{2D46659A-AC56-4964-A27A-563E7693E447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3DD0F88-6252-44F4-BED3-3895C8AEA34D}" type="pres">
      <dgm:prSet presAssocID="{2D46659A-AC56-4964-A27A-563E7693E447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1786253-3DC3-44FA-A9FB-3618FCEEBC84}" type="pres">
      <dgm:prSet presAssocID="{576A8B07-8C3F-43AF-B6AB-563B1CB36B46}" presName="sp" presStyleCnt="0"/>
      <dgm:spPr/>
    </dgm:pt>
    <dgm:pt modelId="{21C7A90A-F64F-4937-A07B-34502F8E2F84}" type="pres">
      <dgm:prSet presAssocID="{E24233FD-6202-4D67-930C-3E1306F98566}" presName="composite" presStyleCnt="0"/>
      <dgm:spPr/>
    </dgm:pt>
    <dgm:pt modelId="{FBEF7870-08FE-45FC-8BAA-235FCF0AE715}" type="pres">
      <dgm:prSet presAssocID="{E24233FD-6202-4D67-930C-3E1306F98566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3E44F1-217A-4DC8-95D4-703C1DAE5AF6}" type="pres">
      <dgm:prSet presAssocID="{E24233FD-6202-4D67-930C-3E1306F98566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D91B78C-2283-4E3C-A7CD-ED7E11C842E6}" type="presOf" srcId="{7F74F76C-C3D7-48EE-8DD5-44A64FFA6ABE}" destId="{35C06F8D-A47B-43F5-97A8-B8E199BC2103}" srcOrd="0" destOrd="0" presId="urn:microsoft.com/office/officeart/2005/8/layout/chevron2"/>
    <dgm:cxn modelId="{BE19B921-6A52-4C76-BC8B-B1C7E82E6E0F}" srcId="{A0CED49F-E9A8-4CC4-A6FA-C239CF6E11FF}" destId="{7F74F76C-C3D7-48EE-8DD5-44A64FFA6ABE}" srcOrd="1" destOrd="0" parTransId="{0ABD0210-87CF-4FDB-BF46-A51813FFFA61}" sibTransId="{C67C0A7E-CD38-4947-A12C-58966137DF17}"/>
    <dgm:cxn modelId="{066DDF44-7C9C-494D-B390-E2C4FB0DD8D7}" type="presOf" srcId="{E0140963-4B00-4F3E-ACFB-667C56D295EE}" destId="{83DD0F88-6252-44F4-BED3-3895C8AEA34D}" srcOrd="0" destOrd="0" presId="urn:microsoft.com/office/officeart/2005/8/layout/chevron2"/>
    <dgm:cxn modelId="{9DE82346-200D-44A6-9C44-EC1643F07A91}" type="presOf" srcId="{7E15B52C-FE48-4AF8-BD30-5F019918B068}" destId="{B89A6CF1-7BCF-46B3-AD4A-BF05BB34A600}" srcOrd="0" destOrd="0" presId="urn:microsoft.com/office/officeart/2005/8/layout/chevron2"/>
    <dgm:cxn modelId="{FD5B5C64-7EE5-4CA1-BB46-58B739AEB477}" srcId="{7F74F76C-C3D7-48EE-8DD5-44A64FFA6ABE}" destId="{B7E20A3F-8EF4-493F-8559-D336C0F86555}" srcOrd="0" destOrd="0" parTransId="{1ED89A6E-413F-4A3C-AA72-B5F635C70DAF}" sibTransId="{2120A282-E50E-4DE9-9EE3-EAF2775A5ACC}"/>
    <dgm:cxn modelId="{1D72331B-4425-43C9-B7FE-A25105FE7709}" type="presOf" srcId="{17D8F833-6081-4311-96E3-2F74D12D7199}" destId="{D33E44F1-217A-4DC8-95D4-703C1DAE5AF6}" srcOrd="0" destOrd="0" presId="urn:microsoft.com/office/officeart/2005/8/layout/chevron2"/>
    <dgm:cxn modelId="{17E0DE0D-9AEC-47E8-9C5F-33397503E790}" srcId="{D0917E2E-F722-4189-8320-FAFF30D35DBF}" destId="{7E15B52C-FE48-4AF8-BD30-5F019918B068}" srcOrd="0" destOrd="0" parTransId="{9C10157E-6C52-4655-A3E2-778C11567A85}" sibTransId="{70852B99-2F1C-4104-BCC1-B9EE2F045F7A}"/>
    <dgm:cxn modelId="{DE6D5BAC-2DB6-4F35-B11A-2AD032497B7B}" type="presOf" srcId="{A0CED49F-E9A8-4CC4-A6FA-C239CF6E11FF}" destId="{910EFF32-3087-4C2A-A206-BDB7FD08C6AC}" srcOrd="0" destOrd="0" presId="urn:microsoft.com/office/officeart/2005/8/layout/chevron2"/>
    <dgm:cxn modelId="{D0751D77-E616-4A00-AA02-7E384B5728FF}" type="presOf" srcId="{B7E20A3F-8EF4-493F-8559-D336C0F86555}" destId="{08B3E480-4BE7-4EE7-9697-97F8CD5A1D47}" srcOrd="0" destOrd="0" presId="urn:microsoft.com/office/officeart/2005/8/layout/chevron2"/>
    <dgm:cxn modelId="{8A2C50AA-8EF8-4A14-9C9B-684DEFEC14FC}" type="presOf" srcId="{E24233FD-6202-4D67-930C-3E1306F98566}" destId="{FBEF7870-08FE-45FC-8BAA-235FCF0AE715}" srcOrd="0" destOrd="0" presId="urn:microsoft.com/office/officeart/2005/8/layout/chevron2"/>
    <dgm:cxn modelId="{3DBC6B99-A55B-4384-B0A9-C1F77507F046}" type="presOf" srcId="{2D46659A-AC56-4964-A27A-563E7693E447}" destId="{B76BAC61-B9A5-4FB1-9D30-1D5C9AC2D996}" srcOrd="0" destOrd="0" presId="urn:microsoft.com/office/officeart/2005/8/layout/chevron2"/>
    <dgm:cxn modelId="{DDB40C74-0E8A-40E6-8B38-C25F646EFF73}" srcId="{A0CED49F-E9A8-4CC4-A6FA-C239CF6E11FF}" destId="{E24233FD-6202-4D67-930C-3E1306F98566}" srcOrd="3" destOrd="0" parTransId="{654AE218-26C1-44AE-9A58-71DB3775B246}" sibTransId="{A049C7E9-A65A-41BF-982B-FE9643F39EDE}"/>
    <dgm:cxn modelId="{9DD5609C-CC56-496C-BFB4-DAFB856AD86C}" type="presOf" srcId="{D0917E2E-F722-4189-8320-FAFF30D35DBF}" destId="{97BC6B68-E4C4-46E9-B037-8745A3AF1CCA}" srcOrd="0" destOrd="0" presId="urn:microsoft.com/office/officeart/2005/8/layout/chevron2"/>
    <dgm:cxn modelId="{3B5356DF-E7D1-42BD-A0FF-3F4FFC4EFDF8}" srcId="{2D46659A-AC56-4964-A27A-563E7693E447}" destId="{E0140963-4B00-4F3E-ACFB-667C56D295EE}" srcOrd="0" destOrd="0" parTransId="{EA1945AF-5EA7-4E71-AB11-5168C7CC15FF}" sibTransId="{A99647C1-F353-477F-A6CE-318DA1364781}"/>
    <dgm:cxn modelId="{61FB34D9-C220-4E00-82E4-1A67097D92F8}" srcId="{A0CED49F-E9A8-4CC4-A6FA-C239CF6E11FF}" destId="{D0917E2E-F722-4189-8320-FAFF30D35DBF}" srcOrd="0" destOrd="0" parTransId="{E000565A-98D4-49C5-90D1-072D82294E33}" sibTransId="{2BC8480B-5021-4892-8336-1C013FA3A130}"/>
    <dgm:cxn modelId="{F3E8B14E-BDFC-482C-BF56-D8371327E0B3}" srcId="{E24233FD-6202-4D67-930C-3E1306F98566}" destId="{17D8F833-6081-4311-96E3-2F74D12D7199}" srcOrd="0" destOrd="0" parTransId="{41BE420A-3160-4E8A-AD05-C2CA803215BD}" sibTransId="{AE03A076-0CC7-4AAE-8478-A6527D18E8D5}"/>
    <dgm:cxn modelId="{01F9BEA5-24BC-42D8-AD52-5BAAA67D8218}" srcId="{A0CED49F-E9A8-4CC4-A6FA-C239CF6E11FF}" destId="{2D46659A-AC56-4964-A27A-563E7693E447}" srcOrd="2" destOrd="0" parTransId="{30C498CC-C448-4B18-B299-A07AFA8E1CBC}" sibTransId="{576A8B07-8C3F-43AF-B6AB-563B1CB36B46}"/>
    <dgm:cxn modelId="{E4236654-84D8-488B-A7B8-C2DE3567BF6B}" type="presParOf" srcId="{910EFF32-3087-4C2A-A206-BDB7FD08C6AC}" destId="{3AE8986E-AADF-4B1D-82C0-90E7CD08B050}" srcOrd="0" destOrd="0" presId="urn:microsoft.com/office/officeart/2005/8/layout/chevron2"/>
    <dgm:cxn modelId="{2BEBE679-8A4C-49A3-84F3-5C4CB87CEBBA}" type="presParOf" srcId="{3AE8986E-AADF-4B1D-82C0-90E7CD08B050}" destId="{97BC6B68-E4C4-46E9-B037-8745A3AF1CCA}" srcOrd="0" destOrd="0" presId="urn:microsoft.com/office/officeart/2005/8/layout/chevron2"/>
    <dgm:cxn modelId="{4F2560B5-53F8-44B6-B33B-9E964CE7EDC2}" type="presParOf" srcId="{3AE8986E-AADF-4B1D-82C0-90E7CD08B050}" destId="{B89A6CF1-7BCF-46B3-AD4A-BF05BB34A600}" srcOrd="1" destOrd="0" presId="urn:microsoft.com/office/officeart/2005/8/layout/chevron2"/>
    <dgm:cxn modelId="{0C746BE1-69B3-4122-953C-A80656B6C853}" type="presParOf" srcId="{910EFF32-3087-4C2A-A206-BDB7FD08C6AC}" destId="{991317DC-5375-4154-9186-9892BCD0A454}" srcOrd="1" destOrd="0" presId="urn:microsoft.com/office/officeart/2005/8/layout/chevron2"/>
    <dgm:cxn modelId="{F8CEE33A-B9E4-4FA9-986A-656A57771B37}" type="presParOf" srcId="{910EFF32-3087-4C2A-A206-BDB7FD08C6AC}" destId="{314E2B9D-0D71-4D5E-9DDB-8318B537D939}" srcOrd="2" destOrd="0" presId="urn:microsoft.com/office/officeart/2005/8/layout/chevron2"/>
    <dgm:cxn modelId="{3FB70B60-C92B-4054-8ED3-355E457C64FF}" type="presParOf" srcId="{314E2B9D-0D71-4D5E-9DDB-8318B537D939}" destId="{35C06F8D-A47B-43F5-97A8-B8E199BC2103}" srcOrd="0" destOrd="0" presId="urn:microsoft.com/office/officeart/2005/8/layout/chevron2"/>
    <dgm:cxn modelId="{28CFFE32-E3E4-4EE9-8E79-8B52FA188459}" type="presParOf" srcId="{314E2B9D-0D71-4D5E-9DDB-8318B537D939}" destId="{08B3E480-4BE7-4EE7-9697-97F8CD5A1D47}" srcOrd="1" destOrd="0" presId="urn:microsoft.com/office/officeart/2005/8/layout/chevron2"/>
    <dgm:cxn modelId="{711C798C-0F5C-4DDB-8049-7D6291E20A70}" type="presParOf" srcId="{910EFF32-3087-4C2A-A206-BDB7FD08C6AC}" destId="{3E67BC14-484B-43EE-A362-34605D5195C5}" srcOrd="3" destOrd="0" presId="urn:microsoft.com/office/officeart/2005/8/layout/chevron2"/>
    <dgm:cxn modelId="{E3191798-8C05-4552-8A34-2B53B5D8E362}" type="presParOf" srcId="{910EFF32-3087-4C2A-A206-BDB7FD08C6AC}" destId="{583E69FA-77AA-4459-8DB4-3F02A0373FA0}" srcOrd="4" destOrd="0" presId="urn:microsoft.com/office/officeart/2005/8/layout/chevron2"/>
    <dgm:cxn modelId="{94FEDCED-FD8C-4651-A88B-EBE4CA50BA0A}" type="presParOf" srcId="{583E69FA-77AA-4459-8DB4-3F02A0373FA0}" destId="{B76BAC61-B9A5-4FB1-9D30-1D5C9AC2D996}" srcOrd="0" destOrd="0" presId="urn:microsoft.com/office/officeart/2005/8/layout/chevron2"/>
    <dgm:cxn modelId="{9356CA58-B45A-4D25-BCEB-8EAF7D2C1DF4}" type="presParOf" srcId="{583E69FA-77AA-4459-8DB4-3F02A0373FA0}" destId="{83DD0F88-6252-44F4-BED3-3895C8AEA34D}" srcOrd="1" destOrd="0" presId="urn:microsoft.com/office/officeart/2005/8/layout/chevron2"/>
    <dgm:cxn modelId="{D8F00982-13C8-4E80-B03E-7F052D90E858}" type="presParOf" srcId="{910EFF32-3087-4C2A-A206-BDB7FD08C6AC}" destId="{61786253-3DC3-44FA-A9FB-3618FCEEBC84}" srcOrd="5" destOrd="0" presId="urn:microsoft.com/office/officeart/2005/8/layout/chevron2"/>
    <dgm:cxn modelId="{83C0144D-BC86-456C-892D-0E3AC1A4E499}" type="presParOf" srcId="{910EFF32-3087-4C2A-A206-BDB7FD08C6AC}" destId="{21C7A90A-F64F-4937-A07B-34502F8E2F84}" srcOrd="6" destOrd="0" presId="urn:microsoft.com/office/officeart/2005/8/layout/chevron2"/>
    <dgm:cxn modelId="{F0B40CA5-B0B9-4830-B9C0-02EE6D8FD1C6}" type="presParOf" srcId="{21C7A90A-F64F-4937-A07B-34502F8E2F84}" destId="{FBEF7870-08FE-45FC-8BAA-235FCF0AE715}" srcOrd="0" destOrd="0" presId="urn:microsoft.com/office/officeart/2005/8/layout/chevron2"/>
    <dgm:cxn modelId="{82D81B54-6FFB-4D8B-9580-1A4221344171}" type="presParOf" srcId="{21C7A90A-F64F-4937-A07B-34502F8E2F84}" destId="{D33E44F1-217A-4DC8-95D4-703C1DAE5AF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90263A-0DA4-445B-B85A-B46D1ACB9539}">
      <dsp:nvSpPr>
        <dsp:cNvPr id="0" name=""/>
        <dsp:cNvSpPr/>
      </dsp:nvSpPr>
      <dsp:spPr>
        <a:xfrm>
          <a:off x="0" y="348033"/>
          <a:ext cx="7200799" cy="9943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altLang="ru-RU" sz="1400" b="1" kern="1200" dirty="0" smtClean="0">
              <a:solidFill>
                <a:schemeClr val="tx1"/>
              </a:solidFill>
              <a:latin typeface="+mj-lt"/>
              <a:ea typeface="+mj-ea"/>
              <a:cs typeface="+mj-cs"/>
            </a:rPr>
            <a:t>В соответствии с </a:t>
          </a:r>
          <a:r>
            <a:rPr lang="ru-RU" sz="1400" b="1" kern="1200" dirty="0" smtClean="0">
              <a:solidFill>
                <a:schemeClr val="tx1"/>
              </a:solidFill>
              <a:latin typeface="+mj-lt"/>
              <a:ea typeface="+mj-ea"/>
              <a:cs typeface="+mj-cs"/>
            </a:rPr>
            <a:t>п.4.3.4. Соглашения</a:t>
          </a:r>
          <a:r>
            <a:rPr lang="ru-RU" altLang="ru-RU" sz="1400" b="1" kern="1200" dirty="0" smtClean="0">
              <a:solidFill>
                <a:schemeClr val="tx1"/>
              </a:solidFill>
              <a:latin typeface="+mj-lt"/>
              <a:ea typeface="+mj-ea"/>
              <a:cs typeface="+mj-cs"/>
            </a:rPr>
            <a:t>: «</a:t>
          </a:r>
          <a:r>
            <a:rPr lang="ru-RU" sz="1400" b="1" kern="1200" dirty="0" smtClean="0">
              <a:solidFill>
                <a:schemeClr val="tx1"/>
              </a:solidFill>
              <a:latin typeface="+mj-lt"/>
              <a:ea typeface="+mj-ea"/>
              <a:cs typeface="+mj-cs"/>
            </a:rPr>
            <a:t>не позднее 15 числа месяца, следующего за кварталом, в котором была получена субсидия, в форме электронного документа в государственной интегрированной информационной системе управления общественными финансами «Электронный бюджет» отчеты о</a:t>
          </a:r>
          <a:r>
            <a:rPr lang="ru-RU" altLang="ru-RU" sz="1400" b="1" kern="1200" dirty="0" smtClean="0">
              <a:solidFill>
                <a:schemeClr val="tx1"/>
              </a:solidFill>
              <a:latin typeface="+mj-lt"/>
              <a:ea typeface="+mj-ea"/>
              <a:cs typeface="+mj-cs"/>
            </a:rPr>
            <a:t>:</a:t>
          </a:r>
          <a:endParaRPr lang="ru-RU" sz="1400" b="1" kern="1200" dirty="0">
            <a:solidFill>
              <a:schemeClr val="tx1"/>
            </a:solidFill>
            <a:latin typeface="+mj-lt"/>
            <a:ea typeface="+mj-ea"/>
            <a:cs typeface="+mj-cs"/>
          </a:endParaRPr>
        </a:p>
      </dsp:txBody>
      <dsp:txXfrm>
        <a:off x="29124" y="377157"/>
        <a:ext cx="7142551" cy="936133"/>
      </dsp:txXfrm>
    </dsp:sp>
    <dsp:sp modelId="{3E9A82C9-7AA9-4DAE-AD0F-FB7922D39797}">
      <dsp:nvSpPr>
        <dsp:cNvPr id="0" name=""/>
        <dsp:cNvSpPr/>
      </dsp:nvSpPr>
      <dsp:spPr>
        <a:xfrm>
          <a:off x="0" y="1521403"/>
          <a:ext cx="994381" cy="994381"/>
        </a:xfrm>
        <a:prstGeom prst="roundRect">
          <a:avLst>
            <a:gd name="adj" fmla="val 16670"/>
          </a:avLst>
        </a:prstGeom>
        <a:solidFill>
          <a:schemeClr val="accent2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E5B983-715E-4C65-BCC0-75032695B783}">
      <dsp:nvSpPr>
        <dsp:cNvPr id="0" name=""/>
        <dsp:cNvSpPr/>
      </dsp:nvSpPr>
      <dsp:spPr>
        <a:xfrm>
          <a:off x="1014459" y="1537283"/>
          <a:ext cx="6146755" cy="994381"/>
        </a:xfrm>
        <a:prstGeom prst="roundRect">
          <a:avLst>
            <a:gd name="adj" fmla="val 16670"/>
          </a:avLst>
        </a:prstGeom>
        <a:solidFill>
          <a:schemeClr val="bg1"/>
        </a:solidFill>
        <a:ln w="38100" cap="rnd" cmpd="sng" algn="ctr">
          <a:solidFill>
            <a:srgbClr val="77D3F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  <a:latin typeface="+mj-lt"/>
              <a:ea typeface="+mj-ea"/>
              <a:cs typeface="+mj-cs"/>
            </a:rPr>
            <a:t>расходах бюджета субъекта Российской Федерации, в целях софинансирования которых предоставляется субсидия, по форме согласно приложению № 4 к Соглашению, являющемуся его неотъемлемой частью;</a:t>
          </a:r>
          <a:endParaRPr lang="ru-RU" sz="1400" b="1" kern="1200" dirty="0">
            <a:solidFill>
              <a:schemeClr val="tx1"/>
            </a:solidFill>
            <a:latin typeface="+mj-lt"/>
            <a:ea typeface="+mj-ea"/>
            <a:cs typeface="+mj-cs"/>
          </a:endParaRPr>
        </a:p>
      </dsp:txBody>
      <dsp:txXfrm>
        <a:off x="1063009" y="1585833"/>
        <a:ext cx="6049655" cy="897281"/>
      </dsp:txXfrm>
    </dsp:sp>
    <dsp:sp modelId="{F3450A8D-230D-4BFF-91B3-1BC84405021C}">
      <dsp:nvSpPr>
        <dsp:cNvPr id="0" name=""/>
        <dsp:cNvSpPr/>
      </dsp:nvSpPr>
      <dsp:spPr>
        <a:xfrm>
          <a:off x="0" y="2635110"/>
          <a:ext cx="994381" cy="994381"/>
        </a:xfrm>
        <a:prstGeom prst="roundRect">
          <a:avLst>
            <a:gd name="adj" fmla="val 16670"/>
          </a:avLst>
        </a:prstGeom>
        <a:solidFill>
          <a:schemeClr val="bg1"/>
        </a:solidFill>
        <a:ln w="38100" cap="rnd" cmpd="sng" algn="ctr">
          <a:solidFill>
            <a:srgbClr val="77D3F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1D8122-90C5-4545-8D6B-9AF2858723F8}">
      <dsp:nvSpPr>
        <dsp:cNvPr id="0" name=""/>
        <dsp:cNvSpPr/>
      </dsp:nvSpPr>
      <dsp:spPr>
        <a:xfrm>
          <a:off x="1054044" y="2635110"/>
          <a:ext cx="6146755" cy="994381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  <a:latin typeface="+mj-lt"/>
              <a:ea typeface="+mj-ea"/>
              <a:cs typeface="+mj-cs"/>
            </a:rPr>
            <a:t>достижении значений показателей результативности по форме согласно приложению №5 к Соглашению, являющемуся его неотъемлемой частью».</a:t>
          </a:r>
          <a:endParaRPr lang="ru-RU" sz="1400" b="1" kern="1200" dirty="0">
            <a:solidFill>
              <a:schemeClr val="tx1"/>
            </a:solidFill>
            <a:latin typeface="+mj-lt"/>
            <a:ea typeface="+mj-ea"/>
            <a:cs typeface="+mj-cs"/>
          </a:endParaRPr>
        </a:p>
      </dsp:txBody>
      <dsp:txXfrm>
        <a:off x="1102594" y="2683660"/>
        <a:ext cx="6049655" cy="89728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BC6B68-E4C4-46E9-B037-8745A3AF1CCA}">
      <dsp:nvSpPr>
        <dsp:cNvPr id="0" name=""/>
        <dsp:cNvSpPr/>
      </dsp:nvSpPr>
      <dsp:spPr>
        <a:xfrm rot="5400000">
          <a:off x="-142057" y="142588"/>
          <a:ext cx="947050" cy="66293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1</a:t>
          </a:r>
          <a:endParaRPr lang="ru-RU" sz="1900" kern="1200" dirty="0"/>
        </a:p>
      </dsp:txBody>
      <dsp:txXfrm rot="-5400000">
        <a:off x="1" y="331999"/>
        <a:ext cx="662935" cy="284115"/>
      </dsp:txXfrm>
    </dsp:sp>
    <dsp:sp modelId="{B89A6CF1-7BCF-46B3-AD4A-BF05BB34A600}">
      <dsp:nvSpPr>
        <dsp:cNvPr id="0" name=""/>
        <dsp:cNvSpPr/>
      </dsp:nvSpPr>
      <dsp:spPr>
        <a:xfrm rot="5400000">
          <a:off x="4079788" y="-3416321"/>
          <a:ext cx="615582" cy="744928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 cap="rnd" cmpd="sng" algn="ctr">
          <a:solidFill>
            <a:srgbClr val="77D3F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altLang="ru-RU" sz="1500" b="1" kern="1200" dirty="0" smtClean="0">
              <a:solidFill>
                <a:schemeClr val="tx1"/>
              </a:solidFill>
              <a:latin typeface="+mj-lt"/>
              <a:ea typeface="+mj-ea"/>
              <a:cs typeface="+mj-cs"/>
            </a:rPr>
            <a:t>Сведения об осуществлении расходов субъекта РФ.</a:t>
          </a:r>
          <a:endParaRPr lang="ru-RU" sz="1500" kern="1200" dirty="0"/>
        </a:p>
      </dsp:txBody>
      <dsp:txXfrm rot="-5400000">
        <a:off x="662935" y="30582"/>
        <a:ext cx="7419238" cy="555482"/>
      </dsp:txXfrm>
    </dsp:sp>
    <dsp:sp modelId="{35C06F8D-A47B-43F5-97A8-B8E199BC2103}">
      <dsp:nvSpPr>
        <dsp:cNvPr id="0" name=""/>
        <dsp:cNvSpPr/>
      </dsp:nvSpPr>
      <dsp:spPr>
        <a:xfrm rot="5400000">
          <a:off x="-142057" y="937409"/>
          <a:ext cx="947050" cy="66293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2</a:t>
          </a:r>
          <a:endParaRPr lang="ru-RU" sz="1900" kern="1200" dirty="0"/>
        </a:p>
      </dsp:txBody>
      <dsp:txXfrm rot="-5400000">
        <a:off x="1" y="1126820"/>
        <a:ext cx="662935" cy="284115"/>
      </dsp:txXfrm>
    </dsp:sp>
    <dsp:sp modelId="{08B3E480-4BE7-4EE7-9697-97F8CD5A1D47}">
      <dsp:nvSpPr>
        <dsp:cNvPr id="0" name=""/>
        <dsp:cNvSpPr/>
      </dsp:nvSpPr>
      <dsp:spPr>
        <a:xfrm rot="5400000">
          <a:off x="4079788" y="-2621500"/>
          <a:ext cx="615582" cy="744928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 cap="rnd" cmpd="sng" algn="ctr">
          <a:solidFill>
            <a:srgbClr val="77D3F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altLang="ru-RU" sz="1500" b="1" kern="1200" dirty="0" smtClean="0">
              <a:solidFill>
                <a:schemeClr val="tx1"/>
              </a:solidFill>
              <a:latin typeface="+mj-lt"/>
              <a:ea typeface="+mj-ea"/>
              <a:cs typeface="+mj-cs"/>
            </a:rPr>
            <a:t>Информация о достижении показателей результативности использования субсидии из федерального бюджета бюджету субъекта РФ.</a:t>
          </a:r>
          <a:endParaRPr lang="ru-RU" sz="1500" kern="1200" dirty="0"/>
        </a:p>
      </dsp:txBody>
      <dsp:txXfrm rot="-5400000">
        <a:off x="662935" y="825403"/>
        <a:ext cx="7419238" cy="555482"/>
      </dsp:txXfrm>
    </dsp:sp>
    <dsp:sp modelId="{B76BAC61-B9A5-4FB1-9D30-1D5C9AC2D996}">
      <dsp:nvSpPr>
        <dsp:cNvPr id="0" name=""/>
        <dsp:cNvSpPr/>
      </dsp:nvSpPr>
      <dsp:spPr>
        <a:xfrm rot="5400000">
          <a:off x="-142057" y="1732230"/>
          <a:ext cx="947050" cy="66293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3</a:t>
          </a:r>
          <a:endParaRPr lang="ru-RU" sz="1900" kern="1200" dirty="0"/>
        </a:p>
      </dsp:txBody>
      <dsp:txXfrm rot="-5400000">
        <a:off x="1" y="1921641"/>
        <a:ext cx="662935" cy="284115"/>
      </dsp:txXfrm>
    </dsp:sp>
    <dsp:sp modelId="{83DD0F88-6252-44F4-BED3-3895C8AEA34D}">
      <dsp:nvSpPr>
        <dsp:cNvPr id="0" name=""/>
        <dsp:cNvSpPr/>
      </dsp:nvSpPr>
      <dsp:spPr>
        <a:xfrm rot="5400000">
          <a:off x="4079788" y="-1826679"/>
          <a:ext cx="615582" cy="744928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 cap="rnd" cmpd="sng" algn="ctr">
          <a:solidFill>
            <a:srgbClr val="77D3F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altLang="ru-RU" sz="1500" b="1" kern="1200" dirty="0" smtClean="0">
              <a:solidFill>
                <a:schemeClr val="tx1"/>
              </a:solidFill>
              <a:latin typeface="+mj-lt"/>
              <a:ea typeface="+mj-ea"/>
              <a:cs typeface="+mj-cs"/>
            </a:rPr>
            <a:t>Информация о реализации мероприятий государственной программы развития образования субъекта РФ.</a:t>
          </a:r>
          <a:endParaRPr lang="ru-RU" sz="1500" kern="1200" dirty="0"/>
        </a:p>
      </dsp:txBody>
      <dsp:txXfrm rot="-5400000">
        <a:off x="662935" y="1620224"/>
        <a:ext cx="7419238" cy="555482"/>
      </dsp:txXfrm>
    </dsp:sp>
    <dsp:sp modelId="{FBEF7870-08FE-45FC-8BAA-235FCF0AE715}">
      <dsp:nvSpPr>
        <dsp:cNvPr id="0" name=""/>
        <dsp:cNvSpPr/>
      </dsp:nvSpPr>
      <dsp:spPr>
        <a:xfrm rot="5400000">
          <a:off x="-142057" y="2527051"/>
          <a:ext cx="947050" cy="66293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rnd" cmpd="sng" algn="ctr">
          <a:solidFill>
            <a:srgbClr val="77D3F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4</a:t>
          </a:r>
          <a:endParaRPr lang="ru-RU" sz="1900" kern="1200" dirty="0"/>
        </a:p>
      </dsp:txBody>
      <dsp:txXfrm rot="-5400000">
        <a:off x="1" y="2716462"/>
        <a:ext cx="662935" cy="284115"/>
      </dsp:txXfrm>
    </dsp:sp>
    <dsp:sp modelId="{D33E44F1-217A-4DC8-95D4-703C1DAE5AF6}">
      <dsp:nvSpPr>
        <dsp:cNvPr id="0" name=""/>
        <dsp:cNvSpPr/>
      </dsp:nvSpPr>
      <dsp:spPr>
        <a:xfrm rot="5400000">
          <a:off x="4079788" y="-1031858"/>
          <a:ext cx="615582" cy="744928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 cap="rnd" cmpd="sng" algn="ctr">
          <a:solidFill>
            <a:srgbClr val="77D3F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altLang="ru-RU" sz="1500" b="1" kern="1200" dirty="0" smtClean="0">
              <a:solidFill>
                <a:schemeClr val="tx1"/>
              </a:solidFill>
              <a:latin typeface="+mj-lt"/>
              <a:ea typeface="+mj-ea"/>
              <a:cs typeface="+mj-cs"/>
            </a:rPr>
            <a:t>Информация о задержке (отставании) реализации мероприятий государственной программы развития образования субъекта РФ.</a:t>
          </a:r>
          <a:endParaRPr lang="ru-RU" sz="1500" kern="1200" dirty="0"/>
        </a:p>
      </dsp:txBody>
      <dsp:txXfrm rot="-5400000">
        <a:off x="662935" y="2415045"/>
        <a:ext cx="7419238" cy="5554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PictureAccentList">
  <dgm:title val=""/>
  <dgm:desc val=""/>
  <dgm:catLst>
    <dgm:cat type="picture" pri="14000"/>
    <dgm:cat type="list" pri="14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clrData>
  <dgm:layoutNode name="layout">
    <dgm:varLst>
      <dgm:chMax/>
      <dgm:chPref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L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primFontSz" for="des" forName="childText" refType="primFontSz" refFor="des" refForName="rootText" op="lte"/>
      <dgm:constr type="w" for="des" forName="rootComposite" refType="w" fact="4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/>
      <dgm:constr type="sibSp" refType="w" refFor="des" refForName="rootComposite" fact="0.1"/>
      <dgm:constr type="sibSp" for="des" forName="childShape" refType="h" refFor="des" refForName="rootComposite" fact="0.12"/>
      <dgm:constr type="sp" for="des" forName="root" refType="h" refFor="des" refForName="rootComposite" fact="0.18"/>
    </dgm:constrLst>
    <dgm:ruleLst/>
    <dgm:forEach name="Name3" axis="ch">
      <dgm:forEach name="Name4" axis="self" ptType="node" cnt="1">
        <dgm:layoutNode name="root">
          <dgm:varLst>
            <dgm:chMax/>
            <dgm:chPref val="4"/>
          </dgm:varLst>
          <dgm:alg type="hierRoot"/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onstrLst>
              <dgm:constr type="l" for="ch" forName="rootText"/>
              <dgm:constr type="t" for="ch" forName="rootText"/>
              <dgm:constr type="w" for="ch" forName="rootText" refType="w"/>
              <dgm:constr type="h" for="ch" forName="rootText" refType="h"/>
            </dgm:constrLst>
            <dgm:ruleLst/>
            <dgm:layoutNode name="rootText" styleLbl="node0">
              <dgm:varLst>
                <dgm:chMax/>
                <dgm:chPref val="4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5" axis="ch">
              <dgm:forEach name="Name6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7">
                    <dgm:if name="Name8" func="var" arg="dir" op="equ" val="norm">
                      <dgm:constrLst>
                        <dgm:constr type="w" for="ch" forName="Image" refType="h"/>
                        <dgm:constr type="h" for="ch" forName="Image" refType="h"/>
                        <dgm:constr type="l" for="ch" forName="Image"/>
                        <dgm:constr type="t" for="ch" forName="Image"/>
                        <dgm:constr type="h" for="ch" forName="childText" refType="h"/>
                        <dgm:constr type="l" for="ch" forName="childText" refType="w" refFor="ch" refForName="Image" fact="1.06"/>
                        <dgm:constr type="t" for="ch" forName="childText"/>
                      </dgm:constrLst>
                    </dgm:if>
                    <dgm:else name="Name9">
                      <dgm:constrLst>
                        <dgm:constr type="w" for="ch" forName="Image" refType="h"/>
                        <dgm:constr type="h" for="ch" forName="Image" refType="h"/>
                        <dgm:constr type="r" for="ch" forName="Image" refType="w"/>
                        <dgm:constr type="t" for="ch" forName="Image"/>
                        <dgm:constr type="h" for="ch" forName="childText" refType="h"/>
                        <dgm:constr type="t" for="ch" forName="childText"/>
                        <dgm:constr type="wOff" for="ch" forName="childText" refType="w" refFor="ch" refForName="Image" fact="-1.06"/>
                      </dgm:constrLst>
                    </dgm:else>
                  </dgm:choose>
                  <dgm:ruleLst/>
                  <dgm:layoutNode name="Image" styleLbl="node1">
                    <dgm:alg type="sp"/>
                    <dgm:shape xmlns:r="http://schemas.openxmlformats.org/officeDocument/2006/relationships" type="roundRect" r:blip="" blipPhldr="1">
                      <dgm:adjLst>
                        <dgm:adj idx="1" val="0.1667"/>
                      </dgm:adjLst>
                    </dgm:shape>
                    <dgm:presOf/>
                  </dgm:layoutNode>
                  <dgm:layoutNode name="childText" styleLbl="lnNode1">
                    <dgm:varLst>
                      <dgm:chMax val="0"/>
                      <dgm:chPref val="0"/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667"/>
                      </dgm:adjLst>
                    </dgm:shape>
                    <dgm:presOf axis="self desOrSelf" ptType="node node" st="1 1" cnt="1 0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72B251F8-10E2-46A4-97D3-B76294E4CD4D}" type="datetimeFigureOut">
              <a:rPr lang="ru-RU"/>
              <a:pPr>
                <a:defRPr/>
              </a:pPr>
              <a:t>13.11.2017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F30F56FD-3B92-4E4E-B3B6-0AAF0C430A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82165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-7938" y="-7938"/>
            <a:ext cx="9170988" cy="6873876"/>
            <a:chOff x="-8466" y="-8468"/>
            <a:chExt cx="9171316" cy="6874935"/>
          </a:xfrm>
        </p:grpSpPr>
        <p:cxnSp>
          <p:nvCxnSpPr>
            <p:cNvPr id="5" name="Straight Connector 27"/>
            <p:cNvCxnSpPr/>
            <p:nvPr/>
          </p:nvCxnSpPr>
          <p:spPr>
            <a:xfrm flipV="1">
              <a:off x="5130456" y="4175239"/>
              <a:ext cx="4022869" cy="2683288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28"/>
            <p:cNvCxnSpPr/>
            <p:nvPr/>
          </p:nvCxnSpPr>
          <p:spPr>
            <a:xfrm>
              <a:off x="7043462" y="-529"/>
              <a:ext cx="1217656" cy="685905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Freeform 29"/>
            <p:cNvSpPr/>
            <p:nvPr/>
          </p:nvSpPr>
          <p:spPr>
            <a:xfrm>
              <a:off x="6892644" y="-529"/>
              <a:ext cx="2268619" cy="686699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30"/>
            <p:cNvSpPr/>
            <p:nvPr/>
          </p:nvSpPr>
          <p:spPr>
            <a:xfrm>
              <a:off x="7205393" y="-8468"/>
              <a:ext cx="1947932" cy="6866996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31"/>
            <p:cNvSpPr/>
            <p:nvPr/>
          </p:nvSpPr>
          <p:spPr>
            <a:xfrm>
              <a:off x="6638635" y="3919613"/>
              <a:ext cx="2513103" cy="2938915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32"/>
            <p:cNvSpPr/>
            <p:nvPr/>
          </p:nvSpPr>
          <p:spPr>
            <a:xfrm>
              <a:off x="7010123" y="-8468"/>
              <a:ext cx="2143202" cy="6866996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33"/>
            <p:cNvSpPr/>
            <p:nvPr/>
          </p:nvSpPr>
          <p:spPr>
            <a:xfrm>
              <a:off x="8296044" y="-8468"/>
              <a:ext cx="857281" cy="6866996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34"/>
            <p:cNvSpPr/>
            <p:nvPr/>
          </p:nvSpPr>
          <p:spPr>
            <a:xfrm>
              <a:off x="8094425" y="-8468"/>
              <a:ext cx="1066838" cy="6866996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35"/>
            <p:cNvSpPr/>
            <p:nvPr/>
          </p:nvSpPr>
          <p:spPr>
            <a:xfrm>
              <a:off x="8069024" y="4894488"/>
              <a:ext cx="1093826" cy="1964040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7"/>
            <p:cNvSpPr/>
            <p:nvPr/>
          </p:nvSpPr>
          <p:spPr>
            <a:xfrm>
              <a:off x="-8466" y="-8468"/>
              <a:ext cx="863632" cy="5698416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2B58C3-B1D7-4353-92F0-55643CCFA558}" type="datetime1">
              <a:rPr lang="ru-RU"/>
              <a:pPr>
                <a:defRPr/>
              </a:pPr>
              <a:t>13.11.2017</a:t>
            </a:fld>
            <a:endParaRPr lang="ru-RU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643140-6573-4FD5-BBF5-E2F98BE525F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39111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0F06B5-F645-4853-BF41-B23AF159CE46}" type="datetime1">
              <a:rPr lang="ru-RU"/>
              <a:pPr>
                <a:defRPr/>
              </a:pPr>
              <a:t>13.11.2017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44505F-45F8-44CA-87B9-69A2C92BF67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20818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82600" y="790575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8000" smtClean="0">
                <a:solidFill>
                  <a:srgbClr val="9FE0F5"/>
                </a:solidFill>
                <a:latin typeface="Arial" panose="020B0604020202020204" pitchFamily="34" charset="0"/>
              </a:rPr>
              <a:t>“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6748463" y="2886075"/>
            <a:ext cx="4572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8000" smtClean="0">
                <a:solidFill>
                  <a:srgbClr val="9FE0F5"/>
                </a:solidFill>
                <a:latin typeface="Arial" panose="020B0604020202020204" pitchFamily="34" charset="0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D9168A-0CA5-420E-95B2-1D634FC6A118}" type="datetime1">
              <a:rPr lang="ru-RU"/>
              <a:pPr>
                <a:defRPr/>
              </a:pPr>
              <a:t>13.11.2017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D362C6-9A50-4C6E-9965-D002C51E219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544786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B271E2-5F0D-474E-9B2A-B3C2AB00F55E}" type="datetime1">
              <a:rPr lang="ru-RU"/>
              <a:pPr>
                <a:defRPr/>
              </a:pPr>
              <a:t>13.11.2017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0A2CA2-9E0A-4E18-BEE8-83371E1BD43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133599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82600" y="790575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8000" smtClean="0">
                <a:solidFill>
                  <a:srgbClr val="9FE0F5"/>
                </a:solidFill>
                <a:latin typeface="Arial" panose="020B0604020202020204" pitchFamily="34" charset="0"/>
              </a:rPr>
              <a:t>“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6748463" y="2886075"/>
            <a:ext cx="4572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8000" smtClean="0">
                <a:solidFill>
                  <a:srgbClr val="9FE0F5"/>
                </a:solidFill>
                <a:latin typeface="Arial" panose="020B0604020202020204" pitchFamily="34" charset="0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7C3666-4793-4207-B8D5-5F09099B52A1}" type="datetime1">
              <a:rPr lang="ru-RU"/>
              <a:pPr>
                <a:defRPr/>
              </a:pPr>
              <a:t>13.11.2017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C1E7F7-C935-4B9E-91FA-70D1762A4E8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969094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480ED0-4D81-49DD-8CDD-5BBBF5563B4B}" type="datetime1">
              <a:rPr lang="ru-RU"/>
              <a:pPr>
                <a:defRPr/>
              </a:pPr>
              <a:t>13.11.2017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4FF22E-B506-4301-9BA9-77F2B7E75CC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140266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B85A76-2E09-4B6D-8266-9FF72A1CA2CB}" type="datetime1">
              <a:rPr lang="ru-RU"/>
              <a:pPr>
                <a:defRPr/>
              </a:pPr>
              <a:t>13.11.2017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E6C8C0-1764-4A85-B826-CA500819CA7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640239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B2BAFD-AC33-40D9-A127-8EAB32F2E335}" type="datetime1">
              <a:rPr lang="ru-RU"/>
              <a:pPr>
                <a:defRPr/>
              </a:pPr>
              <a:t>13.11.2017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D88947-53F9-4496-A497-42A1EDC110D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29567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489ECF-4FC5-4FFD-A5DE-456B7D72FDC9}" type="datetime1">
              <a:rPr lang="ru-RU"/>
              <a:pPr>
                <a:defRPr/>
              </a:pPr>
              <a:t>13.11.2017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F17844-1418-4370-A305-9A16FD61F57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73108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3614D8-246A-4565-8C30-8483A269916E}" type="datetime1">
              <a:rPr lang="ru-RU"/>
              <a:pPr>
                <a:defRPr/>
              </a:pPr>
              <a:t>13.11.2017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537E4-B327-4D77-9017-80B217E9517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37422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0F74F9-0B97-4641-BE12-B424329CF8D2}" type="datetime1">
              <a:rPr lang="ru-RU"/>
              <a:pPr>
                <a:defRPr/>
              </a:pPr>
              <a:t>13.11.2017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46648B-4ACC-40D1-A7E6-9DE6B2933CD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28020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966EC2-9B56-41A0-9A1A-DB415A30343B}" type="datetime1">
              <a:rPr lang="ru-RU"/>
              <a:pPr>
                <a:defRPr/>
              </a:pPr>
              <a:t>13.11.2017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301449-85A9-41C4-AD8E-786C20D02F1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56123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199EED-EEFD-4D3A-BFBC-20949D51A588}" type="datetime1">
              <a:rPr lang="ru-RU"/>
              <a:pPr>
                <a:defRPr/>
              </a:pPr>
              <a:t>13.11.2017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A07892-0672-4E4D-8D60-0DC55D62C9D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82904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BCCAAB-60A0-43CC-A015-70D7154E7D32}" type="datetime1">
              <a:rPr lang="ru-RU"/>
              <a:pPr>
                <a:defRPr/>
              </a:pPr>
              <a:t>13.11.2017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06487A-010E-4DC9-A914-C6162F72554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03166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B8145C-3D13-4A5D-B323-66BBB3F13EAC}" type="datetime1">
              <a:rPr lang="ru-RU"/>
              <a:pPr>
                <a:defRPr/>
              </a:pPr>
              <a:t>13.11.2017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750E38-8CE8-429D-90EF-0F5D06AA670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61011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191B4F-1664-4B49-8E2F-1A45D409A5EC}" type="datetime1">
              <a:rPr lang="ru-RU"/>
              <a:pPr>
                <a:defRPr/>
              </a:pPr>
              <a:t>13.11.2017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8D5165-DCF8-4061-B575-0B71030F597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32566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6"/>
          <p:cNvGrpSpPr>
            <a:grpSpLocks/>
          </p:cNvGrpSpPr>
          <p:nvPr/>
        </p:nvGrpSpPr>
        <p:grpSpPr bwMode="auto">
          <a:xfrm>
            <a:off x="-7938" y="-7938"/>
            <a:ext cx="9170988" cy="6873876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90"/>
              <a:ext cx="457217" cy="285317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455" y="4175239"/>
              <a:ext cx="4022869" cy="2683288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3462" y="-529"/>
              <a:ext cx="1217656" cy="685905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2644" y="-529"/>
              <a:ext cx="2268619" cy="686699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393" y="-8468"/>
              <a:ext cx="1947932" cy="6866996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8634" y="3919613"/>
              <a:ext cx="2513103" cy="2938915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123" y="-8468"/>
              <a:ext cx="2143202" cy="6866996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6044" y="-8468"/>
              <a:ext cx="857281" cy="6866996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425" y="-8468"/>
              <a:ext cx="1066838" cy="6866996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9024" y="4894488"/>
              <a:ext cx="1093826" cy="1964040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609600"/>
            <a:ext cx="6348413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Образец заголовка</a:t>
            </a:r>
            <a:endParaRPr lang="en-US" altLang="en-US" smtClean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2160588"/>
            <a:ext cx="6348413" cy="3881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Образец текста</a:t>
            </a:r>
          </a:p>
          <a:p>
            <a:pPr lvl="1"/>
            <a:r>
              <a:rPr lang="ru-RU" altLang="en-US" smtClean="0"/>
              <a:t>Второй уровень</a:t>
            </a:r>
          </a:p>
          <a:p>
            <a:pPr lvl="2"/>
            <a:r>
              <a:rPr lang="ru-RU" altLang="en-US" smtClean="0"/>
              <a:t>Третий уровень</a:t>
            </a:r>
          </a:p>
          <a:p>
            <a:pPr lvl="3"/>
            <a:r>
              <a:rPr lang="ru-RU" altLang="en-US" smtClean="0"/>
              <a:t>Четвертый уровень</a:t>
            </a:r>
          </a:p>
          <a:p>
            <a:pPr lvl="4"/>
            <a:r>
              <a:rPr lang="ru-RU" altLang="en-US" smtClean="0"/>
              <a:t>Пятый уровень</a:t>
            </a:r>
            <a:endParaRPr lang="en-US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438" y="6042025"/>
            <a:ext cx="684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1FF3FC2-424C-4007-91D4-8DBD95A9133E}" type="datetime1">
              <a:rPr lang="ru-RU"/>
              <a:pPr>
                <a:defRPr/>
              </a:pPr>
              <a:t>13.11.2017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042025"/>
            <a:ext cx="462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5250" y="6042025"/>
            <a:ext cx="512763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809B750B-1E4A-4E12-9696-A5361B66269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6" r:id="rId1"/>
    <p:sldLayoutId id="2147483773" r:id="rId2"/>
    <p:sldLayoutId id="2147483774" r:id="rId3"/>
    <p:sldLayoutId id="2147483775" r:id="rId4"/>
    <p:sldLayoutId id="2147483776" r:id="rId5"/>
    <p:sldLayoutId id="2147483777" r:id="rId6"/>
    <p:sldLayoutId id="2147483778" r:id="rId7"/>
    <p:sldLayoutId id="2147483779" r:id="rId8"/>
    <p:sldLayoutId id="2147483780" r:id="rId9"/>
    <p:sldLayoutId id="2147483781" r:id="rId10"/>
    <p:sldLayoutId id="2147483787" r:id="rId11"/>
    <p:sldLayoutId id="2147483782" r:id="rId12"/>
    <p:sldLayoutId id="2147483788" r:id="rId13"/>
    <p:sldLayoutId id="2147483783" r:id="rId14"/>
    <p:sldLayoutId id="2147483784" r:id="rId15"/>
    <p:sldLayoutId id="2147483785" r:id="rId16"/>
  </p:sldLayoutIdLst>
  <p:hf hd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subnoko.ru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ctrTitle"/>
          </p:nvPr>
        </p:nvSpPr>
        <p:spPr>
          <a:xfrm>
            <a:off x="900113" y="1557338"/>
            <a:ext cx="6264275" cy="3455987"/>
          </a:xfrm>
        </p:spPr>
        <p:txBody>
          <a:bodyPr/>
          <a:lstStyle/>
          <a:p>
            <a:pPr algn="ctr" eaLnBrk="1" hangingPunct="1"/>
            <a:r>
              <a:rPr lang="ru-RU" altLang="ru-RU" sz="2800" b="1" smtClean="0">
                <a:solidFill>
                  <a:schemeClr val="tx1"/>
                </a:solidFill>
              </a:rPr>
              <a:t>Отчетность о реализации мероприятий в рамках софинансирования мероприятий государственных программ субъектов Российской Федерации по мероприятию 5.1 ФЦПРО на 2016-2020 годы</a:t>
            </a:r>
            <a:br>
              <a:rPr lang="ru-RU" altLang="ru-RU" sz="2800" b="1" smtClean="0">
                <a:solidFill>
                  <a:schemeClr val="tx1"/>
                </a:solidFill>
              </a:rPr>
            </a:br>
            <a:r>
              <a:rPr lang="ru-RU" altLang="ru-RU" sz="2000" b="1" smtClean="0">
                <a:solidFill>
                  <a:srgbClr val="002060"/>
                </a:solidFill>
              </a:rPr>
              <a:t> (за </a:t>
            </a:r>
            <a:r>
              <a:rPr lang="en-US" altLang="ru-RU" sz="2000" b="1" smtClean="0">
                <a:solidFill>
                  <a:srgbClr val="002060"/>
                </a:solidFill>
              </a:rPr>
              <a:t>IV</a:t>
            </a:r>
            <a:r>
              <a:rPr lang="ru-RU" altLang="ru-RU" sz="2000" b="1" smtClean="0">
                <a:solidFill>
                  <a:srgbClr val="002060"/>
                </a:solidFill>
              </a:rPr>
              <a:t> квартал 2017 года): особенности заполнения, рекомендации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Объект 2"/>
          <p:cNvSpPr>
            <a:spLocks noGrp="1"/>
          </p:cNvSpPr>
          <p:nvPr>
            <p:ph idx="1"/>
          </p:nvPr>
        </p:nvSpPr>
        <p:spPr>
          <a:xfrm>
            <a:off x="323850" y="188913"/>
            <a:ext cx="8496300" cy="1223962"/>
          </a:xfrm>
        </p:spPr>
        <p:txBody>
          <a:bodyPr/>
          <a:lstStyle/>
          <a:p>
            <a:pPr marL="0" indent="0" algn="ctr" eaLnBrk="1" hangingPunct="1">
              <a:buFont typeface="Arial" pitchFamily="34" charset="0"/>
              <a:buNone/>
            </a:pPr>
            <a:r>
              <a:rPr lang="ru-RU" altLang="ru-RU" sz="2200" b="1" smtClean="0">
                <a:solidFill>
                  <a:srgbClr val="002060"/>
                </a:solidFill>
              </a:rPr>
              <a:t>3.Информация о реализации мероприятий государственной программы развития образования субъекта РФ</a:t>
            </a:r>
          </a:p>
          <a:p>
            <a:pPr marL="0" indent="0" algn="just" eaLnBrk="1" hangingPunct="1">
              <a:buFont typeface="Arial" pitchFamily="34" charset="0"/>
              <a:buNone/>
            </a:pPr>
            <a:endParaRPr lang="ru-RU" altLang="ru-RU" sz="2200" b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39" name="Объект 2"/>
          <p:cNvSpPr txBox="1">
            <a:spLocks/>
          </p:cNvSpPr>
          <p:nvPr/>
        </p:nvSpPr>
        <p:spPr bwMode="auto">
          <a:xfrm>
            <a:off x="12133263" y="4221163"/>
            <a:ext cx="8578850" cy="182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fontAlgn="auto" hangingPunct="1">
              <a:spcBef>
                <a:spcPct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ru-RU" altLang="ru-RU" sz="1600" b="1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4340" name="Рисунок 5"/>
          <p:cNvPicPr>
            <a:picLocks noChangeAspect="1" noChangeArrowheads="1"/>
          </p:cNvPicPr>
          <p:nvPr/>
        </p:nvPicPr>
        <p:blipFill>
          <a:blip r:embed="rId2"/>
          <a:srcRect l="19913" t="26889" r="18896" b="50130"/>
          <a:stretch>
            <a:fillRect/>
          </a:stretch>
        </p:blipFill>
        <p:spPr bwMode="auto">
          <a:xfrm>
            <a:off x="323850" y="1412875"/>
            <a:ext cx="8280400" cy="17811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Скругленный прямоугольник 4"/>
          <p:cNvSpPr/>
          <p:nvPr/>
        </p:nvSpPr>
        <p:spPr>
          <a:xfrm>
            <a:off x="349250" y="4075113"/>
            <a:ext cx="1001713" cy="993775"/>
          </a:xfrm>
          <a:prstGeom prst="roundRect">
            <a:avLst>
              <a:gd name="adj" fmla="val 16670"/>
            </a:avLst>
          </a:prstGeom>
          <a:solidFill>
            <a:schemeClr val="bg1"/>
          </a:solidFill>
          <a:ln w="38100">
            <a:solidFill>
              <a:srgbClr val="77D3F1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17414" name="Группа 5"/>
          <p:cNvGrpSpPr>
            <a:grpSpLocks/>
          </p:cNvGrpSpPr>
          <p:nvPr/>
        </p:nvGrpSpPr>
        <p:grpSpPr bwMode="auto">
          <a:xfrm>
            <a:off x="1406525" y="4090988"/>
            <a:ext cx="7080250" cy="1957387"/>
            <a:chOff x="1014459" y="1537283"/>
            <a:chExt cx="6146755" cy="994381"/>
          </a:xfrm>
          <a:solidFill>
            <a:schemeClr val="accent2"/>
          </a:solidFill>
        </p:grpSpPr>
        <p:sp>
          <p:nvSpPr>
            <p:cNvPr id="7" name="Скругленный прямоугольник 6"/>
            <p:cNvSpPr/>
            <p:nvPr/>
          </p:nvSpPr>
          <p:spPr>
            <a:xfrm>
              <a:off x="1014459" y="1537283"/>
              <a:ext cx="6146755" cy="994381"/>
            </a:xfrm>
            <a:prstGeom prst="roundRect">
              <a:avLst>
                <a:gd name="adj" fmla="val 16670"/>
              </a:avLst>
            </a:prstGeom>
            <a:grpFill/>
            <a:ln w="38100">
              <a:solidFill>
                <a:schemeClr val="bg1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Скругленный прямоугольник 5"/>
            <p:cNvSpPr txBox="1"/>
            <p:nvPr/>
          </p:nvSpPr>
          <p:spPr>
            <a:xfrm>
              <a:off x="1062696" y="1585671"/>
              <a:ext cx="6050281" cy="89760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99568" tIns="99568" rIns="99568" bIns="99568" spcCol="1270" anchor="ctr"/>
            <a:lstStyle/>
            <a:p>
              <a:pPr algn="just" eaLnBrk="1" fontAlgn="auto" hangingPunct="1">
                <a:spcAft>
                  <a:spcPts val="0"/>
                </a:spcAft>
                <a:defRPr/>
              </a:pPr>
              <a:r>
                <a:rPr lang="ru-RU" altLang="ru-RU" sz="2000" b="1" dirty="0">
                  <a:solidFill>
                    <a:schemeClr val="tx1"/>
                  </a:solidFill>
                </a:rPr>
                <a:t>Мероприятия указываются в соответствии с План-графиком реализации мероприятий по достижению показателей результативности (в соответствии с формой, указанной в письме Рособрнадзора от 17.03.2017 №04-120).</a:t>
              </a:r>
            </a:p>
          </p:txBody>
        </p:sp>
      </p:grpSp>
      <p:sp>
        <p:nvSpPr>
          <p:cNvPr id="9" name="Shape 2625"/>
          <p:cNvSpPr/>
          <p:nvPr/>
        </p:nvSpPr>
        <p:spPr>
          <a:xfrm>
            <a:off x="449263" y="4202113"/>
            <a:ext cx="765175" cy="6889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20400"/>
                </a:moveTo>
                <a:lnTo>
                  <a:pt x="1964" y="20400"/>
                </a:lnTo>
                <a:cubicBezTo>
                  <a:pt x="1422" y="20400"/>
                  <a:pt x="982" y="19862"/>
                  <a:pt x="982" y="19200"/>
                </a:cubicBezTo>
                <a:cubicBezTo>
                  <a:pt x="982" y="18949"/>
                  <a:pt x="1025" y="18796"/>
                  <a:pt x="1048" y="18734"/>
                </a:cubicBezTo>
                <a:cubicBezTo>
                  <a:pt x="1065" y="18712"/>
                  <a:pt x="1048" y="18729"/>
                  <a:pt x="1078" y="18673"/>
                </a:cubicBezTo>
                <a:lnTo>
                  <a:pt x="9914" y="1873"/>
                </a:lnTo>
                <a:cubicBezTo>
                  <a:pt x="9930" y="1843"/>
                  <a:pt x="9944" y="1813"/>
                  <a:pt x="9957" y="1783"/>
                </a:cubicBezTo>
                <a:cubicBezTo>
                  <a:pt x="9960" y="1778"/>
                  <a:pt x="10234" y="1200"/>
                  <a:pt x="10800" y="1200"/>
                </a:cubicBezTo>
                <a:cubicBezTo>
                  <a:pt x="11366" y="1200"/>
                  <a:pt x="11588" y="1654"/>
                  <a:pt x="11617" y="1719"/>
                </a:cubicBezTo>
                <a:cubicBezTo>
                  <a:pt x="11641" y="1792"/>
                  <a:pt x="11650" y="1806"/>
                  <a:pt x="11686" y="1873"/>
                </a:cubicBezTo>
                <a:lnTo>
                  <a:pt x="20522" y="18673"/>
                </a:lnTo>
                <a:cubicBezTo>
                  <a:pt x="20535" y="18697"/>
                  <a:pt x="20548" y="18720"/>
                  <a:pt x="20562" y="18744"/>
                </a:cubicBezTo>
                <a:cubicBezTo>
                  <a:pt x="20576" y="18785"/>
                  <a:pt x="20618" y="18928"/>
                  <a:pt x="20618" y="19200"/>
                </a:cubicBezTo>
                <a:cubicBezTo>
                  <a:pt x="20618" y="19862"/>
                  <a:pt x="20177" y="20400"/>
                  <a:pt x="19636" y="20400"/>
                </a:cubicBezTo>
                <a:moveTo>
                  <a:pt x="21348" y="18023"/>
                </a:moveTo>
                <a:lnTo>
                  <a:pt x="12511" y="1223"/>
                </a:lnTo>
                <a:cubicBezTo>
                  <a:pt x="12511" y="1223"/>
                  <a:pt x="12058" y="0"/>
                  <a:pt x="10800" y="0"/>
                </a:cubicBezTo>
                <a:cubicBezTo>
                  <a:pt x="9616" y="0"/>
                  <a:pt x="9089" y="1223"/>
                  <a:pt x="9089" y="1223"/>
                </a:cubicBezTo>
                <a:lnTo>
                  <a:pt x="252" y="18023"/>
                </a:lnTo>
                <a:cubicBezTo>
                  <a:pt x="252" y="18023"/>
                  <a:pt x="0" y="18421"/>
                  <a:pt x="0" y="19200"/>
                </a:cubicBezTo>
                <a:cubicBezTo>
                  <a:pt x="0" y="20526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526"/>
                  <a:pt x="21600" y="19200"/>
                </a:cubicBezTo>
                <a:cubicBezTo>
                  <a:pt x="21600" y="18362"/>
                  <a:pt x="21348" y="18023"/>
                  <a:pt x="21348" y="18023"/>
                </a:cubicBezTo>
                <a:moveTo>
                  <a:pt x="10800" y="15600"/>
                </a:moveTo>
                <a:cubicBezTo>
                  <a:pt x="10258" y="15600"/>
                  <a:pt x="9818" y="16138"/>
                  <a:pt x="9818" y="16800"/>
                </a:cubicBezTo>
                <a:cubicBezTo>
                  <a:pt x="9818" y="17462"/>
                  <a:pt x="10258" y="18000"/>
                  <a:pt x="10800" y="18000"/>
                </a:cubicBezTo>
                <a:cubicBezTo>
                  <a:pt x="11342" y="18000"/>
                  <a:pt x="11782" y="17462"/>
                  <a:pt x="11782" y="16800"/>
                </a:cubicBezTo>
                <a:cubicBezTo>
                  <a:pt x="11782" y="16138"/>
                  <a:pt x="11342" y="15600"/>
                  <a:pt x="10800" y="15600"/>
                </a:cubicBezTo>
                <a:moveTo>
                  <a:pt x="10800" y="6000"/>
                </a:moveTo>
                <a:cubicBezTo>
                  <a:pt x="10258" y="6000"/>
                  <a:pt x="9818" y="6538"/>
                  <a:pt x="9818" y="7200"/>
                </a:cubicBezTo>
                <a:lnTo>
                  <a:pt x="10309" y="13800"/>
                </a:lnTo>
                <a:cubicBezTo>
                  <a:pt x="10309" y="14132"/>
                  <a:pt x="10529" y="14400"/>
                  <a:pt x="10800" y="14400"/>
                </a:cubicBezTo>
                <a:cubicBezTo>
                  <a:pt x="11071" y="14400"/>
                  <a:pt x="11291" y="14132"/>
                  <a:pt x="11291" y="13800"/>
                </a:cubicBezTo>
                <a:lnTo>
                  <a:pt x="11782" y="7200"/>
                </a:lnTo>
                <a:cubicBezTo>
                  <a:pt x="11782" y="6538"/>
                  <a:pt x="11342" y="6000"/>
                  <a:pt x="10800" y="6000"/>
                </a:cubicBezTo>
              </a:path>
            </a:pathLst>
          </a:custGeom>
          <a:solidFill>
            <a:srgbClr val="77D3F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 eaLnBrk="1" fontAlgn="auto" hangingPunct="1">
              <a:spcBef>
                <a:spcPts val="0"/>
              </a:spcBef>
              <a:spcAft>
                <a:spcPts val="0"/>
              </a:spcAft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4344" name="Прямоугольник 4"/>
          <p:cNvSpPr>
            <a:spLocks noChangeArrowheads="1"/>
          </p:cNvSpPr>
          <p:nvPr/>
        </p:nvSpPr>
        <p:spPr bwMode="auto">
          <a:xfrm>
            <a:off x="292100" y="3500438"/>
            <a:ext cx="50133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rebuchet M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pPr algn="just" eaLnBrk="1" hangingPunct="1">
              <a:spcBef>
                <a:spcPct val="20000"/>
              </a:spcBef>
              <a:buFont typeface="Arial" pitchFamily="34" charset="0"/>
              <a:buNone/>
            </a:pPr>
            <a:r>
              <a:rPr lang="ru-RU" altLang="ru-RU" sz="2800" b="1">
                <a:latin typeface="Calibri" pitchFamily="34" charset="0"/>
              </a:rPr>
              <a:t>Порядок заполнения таблицы:</a:t>
            </a: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4346" name="Номер слайда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rebuchet M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fld id="{09FEA534-F1C7-4AD3-AA07-B1FDDFA5453D}" type="slidenum">
              <a:rPr lang="ru-RU" altLang="ru-RU" smtClean="0">
                <a:solidFill>
                  <a:schemeClr val="accent1"/>
                </a:solidFill>
              </a:rPr>
              <a:pPr/>
              <a:t>10</a:t>
            </a:fld>
            <a:endParaRPr lang="ru-RU" altLang="ru-RU" smtClean="0">
              <a:solidFill>
                <a:schemeClr val="accent1"/>
              </a:solidFill>
            </a:endParaRPr>
          </a:p>
        </p:txBody>
      </p:sp>
      <p:sp>
        <p:nvSpPr>
          <p:cNvPr id="14347" name="TextBox 12"/>
          <p:cNvSpPr txBox="1">
            <a:spLocks noChangeArrowheads="1"/>
          </p:cNvSpPr>
          <p:nvPr/>
        </p:nvSpPr>
        <p:spPr bwMode="auto">
          <a:xfrm>
            <a:off x="8604250" y="6381750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rebuchet M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r>
              <a:rPr lang="ru-RU" altLang="ru-RU">
                <a:solidFill>
                  <a:schemeClr val="bg1"/>
                </a:solidFill>
              </a:rPr>
              <a:t>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Объект 2"/>
          <p:cNvSpPr>
            <a:spLocks noGrp="1"/>
          </p:cNvSpPr>
          <p:nvPr>
            <p:ph idx="1"/>
          </p:nvPr>
        </p:nvSpPr>
        <p:spPr>
          <a:xfrm>
            <a:off x="292100" y="0"/>
            <a:ext cx="8601075" cy="1179513"/>
          </a:xfrm>
        </p:spPr>
        <p:txBody>
          <a:bodyPr/>
          <a:lstStyle/>
          <a:p>
            <a:pPr marL="0" indent="0" algn="ctr" eaLnBrk="1" hangingPunct="1">
              <a:buFont typeface="Arial" pitchFamily="34" charset="0"/>
              <a:buNone/>
            </a:pPr>
            <a:r>
              <a:rPr lang="ru-RU" altLang="ru-RU" sz="2200" b="1" smtClean="0">
                <a:solidFill>
                  <a:srgbClr val="002060"/>
                </a:solidFill>
              </a:rPr>
              <a:t>4.Информация о задержке (отставании) реализации мероприятий государственной программы развития образования субъекта РФ</a:t>
            </a:r>
          </a:p>
        </p:txBody>
      </p:sp>
      <p:pic>
        <p:nvPicPr>
          <p:cNvPr id="15364" name="Рисунок 6"/>
          <p:cNvPicPr>
            <a:picLocks noChangeAspect="1" noChangeArrowheads="1"/>
          </p:cNvPicPr>
          <p:nvPr/>
        </p:nvPicPr>
        <p:blipFill>
          <a:blip r:embed="rId2"/>
          <a:srcRect l="8865" t="32576" r="6831" b="32040"/>
          <a:stretch>
            <a:fillRect/>
          </a:stretch>
        </p:blipFill>
        <p:spPr bwMode="auto">
          <a:xfrm>
            <a:off x="349250" y="1371600"/>
            <a:ext cx="8280400" cy="18303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Скругленный прямоугольник 4"/>
          <p:cNvSpPr/>
          <p:nvPr/>
        </p:nvSpPr>
        <p:spPr>
          <a:xfrm>
            <a:off x="349250" y="4075113"/>
            <a:ext cx="1001713" cy="993775"/>
          </a:xfrm>
          <a:prstGeom prst="roundRect">
            <a:avLst>
              <a:gd name="adj" fmla="val 16670"/>
            </a:avLst>
          </a:prstGeom>
          <a:solidFill>
            <a:schemeClr val="bg1"/>
          </a:solidFill>
          <a:ln w="38100">
            <a:solidFill>
              <a:srgbClr val="77D3F1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18437" name="Группа 5"/>
          <p:cNvGrpSpPr>
            <a:grpSpLocks/>
          </p:cNvGrpSpPr>
          <p:nvPr/>
        </p:nvGrpSpPr>
        <p:grpSpPr bwMode="auto">
          <a:xfrm>
            <a:off x="1406525" y="4090988"/>
            <a:ext cx="7486650" cy="2767012"/>
            <a:chOff x="1014459" y="1537283"/>
            <a:chExt cx="6146755" cy="994381"/>
          </a:xfrm>
          <a:solidFill>
            <a:schemeClr val="accent2"/>
          </a:solidFill>
        </p:grpSpPr>
        <p:sp>
          <p:nvSpPr>
            <p:cNvPr id="7" name="Скругленный прямоугольник 6"/>
            <p:cNvSpPr/>
            <p:nvPr/>
          </p:nvSpPr>
          <p:spPr>
            <a:xfrm>
              <a:off x="1014459" y="1537283"/>
              <a:ext cx="6146755" cy="994381"/>
            </a:xfrm>
            <a:prstGeom prst="roundRect">
              <a:avLst>
                <a:gd name="adj" fmla="val 16670"/>
              </a:avLst>
            </a:prstGeom>
            <a:grpFill/>
            <a:ln w="38100">
              <a:solidFill>
                <a:schemeClr val="bg1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Скругленный прямоугольник 5"/>
            <p:cNvSpPr txBox="1"/>
            <p:nvPr/>
          </p:nvSpPr>
          <p:spPr>
            <a:xfrm>
              <a:off x="1062685" y="1585775"/>
              <a:ext cx="6050305" cy="897396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99568" tIns="99568" rIns="99568" bIns="99568" spcCol="1270" anchor="ctr"/>
            <a:lstStyle/>
            <a:p>
              <a:pPr algn="just" eaLnBrk="1" fontAlgn="auto" hangingPunct="1">
                <a:spcAft>
                  <a:spcPts val="0"/>
                </a:spcAft>
                <a:defRPr/>
              </a:pPr>
              <a:r>
                <a:rPr lang="ru-RU" altLang="ru-RU" sz="1600" b="1" dirty="0">
                  <a:solidFill>
                    <a:schemeClr val="tx1"/>
                  </a:solidFill>
                </a:rPr>
                <a:t>Задержка (отставание) в реализации мероприятий рассчитывается относительно сроков, указанных в Плане-графике реализации мероприятий по достижению показателей результативности.</a:t>
              </a:r>
            </a:p>
            <a:p>
              <a:pPr algn="just" eaLnBrk="1" fontAlgn="auto" hangingPunct="1">
                <a:spcAft>
                  <a:spcPts val="0"/>
                </a:spcAft>
                <a:defRPr/>
              </a:pPr>
              <a:r>
                <a:rPr lang="ru-RU" altLang="ru-RU" sz="1600" b="1" dirty="0">
                  <a:solidFill>
                    <a:schemeClr val="tx1"/>
                  </a:solidFill>
                </a:rPr>
                <a:t>Причины должны быть сформулированы четко, с указанием подтверждающих документов, и исключая двойное толкование.</a:t>
              </a:r>
            </a:p>
            <a:p>
              <a:pPr algn="just" eaLnBrk="1" fontAlgn="auto" hangingPunct="1">
                <a:spcAft>
                  <a:spcPts val="0"/>
                </a:spcAft>
                <a:defRPr/>
              </a:pPr>
              <a:r>
                <a:rPr lang="ru-RU" altLang="ru-RU" sz="1600" b="1" dirty="0">
                  <a:solidFill>
                    <a:schemeClr val="tx1"/>
                  </a:solidFill>
                </a:rPr>
                <a:t>В графе 3 указываются принятые меры по устранению задержки (отставания) реализации мероприятий, предусмотренных Соглашением. При необходимости должны быть указаны реквизиты нормативных и правовых документов, подтверждающих реализацию указанных мер по устранению задержки.</a:t>
              </a:r>
            </a:p>
          </p:txBody>
        </p:sp>
      </p:grpSp>
      <p:sp>
        <p:nvSpPr>
          <p:cNvPr id="9" name="Shape 2625"/>
          <p:cNvSpPr/>
          <p:nvPr/>
        </p:nvSpPr>
        <p:spPr>
          <a:xfrm>
            <a:off x="449263" y="4202113"/>
            <a:ext cx="765175" cy="6889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20400"/>
                </a:moveTo>
                <a:lnTo>
                  <a:pt x="1964" y="20400"/>
                </a:lnTo>
                <a:cubicBezTo>
                  <a:pt x="1422" y="20400"/>
                  <a:pt x="982" y="19862"/>
                  <a:pt x="982" y="19200"/>
                </a:cubicBezTo>
                <a:cubicBezTo>
                  <a:pt x="982" y="18949"/>
                  <a:pt x="1025" y="18796"/>
                  <a:pt x="1048" y="18734"/>
                </a:cubicBezTo>
                <a:cubicBezTo>
                  <a:pt x="1065" y="18712"/>
                  <a:pt x="1048" y="18729"/>
                  <a:pt x="1078" y="18673"/>
                </a:cubicBezTo>
                <a:lnTo>
                  <a:pt x="9914" y="1873"/>
                </a:lnTo>
                <a:cubicBezTo>
                  <a:pt x="9930" y="1843"/>
                  <a:pt x="9944" y="1813"/>
                  <a:pt x="9957" y="1783"/>
                </a:cubicBezTo>
                <a:cubicBezTo>
                  <a:pt x="9960" y="1778"/>
                  <a:pt x="10234" y="1200"/>
                  <a:pt x="10800" y="1200"/>
                </a:cubicBezTo>
                <a:cubicBezTo>
                  <a:pt x="11366" y="1200"/>
                  <a:pt x="11588" y="1654"/>
                  <a:pt x="11617" y="1719"/>
                </a:cubicBezTo>
                <a:cubicBezTo>
                  <a:pt x="11641" y="1792"/>
                  <a:pt x="11650" y="1806"/>
                  <a:pt x="11686" y="1873"/>
                </a:cubicBezTo>
                <a:lnTo>
                  <a:pt x="20522" y="18673"/>
                </a:lnTo>
                <a:cubicBezTo>
                  <a:pt x="20535" y="18697"/>
                  <a:pt x="20548" y="18720"/>
                  <a:pt x="20562" y="18744"/>
                </a:cubicBezTo>
                <a:cubicBezTo>
                  <a:pt x="20576" y="18785"/>
                  <a:pt x="20618" y="18928"/>
                  <a:pt x="20618" y="19200"/>
                </a:cubicBezTo>
                <a:cubicBezTo>
                  <a:pt x="20618" y="19862"/>
                  <a:pt x="20177" y="20400"/>
                  <a:pt x="19636" y="20400"/>
                </a:cubicBezTo>
                <a:moveTo>
                  <a:pt x="21348" y="18023"/>
                </a:moveTo>
                <a:lnTo>
                  <a:pt x="12511" y="1223"/>
                </a:lnTo>
                <a:cubicBezTo>
                  <a:pt x="12511" y="1223"/>
                  <a:pt x="12058" y="0"/>
                  <a:pt x="10800" y="0"/>
                </a:cubicBezTo>
                <a:cubicBezTo>
                  <a:pt x="9616" y="0"/>
                  <a:pt x="9089" y="1223"/>
                  <a:pt x="9089" y="1223"/>
                </a:cubicBezTo>
                <a:lnTo>
                  <a:pt x="252" y="18023"/>
                </a:lnTo>
                <a:cubicBezTo>
                  <a:pt x="252" y="18023"/>
                  <a:pt x="0" y="18421"/>
                  <a:pt x="0" y="19200"/>
                </a:cubicBezTo>
                <a:cubicBezTo>
                  <a:pt x="0" y="20526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526"/>
                  <a:pt x="21600" y="19200"/>
                </a:cubicBezTo>
                <a:cubicBezTo>
                  <a:pt x="21600" y="18362"/>
                  <a:pt x="21348" y="18023"/>
                  <a:pt x="21348" y="18023"/>
                </a:cubicBezTo>
                <a:moveTo>
                  <a:pt x="10800" y="15600"/>
                </a:moveTo>
                <a:cubicBezTo>
                  <a:pt x="10258" y="15600"/>
                  <a:pt x="9818" y="16138"/>
                  <a:pt x="9818" y="16800"/>
                </a:cubicBezTo>
                <a:cubicBezTo>
                  <a:pt x="9818" y="17462"/>
                  <a:pt x="10258" y="18000"/>
                  <a:pt x="10800" y="18000"/>
                </a:cubicBezTo>
                <a:cubicBezTo>
                  <a:pt x="11342" y="18000"/>
                  <a:pt x="11782" y="17462"/>
                  <a:pt x="11782" y="16800"/>
                </a:cubicBezTo>
                <a:cubicBezTo>
                  <a:pt x="11782" y="16138"/>
                  <a:pt x="11342" y="15600"/>
                  <a:pt x="10800" y="15600"/>
                </a:cubicBezTo>
                <a:moveTo>
                  <a:pt x="10800" y="6000"/>
                </a:moveTo>
                <a:cubicBezTo>
                  <a:pt x="10258" y="6000"/>
                  <a:pt x="9818" y="6538"/>
                  <a:pt x="9818" y="7200"/>
                </a:cubicBezTo>
                <a:lnTo>
                  <a:pt x="10309" y="13800"/>
                </a:lnTo>
                <a:cubicBezTo>
                  <a:pt x="10309" y="14132"/>
                  <a:pt x="10529" y="14400"/>
                  <a:pt x="10800" y="14400"/>
                </a:cubicBezTo>
                <a:cubicBezTo>
                  <a:pt x="11071" y="14400"/>
                  <a:pt x="11291" y="14132"/>
                  <a:pt x="11291" y="13800"/>
                </a:cubicBezTo>
                <a:lnTo>
                  <a:pt x="11782" y="7200"/>
                </a:lnTo>
                <a:cubicBezTo>
                  <a:pt x="11782" y="6538"/>
                  <a:pt x="11342" y="6000"/>
                  <a:pt x="10800" y="6000"/>
                </a:cubicBezTo>
              </a:path>
            </a:pathLst>
          </a:custGeom>
          <a:solidFill>
            <a:srgbClr val="77D3F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 eaLnBrk="1" fontAlgn="auto" hangingPunct="1">
              <a:spcBef>
                <a:spcPts val="0"/>
              </a:spcBef>
              <a:spcAft>
                <a:spcPts val="0"/>
              </a:spcAft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5367" name="Прямоугольник 4"/>
          <p:cNvSpPr>
            <a:spLocks noChangeArrowheads="1"/>
          </p:cNvSpPr>
          <p:nvPr/>
        </p:nvSpPr>
        <p:spPr bwMode="auto">
          <a:xfrm>
            <a:off x="292100" y="3500438"/>
            <a:ext cx="50133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rebuchet M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pPr algn="just" eaLnBrk="1" hangingPunct="1">
              <a:spcBef>
                <a:spcPct val="20000"/>
              </a:spcBef>
              <a:buFont typeface="Arial" pitchFamily="34" charset="0"/>
              <a:buNone/>
            </a:pPr>
            <a:r>
              <a:rPr lang="ru-RU" altLang="ru-RU" sz="2800" b="1">
                <a:latin typeface="Calibri" pitchFamily="34" charset="0"/>
              </a:rPr>
              <a:t>Порядок заполнения таблицы:</a:t>
            </a:r>
          </a:p>
        </p:txBody>
      </p:sp>
      <p:sp>
        <p:nvSpPr>
          <p:cNvPr id="15368" name="Номер слайда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rebuchet M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fld id="{EB51875D-5A4B-4383-A3DE-7763D70852AF}" type="slidenum">
              <a:rPr lang="ru-RU" altLang="ru-RU" smtClean="0">
                <a:solidFill>
                  <a:schemeClr val="accent1"/>
                </a:solidFill>
              </a:rPr>
              <a:pPr/>
              <a:t>11</a:t>
            </a:fld>
            <a:endParaRPr lang="ru-RU" altLang="ru-RU" smtClean="0">
              <a:solidFill>
                <a:schemeClr val="accent1"/>
              </a:solidFill>
            </a:endParaRPr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8723313" y="6451600"/>
            <a:ext cx="4540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rebuchet M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r>
              <a:rPr lang="ru-RU" altLang="ru-RU" b="1">
                <a:solidFill>
                  <a:schemeClr val="bg1"/>
                </a:solidFill>
              </a:rPr>
              <a:t>11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pPr eaLnBrk="1" hangingPunct="1"/>
            <a:r>
              <a:rPr lang="ru-RU" altLang="ru-RU" sz="3200" b="1" smtClean="0">
                <a:solidFill>
                  <a:srgbClr val="002060"/>
                </a:solidFill>
              </a:rPr>
              <a:t>Консультационная поддержка </a:t>
            </a:r>
          </a:p>
        </p:txBody>
      </p:sp>
      <p:sp>
        <p:nvSpPr>
          <p:cNvPr id="16387" name="Объект 2"/>
          <p:cNvSpPr>
            <a:spLocks noGrp="1"/>
          </p:cNvSpPr>
          <p:nvPr>
            <p:ph idx="1"/>
          </p:nvPr>
        </p:nvSpPr>
        <p:spPr>
          <a:xfrm>
            <a:off x="519113" y="1268413"/>
            <a:ext cx="7077075" cy="4525962"/>
          </a:xfrm>
        </p:spPr>
        <p:txBody>
          <a:bodyPr/>
          <a:lstStyle/>
          <a:p>
            <a:pPr eaLnBrk="1" hangingPunct="1">
              <a:buFont typeface="Wingdings" pitchFamily="2" charset="2"/>
              <a:buChar char="q"/>
            </a:pPr>
            <a:r>
              <a:rPr lang="ru-RU" altLang="ru-RU" sz="2400" b="1" smtClean="0">
                <a:solidFill>
                  <a:srgbClr val="002060"/>
                </a:solidFill>
              </a:rPr>
              <a:t>по телефону «горячей линии» по многоканальному телефону</a:t>
            </a:r>
            <a:r>
              <a:rPr lang="en-US" altLang="ru-RU" sz="2400" b="1" smtClean="0">
                <a:solidFill>
                  <a:srgbClr val="002060"/>
                </a:solidFill>
              </a:rPr>
              <a:t/>
            </a:r>
            <a:br>
              <a:rPr lang="en-US" altLang="ru-RU" sz="2400" b="1" smtClean="0">
                <a:solidFill>
                  <a:srgbClr val="002060"/>
                </a:solidFill>
              </a:rPr>
            </a:br>
            <a:r>
              <a:rPr lang="ru-RU" altLang="ru-RU" sz="2400" b="1" smtClean="0">
                <a:solidFill>
                  <a:srgbClr val="FF0000"/>
                </a:solidFill>
              </a:rPr>
              <a:t>8-800-555-96-35</a:t>
            </a:r>
            <a:r>
              <a:rPr lang="ru-RU" altLang="ru-RU" sz="2400" b="1" smtClean="0">
                <a:solidFill>
                  <a:srgbClr val="002060"/>
                </a:solidFill>
              </a:rPr>
              <a:t> (режим работы – 5 рабочих дней в неделю с 7-00 до 19-00 (московского времени))</a:t>
            </a:r>
          </a:p>
          <a:p>
            <a:pPr eaLnBrk="1" hangingPunct="1">
              <a:buFont typeface="Wingdings" pitchFamily="2" charset="2"/>
              <a:buChar char="q"/>
            </a:pPr>
            <a:r>
              <a:rPr lang="ru-RU" altLang="ru-RU" sz="2400" b="1" smtClean="0">
                <a:solidFill>
                  <a:srgbClr val="002060"/>
                </a:solidFill>
              </a:rPr>
              <a:t>с использованием инструментального средства «Результативность использования субсидии» (</a:t>
            </a:r>
            <a:r>
              <a:rPr lang="ru-RU" altLang="ru-RU" sz="2400" b="1" smtClean="0">
                <a:solidFill>
                  <a:srgbClr val="FF0000"/>
                </a:solidFill>
                <a:hlinkClick r:id="rId2"/>
              </a:rPr>
              <a:t>http://subnoko.ru</a:t>
            </a:r>
            <a:r>
              <a:rPr lang="ru-RU" altLang="ru-RU" sz="2400" b="1" smtClean="0">
                <a:solidFill>
                  <a:srgbClr val="002060"/>
                </a:solidFill>
              </a:rPr>
              <a:t>)</a:t>
            </a:r>
          </a:p>
          <a:p>
            <a:pPr eaLnBrk="1" hangingPunct="1">
              <a:buFont typeface="Wingdings" pitchFamily="2" charset="2"/>
              <a:buChar char="q"/>
            </a:pPr>
            <a:r>
              <a:rPr lang="ru-RU" altLang="ru-RU" sz="2400" b="1" smtClean="0">
                <a:solidFill>
                  <a:srgbClr val="002060"/>
                </a:solidFill>
              </a:rPr>
              <a:t>по электронной почте </a:t>
            </a:r>
            <a:r>
              <a:rPr lang="ru-RU" altLang="ru-RU" sz="2400" b="1" smtClean="0">
                <a:solidFill>
                  <a:srgbClr val="FF0000"/>
                </a:solidFill>
              </a:rPr>
              <a:t>monitoring@kimconsult.ru</a:t>
            </a: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6389" name="TextBox 5"/>
          <p:cNvSpPr txBox="1">
            <a:spLocks noChangeArrowheads="1"/>
          </p:cNvSpPr>
          <p:nvPr/>
        </p:nvSpPr>
        <p:spPr bwMode="auto">
          <a:xfrm>
            <a:off x="8604250" y="6381750"/>
            <a:ext cx="42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rebuchet M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r>
              <a:rPr lang="ru-RU" altLang="ru-RU">
                <a:solidFill>
                  <a:schemeClr val="bg1"/>
                </a:solidFill>
              </a:rPr>
              <a:t>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Объект 2"/>
          <p:cNvSpPr>
            <a:spLocks noGrp="1"/>
          </p:cNvSpPr>
          <p:nvPr>
            <p:ph idx="1"/>
          </p:nvPr>
        </p:nvSpPr>
        <p:spPr>
          <a:xfrm>
            <a:off x="250825" y="1063625"/>
            <a:ext cx="7777163" cy="4525963"/>
          </a:xfrm>
        </p:spPr>
        <p:txBody>
          <a:bodyPr lIns="91425" tIns="45700" rIns="91425" bIns="45700"/>
          <a:lstStyle/>
          <a:p>
            <a:pPr eaLnBrk="1" hangingPunct="1"/>
            <a:r>
              <a:rPr lang="ru-RU" altLang="ru-RU" sz="2000" b="1" smtClean="0"/>
              <a:t>«Методические рекомендации по порядку заполнения и представления форм отчетности о реализации мероприятий в рамках софинансирования мероприятий государственных программ субъектов Российской Федерации по мероприятию «Развитие национально-региональной системы независимой оценки качества общего образования через реализацию пилотных региональных проектов и создание национальных механизмов оценки качества»», разработанные в рамках государственного контракта от 21.02.2017 № Ф-04-кс-2017</a:t>
            </a: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148" name="TextBox 5"/>
          <p:cNvSpPr txBox="1">
            <a:spLocks noChangeArrowheads="1"/>
          </p:cNvSpPr>
          <p:nvPr/>
        </p:nvSpPr>
        <p:spPr bwMode="auto">
          <a:xfrm>
            <a:off x="8604250" y="6381750"/>
            <a:ext cx="3063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rebuchet M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r>
              <a:rPr lang="ru-RU" altLang="ru-RU">
                <a:solidFill>
                  <a:schemeClr val="bg1"/>
                </a:solidFill>
              </a:rPr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Объект 2"/>
          <p:cNvSpPr>
            <a:spLocks noGrp="1"/>
          </p:cNvSpPr>
          <p:nvPr>
            <p:ph idx="1"/>
          </p:nvPr>
        </p:nvSpPr>
        <p:spPr>
          <a:xfrm>
            <a:off x="250825" y="260350"/>
            <a:ext cx="6983413" cy="5545138"/>
          </a:xfrm>
        </p:spPr>
        <p:txBody>
          <a:bodyPr/>
          <a:lstStyle/>
          <a:p>
            <a:pPr marL="457200" indent="-457200" algn="just" eaLnBrk="1" hangingPunct="1">
              <a:spcBef>
                <a:spcPct val="0"/>
              </a:spcBef>
              <a:buFont typeface="Trebuchet MS" pitchFamily="34" charset="0"/>
              <a:buAutoNum type="arabicPeriod"/>
            </a:pPr>
            <a:r>
              <a:rPr lang="ru-RU" altLang="ru-RU" b="1" smtClean="0"/>
              <a:t>Контроль за целевым и эффективным (результативным) расходованием субсидий возлагается на Рособрнадзор (как на главного распорядителя средств федерального бюджета) и Федеральную службу финансово-бюджетного надзора.</a:t>
            </a:r>
          </a:p>
          <a:p>
            <a:pPr marL="457200" indent="-457200" algn="just" eaLnBrk="1" hangingPunct="1">
              <a:spcBef>
                <a:spcPct val="0"/>
              </a:spcBef>
              <a:buFont typeface="Trebuchet MS" pitchFamily="34" charset="0"/>
              <a:buAutoNum type="arabicPeriod"/>
            </a:pPr>
            <a:endParaRPr lang="ru-RU" altLang="ru-RU" b="1" smtClean="0"/>
          </a:p>
          <a:p>
            <a:pPr marL="457200" indent="-457200" algn="just" eaLnBrk="1" hangingPunct="1">
              <a:spcBef>
                <a:spcPct val="0"/>
              </a:spcBef>
              <a:buFont typeface="Trebuchet MS" pitchFamily="34" charset="0"/>
              <a:buAutoNum type="arabicPeriod"/>
            </a:pPr>
            <a:r>
              <a:rPr lang="ru-RU" altLang="ru-RU" b="1" smtClean="0"/>
              <a:t>Субсидия в случае ее нецелевого использования подлежит взысканию в доход федерального бюджета в соответствии с бюджетным законодательством Российской Федерации.</a:t>
            </a:r>
          </a:p>
          <a:p>
            <a:pPr marL="457200" indent="-457200" algn="just" eaLnBrk="1" hangingPunct="1">
              <a:spcBef>
                <a:spcPct val="0"/>
              </a:spcBef>
              <a:buFont typeface="Trebuchet MS" pitchFamily="34" charset="0"/>
              <a:buAutoNum type="arabicPeriod"/>
            </a:pPr>
            <a:endParaRPr lang="ru-RU" altLang="ru-RU" b="1" smtClean="0"/>
          </a:p>
          <a:p>
            <a:pPr marL="457200" indent="-457200" algn="just" eaLnBrk="1" hangingPunct="1">
              <a:spcBef>
                <a:spcPct val="0"/>
              </a:spcBef>
              <a:buFont typeface="Trebuchet MS" pitchFamily="34" charset="0"/>
              <a:buAutoNum type="arabicPeriod"/>
            </a:pPr>
            <a:r>
              <a:rPr lang="ru-RU" altLang="ru-RU" b="1" smtClean="0"/>
              <a:t>В случае если в отчетном финансовом году субъектом РФ не достигнуты значения показателей результативности предоставления субсидий, установленные соглашениями, объем субсидий, предусмотренный бюджету субъекта РФ на текущий финансовый год, подлежит сокращению в порядке и объемах, предусмотренных правилами предоставления субсидий. Предложения по сокращению объемов предоставляемых субсидий вносятся в Министерство финансов РФ соответствующим субъектом бюджетного планирования.</a:t>
            </a: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172" name="TextBox 4"/>
          <p:cNvSpPr txBox="1">
            <a:spLocks noChangeArrowheads="1"/>
          </p:cNvSpPr>
          <p:nvPr/>
        </p:nvSpPr>
        <p:spPr bwMode="auto">
          <a:xfrm>
            <a:off x="8604250" y="6381750"/>
            <a:ext cx="3063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rebuchet M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r>
              <a:rPr lang="ru-RU" altLang="ru-RU">
                <a:solidFill>
                  <a:schemeClr val="bg1"/>
                </a:solidFill>
              </a:rPr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227138" y="933450"/>
            <a:ext cx="4645025" cy="4000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sz="2000" b="1" dirty="0">
                <a:latin typeface="+mj-lt"/>
                <a:ea typeface="+mj-ea"/>
                <a:cs typeface="+mj-cs"/>
              </a:rPr>
              <a:t>1. Срок представления отчетности:</a:t>
            </a:r>
          </a:p>
        </p:txBody>
      </p:sp>
      <p:graphicFrame>
        <p:nvGraphicFramePr>
          <p:cNvPr id="2" name="Схема 1"/>
          <p:cNvGraphicFramePr/>
          <p:nvPr/>
        </p:nvGraphicFramePr>
        <p:xfrm>
          <a:off x="179512" y="1161701"/>
          <a:ext cx="7200800" cy="39775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hape 2625"/>
          <p:cNvSpPr/>
          <p:nvPr/>
        </p:nvSpPr>
        <p:spPr>
          <a:xfrm>
            <a:off x="265113" y="3921125"/>
            <a:ext cx="793750" cy="7318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20400"/>
                </a:moveTo>
                <a:lnTo>
                  <a:pt x="1964" y="20400"/>
                </a:lnTo>
                <a:cubicBezTo>
                  <a:pt x="1422" y="20400"/>
                  <a:pt x="982" y="19862"/>
                  <a:pt x="982" y="19200"/>
                </a:cubicBezTo>
                <a:cubicBezTo>
                  <a:pt x="982" y="18949"/>
                  <a:pt x="1025" y="18796"/>
                  <a:pt x="1048" y="18734"/>
                </a:cubicBezTo>
                <a:cubicBezTo>
                  <a:pt x="1065" y="18712"/>
                  <a:pt x="1048" y="18729"/>
                  <a:pt x="1078" y="18673"/>
                </a:cubicBezTo>
                <a:lnTo>
                  <a:pt x="9914" y="1873"/>
                </a:lnTo>
                <a:cubicBezTo>
                  <a:pt x="9930" y="1843"/>
                  <a:pt x="9944" y="1813"/>
                  <a:pt x="9957" y="1783"/>
                </a:cubicBezTo>
                <a:cubicBezTo>
                  <a:pt x="9960" y="1778"/>
                  <a:pt x="10234" y="1200"/>
                  <a:pt x="10800" y="1200"/>
                </a:cubicBezTo>
                <a:cubicBezTo>
                  <a:pt x="11366" y="1200"/>
                  <a:pt x="11588" y="1654"/>
                  <a:pt x="11617" y="1719"/>
                </a:cubicBezTo>
                <a:cubicBezTo>
                  <a:pt x="11641" y="1792"/>
                  <a:pt x="11650" y="1806"/>
                  <a:pt x="11686" y="1873"/>
                </a:cubicBezTo>
                <a:lnTo>
                  <a:pt x="20522" y="18673"/>
                </a:lnTo>
                <a:cubicBezTo>
                  <a:pt x="20535" y="18697"/>
                  <a:pt x="20548" y="18720"/>
                  <a:pt x="20562" y="18744"/>
                </a:cubicBezTo>
                <a:cubicBezTo>
                  <a:pt x="20576" y="18785"/>
                  <a:pt x="20618" y="18928"/>
                  <a:pt x="20618" y="19200"/>
                </a:cubicBezTo>
                <a:cubicBezTo>
                  <a:pt x="20618" y="19862"/>
                  <a:pt x="20177" y="20400"/>
                  <a:pt x="19636" y="20400"/>
                </a:cubicBezTo>
                <a:moveTo>
                  <a:pt x="21348" y="18023"/>
                </a:moveTo>
                <a:lnTo>
                  <a:pt x="12511" y="1223"/>
                </a:lnTo>
                <a:cubicBezTo>
                  <a:pt x="12511" y="1223"/>
                  <a:pt x="12058" y="0"/>
                  <a:pt x="10800" y="0"/>
                </a:cubicBezTo>
                <a:cubicBezTo>
                  <a:pt x="9616" y="0"/>
                  <a:pt x="9089" y="1223"/>
                  <a:pt x="9089" y="1223"/>
                </a:cubicBezTo>
                <a:lnTo>
                  <a:pt x="252" y="18023"/>
                </a:lnTo>
                <a:cubicBezTo>
                  <a:pt x="252" y="18023"/>
                  <a:pt x="0" y="18421"/>
                  <a:pt x="0" y="19200"/>
                </a:cubicBezTo>
                <a:cubicBezTo>
                  <a:pt x="0" y="20526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526"/>
                  <a:pt x="21600" y="19200"/>
                </a:cubicBezTo>
                <a:cubicBezTo>
                  <a:pt x="21600" y="18362"/>
                  <a:pt x="21348" y="18023"/>
                  <a:pt x="21348" y="18023"/>
                </a:cubicBezTo>
                <a:moveTo>
                  <a:pt x="10800" y="15600"/>
                </a:moveTo>
                <a:cubicBezTo>
                  <a:pt x="10258" y="15600"/>
                  <a:pt x="9818" y="16138"/>
                  <a:pt x="9818" y="16800"/>
                </a:cubicBezTo>
                <a:cubicBezTo>
                  <a:pt x="9818" y="17462"/>
                  <a:pt x="10258" y="18000"/>
                  <a:pt x="10800" y="18000"/>
                </a:cubicBezTo>
                <a:cubicBezTo>
                  <a:pt x="11342" y="18000"/>
                  <a:pt x="11782" y="17462"/>
                  <a:pt x="11782" y="16800"/>
                </a:cubicBezTo>
                <a:cubicBezTo>
                  <a:pt x="11782" y="16138"/>
                  <a:pt x="11342" y="15600"/>
                  <a:pt x="10800" y="15600"/>
                </a:cubicBezTo>
                <a:moveTo>
                  <a:pt x="10800" y="6000"/>
                </a:moveTo>
                <a:cubicBezTo>
                  <a:pt x="10258" y="6000"/>
                  <a:pt x="9818" y="6538"/>
                  <a:pt x="9818" y="7200"/>
                </a:cubicBezTo>
                <a:lnTo>
                  <a:pt x="10309" y="13800"/>
                </a:lnTo>
                <a:cubicBezTo>
                  <a:pt x="10309" y="14132"/>
                  <a:pt x="10529" y="14400"/>
                  <a:pt x="10800" y="14400"/>
                </a:cubicBezTo>
                <a:cubicBezTo>
                  <a:pt x="11071" y="14400"/>
                  <a:pt x="11291" y="14132"/>
                  <a:pt x="11291" y="13800"/>
                </a:cubicBezTo>
                <a:lnTo>
                  <a:pt x="11782" y="7200"/>
                </a:lnTo>
                <a:cubicBezTo>
                  <a:pt x="11782" y="6538"/>
                  <a:pt x="11342" y="6000"/>
                  <a:pt x="10800" y="6000"/>
                </a:cubicBezTo>
              </a:path>
            </a:pathLst>
          </a:custGeom>
          <a:solidFill>
            <a:srgbClr val="77D3F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 eaLnBrk="1" fontAlgn="auto" hangingPunct="1">
              <a:spcBef>
                <a:spcPts val="0"/>
              </a:spcBef>
              <a:spcAft>
                <a:spcPts val="0"/>
              </a:spcAft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7" name="Shape 2799"/>
          <p:cNvSpPr/>
          <p:nvPr/>
        </p:nvSpPr>
        <p:spPr>
          <a:xfrm>
            <a:off x="385763" y="2965450"/>
            <a:ext cx="558800" cy="4016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916" y="11782"/>
                </a:moveTo>
                <a:cubicBezTo>
                  <a:pt x="9916" y="11929"/>
                  <a:pt x="9939" y="12054"/>
                  <a:pt x="9982" y="12159"/>
                </a:cubicBezTo>
                <a:cubicBezTo>
                  <a:pt x="10026" y="12263"/>
                  <a:pt x="10082" y="12351"/>
                  <a:pt x="10151" y="12425"/>
                </a:cubicBezTo>
                <a:cubicBezTo>
                  <a:pt x="10219" y="12498"/>
                  <a:pt x="10298" y="12557"/>
                  <a:pt x="10388" y="12604"/>
                </a:cubicBezTo>
                <a:cubicBezTo>
                  <a:pt x="10478" y="12650"/>
                  <a:pt x="10513" y="12688"/>
                  <a:pt x="10605" y="12719"/>
                </a:cubicBezTo>
                <a:lnTo>
                  <a:pt x="10605" y="10882"/>
                </a:lnTo>
                <a:cubicBezTo>
                  <a:pt x="10368" y="10882"/>
                  <a:pt x="10241" y="10952"/>
                  <a:pt x="10111" y="11090"/>
                </a:cubicBezTo>
                <a:cubicBezTo>
                  <a:pt x="9981" y="11227"/>
                  <a:pt x="9916" y="11458"/>
                  <a:pt x="9916" y="11782"/>
                </a:cubicBezTo>
                <a:moveTo>
                  <a:pt x="11501" y="14278"/>
                </a:moveTo>
                <a:cubicBezTo>
                  <a:pt x="11425" y="14199"/>
                  <a:pt x="11338" y="14135"/>
                  <a:pt x="11242" y="14086"/>
                </a:cubicBezTo>
                <a:cubicBezTo>
                  <a:pt x="11145" y="14037"/>
                  <a:pt x="11102" y="13994"/>
                  <a:pt x="11001" y="13958"/>
                </a:cubicBezTo>
                <a:lnTo>
                  <a:pt x="11001" y="16096"/>
                </a:lnTo>
                <a:cubicBezTo>
                  <a:pt x="11238" y="16071"/>
                  <a:pt x="11377" y="15975"/>
                  <a:pt x="11528" y="15806"/>
                </a:cubicBezTo>
                <a:cubicBezTo>
                  <a:pt x="11680" y="15638"/>
                  <a:pt x="11756" y="15371"/>
                  <a:pt x="11756" y="15004"/>
                </a:cubicBezTo>
                <a:cubicBezTo>
                  <a:pt x="11756" y="14833"/>
                  <a:pt x="11733" y="14689"/>
                  <a:pt x="11686" y="14572"/>
                </a:cubicBezTo>
                <a:cubicBezTo>
                  <a:pt x="11640" y="14456"/>
                  <a:pt x="11579" y="14358"/>
                  <a:pt x="11501" y="14278"/>
                </a:cubicBezTo>
                <a:moveTo>
                  <a:pt x="12385" y="15751"/>
                </a:moveTo>
                <a:cubicBezTo>
                  <a:pt x="12304" y="16006"/>
                  <a:pt x="12193" y="16216"/>
                  <a:pt x="12052" y="16385"/>
                </a:cubicBezTo>
                <a:cubicBezTo>
                  <a:pt x="11911" y="16553"/>
                  <a:pt x="11747" y="16681"/>
                  <a:pt x="11558" y="16770"/>
                </a:cubicBezTo>
                <a:cubicBezTo>
                  <a:pt x="11369" y="16859"/>
                  <a:pt x="11221" y="16910"/>
                  <a:pt x="11001" y="16922"/>
                </a:cubicBezTo>
                <a:lnTo>
                  <a:pt x="11001" y="17549"/>
                </a:lnTo>
                <a:lnTo>
                  <a:pt x="10605" y="17549"/>
                </a:lnTo>
                <a:lnTo>
                  <a:pt x="10605" y="16922"/>
                </a:lnTo>
                <a:cubicBezTo>
                  <a:pt x="10368" y="16915"/>
                  <a:pt x="10206" y="16863"/>
                  <a:pt x="10009" y="16766"/>
                </a:cubicBezTo>
                <a:cubicBezTo>
                  <a:pt x="9811" y="16667"/>
                  <a:pt x="9642" y="16528"/>
                  <a:pt x="9501" y="16348"/>
                </a:cubicBezTo>
                <a:cubicBezTo>
                  <a:pt x="9361" y="16168"/>
                  <a:pt x="9252" y="15946"/>
                  <a:pt x="9175" y="15683"/>
                </a:cubicBezTo>
                <a:cubicBezTo>
                  <a:pt x="9098" y="15420"/>
                  <a:pt x="9062" y="15117"/>
                  <a:pt x="9066" y="14775"/>
                </a:cubicBezTo>
                <a:lnTo>
                  <a:pt x="9818" y="14775"/>
                </a:lnTo>
                <a:cubicBezTo>
                  <a:pt x="9813" y="15178"/>
                  <a:pt x="9877" y="15496"/>
                  <a:pt x="10009" y="15729"/>
                </a:cubicBezTo>
                <a:cubicBezTo>
                  <a:pt x="10140" y="15961"/>
                  <a:pt x="10302" y="16083"/>
                  <a:pt x="10605" y="16096"/>
                </a:cubicBezTo>
                <a:lnTo>
                  <a:pt x="10605" y="13875"/>
                </a:lnTo>
                <a:cubicBezTo>
                  <a:pt x="10425" y="13807"/>
                  <a:pt x="10302" y="13726"/>
                  <a:pt x="10124" y="13631"/>
                </a:cubicBezTo>
                <a:cubicBezTo>
                  <a:pt x="9946" y="13537"/>
                  <a:pt x="9786" y="13414"/>
                  <a:pt x="9643" y="13264"/>
                </a:cubicBezTo>
                <a:cubicBezTo>
                  <a:pt x="9500" y="13115"/>
                  <a:pt x="9385" y="12927"/>
                  <a:pt x="9297" y="12700"/>
                </a:cubicBezTo>
                <a:cubicBezTo>
                  <a:pt x="9209" y="12474"/>
                  <a:pt x="9165" y="12192"/>
                  <a:pt x="9165" y="11855"/>
                </a:cubicBezTo>
                <a:cubicBezTo>
                  <a:pt x="9165" y="11562"/>
                  <a:pt x="9206" y="11304"/>
                  <a:pt x="9287" y="11080"/>
                </a:cubicBezTo>
                <a:cubicBezTo>
                  <a:pt x="9369" y="10857"/>
                  <a:pt x="9478" y="10670"/>
                  <a:pt x="9617" y="10520"/>
                </a:cubicBezTo>
                <a:cubicBezTo>
                  <a:pt x="9755" y="10370"/>
                  <a:pt x="9914" y="10256"/>
                  <a:pt x="10094" y="10176"/>
                </a:cubicBezTo>
                <a:cubicBezTo>
                  <a:pt x="10274" y="10097"/>
                  <a:pt x="10407" y="10057"/>
                  <a:pt x="10605" y="10057"/>
                </a:cubicBezTo>
                <a:lnTo>
                  <a:pt x="10605" y="9455"/>
                </a:lnTo>
                <a:lnTo>
                  <a:pt x="11001" y="9455"/>
                </a:lnTo>
                <a:lnTo>
                  <a:pt x="11001" y="10057"/>
                </a:lnTo>
                <a:cubicBezTo>
                  <a:pt x="11199" y="10057"/>
                  <a:pt x="11329" y="10093"/>
                  <a:pt x="11505" y="10167"/>
                </a:cubicBezTo>
                <a:cubicBezTo>
                  <a:pt x="11681" y="10240"/>
                  <a:pt x="11834" y="10350"/>
                  <a:pt x="11963" y="10498"/>
                </a:cubicBezTo>
                <a:cubicBezTo>
                  <a:pt x="12093" y="10644"/>
                  <a:pt x="12196" y="10831"/>
                  <a:pt x="12273" y="11057"/>
                </a:cubicBezTo>
                <a:cubicBezTo>
                  <a:pt x="12350" y="11284"/>
                  <a:pt x="12388" y="11547"/>
                  <a:pt x="12388" y="11847"/>
                </a:cubicBezTo>
                <a:lnTo>
                  <a:pt x="11637" y="11847"/>
                </a:lnTo>
                <a:cubicBezTo>
                  <a:pt x="11628" y="11534"/>
                  <a:pt x="11570" y="11296"/>
                  <a:pt x="11463" y="11130"/>
                </a:cubicBezTo>
                <a:cubicBezTo>
                  <a:pt x="11355" y="10965"/>
                  <a:pt x="11238" y="10882"/>
                  <a:pt x="11001" y="10882"/>
                </a:cubicBezTo>
                <a:lnTo>
                  <a:pt x="11001" y="12819"/>
                </a:lnTo>
                <a:cubicBezTo>
                  <a:pt x="11199" y="12894"/>
                  <a:pt x="11336" y="12978"/>
                  <a:pt x="11525" y="13076"/>
                </a:cubicBezTo>
                <a:cubicBezTo>
                  <a:pt x="11714" y="13175"/>
                  <a:pt x="11881" y="13300"/>
                  <a:pt x="12026" y="13453"/>
                </a:cubicBezTo>
                <a:cubicBezTo>
                  <a:pt x="12171" y="13605"/>
                  <a:pt x="12287" y="13795"/>
                  <a:pt x="12375" y="14021"/>
                </a:cubicBezTo>
                <a:cubicBezTo>
                  <a:pt x="12463" y="14248"/>
                  <a:pt x="12507" y="14526"/>
                  <a:pt x="12507" y="14857"/>
                </a:cubicBezTo>
                <a:cubicBezTo>
                  <a:pt x="12507" y="15199"/>
                  <a:pt x="12466" y="15497"/>
                  <a:pt x="12385" y="15751"/>
                </a:cubicBezTo>
                <a:moveTo>
                  <a:pt x="10800" y="8100"/>
                </a:moveTo>
                <a:cubicBezTo>
                  <a:pt x="8631" y="8100"/>
                  <a:pt x="6873" y="10518"/>
                  <a:pt x="6873" y="13500"/>
                </a:cubicBezTo>
                <a:cubicBezTo>
                  <a:pt x="6873" y="16483"/>
                  <a:pt x="8631" y="18900"/>
                  <a:pt x="10800" y="18900"/>
                </a:cubicBezTo>
                <a:cubicBezTo>
                  <a:pt x="12969" y="18900"/>
                  <a:pt x="14727" y="16483"/>
                  <a:pt x="14727" y="13500"/>
                </a:cubicBezTo>
                <a:cubicBezTo>
                  <a:pt x="14727" y="10518"/>
                  <a:pt x="12969" y="8100"/>
                  <a:pt x="10800" y="8100"/>
                </a:cubicBezTo>
                <a:moveTo>
                  <a:pt x="17182" y="17550"/>
                </a:moveTo>
                <a:lnTo>
                  <a:pt x="16200" y="17550"/>
                </a:lnTo>
                <a:cubicBezTo>
                  <a:pt x="15929" y="17550"/>
                  <a:pt x="15709" y="17852"/>
                  <a:pt x="15709" y="18225"/>
                </a:cubicBezTo>
                <a:cubicBezTo>
                  <a:pt x="15709" y="18598"/>
                  <a:pt x="15929" y="18900"/>
                  <a:pt x="16200" y="18900"/>
                </a:cubicBezTo>
                <a:lnTo>
                  <a:pt x="17182" y="18900"/>
                </a:lnTo>
                <a:cubicBezTo>
                  <a:pt x="17453" y="18900"/>
                  <a:pt x="17673" y="18598"/>
                  <a:pt x="17673" y="18225"/>
                </a:cubicBezTo>
                <a:cubicBezTo>
                  <a:pt x="17673" y="17852"/>
                  <a:pt x="17453" y="17550"/>
                  <a:pt x="17182" y="17550"/>
                </a:cubicBezTo>
                <a:moveTo>
                  <a:pt x="20127" y="8100"/>
                </a:moveTo>
                <a:cubicBezTo>
                  <a:pt x="19856" y="8100"/>
                  <a:pt x="19636" y="7798"/>
                  <a:pt x="19636" y="7425"/>
                </a:cubicBezTo>
                <a:cubicBezTo>
                  <a:pt x="19636" y="7052"/>
                  <a:pt x="19856" y="6750"/>
                  <a:pt x="20127" y="6750"/>
                </a:cubicBezTo>
                <a:cubicBezTo>
                  <a:pt x="20399" y="6750"/>
                  <a:pt x="20618" y="7052"/>
                  <a:pt x="20618" y="7425"/>
                </a:cubicBezTo>
                <a:cubicBezTo>
                  <a:pt x="20618" y="7798"/>
                  <a:pt x="20399" y="8100"/>
                  <a:pt x="20127" y="8100"/>
                </a:cubicBezTo>
                <a:moveTo>
                  <a:pt x="20618" y="17674"/>
                </a:moveTo>
                <a:cubicBezTo>
                  <a:pt x="20464" y="17599"/>
                  <a:pt x="20300" y="17550"/>
                  <a:pt x="20127" y="17550"/>
                </a:cubicBezTo>
                <a:cubicBezTo>
                  <a:pt x="19314" y="17550"/>
                  <a:pt x="18655" y="18457"/>
                  <a:pt x="18655" y="19575"/>
                </a:cubicBezTo>
                <a:cubicBezTo>
                  <a:pt x="18655" y="19813"/>
                  <a:pt x="18690" y="20038"/>
                  <a:pt x="18745" y="20250"/>
                </a:cubicBezTo>
                <a:lnTo>
                  <a:pt x="2855" y="20250"/>
                </a:lnTo>
                <a:cubicBezTo>
                  <a:pt x="2910" y="20038"/>
                  <a:pt x="2945" y="19813"/>
                  <a:pt x="2945" y="19575"/>
                </a:cubicBezTo>
                <a:cubicBezTo>
                  <a:pt x="2945" y="18457"/>
                  <a:pt x="2286" y="17550"/>
                  <a:pt x="1473" y="17550"/>
                </a:cubicBezTo>
                <a:cubicBezTo>
                  <a:pt x="1300" y="17550"/>
                  <a:pt x="1136" y="17599"/>
                  <a:pt x="982" y="17674"/>
                </a:cubicBezTo>
                <a:lnTo>
                  <a:pt x="982" y="9326"/>
                </a:lnTo>
                <a:cubicBezTo>
                  <a:pt x="1136" y="9402"/>
                  <a:pt x="1300" y="9450"/>
                  <a:pt x="1473" y="9450"/>
                </a:cubicBezTo>
                <a:cubicBezTo>
                  <a:pt x="2286" y="9450"/>
                  <a:pt x="2945" y="8544"/>
                  <a:pt x="2945" y="7425"/>
                </a:cubicBezTo>
                <a:cubicBezTo>
                  <a:pt x="2945" y="7187"/>
                  <a:pt x="2910" y="6962"/>
                  <a:pt x="2855" y="6750"/>
                </a:cubicBezTo>
                <a:lnTo>
                  <a:pt x="18745" y="6750"/>
                </a:lnTo>
                <a:cubicBezTo>
                  <a:pt x="18690" y="6962"/>
                  <a:pt x="18655" y="7187"/>
                  <a:pt x="18655" y="7425"/>
                </a:cubicBezTo>
                <a:cubicBezTo>
                  <a:pt x="18655" y="8544"/>
                  <a:pt x="19314" y="9450"/>
                  <a:pt x="20127" y="9450"/>
                </a:cubicBezTo>
                <a:cubicBezTo>
                  <a:pt x="20300" y="9450"/>
                  <a:pt x="20464" y="9402"/>
                  <a:pt x="20618" y="9326"/>
                </a:cubicBezTo>
                <a:cubicBezTo>
                  <a:pt x="20618" y="9326"/>
                  <a:pt x="20618" y="17674"/>
                  <a:pt x="20618" y="17674"/>
                </a:cubicBezTo>
                <a:close/>
                <a:moveTo>
                  <a:pt x="20127" y="20250"/>
                </a:moveTo>
                <a:cubicBezTo>
                  <a:pt x="19856" y="20250"/>
                  <a:pt x="19636" y="19948"/>
                  <a:pt x="19636" y="19575"/>
                </a:cubicBezTo>
                <a:cubicBezTo>
                  <a:pt x="19636" y="19203"/>
                  <a:pt x="19856" y="18900"/>
                  <a:pt x="20127" y="18900"/>
                </a:cubicBezTo>
                <a:cubicBezTo>
                  <a:pt x="20399" y="18900"/>
                  <a:pt x="20618" y="19203"/>
                  <a:pt x="20618" y="19575"/>
                </a:cubicBezTo>
                <a:cubicBezTo>
                  <a:pt x="20618" y="19948"/>
                  <a:pt x="20399" y="20250"/>
                  <a:pt x="20127" y="20250"/>
                </a:cubicBezTo>
                <a:moveTo>
                  <a:pt x="1473" y="20250"/>
                </a:moveTo>
                <a:cubicBezTo>
                  <a:pt x="1201" y="20250"/>
                  <a:pt x="982" y="19948"/>
                  <a:pt x="982" y="19575"/>
                </a:cubicBezTo>
                <a:cubicBezTo>
                  <a:pt x="982" y="19203"/>
                  <a:pt x="1201" y="18900"/>
                  <a:pt x="1473" y="18900"/>
                </a:cubicBezTo>
                <a:cubicBezTo>
                  <a:pt x="1744" y="18900"/>
                  <a:pt x="1964" y="19203"/>
                  <a:pt x="1964" y="19575"/>
                </a:cubicBezTo>
                <a:cubicBezTo>
                  <a:pt x="1964" y="19948"/>
                  <a:pt x="1744" y="20250"/>
                  <a:pt x="1473" y="20250"/>
                </a:cubicBezTo>
                <a:moveTo>
                  <a:pt x="1473" y="6750"/>
                </a:moveTo>
                <a:cubicBezTo>
                  <a:pt x="1744" y="6750"/>
                  <a:pt x="1964" y="7052"/>
                  <a:pt x="1964" y="7425"/>
                </a:cubicBezTo>
                <a:cubicBezTo>
                  <a:pt x="1964" y="7798"/>
                  <a:pt x="1744" y="8100"/>
                  <a:pt x="1473" y="8100"/>
                </a:cubicBezTo>
                <a:cubicBezTo>
                  <a:pt x="1201" y="8100"/>
                  <a:pt x="982" y="7798"/>
                  <a:pt x="982" y="7425"/>
                </a:cubicBezTo>
                <a:cubicBezTo>
                  <a:pt x="982" y="7052"/>
                  <a:pt x="1201" y="6750"/>
                  <a:pt x="1473" y="6750"/>
                </a:cubicBezTo>
                <a:moveTo>
                  <a:pt x="20618" y="5400"/>
                </a:moveTo>
                <a:lnTo>
                  <a:pt x="982" y="5400"/>
                </a:lnTo>
                <a:cubicBezTo>
                  <a:pt x="440" y="5400"/>
                  <a:pt x="0" y="6004"/>
                  <a:pt x="0" y="6750"/>
                </a:cubicBezTo>
                <a:lnTo>
                  <a:pt x="0" y="20250"/>
                </a:lnTo>
                <a:cubicBezTo>
                  <a:pt x="0" y="20996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6"/>
                  <a:pt x="21600" y="20250"/>
                </a:cubicBezTo>
                <a:lnTo>
                  <a:pt x="21600" y="6750"/>
                </a:lnTo>
                <a:cubicBezTo>
                  <a:pt x="21600" y="6004"/>
                  <a:pt x="21160" y="5400"/>
                  <a:pt x="20618" y="5400"/>
                </a:cubicBezTo>
                <a:moveTo>
                  <a:pt x="2455" y="4050"/>
                </a:moveTo>
                <a:lnTo>
                  <a:pt x="19145" y="4050"/>
                </a:lnTo>
                <a:cubicBezTo>
                  <a:pt x="19417" y="4050"/>
                  <a:pt x="19636" y="3748"/>
                  <a:pt x="19636" y="3376"/>
                </a:cubicBezTo>
                <a:cubicBezTo>
                  <a:pt x="19636" y="3002"/>
                  <a:pt x="19417" y="2700"/>
                  <a:pt x="19145" y="2700"/>
                </a:cubicBezTo>
                <a:lnTo>
                  <a:pt x="2455" y="2700"/>
                </a:lnTo>
                <a:cubicBezTo>
                  <a:pt x="2183" y="2700"/>
                  <a:pt x="1964" y="3002"/>
                  <a:pt x="1964" y="3376"/>
                </a:cubicBezTo>
                <a:cubicBezTo>
                  <a:pt x="1964" y="3748"/>
                  <a:pt x="2183" y="4050"/>
                  <a:pt x="2455" y="4050"/>
                </a:cubicBezTo>
                <a:moveTo>
                  <a:pt x="4418" y="1350"/>
                </a:moveTo>
                <a:lnTo>
                  <a:pt x="17182" y="1350"/>
                </a:lnTo>
                <a:cubicBezTo>
                  <a:pt x="17453" y="1350"/>
                  <a:pt x="17673" y="1048"/>
                  <a:pt x="17673" y="675"/>
                </a:cubicBezTo>
                <a:cubicBezTo>
                  <a:pt x="17673" y="302"/>
                  <a:pt x="17453" y="0"/>
                  <a:pt x="17182" y="0"/>
                </a:cubicBezTo>
                <a:lnTo>
                  <a:pt x="4418" y="0"/>
                </a:lnTo>
                <a:cubicBezTo>
                  <a:pt x="4147" y="0"/>
                  <a:pt x="3927" y="302"/>
                  <a:pt x="3927" y="675"/>
                </a:cubicBezTo>
                <a:cubicBezTo>
                  <a:pt x="3927" y="1048"/>
                  <a:pt x="4147" y="1350"/>
                  <a:pt x="4418" y="1350"/>
                </a:cubicBezTo>
                <a:moveTo>
                  <a:pt x="5400" y="8100"/>
                </a:moveTo>
                <a:lnTo>
                  <a:pt x="4418" y="8100"/>
                </a:lnTo>
                <a:cubicBezTo>
                  <a:pt x="4147" y="8100"/>
                  <a:pt x="3927" y="8403"/>
                  <a:pt x="3927" y="8775"/>
                </a:cubicBezTo>
                <a:cubicBezTo>
                  <a:pt x="3927" y="9148"/>
                  <a:pt x="4147" y="9450"/>
                  <a:pt x="4418" y="9450"/>
                </a:cubicBezTo>
                <a:lnTo>
                  <a:pt x="5400" y="9450"/>
                </a:lnTo>
                <a:cubicBezTo>
                  <a:pt x="5671" y="9450"/>
                  <a:pt x="5891" y="9148"/>
                  <a:pt x="5891" y="8775"/>
                </a:cubicBezTo>
                <a:cubicBezTo>
                  <a:pt x="5891" y="8403"/>
                  <a:pt x="5671" y="8100"/>
                  <a:pt x="5400" y="81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 eaLnBrk="1" fontAlgn="auto" hangingPunct="1">
              <a:spcBef>
                <a:spcPts val="0"/>
              </a:spcBef>
              <a:spcAft>
                <a:spcPts val="0"/>
              </a:spcAft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>
              <a:solidFill>
                <a:schemeClr val="bg1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201738" y="4919663"/>
            <a:ext cx="4695825" cy="4000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sz="2000" b="1" dirty="0">
                <a:latin typeface="+mj-lt"/>
                <a:ea typeface="+mj-ea"/>
                <a:cs typeface="+mj-cs"/>
              </a:rPr>
              <a:t>Форма предоставления отчетности:</a:t>
            </a: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176213" y="5319713"/>
            <a:ext cx="993775" cy="993775"/>
          </a:xfrm>
          <a:prstGeom prst="roundRect">
            <a:avLst>
              <a:gd name="adj" fmla="val 16670"/>
            </a:avLst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8200" name="Группа 18"/>
          <p:cNvGrpSpPr>
            <a:grpSpLocks/>
          </p:cNvGrpSpPr>
          <p:nvPr/>
        </p:nvGrpSpPr>
        <p:grpSpPr bwMode="auto">
          <a:xfrm>
            <a:off x="1233488" y="5335588"/>
            <a:ext cx="6146800" cy="993775"/>
            <a:chOff x="1014459" y="1537283"/>
            <a:chExt cx="6146755" cy="994381"/>
          </a:xfrm>
        </p:grpSpPr>
        <p:sp>
          <p:nvSpPr>
            <p:cNvPr id="20" name="Скругленный прямоугольник 19"/>
            <p:cNvSpPr/>
            <p:nvPr/>
          </p:nvSpPr>
          <p:spPr>
            <a:xfrm>
              <a:off x="1014459" y="1537283"/>
              <a:ext cx="6146755" cy="994381"/>
            </a:xfrm>
            <a:prstGeom prst="roundRect">
              <a:avLst>
                <a:gd name="adj" fmla="val 16670"/>
              </a:avLst>
            </a:prstGeom>
            <a:solidFill>
              <a:schemeClr val="bg1"/>
            </a:solidFill>
            <a:ln w="38100">
              <a:solidFill>
                <a:srgbClr val="77D3F1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1" name="Скругленный прямоугольник 5"/>
            <p:cNvSpPr txBox="1"/>
            <p:nvPr/>
          </p:nvSpPr>
          <p:spPr>
            <a:xfrm>
              <a:off x="1063671" y="1586525"/>
              <a:ext cx="6048331" cy="89589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99568" tIns="99568" rIns="99568" bIns="99568" spcCol="1270" anchor="ctr"/>
            <a:lstStyle/>
            <a:p>
              <a:pPr algn="just" defTabSz="622300" eaLnBrk="1" fontAlgn="auto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1400" b="1" dirty="0">
                  <a:solidFill>
                    <a:schemeClr val="tx1"/>
                  </a:solidFill>
                  <a:latin typeface="+mj-lt"/>
                  <a:ea typeface="+mj-ea"/>
                  <a:cs typeface="+mj-cs"/>
                </a:rPr>
                <a:t>приказ Министерства финансов Российской Федерации от 27.10.2016 №195н «Об утверждении Типовой формы соглашения о предоставлении субсидии бюджету субъекта Российской Федерации из федерального бюджета» (зарегистрировано в Минюсте России 27.12.2016 N 44987)</a:t>
              </a:r>
              <a:r>
                <a:rPr lang="ru-RU" altLang="ru-RU" sz="1400" b="1" dirty="0">
                  <a:solidFill>
                    <a:schemeClr val="tx1"/>
                  </a:solidFill>
                  <a:latin typeface="+mj-lt"/>
                  <a:ea typeface="+mj-ea"/>
                  <a:cs typeface="+mj-cs"/>
                </a:rPr>
                <a:t>.</a:t>
              </a:r>
              <a:endParaRPr lang="ru-RU" sz="1400" b="1" dirty="0">
                <a:solidFill>
                  <a:schemeClr val="tx1"/>
                </a:solidFill>
                <a:latin typeface="+mj-lt"/>
                <a:ea typeface="+mj-ea"/>
                <a:cs typeface="+mj-cs"/>
              </a:endParaRPr>
            </a:p>
          </p:txBody>
        </p:sp>
      </p:grpSp>
      <p:grpSp>
        <p:nvGrpSpPr>
          <p:cNvPr id="23" name="Group 1318"/>
          <p:cNvGrpSpPr/>
          <p:nvPr/>
        </p:nvGrpSpPr>
        <p:grpSpPr>
          <a:xfrm>
            <a:off x="413105" y="5576680"/>
            <a:ext cx="530796" cy="516616"/>
            <a:chOff x="3767138" y="6329363"/>
            <a:chExt cx="446087" cy="414338"/>
          </a:xfrm>
          <a:solidFill>
            <a:schemeClr val="bg1"/>
          </a:solidFill>
        </p:grpSpPr>
        <p:sp>
          <p:nvSpPr>
            <p:cNvPr id="24" name="Freeform 229"/>
            <p:cNvSpPr>
              <a:spLocks/>
            </p:cNvSpPr>
            <p:nvPr/>
          </p:nvSpPr>
          <p:spPr bwMode="auto">
            <a:xfrm>
              <a:off x="3767138" y="6329363"/>
              <a:ext cx="382588" cy="414338"/>
            </a:xfrm>
            <a:custGeom>
              <a:avLst/>
              <a:gdLst>
                <a:gd name="T0" fmla="*/ 476 w 497"/>
                <a:gd name="T1" fmla="*/ 422 h 538"/>
                <a:gd name="T2" fmla="*/ 497 w 497"/>
                <a:gd name="T3" fmla="*/ 440 h 538"/>
                <a:gd name="T4" fmla="*/ 497 w 497"/>
                <a:gd name="T5" fmla="*/ 470 h 538"/>
                <a:gd name="T6" fmla="*/ 430 w 497"/>
                <a:gd name="T7" fmla="*/ 538 h 538"/>
                <a:gd name="T8" fmla="*/ 67 w 497"/>
                <a:gd name="T9" fmla="*/ 538 h 538"/>
                <a:gd name="T10" fmla="*/ 0 w 497"/>
                <a:gd name="T11" fmla="*/ 470 h 538"/>
                <a:gd name="T12" fmla="*/ 0 w 497"/>
                <a:gd name="T13" fmla="*/ 125 h 538"/>
                <a:gd name="T14" fmla="*/ 0 w 497"/>
                <a:gd name="T15" fmla="*/ 125 h 538"/>
                <a:gd name="T16" fmla="*/ 5 w 497"/>
                <a:gd name="T17" fmla="*/ 113 h 538"/>
                <a:gd name="T18" fmla="*/ 107 w 497"/>
                <a:gd name="T19" fmla="*/ 6 h 538"/>
                <a:gd name="T20" fmla="*/ 120 w 497"/>
                <a:gd name="T21" fmla="*/ 0 h 538"/>
                <a:gd name="T22" fmla="*/ 120 w 497"/>
                <a:gd name="T23" fmla="*/ 0 h 538"/>
                <a:gd name="T24" fmla="*/ 430 w 497"/>
                <a:gd name="T25" fmla="*/ 0 h 538"/>
                <a:gd name="T26" fmla="*/ 497 w 497"/>
                <a:gd name="T27" fmla="*/ 68 h 538"/>
                <a:gd name="T28" fmla="*/ 497 w 497"/>
                <a:gd name="T29" fmla="*/ 137 h 538"/>
                <a:gd name="T30" fmla="*/ 475 w 497"/>
                <a:gd name="T31" fmla="*/ 134 h 538"/>
                <a:gd name="T32" fmla="*/ 462 w 497"/>
                <a:gd name="T33" fmla="*/ 135 h 538"/>
                <a:gd name="T34" fmla="*/ 462 w 497"/>
                <a:gd name="T35" fmla="*/ 68 h 538"/>
                <a:gd name="T36" fmla="*/ 430 w 497"/>
                <a:gd name="T37" fmla="*/ 35 h 538"/>
                <a:gd name="T38" fmla="*/ 137 w 497"/>
                <a:gd name="T39" fmla="*/ 35 h 538"/>
                <a:gd name="T40" fmla="*/ 137 w 497"/>
                <a:gd name="T41" fmla="*/ 75 h 538"/>
                <a:gd name="T42" fmla="*/ 70 w 497"/>
                <a:gd name="T43" fmla="*/ 143 h 538"/>
                <a:gd name="T44" fmla="*/ 35 w 497"/>
                <a:gd name="T45" fmla="*/ 143 h 538"/>
                <a:gd name="T46" fmla="*/ 35 w 497"/>
                <a:gd name="T47" fmla="*/ 470 h 538"/>
                <a:gd name="T48" fmla="*/ 67 w 497"/>
                <a:gd name="T49" fmla="*/ 503 h 538"/>
                <a:gd name="T50" fmla="*/ 430 w 497"/>
                <a:gd name="T51" fmla="*/ 503 h 538"/>
                <a:gd name="T52" fmla="*/ 462 w 497"/>
                <a:gd name="T53" fmla="*/ 470 h 538"/>
                <a:gd name="T54" fmla="*/ 462 w 497"/>
                <a:gd name="T55" fmla="*/ 433 h 538"/>
                <a:gd name="T56" fmla="*/ 476 w 497"/>
                <a:gd name="T57" fmla="*/ 422 h 5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497" h="538">
                  <a:moveTo>
                    <a:pt x="476" y="422"/>
                  </a:moveTo>
                  <a:cubicBezTo>
                    <a:pt x="497" y="440"/>
                    <a:pt x="497" y="440"/>
                    <a:pt x="497" y="440"/>
                  </a:cubicBezTo>
                  <a:cubicBezTo>
                    <a:pt x="497" y="470"/>
                    <a:pt x="497" y="470"/>
                    <a:pt x="497" y="470"/>
                  </a:cubicBezTo>
                  <a:cubicBezTo>
                    <a:pt x="497" y="507"/>
                    <a:pt x="467" y="538"/>
                    <a:pt x="430" y="538"/>
                  </a:cubicBezTo>
                  <a:cubicBezTo>
                    <a:pt x="67" y="538"/>
                    <a:pt x="67" y="538"/>
                    <a:pt x="67" y="538"/>
                  </a:cubicBezTo>
                  <a:cubicBezTo>
                    <a:pt x="30" y="538"/>
                    <a:pt x="0" y="507"/>
                    <a:pt x="0" y="470"/>
                  </a:cubicBezTo>
                  <a:cubicBezTo>
                    <a:pt x="0" y="125"/>
                    <a:pt x="0" y="125"/>
                    <a:pt x="0" y="125"/>
                  </a:cubicBezTo>
                  <a:cubicBezTo>
                    <a:pt x="0" y="125"/>
                    <a:pt x="0" y="125"/>
                    <a:pt x="0" y="125"/>
                  </a:cubicBezTo>
                  <a:cubicBezTo>
                    <a:pt x="0" y="121"/>
                    <a:pt x="2" y="117"/>
                    <a:pt x="5" y="113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11" y="2"/>
                    <a:pt x="115" y="0"/>
                    <a:pt x="120" y="0"/>
                  </a:cubicBezTo>
                  <a:cubicBezTo>
                    <a:pt x="120" y="0"/>
                    <a:pt x="120" y="0"/>
                    <a:pt x="120" y="0"/>
                  </a:cubicBezTo>
                  <a:cubicBezTo>
                    <a:pt x="430" y="0"/>
                    <a:pt x="430" y="0"/>
                    <a:pt x="430" y="0"/>
                  </a:cubicBezTo>
                  <a:cubicBezTo>
                    <a:pt x="467" y="0"/>
                    <a:pt x="497" y="31"/>
                    <a:pt x="497" y="68"/>
                  </a:cubicBezTo>
                  <a:cubicBezTo>
                    <a:pt x="497" y="137"/>
                    <a:pt x="497" y="137"/>
                    <a:pt x="497" y="137"/>
                  </a:cubicBezTo>
                  <a:cubicBezTo>
                    <a:pt x="490" y="135"/>
                    <a:pt x="483" y="134"/>
                    <a:pt x="475" y="134"/>
                  </a:cubicBezTo>
                  <a:cubicBezTo>
                    <a:pt x="471" y="134"/>
                    <a:pt x="467" y="135"/>
                    <a:pt x="462" y="135"/>
                  </a:cubicBezTo>
                  <a:cubicBezTo>
                    <a:pt x="462" y="68"/>
                    <a:pt x="462" y="68"/>
                    <a:pt x="462" y="68"/>
                  </a:cubicBezTo>
                  <a:cubicBezTo>
                    <a:pt x="462" y="50"/>
                    <a:pt x="448" y="35"/>
                    <a:pt x="430" y="35"/>
                  </a:cubicBezTo>
                  <a:cubicBezTo>
                    <a:pt x="137" y="35"/>
                    <a:pt x="137" y="35"/>
                    <a:pt x="137" y="35"/>
                  </a:cubicBezTo>
                  <a:cubicBezTo>
                    <a:pt x="137" y="75"/>
                    <a:pt x="137" y="75"/>
                    <a:pt x="137" y="75"/>
                  </a:cubicBezTo>
                  <a:cubicBezTo>
                    <a:pt x="137" y="113"/>
                    <a:pt x="107" y="143"/>
                    <a:pt x="70" y="143"/>
                  </a:cubicBezTo>
                  <a:cubicBezTo>
                    <a:pt x="35" y="143"/>
                    <a:pt x="35" y="143"/>
                    <a:pt x="35" y="143"/>
                  </a:cubicBezTo>
                  <a:cubicBezTo>
                    <a:pt x="35" y="470"/>
                    <a:pt x="35" y="470"/>
                    <a:pt x="35" y="470"/>
                  </a:cubicBezTo>
                  <a:cubicBezTo>
                    <a:pt x="35" y="488"/>
                    <a:pt x="50" y="503"/>
                    <a:pt x="67" y="503"/>
                  </a:cubicBezTo>
                  <a:cubicBezTo>
                    <a:pt x="430" y="503"/>
                    <a:pt x="430" y="503"/>
                    <a:pt x="430" y="503"/>
                  </a:cubicBezTo>
                  <a:cubicBezTo>
                    <a:pt x="448" y="503"/>
                    <a:pt x="462" y="488"/>
                    <a:pt x="462" y="470"/>
                  </a:cubicBezTo>
                  <a:cubicBezTo>
                    <a:pt x="462" y="433"/>
                    <a:pt x="462" y="433"/>
                    <a:pt x="462" y="433"/>
                  </a:cubicBezTo>
                  <a:lnTo>
                    <a:pt x="476" y="42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AU"/>
            </a:p>
          </p:txBody>
        </p:sp>
        <p:sp>
          <p:nvSpPr>
            <p:cNvPr id="25" name="Freeform 230"/>
            <p:cNvSpPr>
              <a:spLocks/>
            </p:cNvSpPr>
            <p:nvPr/>
          </p:nvSpPr>
          <p:spPr bwMode="auto">
            <a:xfrm>
              <a:off x="3844925" y="6446838"/>
              <a:ext cx="187325" cy="22225"/>
            </a:xfrm>
            <a:custGeom>
              <a:avLst/>
              <a:gdLst>
                <a:gd name="T0" fmla="*/ 229 w 243"/>
                <a:gd name="T1" fmla="*/ 0 h 28"/>
                <a:gd name="T2" fmla="*/ 14 w 243"/>
                <a:gd name="T3" fmla="*/ 0 h 28"/>
                <a:gd name="T4" fmla="*/ 0 w 243"/>
                <a:gd name="T5" fmla="*/ 14 h 28"/>
                <a:gd name="T6" fmla="*/ 14 w 243"/>
                <a:gd name="T7" fmla="*/ 28 h 28"/>
                <a:gd name="T8" fmla="*/ 229 w 243"/>
                <a:gd name="T9" fmla="*/ 28 h 28"/>
                <a:gd name="T10" fmla="*/ 243 w 243"/>
                <a:gd name="T11" fmla="*/ 14 h 28"/>
                <a:gd name="T12" fmla="*/ 229 w 243"/>
                <a:gd name="T13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3" h="28">
                  <a:moveTo>
                    <a:pt x="229" y="0"/>
                  </a:moveTo>
                  <a:cubicBezTo>
                    <a:pt x="14" y="0"/>
                    <a:pt x="14" y="0"/>
                    <a:pt x="14" y="0"/>
                  </a:cubicBezTo>
                  <a:cubicBezTo>
                    <a:pt x="6" y="0"/>
                    <a:pt x="0" y="6"/>
                    <a:pt x="0" y="14"/>
                  </a:cubicBezTo>
                  <a:cubicBezTo>
                    <a:pt x="0" y="22"/>
                    <a:pt x="6" y="28"/>
                    <a:pt x="14" y="28"/>
                  </a:cubicBezTo>
                  <a:cubicBezTo>
                    <a:pt x="229" y="28"/>
                    <a:pt x="229" y="28"/>
                    <a:pt x="229" y="28"/>
                  </a:cubicBezTo>
                  <a:cubicBezTo>
                    <a:pt x="237" y="28"/>
                    <a:pt x="243" y="22"/>
                    <a:pt x="243" y="14"/>
                  </a:cubicBezTo>
                  <a:cubicBezTo>
                    <a:pt x="243" y="6"/>
                    <a:pt x="237" y="0"/>
                    <a:pt x="229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AU"/>
            </a:p>
          </p:txBody>
        </p:sp>
        <p:sp>
          <p:nvSpPr>
            <p:cNvPr id="26" name="Freeform 231"/>
            <p:cNvSpPr>
              <a:spLocks/>
            </p:cNvSpPr>
            <p:nvPr/>
          </p:nvSpPr>
          <p:spPr bwMode="auto">
            <a:xfrm>
              <a:off x="3844925" y="6497638"/>
              <a:ext cx="187325" cy="22225"/>
            </a:xfrm>
            <a:custGeom>
              <a:avLst/>
              <a:gdLst>
                <a:gd name="T0" fmla="*/ 14 w 243"/>
                <a:gd name="T1" fmla="*/ 29 h 29"/>
                <a:gd name="T2" fmla="*/ 229 w 243"/>
                <a:gd name="T3" fmla="*/ 29 h 29"/>
                <a:gd name="T4" fmla="*/ 243 w 243"/>
                <a:gd name="T5" fmla="*/ 15 h 29"/>
                <a:gd name="T6" fmla="*/ 229 w 243"/>
                <a:gd name="T7" fmla="*/ 0 h 29"/>
                <a:gd name="T8" fmla="*/ 14 w 243"/>
                <a:gd name="T9" fmla="*/ 0 h 29"/>
                <a:gd name="T10" fmla="*/ 0 w 243"/>
                <a:gd name="T11" fmla="*/ 15 h 29"/>
                <a:gd name="T12" fmla="*/ 14 w 243"/>
                <a:gd name="T13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3" h="29">
                  <a:moveTo>
                    <a:pt x="14" y="29"/>
                  </a:moveTo>
                  <a:cubicBezTo>
                    <a:pt x="229" y="29"/>
                    <a:pt x="229" y="29"/>
                    <a:pt x="229" y="29"/>
                  </a:cubicBezTo>
                  <a:cubicBezTo>
                    <a:pt x="237" y="29"/>
                    <a:pt x="243" y="22"/>
                    <a:pt x="243" y="15"/>
                  </a:cubicBezTo>
                  <a:cubicBezTo>
                    <a:pt x="243" y="7"/>
                    <a:pt x="237" y="0"/>
                    <a:pt x="229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6" y="0"/>
                    <a:pt x="0" y="7"/>
                    <a:pt x="0" y="15"/>
                  </a:cubicBezTo>
                  <a:cubicBezTo>
                    <a:pt x="0" y="22"/>
                    <a:pt x="6" y="29"/>
                    <a:pt x="14" y="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AU"/>
            </a:p>
          </p:txBody>
        </p:sp>
        <p:sp>
          <p:nvSpPr>
            <p:cNvPr id="27" name="Freeform 232"/>
            <p:cNvSpPr>
              <a:spLocks/>
            </p:cNvSpPr>
            <p:nvPr/>
          </p:nvSpPr>
          <p:spPr bwMode="auto">
            <a:xfrm>
              <a:off x="3844925" y="6550025"/>
              <a:ext cx="187325" cy="22225"/>
            </a:xfrm>
            <a:custGeom>
              <a:avLst/>
              <a:gdLst>
                <a:gd name="T0" fmla="*/ 14 w 243"/>
                <a:gd name="T1" fmla="*/ 28 h 28"/>
                <a:gd name="T2" fmla="*/ 229 w 243"/>
                <a:gd name="T3" fmla="*/ 28 h 28"/>
                <a:gd name="T4" fmla="*/ 243 w 243"/>
                <a:gd name="T5" fmla="*/ 14 h 28"/>
                <a:gd name="T6" fmla="*/ 229 w 243"/>
                <a:gd name="T7" fmla="*/ 0 h 28"/>
                <a:gd name="T8" fmla="*/ 14 w 243"/>
                <a:gd name="T9" fmla="*/ 0 h 28"/>
                <a:gd name="T10" fmla="*/ 0 w 243"/>
                <a:gd name="T11" fmla="*/ 14 h 28"/>
                <a:gd name="T12" fmla="*/ 14 w 243"/>
                <a:gd name="T13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3" h="28">
                  <a:moveTo>
                    <a:pt x="14" y="28"/>
                  </a:moveTo>
                  <a:cubicBezTo>
                    <a:pt x="229" y="28"/>
                    <a:pt x="229" y="28"/>
                    <a:pt x="229" y="28"/>
                  </a:cubicBezTo>
                  <a:cubicBezTo>
                    <a:pt x="237" y="28"/>
                    <a:pt x="243" y="22"/>
                    <a:pt x="243" y="14"/>
                  </a:cubicBezTo>
                  <a:cubicBezTo>
                    <a:pt x="243" y="6"/>
                    <a:pt x="237" y="0"/>
                    <a:pt x="229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6" y="0"/>
                    <a:pt x="0" y="6"/>
                    <a:pt x="0" y="14"/>
                  </a:cubicBezTo>
                  <a:cubicBezTo>
                    <a:pt x="0" y="22"/>
                    <a:pt x="6" y="28"/>
                    <a:pt x="14" y="2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AU"/>
            </a:p>
          </p:txBody>
        </p:sp>
        <p:sp>
          <p:nvSpPr>
            <p:cNvPr id="28" name="Freeform 233"/>
            <p:cNvSpPr>
              <a:spLocks/>
            </p:cNvSpPr>
            <p:nvPr/>
          </p:nvSpPr>
          <p:spPr bwMode="auto">
            <a:xfrm>
              <a:off x="3844925" y="6602413"/>
              <a:ext cx="225425" cy="22225"/>
            </a:xfrm>
            <a:custGeom>
              <a:avLst/>
              <a:gdLst>
                <a:gd name="T0" fmla="*/ 279 w 293"/>
                <a:gd name="T1" fmla="*/ 0 h 29"/>
                <a:gd name="T2" fmla="*/ 14 w 293"/>
                <a:gd name="T3" fmla="*/ 0 h 29"/>
                <a:gd name="T4" fmla="*/ 0 w 293"/>
                <a:gd name="T5" fmla="*/ 15 h 29"/>
                <a:gd name="T6" fmla="*/ 14 w 293"/>
                <a:gd name="T7" fmla="*/ 29 h 29"/>
                <a:gd name="T8" fmla="*/ 279 w 293"/>
                <a:gd name="T9" fmla="*/ 29 h 29"/>
                <a:gd name="T10" fmla="*/ 293 w 293"/>
                <a:gd name="T11" fmla="*/ 15 h 29"/>
                <a:gd name="T12" fmla="*/ 279 w 293"/>
                <a:gd name="T13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93" h="29">
                  <a:moveTo>
                    <a:pt x="279" y="0"/>
                  </a:moveTo>
                  <a:cubicBezTo>
                    <a:pt x="14" y="0"/>
                    <a:pt x="14" y="0"/>
                    <a:pt x="14" y="0"/>
                  </a:cubicBezTo>
                  <a:cubicBezTo>
                    <a:pt x="6" y="0"/>
                    <a:pt x="0" y="7"/>
                    <a:pt x="0" y="15"/>
                  </a:cubicBezTo>
                  <a:cubicBezTo>
                    <a:pt x="0" y="22"/>
                    <a:pt x="6" y="29"/>
                    <a:pt x="14" y="29"/>
                  </a:cubicBezTo>
                  <a:cubicBezTo>
                    <a:pt x="279" y="29"/>
                    <a:pt x="279" y="29"/>
                    <a:pt x="279" y="29"/>
                  </a:cubicBezTo>
                  <a:cubicBezTo>
                    <a:pt x="287" y="29"/>
                    <a:pt x="293" y="22"/>
                    <a:pt x="293" y="15"/>
                  </a:cubicBezTo>
                  <a:cubicBezTo>
                    <a:pt x="293" y="7"/>
                    <a:pt x="287" y="0"/>
                    <a:pt x="279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AU"/>
            </a:p>
          </p:txBody>
        </p:sp>
        <p:sp>
          <p:nvSpPr>
            <p:cNvPr id="29" name="Freeform 234"/>
            <p:cNvSpPr>
              <a:spLocks/>
            </p:cNvSpPr>
            <p:nvPr/>
          </p:nvSpPr>
          <p:spPr bwMode="auto">
            <a:xfrm>
              <a:off x="3844925" y="6654800"/>
              <a:ext cx="225425" cy="20638"/>
            </a:xfrm>
            <a:custGeom>
              <a:avLst/>
              <a:gdLst>
                <a:gd name="T0" fmla="*/ 279 w 293"/>
                <a:gd name="T1" fmla="*/ 0 h 28"/>
                <a:gd name="T2" fmla="*/ 14 w 293"/>
                <a:gd name="T3" fmla="*/ 0 h 28"/>
                <a:gd name="T4" fmla="*/ 0 w 293"/>
                <a:gd name="T5" fmla="*/ 14 h 28"/>
                <a:gd name="T6" fmla="*/ 14 w 293"/>
                <a:gd name="T7" fmla="*/ 28 h 28"/>
                <a:gd name="T8" fmla="*/ 279 w 293"/>
                <a:gd name="T9" fmla="*/ 28 h 28"/>
                <a:gd name="T10" fmla="*/ 293 w 293"/>
                <a:gd name="T11" fmla="*/ 14 h 28"/>
                <a:gd name="T12" fmla="*/ 279 w 293"/>
                <a:gd name="T13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93" h="28">
                  <a:moveTo>
                    <a:pt x="279" y="0"/>
                  </a:moveTo>
                  <a:cubicBezTo>
                    <a:pt x="14" y="0"/>
                    <a:pt x="14" y="0"/>
                    <a:pt x="14" y="0"/>
                  </a:cubicBezTo>
                  <a:cubicBezTo>
                    <a:pt x="6" y="0"/>
                    <a:pt x="0" y="6"/>
                    <a:pt x="0" y="14"/>
                  </a:cubicBezTo>
                  <a:cubicBezTo>
                    <a:pt x="0" y="22"/>
                    <a:pt x="6" y="28"/>
                    <a:pt x="14" y="28"/>
                  </a:cubicBezTo>
                  <a:cubicBezTo>
                    <a:pt x="279" y="28"/>
                    <a:pt x="279" y="28"/>
                    <a:pt x="279" y="28"/>
                  </a:cubicBezTo>
                  <a:cubicBezTo>
                    <a:pt x="287" y="28"/>
                    <a:pt x="293" y="22"/>
                    <a:pt x="293" y="14"/>
                  </a:cubicBezTo>
                  <a:cubicBezTo>
                    <a:pt x="293" y="6"/>
                    <a:pt x="287" y="0"/>
                    <a:pt x="279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AU"/>
            </a:p>
          </p:txBody>
        </p:sp>
        <p:sp>
          <p:nvSpPr>
            <p:cNvPr id="30" name="Freeform 235"/>
            <p:cNvSpPr>
              <a:spLocks noEditPoints="1"/>
            </p:cNvSpPr>
            <p:nvPr/>
          </p:nvSpPr>
          <p:spPr bwMode="auto">
            <a:xfrm>
              <a:off x="4051300" y="6445250"/>
              <a:ext cx="161925" cy="227013"/>
            </a:xfrm>
            <a:custGeom>
              <a:avLst/>
              <a:gdLst>
                <a:gd name="T0" fmla="*/ 105 w 211"/>
                <a:gd name="T1" fmla="*/ 0 h 296"/>
                <a:gd name="T2" fmla="*/ 0 w 211"/>
                <a:gd name="T3" fmla="*/ 106 h 296"/>
                <a:gd name="T4" fmla="*/ 52 w 211"/>
                <a:gd name="T5" fmla="*/ 197 h 296"/>
                <a:gd name="T6" fmla="*/ 52 w 211"/>
                <a:gd name="T7" fmla="*/ 296 h 296"/>
                <a:gd name="T8" fmla="*/ 106 w 211"/>
                <a:gd name="T9" fmla="*/ 254 h 296"/>
                <a:gd name="T10" fmla="*/ 159 w 211"/>
                <a:gd name="T11" fmla="*/ 296 h 296"/>
                <a:gd name="T12" fmla="*/ 159 w 211"/>
                <a:gd name="T13" fmla="*/ 197 h 296"/>
                <a:gd name="T14" fmla="*/ 211 w 211"/>
                <a:gd name="T15" fmla="*/ 106 h 296"/>
                <a:gd name="T16" fmla="*/ 105 w 211"/>
                <a:gd name="T17" fmla="*/ 0 h 296"/>
                <a:gd name="T18" fmla="*/ 105 w 211"/>
                <a:gd name="T19" fmla="*/ 196 h 296"/>
                <a:gd name="T20" fmla="*/ 15 w 211"/>
                <a:gd name="T21" fmla="*/ 106 h 296"/>
                <a:gd name="T22" fmla="*/ 105 w 211"/>
                <a:gd name="T23" fmla="*/ 16 h 296"/>
                <a:gd name="T24" fmla="*/ 195 w 211"/>
                <a:gd name="T25" fmla="*/ 106 h 296"/>
                <a:gd name="T26" fmla="*/ 105 w 211"/>
                <a:gd name="T27" fmla="*/ 196 h 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11" h="296">
                  <a:moveTo>
                    <a:pt x="105" y="0"/>
                  </a:moveTo>
                  <a:cubicBezTo>
                    <a:pt x="47" y="0"/>
                    <a:pt x="0" y="48"/>
                    <a:pt x="0" y="106"/>
                  </a:cubicBezTo>
                  <a:cubicBezTo>
                    <a:pt x="0" y="145"/>
                    <a:pt x="21" y="179"/>
                    <a:pt x="52" y="197"/>
                  </a:cubicBezTo>
                  <a:cubicBezTo>
                    <a:pt x="52" y="296"/>
                    <a:pt x="52" y="296"/>
                    <a:pt x="52" y="296"/>
                  </a:cubicBezTo>
                  <a:cubicBezTo>
                    <a:pt x="106" y="254"/>
                    <a:pt x="106" y="254"/>
                    <a:pt x="106" y="254"/>
                  </a:cubicBezTo>
                  <a:cubicBezTo>
                    <a:pt x="159" y="296"/>
                    <a:pt x="159" y="296"/>
                    <a:pt x="159" y="296"/>
                  </a:cubicBezTo>
                  <a:cubicBezTo>
                    <a:pt x="159" y="197"/>
                    <a:pt x="159" y="197"/>
                    <a:pt x="159" y="197"/>
                  </a:cubicBezTo>
                  <a:cubicBezTo>
                    <a:pt x="190" y="179"/>
                    <a:pt x="211" y="145"/>
                    <a:pt x="211" y="106"/>
                  </a:cubicBezTo>
                  <a:cubicBezTo>
                    <a:pt x="211" y="48"/>
                    <a:pt x="164" y="0"/>
                    <a:pt x="105" y="0"/>
                  </a:cubicBezTo>
                  <a:close/>
                  <a:moveTo>
                    <a:pt x="105" y="196"/>
                  </a:moveTo>
                  <a:cubicBezTo>
                    <a:pt x="56" y="196"/>
                    <a:pt x="16" y="156"/>
                    <a:pt x="15" y="106"/>
                  </a:cubicBezTo>
                  <a:cubicBezTo>
                    <a:pt x="16" y="56"/>
                    <a:pt x="56" y="16"/>
                    <a:pt x="105" y="16"/>
                  </a:cubicBezTo>
                  <a:cubicBezTo>
                    <a:pt x="155" y="16"/>
                    <a:pt x="195" y="56"/>
                    <a:pt x="195" y="106"/>
                  </a:cubicBezTo>
                  <a:cubicBezTo>
                    <a:pt x="195" y="156"/>
                    <a:pt x="155" y="196"/>
                    <a:pt x="105" y="19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AU"/>
            </a:p>
          </p:txBody>
        </p:sp>
      </p:grp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203" name="TextBox 21"/>
          <p:cNvSpPr txBox="1">
            <a:spLocks noChangeArrowheads="1"/>
          </p:cNvSpPr>
          <p:nvPr/>
        </p:nvSpPr>
        <p:spPr bwMode="auto">
          <a:xfrm>
            <a:off x="8604250" y="6381750"/>
            <a:ext cx="3063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rebuchet M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r>
              <a:rPr lang="ru-RU" altLang="ru-RU">
                <a:solidFill>
                  <a:schemeClr val="bg1"/>
                </a:solidFill>
              </a:rPr>
              <a:t>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Прямоугольник 3"/>
          <p:cNvSpPr>
            <a:spLocks noChangeArrowheads="1"/>
          </p:cNvSpPr>
          <p:nvPr/>
        </p:nvSpPr>
        <p:spPr bwMode="auto">
          <a:xfrm>
            <a:off x="1001713" y="862013"/>
            <a:ext cx="50958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rebuchet M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pPr algn="just" eaLnBrk="1" hangingPunct="1"/>
            <a:r>
              <a:rPr lang="ru-RU" altLang="ru-RU" sz="2000" b="1"/>
              <a:t>Основные разделы формы отчетности:</a:t>
            </a:r>
          </a:p>
        </p:txBody>
      </p:sp>
      <p:graphicFrame>
        <p:nvGraphicFramePr>
          <p:cNvPr id="2" name="Схема 1"/>
          <p:cNvGraphicFramePr/>
          <p:nvPr/>
        </p:nvGraphicFramePr>
        <p:xfrm>
          <a:off x="204192" y="1340768"/>
          <a:ext cx="8112224" cy="3332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Скругленный прямоугольник 9"/>
          <p:cNvSpPr/>
          <p:nvPr/>
        </p:nvSpPr>
        <p:spPr>
          <a:xfrm>
            <a:off x="179388" y="4773613"/>
            <a:ext cx="1000125" cy="993775"/>
          </a:xfrm>
          <a:prstGeom prst="roundRect">
            <a:avLst>
              <a:gd name="adj" fmla="val 16670"/>
            </a:avLst>
          </a:prstGeom>
          <a:solidFill>
            <a:schemeClr val="bg1"/>
          </a:solidFill>
          <a:ln w="38100">
            <a:solidFill>
              <a:srgbClr val="77D3F1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9221" name="Группа 10"/>
          <p:cNvGrpSpPr>
            <a:grpSpLocks/>
          </p:cNvGrpSpPr>
          <p:nvPr/>
        </p:nvGrpSpPr>
        <p:grpSpPr bwMode="auto">
          <a:xfrm>
            <a:off x="1236663" y="4789488"/>
            <a:ext cx="7080250" cy="1957387"/>
            <a:chOff x="1014459" y="1537283"/>
            <a:chExt cx="6146755" cy="994381"/>
          </a:xfrm>
        </p:grpSpPr>
        <p:sp>
          <p:nvSpPr>
            <p:cNvPr id="12" name="Скругленный прямоугольник 11"/>
            <p:cNvSpPr/>
            <p:nvPr/>
          </p:nvSpPr>
          <p:spPr>
            <a:xfrm>
              <a:off x="1014459" y="1537283"/>
              <a:ext cx="6146755" cy="994381"/>
            </a:xfrm>
            <a:prstGeom prst="roundRect">
              <a:avLst>
                <a:gd name="adj" fmla="val 16670"/>
              </a:avLst>
            </a:prstGeom>
            <a:solidFill>
              <a:schemeClr val="accent2"/>
            </a:solidFill>
            <a:ln w="38100">
              <a:solidFill>
                <a:schemeClr val="bg1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Скругленный прямоугольник 5"/>
            <p:cNvSpPr txBox="1"/>
            <p:nvPr/>
          </p:nvSpPr>
          <p:spPr>
            <a:xfrm>
              <a:off x="1062695" y="1585671"/>
              <a:ext cx="6050281" cy="89760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99568" tIns="99568" rIns="99568" bIns="99568" spcCol="1270" anchor="ctr"/>
            <a:lstStyle/>
            <a:p>
              <a:pPr algn="just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altLang="ru-RU" sz="1600" b="1" dirty="0">
                  <a:solidFill>
                    <a:schemeClr val="tx1"/>
                  </a:solidFill>
                </a:rPr>
                <a:t>Заполненная форма отчетности за отчетный период предоставляется в письменной форме в Рособрнадзор, подписанная либо руководителем высшего исполнительного органа государственной власти субъекта Российской Федерации, либо лицом, уполномоченным действовать от имени субъекта Российской Федерации в рамках заключенного Соглашения. Подпись должна быть заверена печатью.</a:t>
              </a:r>
            </a:p>
          </p:txBody>
        </p:sp>
      </p:grpSp>
      <p:sp>
        <p:nvSpPr>
          <p:cNvPr id="14" name="Shape 2625"/>
          <p:cNvSpPr/>
          <p:nvPr/>
        </p:nvSpPr>
        <p:spPr>
          <a:xfrm>
            <a:off x="279400" y="4900613"/>
            <a:ext cx="765175" cy="6889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20400"/>
                </a:moveTo>
                <a:lnTo>
                  <a:pt x="1964" y="20400"/>
                </a:lnTo>
                <a:cubicBezTo>
                  <a:pt x="1422" y="20400"/>
                  <a:pt x="982" y="19862"/>
                  <a:pt x="982" y="19200"/>
                </a:cubicBezTo>
                <a:cubicBezTo>
                  <a:pt x="982" y="18949"/>
                  <a:pt x="1025" y="18796"/>
                  <a:pt x="1048" y="18734"/>
                </a:cubicBezTo>
                <a:cubicBezTo>
                  <a:pt x="1065" y="18712"/>
                  <a:pt x="1048" y="18729"/>
                  <a:pt x="1078" y="18673"/>
                </a:cubicBezTo>
                <a:lnTo>
                  <a:pt x="9914" y="1873"/>
                </a:lnTo>
                <a:cubicBezTo>
                  <a:pt x="9930" y="1843"/>
                  <a:pt x="9944" y="1813"/>
                  <a:pt x="9957" y="1783"/>
                </a:cubicBezTo>
                <a:cubicBezTo>
                  <a:pt x="9960" y="1778"/>
                  <a:pt x="10234" y="1200"/>
                  <a:pt x="10800" y="1200"/>
                </a:cubicBezTo>
                <a:cubicBezTo>
                  <a:pt x="11366" y="1200"/>
                  <a:pt x="11588" y="1654"/>
                  <a:pt x="11617" y="1719"/>
                </a:cubicBezTo>
                <a:cubicBezTo>
                  <a:pt x="11641" y="1792"/>
                  <a:pt x="11650" y="1806"/>
                  <a:pt x="11686" y="1873"/>
                </a:cubicBezTo>
                <a:lnTo>
                  <a:pt x="20522" y="18673"/>
                </a:lnTo>
                <a:cubicBezTo>
                  <a:pt x="20535" y="18697"/>
                  <a:pt x="20548" y="18720"/>
                  <a:pt x="20562" y="18744"/>
                </a:cubicBezTo>
                <a:cubicBezTo>
                  <a:pt x="20576" y="18785"/>
                  <a:pt x="20618" y="18928"/>
                  <a:pt x="20618" y="19200"/>
                </a:cubicBezTo>
                <a:cubicBezTo>
                  <a:pt x="20618" y="19862"/>
                  <a:pt x="20177" y="20400"/>
                  <a:pt x="19636" y="20400"/>
                </a:cubicBezTo>
                <a:moveTo>
                  <a:pt x="21348" y="18023"/>
                </a:moveTo>
                <a:lnTo>
                  <a:pt x="12511" y="1223"/>
                </a:lnTo>
                <a:cubicBezTo>
                  <a:pt x="12511" y="1223"/>
                  <a:pt x="12058" y="0"/>
                  <a:pt x="10800" y="0"/>
                </a:cubicBezTo>
                <a:cubicBezTo>
                  <a:pt x="9616" y="0"/>
                  <a:pt x="9089" y="1223"/>
                  <a:pt x="9089" y="1223"/>
                </a:cubicBezTo>
                <a:lnTo>
                  <a:pt x="252" y="18023"/>
                </a:lnTo>
                <a:cubicBezTo>
                  <a:pt x="252" y="18023"/>
                  <a:pt x="0" y="18421"/>
                  <a:pt x="0" y="19200"/>
                </a:cubicBezTo>
                <a:cubicBezTo>
                  <a:pt x="0" y="20526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526"/>
                  <a:pt x="21600" y="19200"/>
                </a:cubicBezTo>
                <a:cubicBezTo>
                  <a:pt x="21600" y="18362"/>
                  <a:pt x="21348" y="18023"/>
                  <a:pt x="21348" y="18023"/>
                </a:cubicBezTo>
                <a:moveTo>
                  <a:pt x="10800" y="15600"/>
                </a:moveTo>
                <a:cubicBezTo>
                  <a:pt x="10258" y="15600"/>
                  <a:pt x="9818" y="16138"/>
                  <a:pt x="9818" y="16800"/>
                </a:cubicBezTo>
                <a:cubicBezTo>
                  <a:pt x="9818" y="17462"/>
                  <a:pt x="10258" y="18000"/>
                  <a:pt x="10800" y="18000"/>
                </a:cubicBezTo>
                <a:cubicBezTo>
                  <a:pt x="11342" y="18000"/>
                  <a:pt x="11782" y="17462"/>
                  <a:pt x="11782" y="16800"/>
                </a:cubicBezTo>
                <a:cubicBezTo>
                  <a:pt x="11782" y="16138"/>
                  <a:pt x="11342" y="15600"/>
                  <a:pt x="10800" y="15600"/>
                </a:cubicBezTo>
                <a:moveTo>
                  <a:pt x="10800" y="6000"/>
                </a:moveTo>
                <a:cubicBezTo>
                  <a:pt x="10258" y="6000"/>
                  <a:pt x="9818" y="6538"/>
                  <a:pt x="9818" y="7200"/>
                </a:cubicBezTo>
                <a:lnTo>
                  <a:pt x="10309" y="13800"/>
                </a:lnTo>
                <a:cubicBezTo>
                  <a:pt x="10309" y="14132"/>
                  <a:pt x="10529" y="14400"/>
                  <a:pt x="10800" y="14400"/>
                </a:cubicBezTo>
                <a:cubicBezTo>
                  <a:pt x="11071" y="14400"/>
                  <a:pt x="11291" y="14132"/>
                  <a:pt x="11291" y="13800"/>
                </a:cubicBezTo>
                <a:lnTo>
                  <a:pt x="11782" y="7200"/>
                </a:lnTo>
                <a:cubicBezTo>
                  <a:pt x="11782" y="6538"/>
                  <a:pt x="11342" y="6000"/>
                  <a:pt x="10800" y="6000"/>
                </a:cubicBezTo>
              </a:path>
            </a:pathLst>
          </a:custGeom>
          <a:solidFill>
            <a:srgbClr val="77D3F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 eaLnBrk="1" fontAlgn="auto" hangingPunct="1">
              <a:spcBef>
                <a:spcPts val="0"/>
              </a:spcBef>
              <a:spcAft>
                <a:spcPts val="0"/>
              </a:spcAft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224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rebuchet M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fld id="{2AC20797-97A8-4EFC-873E-A330572C87A8}" type="slidenum">
              <a:rPr lang="ru-RU" altLang="ru-RU" smtClean="0">
                <a:solidFill>
                  <a:schemeClr val="accent1"/>
                </a:solidFill>
              </a:rPr>
              <a:pPr/>
              <a:t>5</a:t>
            </a:fld>
            <a:endParaRPr lang="ru-RU" altLang="ru-RU" smtClean="0">
              <a:solidFill>
                <a:schemeClr val="accent1"/>
              </a:solidFill>
            </a:endParaRPr>
          </a:p>
        </p:txBody>
      </p:sp>
      <p:sp>
        <p:nvSpPr>
          <p:cNvPr id="9225" name="TextBox 4"/>
          <p:cNvSpPr txBox="1">
            <a:spLocks noChangeArrowheads="1"/>
          </p:cNvSpPr>
          <p:nvPr/>
        </p:nvSpPr>
        <p:spPr bwMode="auto">
          <a:xfrm>
            <a:off x="8604250" y="6381750"/>
            <a:ext cx="3063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rebuchet M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r>
              <a:rPr lang="ru-RU" altLang="ru-RU">
                <a:solidFill>
                  <a:schemeClr val="bg1"/>
                </a:solidFill>
              </a:rPr>
              <a:t>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ъект 2"/>
          <p:cNvSpPr>
            <a:spLocks noGrp="1"/>
          </p:cNvSpPr>
          <p:nvPr>
            <p:ph idx="1"/>
          </p:nvPr>
        </p:nvSpPr>
        <p:spPr>
          <a:xfrm>
            <a:off x="323850" y="476250"/>
            <a:ext cx="8569325" cy="4454525"/>
          </a:xfrm>
        </p:spPr>
        <p:txBody>
          <a:bodyPr rtlCol="0">
            <a:normAutofit/>
          </a:bodyPr>
          <a:lstStyle/>
          <a:p>
            <a:pPr marL="0" indent="0" algn="just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ru-RU" altLang="ru-RU" sz="2800" b="1" dirty="0">
              <a:solidFill>
                <a:srgbClr val="21A7DC"/>
              </a:solidFill>
              <a:latin typeface="+mj-lt"/>
              <a:ea typeface="+mj-ea"/>
              <a:cs typeface="+mj-cs"/>
            </a:endParaRPr>
          </a:p>
          <a:p>
            <a:pPr marL="0" indent="0" algn="just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ru-RU" altLang="ru-RU" sz="22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43" name="Прямоугольник 1"/>
          <p:cNvSpPr>
            <a:spLocks noChangeArrowheads="1"/>
          </p:cNvSpPr>
          <p:nvPr/>
        </p:nvSpPr>
        <p:spPr bwMode="auto">
          <a:xfrm>
            <a:off x="331788" y="153988"/>
            <a:ext cx="88122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rebuchet M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pPr algn="ctr" eaLnBrk="1" hangingPunct="1"/>
            <a:r>
              <a:rPr lang="ru-RU" altLang="ru-RU" sz="2400" b="1">
                <a:solidFill>
                  <a:srgbClr val="002060"/>
                </a:solidFill>
              </a:rPr>
              <a:t>1. Сведения об осуществлении расходов субъекта РФ</a:t>
            </a:r>
            <a:endParaRPr lang="en-US" altLang="en-US" sz="2400">
              <a:solidFill>
                <a:srgbClr val="002060"/>
              </a:solidFill>
            </a:endParaRPr>
          </a:p>
        </p:txBody>
      </p:sp>
      <p:pic>
        <p:nvPicPr>
          <p:cNvPr id="5" name="Рисунок 2"/>
          <p:cNvPicPr>
            <a:picLocks noChangeAspect="1" noChangeArrowheads="1"/>
          </p:cNvPicPr>
          <p:nvPr/>
        </p:nvPicPr>
        <p:blipFill>
          <a:blip r:embed="rId2"/>
          <a:srcRect l="23244" t="25668" r="19231" b="12033"/>
          <a:stretch>
            <a:fillRect/>
          </a:stretch>
        </p:blipFill>
        <p:spPr bwMode="auto">
          <a:xfrm>
            <a:off x="331788" y="1125538"/>
            <a:ext cx="8101012" cy="54006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246" name="Номер слайда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rebuchet M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fld id="{C9ABFEA3-1D7E-4EB9-B480-5A50BEAA1550}" type="slidenum">
              <a:rPr lang="ru-RU" altLang="ru-RU" smtClean="0">
                <a:solidFill>
                  <a:schemeClr val="accent1"/>
                </a:solidFill>
              </a:rPr>
              <a:pPr/>
              <a:t>6</a:t>
            </a:fld>
            <a:endParaRPr lang="ru-RU" altLang="ru-RU" smtClean="0">
              <a:solidFill>
                <a:schemeClr val="accent1"/>
              </a:solidFill>
            </a:endParaRPr>
          </a:p>
        </p:txBody>
      </p:sp>
      <p:sp>
        <p:nvSpPr>
          <p:cNvPr id="10247" name="TextBox 6"/>
          <p:cNvSpPr txBox="1">
            <a:spLocks noChangeArrowheads="1"/>
          </p:cNvSpPr>
          <p:nvPr/>
        </p:nvSpPr>
        <p:spPr bwMode="auto">
          <a:xfrm>
            <a:off x="8604250" y="6381750"/>
            <a:ext cx="3063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rebuchet M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r>
              <a:rPr lang="ru-RU" altLang="ru-RU">
                <a:solidFill>
                  <a:schemeClr val="bg1"/>
                </a:solidFill>
              </a:rPr>
              <a:t>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Объект 2"/>
          <p:cNvSpPr>
            <a:spLocks noGrp="1"/>
          </p:cNvSpPr>
          <p:nvPr>
            <p:ph idx="1"/>
          </p:nvPr>
        </p:nvSpPr>
        <p:spPr>
          <a:xfrm>
            <a:off x="323850" y="188913"/>
            <a:ext cx="8424863" cy="1152525"/>
          </a:xfrm>
        </p:spPr>
        <p:txBody>
          <a:bodyPr rtlCol="0">
            <a:normAutofit lnSpcReduction="10000"/>
          </a:bodyPr>
          <a:lstStyle/>
          <a:p>
            <a:pPr marL="0" indent="0" algn="ct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altLang="ru-RU" sz="2400" b="1" dirty="0">
                <a:solidFill>
                  <a:srgbClr val="002060"/>
                </a:solidFill>
              </a:rPr>
              <a:t>2.Информация о достижении показателей результативности использования субсидии из федерального бюджета бюджету субъекта </a:t>
            </a:r>
            <a:r>
              <a:rPr lang="ru-RU" altLang="ru-RU" sz="2400" b="1" dirty="0" smtClean="0">
                <a:solidFill>
                  <a:srgbClr val="002060"/>
                </a:solidFill>
              </a:rPr>
              <a:t>РФ</a:t>
            </a:r>
            <a:endParaRPr lang="ru-RU" altLang="ru-RU" sz="2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3"/>
          <p:cNvPicPr>
            <a:picLocks noChangeAspect="1" noChangeArrowheads="1"/>
          </p:cNvPicPr>
          <p:nvPr/>
        </p:nvPicPr>
        <p:blipFill>
          <a:blip r:embed="rId2"/>
          <a:srcRect l="19611" t="25858" r="19043" b="36649"/>
          <a:stretch>
            <a:fillRect/>
          </a:stretch>
        </p:blipFill>
        <p:spPr bwMode="auto">
          <a:xfrm>
            <a:off x="390525" y="1481138"/>
            <a:ext cx="8064500" cy="231298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1333500" y="4024313"/>
            <a:ext cx="6488113" cy="4000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sz="2000" b="1" dirty="0">
                <a:latin typeface="+mn-lt"/>
              </a:rPr>
              <a:t>Алгоритм расчета показателей результативности:</a:t>
            </a:r>
            <a:endParaRPr lang="ru-RU" altLang="ru-RU" sz="2000" b="1" dirty="0">
              <a:latin typeface="+mj-lt"/>
              <a:ea typeface="+mj-ea"/>
              <a:cs typeface="+mj-cs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47663" y="4397375"/>
            <a:ext cx="993775" cy="995363"/>
          </a:xfrm>
          <a:prstGeom prst="roundRect">
            <a:avLst>
              <a:gd name="adj" fmla="val 16670"/>
            </a:avLst>
          </a:prstGeom>
          <a:solidFill>
            <a:schemeClr val="bg1"/>
          </a:solidFill>
          <a:ln w="38100">
            <a:solidFill>
              <a:srgbClr val="77D3F1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9" name="Скругленный прямоугольник 8"/>
          <p:cNvSpPr/>
          <p:nvPr/>
        </p:nvSpPr>
        <p:spPr>
          <a:xfrm>
            <a:off x="1404938" y="4413250"/>
            <a:ext cx="6146800" cy="1957388"/>
          </a:xfrm>
          <a:prstGeom prst="roundRect">
            <a:avLst>
              <a:gd name="adj" fmla="val 16670"/>
            </a:avLst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0" name="Скругленный прямоугольник 5"/>
          <p:cNvSpPr txBox="1"/>
          <p:nvPr/>
        </p:nvSpPr>
        <p:spPr>
          <a:xfrm>
            <a:off x="1452563" y="4508500"/>
            <a:ext cx="6049962" cy="1766888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99568" tIns="99568" rIns="99568" bIns="99568" spcCol="1270" anchor="ctr"/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sz="1400" b="1" dirty="0">
                <a:solidFill>
                  <a:schemeClr val="tx1"/>
                </a:solidFill>
                <a:latin typeface="Gill Sans"/>
              </a:rPr>
              <a:t>«Методические рекомендации по порядку заполнения и представления форм отчетности о реализации мероприятий в рамках софинансирования мероприятий государственных программ субъектов российской федерации по мероприятию «развитие национально-региональной системы независимой оценки качества общего образования через реализацию пилотных региональных проектов и создание национальных механизмов оценки качества»»</a:t>
            </a:r>
          </a:p>
        </p:txBody>
      </p:sp>
      <p:sp>
        <p:nvSpPr>
          <p:cNvPr id="11" name="Shape 2784"/>
          <p:cNvSpPr/>
          <p:nvPr/>
        </p:nvSpPr>
        <p:spPr>
          <a:xfrm>
            <a:off x="541338" y="4537075"/>
            <a:ext cx="635000" cy="7127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353" y="11229"/>
                </a:moveTo>
                <a:lnTo>
                  <a:pt x="20356" y="11234"/>
                </a:lnTo>
                <a:lnTo>
                  <a:pt x="11029" y="16143"/>
                </a:lnTo>
                <a:lnTo>
                  <a:pt x="11026" y="16138"/>
                </a:lnTo>
                <a:cubicBezTo>
                  <a:pt x="10957" y="16174"/>
                  <a:pt x="10883" y="16200"/>
                  <a:pt x="10800" y="16200"/>
                </a:cubicBezTo>
                <a:cubicBezTo>
                  <a:pt x="10717" y="16200"/>
                  <a:pt x="10643" y="16174"/>
                  <a:pt x="10574" y="16138"/>
                </a:cubicBezTo>
                <a:lnTo>
                  <a:pt x="10571" y="16143"/>
                </a:lnTo>
                <a:lnTo>
                  <a:pt x="1244" y="11234"/>
                </a:lnTo>
                <a:lnTo>
                  <a:pt x="1247" y="11229"/>
                </a:lnTo>
                <a:cubicBezTo>
                  <a:pt x="1091" y="11147"/>
                  <a:pt x="982" y="10988"/>
                  <a:pt x="982" y="10800"/>
                </a:cubicBezTo>
                <a:cubicBezTo>
                  <a:pt x="982" y="10612"/>
                  <a:pt x="1091" y="10453"/>
                  <a:pt x="1247" y="10371"/>
                </a:cubicBezTo>
                <a:lnTo>
                  <a:pt x="1244" y="10366"/>
                </a:lnTo>
                <a:lnTo>
                  <a:pt x="3562" y="9146"/>
                </a:lnTo>
                <a:lnTo>
                  <a:pt x="10113" y="12594"/>
                </a:lnTo>
                <a:lnTo>
                  <a:pt x="10117" y="12588"/>
                </a:lnTo>
                <a:cubicBezTo>
                  <a:pt x="10322" y="12697"/>
                  <a:pt x="10552" y="12764"/>
                  <a:pt x="10800" y="12764"/>
                </a:cubicBezTo>
                <a:cubicBezTo>
                  <a:pt x="11048" y="12764"/>
                  <a:pt x="11278" y="12697"/>
                  <a:pt x="11483" y="12588"/>
                </a:cubicBezTo>
                <a:lnTo>
                  <a:pt x="11486" y="12594"/>
                </a:lnTo>
                <a:lnTo>
                  <a:pt x="18038" y="9146"/>
                </a:lnTo>
                <a:lnTo>
                  <a:pt x="20356" y="10366"/>
                </a:lnTo>
                <a:lnTo>
                  <a:pt x="20353" y="10371"/>
                </a:lnTo>
                <a:cubicBezTo>
                  <a:pt x="20509" y="10453"/>
                  <a:pt x="20618" y="10612"/>
                  <a:pt x="20618" y="10800"/>
                </a:cubicBezTo>
                <a:cubicBezTo>
                  <a:pt x="20618" y="10988"/>
                  <a:pt x="20509" y="11147"/>
                  <a:pt x="20353" y="11229"/>
                </a:cubicBezTo>
                <a:moveTo>
                  <a:pt x="20356" y="14784"/>
                </a:moveTo>
                <a:lnTo>
                  <a:pt x="20353" y="14790"/>
                </a:lnTo>
                <a:cubicBezTo>
                  <a:pt x="20509" y="14872"/>
                  <a:pt x="20618" y="15030"/>
                  <a:pt x="20618" y="15218"/>
                </a:cubicBezTo>
                <a:cubicBezTo>
                  <a:pt x="20618" y="15407"/>
                  <a:pt x="20509" y="15565"/>
                  <a:pt x="20353" y="15647"/>
                </a:cubicBezTo>
                <a:lnTo>
                  <a:pt x="20356" y="15653"/>
                </a:lnTo>
                <a:lnTo>
                  <a:pt x="11029" y="20562"/>
                </a:lnTo>
                <a:lnTo>
                  <a:pt x="11026" y="20556"/>
                </a:lnTo>
                <a:cubicBezTo>
                  <a:pt x="10957" y="20592"/>
                  <a:pt x="10883" y="20618"/>
                  <a:pt x="10800" y="20618"/>
                </a:cubicBezTo>
                <a:cubicBezTo>
                  <a:pt x="10717" y="20618"/>
                  <a:pt x="10643" y="20592"/>
                  <a:pt x="10574" y="20556"/>
                </a:cubicBezTo>
                <a:lnTo>
                  <a:pt x="10571" y="20562"/>
                </a:lnTo>
                <a:lnTo>
                  <a:pt x="1244" y="15653"/>
                </a:lnTo>
                <a:lnTo>
                  <a:pt x="1247" y="15647"/>
                </a:lnTo>
                <a:cubicBezTo>
                  <a:pt x="1091" y="15565"/>
                  <a:pt x="982" y="15407"/>
                  <a:pt x="982" y="15218"/>
                </a:cubicBezTo>
                <a:cubicBezTo>
                  <a:pt x="982" y="15030"/>
                  <a:pt x="1091" y="14872"/>
                  <a:pt x="1247" y="14790"/>
                </a:cubicBezTo>
                <a:lnTo>
                  <a:pt x="1244" y="14784"/>
                </a:lnTo>
                <a:lnTo>
                  <a:pt x="3562" y="13564"/>
                </a:lnTo>
                <a:lnTo>
                  <a:pt x="10113" y="17012"/>
                </a:lnTo>
                <a:lnTo>
                  <a:pt x="10117" y="17006"/>
                </a:lnTo>
                <a:cubicBezTo>
                  <a:pt x="10322" y="17115"/>
                  <a:pt x="10552" y="17182"/>
                  <a:pt x="10800" y="17182"/>
                </a:cubicBezTo>
                <a:cubicBezTo>
                  <a:pt x="11048" y="17182"/>
                  <a:pt x="11278" y="17115"/>
                  <a:pt x="11483" y="17006"/>
                </a:cubicBezTo>
                <a:lnTo>
                  <a:pt x="11486" y="17012"/>
                </a:lnTo>
                <a:lnTo>
                  <a:pt x="18038" y="13564"/>
                </a:lnTo>
                <a:cubicBezTo>
                  <a:pt x="18038" y="13564"/>
                  <a:pt x="20356" y="14784"/>
                  <a:pt x="20356" y="14784"/>
                </a:cubicBezTo>
                <a:close/>
                <a:moveTo>
                  <a:pt x="1244" y="6816"/>
                </a:moveTo>
                <a:lnTo>
                  <a:pt x="1247" y="6811"/>
                </a:lnTo>
                <a:cubicBezTo>
                  <a:pt x="1091" y="6728"/>
                  <a:pt x="982" y="6570"/>
                  <a:pt x="982" y="6382"/>
                </a:cubicBezTo>
                <a:cubicBezTo>
                  <a:pt x="982" y="6194"/>
                  <a:pt x="1091" y="6035"/>
                  <a:pt x="1247" y="5953"/>
                </a:cubicBezTo>
                <a:lnTo>
                  <a:pt x="1244" y="5947"/>
                </a:lnTo>
                <a:lnTo>
                  <a:pt x="10571" y="1038"/>
                </a:lnTo>
                <a:lnTo>
                  <a:pt x="10574" y="1044"/>
                </a:lnTo>
                <a:cubicBezTo>
                  <a:pt x="10643" y="1008"/>
                  <a:pt x="10717" y="982"/>
                  <a:pt x="10800" y="982"/>
                </a:cubicBezTo>
                <a:cubicBezTo>
                  <a:pt x="10883" y="982"/>
                  <a:pt x="10957" y="1008"/>
                  <a:pt x="11026" y="1044"/>
                </a:cubicBezTo>
                <a:lnTo>
                  <a:pt x="11029" y="1038"/>
                </a:lnTo>
                <a:lnTo>
                  <a:pt x="20356" y="5947"/>
                </a:lnTo>
                <a:lnTo>
                  <a:pt x="20353" y="5953"/>
                </a:lnTo>
                <a:cubicBezTo>
                  <a:pt x="20509" y="6035"/>
                  <a:pt x="20618" y="6194"/>
                  <a:pt x="20618" y="6382"/>
                </a:cubicBezTo>
                <a:cubicBezTo>
                  <a:pt x="20618" y="6570"/>
                  <a:pt x="20509" y="6728"/>
                  <a:pt x="20353" y="6811"/>
                </a:cubicBezTo>
                <a:lnTo>
                  <a:pt x="20356" y="6816"/>
                </a:lnTo>
                <a:lnTo>
                  <a:pt x="11029" y="11725"/>
                </a:lnTo>
                <a:lnTo>
                  <a:pt x="11026" y="11720"/>
                </a:lnTo>
                <a:cubicBezTo>
                  <a:pt x="10957" y="11756"/>
                  <a:pt x="10883" y="11782"/>
                  <a:pt x="10800" y="11782"/>
                </a:cubicBezTo>
                <a:cubicBezTo>
                  <a:pt x="10717" y="11782"/>
                  <a:pt x="10643" y="11756"/>
                  <a:pt x="10574" y="11720"/>
                </a:cubicBezTo>
                <a:lnTo>
                  <a:pt x="10571" y="11725"/>
                </a:lnTo>
                <a:cubicBezTo>
                  <a:pt x="10571" y="11725"/>
                  <a:pt x="1244" y="6816"/>
                  <a:pt x="1244" y="6816"/>
                </a:cubicBezTo>
                <a:close/>
                <a:moveTo>
                  <a:pt x="21600" y="10800"/>
                </a:moveTo>
                <a:cubicBezTo>
                  <a:pt x="21600" y="10234"/>
                  <a:pt x="21278" y="9749"/>
                  <a:pt x="20810" y="9503"/>
                </a:cubicBezTo>
                <a:lnTo>
                  <a:pt x="20813" y="9497"/>
                </a:lnTo>
                <a:lnTo>
                  <a:pt x="19092" y="8591"/>
                </a:lnTo>
                <a:lnTo>
                  <a:pt x="20813" y="7685"/>
                </a:lnTo>
                <a:lnTo>
                  <a:pt x="20810" y="7679"/>
                </a:lnTo>
                <a:cubicBezTo>
                  <a:pt x="21278" y="7433"/>
                  <a:pt x="21600" y="6948"/>
                  <a:pt x="21600" y="6382"/>
                </a:cubicBezTo>
                <a:cubicBezTo>
                  <a:pt x="21600" y="5816"/>
                  <a:pt x="21278" y="5331"/>
                  <a:pt x="20810" y="5085"/>
                </a:cubicBezTo>
                <a:lnTo>
                  <a:pt x="20813" y="5079"/>
                </a:lnTo>
                <a:lnTo>
                  <a:pt x="11486" y="170"/>
                </a:lnTo>
                <a:lnTo>
                  <a:pt x="11483" y="175"/>
                </a:lnTo>
                <a:cubicBezTo>
                  <a:pt x="11278" y="67"/>
                  <a:pt x="11048" y="0"/>
                  <a:pt x="10800" y="0"/>
                </a:cubicBezTo>
                <a:cubicBezTo>
                  <a:pt x="10552" y="0"/>
                  <a:pt x="10322" y="67"/>
                  <a:pt x="10117" y="175"/>
                </a:cubicBezTo>
                <a:lnTo>
                  <a:pt x="10113" y="170"/>
                </a:lnTo>
                <a:lnTo>
                  <a:pt x="786" y="5079"/>
                </a:lnTo>
                <a:lnTo>
                  <a:pt x="790" y="5085"/>
                </a:lnTo>
                <a:cubicBezTo>
                  <a:pt x="322" y="5331"/>
                  <a:pt x="0" y="5816"/>
                  <a:pt x="0" y="6382"/>
                </a:cubicBezTo>
                <a:cubicBezTo>
                  <a:pt x="0" y="6948"/>
                  <a:pt x="322" y="7433"/>
                  <a:pt x="790" y="7679"/>
                </a:cubicBezTo>
                <a:lnTo>
                  <a:pt x="786" y="7685"/>
                </a:lnTo>
                <a:lnTo>
                  <a:pt x="2508" y="8591"/>
                </a:lnTo>
                <a:lnTo>
                  <a:pt x="786" y="9497"/>
                </a:lnTo>
                <a:lnTo>
                  <a:pt x="790" y="9503"/>
                </a:lnTo>
                <a:cubicBezTo>
                  <a:pt x="322" y="9749"/>
                  <a:pt x="0" y="10234"/>
                  <a:pt x="0" y="10800"/>
                </a:cubicBezTo>
                <a:cubicBezTo>
                  <a:pt x="0" y="11366"/>
                  <a:pt x="322" y="11851"/>
                  <a:pt x="790" y="12097"/>
                </a:cubicBezTo>
                <a:lnTo>
                  <a:pt x="786" y="12103"/>
                </a:lnTo>
                <a:lnTo>
                  <a:pt x="2508" y="13009"/>
                </a:lnTo>
                <a:lnTo>
                  <a:pt x="786" y="13915"/>
                </a:lnTo>
                <a:lnTo>
                  <a:pt x="790" y="13921"/>
                </a:lnTo>
                <a:cubicBezTo>
                  <a:pt x="322" y="14167"/>
                  <a:pt x="0" y="14652"/>
                  <a:pt x="0" y="15218"/>
                </a:cubicBezTo>
                <a:cubicBezTo>
                  <a:pt x="0" y="15784"/>
                  <a:pt x="322" y="16269"/>
                  <a:pt x="790" y="16515"/>
                </a:cubicBezTo>
                <a:lnTo>
                  <a:pt x="786" y="16521"/>
                </a:lnTo>
                <a:lnTo>
                  <a:pt x="10113" y="21430"/>
                </a:lnTo>
                <a:lnTo>
                  <a:pt x="10117" y="21425"/>
                </a:lnTo>
                <a:cubicBezTo>
                  <a:pt x="10322" y="21533"/>
                  <a:pt x="10552" y="21600"/>
                  <a:pt x="10800" y="21600"/>
                </a:cubicBezTo>
                <a:cubicBezTo>
                  <a:pt x="11048" y="21600"/>
                  <a:pt x="11278" y="21533"/>
                  <a:pt x="11483" y="21425"/>
                </a:cubicBezTo>
                <a:lnTo>
                  <a:pt x="11486" y="21430"/>
                </a:lnTo>
                <a:lnTo>
                  <a:pt x="20813" y="16521"/>
                </a:lnTo>
                <a:lnTo>
                  <a:pt x="20810" y="16515"/>
                </a:lnTo>
                <a:cubicBezTo>
                  <a:pt x="21278" y="16269"/>
                  <a:pt x="21600" y="15784"/>
                  <a:pt x="21600" y="15218"/>
                </a:cubicBezTo>
                <a:cubicBezTo>
                  <a:pt x="21600" y="14652"/>
                  <a:pt x="21278" y="14167"/>
                  <a:pt x="20810" y="13921"/>
                </a:cubicBezTo>
                <a:lnTo>
                  <a:pt x="20813" y="13915"/>
                </a:lnTo>
                <a:lnTo>
                  <a:pt x="19092" y="13009"/>
                </a:lnTo>
                <a:lnTo>
                  <a:pt x="20813" y="12103"/>
                </a:lnTo>
                <a:lnTo>
                  <a:pt x="20810" y="12097"/>
                </a:lnTo>
                <a:cubicBezTo>
                  <a:pt x="21278" y="11851"/>
                  <a:pt x="21600" y="11366"/>
                  <a:pt x="21600" y="10800"/>
                </a:cubicBezTo>
              </a:path>
            </a:pathLst>
          </a:custGeom>
          <a:solidFill>
            <a:srgbClr val="77D3F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 eaLnBrk="1" fontAlgn="auto" hangingPunct="1">
              <a:spcBef>
                <a:spcPts val="0"/>
              </a:spcBef>
              <a:spcAft>
                <a:spcPts val="0"/>
              </a:spcAft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1274" name="Номер слайда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rebuchet M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fld id="{B1F9C6BD-E1C4-49DA-9675-646F7CB47E42}" type="slidenum">
              <a:rPr lang="ru-RU" altLang="ru-RU" smtClean="0">
                <a:solidFill>
                  <a:schemeClr val="accent1"/>
                </a:solidFill>
              </a:rPr>
              <a:pPr/>
              <a:t>7</a:t>
            </a:fld>
            <a:endParaRPr lang="ru-RU" altLang="ru-RU" smtClean="0">
              <a:solidFill>
                <a:schemeClr val="accent1"/>
              </a:solidFill>
            </a:endParaRPr>
          </a:p>
        </p:txBody>
      </p:sp>
      <p:sp>
        <p:nvSpPr>
          <p:cNvPr id="11275" name="TextBox 11"/>
          <p:cNvSpPr txBox="1">
            <a:spLocks noChangeArrowheads="1"/>
          </p:cNvSpPr>
          <p:nvPr/>
        </p:nvSpPr>
        <p:spPr bwMode="auto">
          <a:xfrm>
            <a:off x="8604250" y="6381750"/>
            <a:ext cx="3063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rebuchet M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r>
              <a:rPr lang="ru-RU" altLang="ru-RU">
                <a:solidFill>
                  <a:schemeClr val="bg1"/>
                </a:solidFill>
              </a:rPr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Прямоугольник 3"/>
          <p:cNvSpPr>
            <a:spLocks noChangeArrowheads="1"/>
          </p:cNvSpPr>
          <p:nvPr/>
        </p:nvSpPr>
        <p:spPr bwMode="auto">
          <a:xfrm>
            <a:off x="323850" y="188913"/>
            <a:ext cx="8424863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ru-RU" altLang="ru-RU" sz="2200" b="1" dirty="0">
                <a:solidFill>
                  <a:srgbClr val="002060"/>
                </a:solidFill>
                <a:latin typeface="+mn-lt"/>
              </a:rPr>
              <a:t>Проверка достоверности представленных </a:t>
            </a:r>
            <a:r>
              <a:rPr lang="ru-RU" altLang="ru-RU" sz="2200" b="1" dirty="0" smtClean="0">
                <a:solidFill>
                  <a:srgbClr val="002060"/>
                </a:solidFill>
                <a:latin typeface="+mn-lt"/>
              </a:rPr>
              <a:t>данных</a:t>
            </a:r>
            <a:endParaRPr lang="ru-RU" altLang="ru-RU" sz="1200" b="1" dirty="0">
              <a:solidFill>
                <a:srgbClr val="002060"/>
              </a:solidFill>
            </a:endParaRPr>
          </a:p>
        </p:txBody>
      </p:sp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263" y="1700213"/>
            <a:ext cx="7810500" cy="440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292" name="Прямоугольник 1"/>
          <p:cNvSpPr>
            <a:spLocks noChangeArrowheads="1"/>
          </p:cNvSpPr>
          <p:nvPr/>
        </p:nvSpPr>
        <p:spPr bwMode="auto">
          <a:xfrm>
            <a:off x="682625" y="1130300"/>
            <a:ext cx="73358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rebuchet M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pPr eaLnBrk="1" hangingPunct="1"/>
            <a:r>
              <a:rPr lang="ru-RU" altLang="ru-RU" sz="2000" b="1"/>
              <a:t>Технологическая карта оснащения ППЭ в 2017 году</a:t>
            </a: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2294" name="Номер слайда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rebuchet M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fld id="{E32C0ED0-CA42-4F38-ADFF-1309EADCA8F5}" type="slidenum">
              <a:rPr lang="ru-RU" altLang="ru-RU" smtClean="0">
                <a:solidFill>
                  <a:schemeClr val="accent1"/>
                </a:solidFill>
              </a:rPr>
              <a:pPr/>
              <a:t>8</a:t>
            </a:fld>
            <a:endParaRPr lang="ru-RU" altLang="ru-RU" smtClean="0">
              <a:solidFill>
                <a:schemeClr val="accent1"/>
              </a:solidFill>
            </a:endParaRPr>
          </a:p>
        </p:txBody>
      </p:sp>
      <p:sp>
        <p:nvSpPr>
          <p:cNvPr id="12295" name="TextBox 6"/>
          <p:cNvSpPr txBox="1">
            <a:spLocks noChangeArrowheads="1"/>
          </p:cNvSpPr>
          <p:nvPr/>
        </p:nvSpPr>
        <p:spPr bwMode="auto">
          <a:xfrm>
            <a:off x="8604250" y="6381750"/>
            <a:ext cx="3063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rebuchet M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r>
              <a:rPr lang="ru-RU" altLang="ru-RU">
                <a:solidFill>
                  <a:schemeClr val="bg1"/>
                </a:solidFill>
              </a:rPr>
              <a:t>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163" y="1943100"/>
            <a:ext cx="8342312" cy="4438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315" name="Прямоугольник 4"/>
          <p:cNvSpPr>
            <a:spLocks noChangeArrowheads="1"/>
          </p:cNvSpPr>
          <p:nvPr/>
        </p:nvSpPr>
        <p:spPr bwMode="auto">
          <a:xfrm>
            <a:off x="411163" y="1165225"/>
            <a:ext cx="6883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ru-RU" altLang="ru-RU" sz="2000" b="1" dirty="0">
                <a:latin typeface="+mn-lt"/>
              </a:rPr>
              <a:t>Технологическая карта оснащения РЦОИ в 2017 году</a:t>
            </a:r>
          </a:p>
        </p:txBody>
      </p:sp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323850" y="188913"/>
            <a:ext cx="8820150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ru-RU" altLang="ru-RU" sz="2200" b="1" dirty="0">
                <a:solidFill>
                  <a:srgbClr val="002060"/>
                </a:solidFill>
                <a:latin typeface="+mn-lt"/>
              </a:rPr>
              <a:t>Проверка достоверности представленных </a:t>
            </a:r>
            <a:r>
              <a:rPr lang="ru-RU" altLang="ru-RU" sz="2200" b="1" dirty="0" smtClean="0">
                <a:solidFill>
                  <a:srgbClr val="002060"/>
                </a:solidFill>
                <a:latin typeface="+mn-lt"/>
              </a:rPr>
              <a:t>данных</a:t>
            </a:r>
            <a:endParaRPr lang="ru-RU" altLang="ru-RU" sz="1200" b="1" dirty="0">
              <a:solidFill>
                <a:srgbClr val="002060"/>
              </a:solidFill>
            </a:endParaRP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3318" name="Номер слайда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rebuchet M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fld id="{50FF0EE7-2EEA-46F4-BC26-FC514EBCDE94}" type="slidenum">
              <a:rPr lang="ru-RU" altLang="ru-RU" smtClean="0">
                <a:solidFill>
                  <a:schemeClr val="accent1"/>
                </a:solidFill>
              </a:rPr>
              <a:pPr/>
              <a:t>9</a:t>
            </a:fld>
            <a:endParaRPr lang="ru-RU" altLang="ru-RU" smtClean="0">
              <a:solidFill>
                <a:schemeClr val="accent1"/>
              </a:solidFill>
            </a:endParaRPr>
          </a:p>
        </p:txBody>
      </p:sp>
      <p:sp>
        <p:nvSpPr>
          <p:cNvPr id="13319" name="TextBox 6"/>
          <p:cNvSpPr txBox="1">
            <a:spLocks noChangeArrowheads="1"/>
          </p:cNvSpPr>
          <p:nvPr/>
        </p:nvSpPr>
        <p:spPr bwMode="auto">
          <a:xfrm>
            <a:off x="8604250" y="6381750"/>
            <a:ext cx="3063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rebuchet M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r>
              <a:rPr lang="ru-RU" altLang="ru-RU">
                <a:solidFill>
                  <a:schemeClr val="bg1"/>
                </a:solidFill>
              </a:rPr>
              <a:t>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1018</TotalTime>
  <Words>661</Words>
  <Application>Microsoft Office PowerPoint</Application>
  <PresentationFormat>Экран (4:3)</PresentationFormat>
  <Paragraphs>61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0" baseType="lpstr">
      <vt:lpstr>Trebuchet MS</vt:lpstr>
      <vt:lpstr>Arial</vt:lpstr>
      <vt:lpstr>Wingdings 3</vt:lpstr>
      <vt:lpstr>Calibri</vt:lpstr>
      <vt:lpstr>Times New Roman</vt:lpstr>
      <vt:lpstr>Gill Sans</vt:lpstr>
      <vt:lpstr>Wingdings</vt:lpstr>
      <vt:lpstr>Аспект</vt:lpstr>
      <vt:lpstr>Отчетность о реализации мероприятий в рамках софинансирования мероприятий государственных программ субъектов Российской Федерации по мероприятию 5.1 ФЦПРО на 2016-2020 годы  (за IV квартал 2017 года): особенности заполнения, рекомендации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Консультационная поддержка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 методических материалах по реализации мероприятий в рамках субсидий из федерального бюджета бюджетам субъектов Российской Федерации</dc:title>
  <dc:creator>acer</dc:creator>
  <cp:lastModifiedBy>user</cp:lastModifiedBy>
  <cp:revision>75</cp:revision>
  <dcterms:created xsi:type="dcterms:W3CDTF">2016-03-04T01:53:02Z</dcterms:created>
  <dcterms:modified xsi:type="dcterms:W3CDTF">2017-11-13T11:44:56Z</dcterms:modified>
</cp:coreProperties>
</file>