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7" r:id="rId15"/>
    <p:sldId id="270" r:id="rId16"/>
    <p:sldId id="271" r:id="rId17"/>
    <p:sldId id="272" r:id="rId18"/>
    <p:sldId id="273" r:id="rId19"/>
    <p:sldId id="276" r:id="rId20"/>
    <p:sldId id="274" r:id="rId21"/>
    <p:sldId id="27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0B7D7-FDE4-4956-B5F7-AA8955E776E0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20F847-8626-41CA-88C1-724909230C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00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0F847-8626-41CA-88C1-724909230C5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143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0F847-8626-41CA-88C1-724909230C5A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1431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0F847-8626-41CA-88C1-724909230C5A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1431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0F847-8626-41CA-88C1-724909230C5A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1431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0F847-8626-41CA-88C1-724909230C5A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143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0F847-8626-41CA-88C1-724909230C5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143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0F847-8626-41CA-88C1-724909230C5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143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0F847-8626-41CA-88C1-724909230C5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143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0F847-8626-41CA-88C1-724909230C5A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1431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0F847-8626-41CA-88C1-724909230C5A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1431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0F847-8626-41CA-88C1-724909230C5A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1431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0F847-8626-41CA-88C1-724909230C5A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1431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0F847-8626-41CA-88C1-724909230C5A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143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78D71-31C1-4C36-A346-2F57A61A43BD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3C787-15E3-43E6-98BE-22735BD1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35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78D71-31C1-4C36-A346-2F57A61A43BD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3C787-15E3-43E6-98BE-22735BD1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338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78D71-31C1-4C36-A346-2F57A61A43BD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3C787-15E3-43E6-98BE-22735BD1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376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78D71-31C1-4C36-A346-2F57A61A43BD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3C787-15E3-43E6-98BE-22735BD1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847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78D71-31C1-4C36-A346-2F57A61A43BD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3C787-15E3-43E6-98BE-22735BD1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24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78D71-31C1-4C36-A346-2F57A61A43BD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3C787-15E3-43E6-98BE-22735BD1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623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78D71-31C1-4C36-A346-2F57A61A43BD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3C787-15E3-43E6-98BE-22735BD1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461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78D71-31C1-4C36-A346-2F57A61A43BD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3C787-15E3-43E6-98BE-22735BD1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079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78D71-31C1-4C36-A346-2F57A61A43BD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3C787-15E3-43E6-98BE-22735BD1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053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78D71-31C1-4C36-A346-2F57A61A43BD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3C787-15E3-43E6-98BE-22735BD1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048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78D71-31C1-4C36-A346-2F57A61A43BD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3C787-15E3-43E6-98BE-22735BD1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130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78D71-31C1-4C36-A346-2F57A61A43BD}" type="datetimeFigureOut">
              <a:rPr lang="ru-RU" smtClean="0"/>
              <a:t>30.01.2018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3C787-15E3-43E6-98BE-22735BD1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74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117@orcoko.r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117@orcoko.ru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Технические аспекты проведения апробации 02.02.2018 года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861048"/>
            <a:ext cx="6440760" cy="177775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205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496944" cy="612068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На этапе технической подготовки:</a:t>
            </a:r>
          </a:p>
          <a:p>
            <a:pPr algn="l"/>
            <a:r>
              <a:rPr lang="ru-RU" sz="2200" b="1" dirty="0" smtClean="0">
                <a:solidFill>
                  <a:schemeClr val="tx1"/>
                </a:solidFill>
              </a:rPr>
              <a:t>добавлена возможность отметки резервной станции;</a:t>
            </a:r>
          </a:p>
          <a:p>
            <a:pPr algn="l"/>
            <a:r>
              <a:rPr lang="ru-RU" sz="2200" b="1" dirty="0" smtClean="0">
                <a:solidFill>
                  <a:schemeClr val="tx1"/>
                </a:solidFill>
              </a:rPr>
              <a:t>добавлен пункт проверки системного времени;</a:t>
            </a:r>
          </a:p>
          <a:p>
            <a:pPr algn="l"/>
            <a:r>
              <a:rPr lang="ru-RU" sz="2200" b="1" dirty="0" smtClean="0">
                <a:solidFill>
                  <a:schemeClr val="tx1"/>
                </a:solidFill>
              </a:rPr>
              <a:t>расширены возможности контроля результатов тестового сканирования: выполняется контроль качества тестового сканирования и расчет комплектности отсканированных тестовых комплектов, напечатанных на каждой станции печати ЭМ;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добавлено отображение наличия достаточного свободного места на диске для работы станции сканирования;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реализовано ограничение доступа к экзамену после выполнения экспорта или на следующий день после завершения экзамена: для доступа необходимо наличие </a:t>
            </a:r>
            <a:r>
              <a:rPr lang="ru-RU" sz="2200" b="1" dirty="0" err="1" smtClean="0">
                <a:solidFill>
                  <a:schemeClr val="tx1"/>
                </a:solidFill>
              </a:rPr>
              <a:t>токена</a:t>
            </a:r>
            <a:r>
              <a:rPr lang="ru-RU" sz="2200" b="1" dirty="0" smtClean="0">
                <a:solidFill>
                  <a:schemeClr val="tx1"/>
                </a:solidFill>
              </a:rPr>
              <a:t> члена ГЭК;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реализована обработка и уведомительный контроль наличия формы 12-04 МАШ.</a:t>
            </a:r>
          </a:p>
        </p:txBody>
      </p:sp>
    </p:spTree>
    <p:extLst>
      <p:ext uri="{BB962C8B-B14F-4D97-AF65-F5344CB8AC3E}">
        <p14:creationId xmlns:p14="http://schemas.microsoft.com/office/powerpoint/2010/main" val="3841791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Новые возможности Станции авторизации версии </a:t>
            </a:r>
            <a:r>
              <a:rPr lang="ru-RU" b="1" dirty="0"/>
              <a:t>3</a:t>
            </a:r>
            <a:r>
              <a:rPr lang="ru-RU" b="1" dirty="0" smtClean="0"/>
              <a:t>.8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259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496944" cy="612068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Передача акта технической готовности должна быть выполнена кнопкой «Акт ст. авторизации» при передаче актов и журналов остальных станций ППЭ.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ru-RU" sz="2200" b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Добавлен контроль версий станций ППЭ (печати, сканирования, записи, авторизации) при передаче актов технической готовности и журналов проведения экзамена:</a:t>
            </a:r>
          </a:p>
          <a:p>
            <a:pPr algn="l"/>
            <a:r>
              <a:rPr lang="ru-RU" sz="2200" b="1" dirty="0" smtClean="0">
                <a:solidFill>
                  <a:schemeClr val="tx1"/>
                </a:solidFill>
              </a:rPr>
              <a:t>в случае недопустимой версии ПО выдается предупреждение, акт технической готовности не может быть передан в мониторинг.</a:t>
            </a:r>
          </a:p>
          <a:p>
            <a:pPr algn="l"/>
            <a:r>
              <a:rPr lang="ru-RU" sz="2200" b="1" dirty="0" smtClean="0">
                <a:solidFill>
                  <a:schemeClr val="tx1"/>
                </a:solidFill>
              </a:rPr>
              <a:t>в случае неактуальной версии ПО выдается рекомендация по обновлению, акт технической готовности может быть передан в мониторинг.</a:t>
            </a:r>
          </a:p>
        </p:txBody>
      </p:sp>
    </p:spTree>
    <p:extLst>
      <p:ext uri="{BB962C8B-B14F-4D97-AF65-F5344CB8AC3E}">
        <p14:creationId xmlns:p14="http://schemas.microsoft.com/office/powerpoint/2010/main" val="4085717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1804" y="404664"/>
            <a:ext cx="7772400" cy="1152128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Сроки предоставления информации в мониторинг: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88840"/>
            <a:ext cx="7992888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442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Техническая подготовка, с 26.01 по 30.01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754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496944" cy="612068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Основное внимание на качество печати бланков: используйте новую страницу проверки печати границ для отладки принтера.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Напечатайте тестовые комплекты бланков на всех станция печати, включая резервные. Данные комплекты являются часть протокола готовности ППЭ-01-01, оставьте их для демонстрации члену ГЭК во время проведения контроля технической готовности.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Напечатайте тестовый бланк ДБО2 на станции авторизации.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Напечатайте тестовые машиночитаемые формы ППЭ, доступные из станции сканирования в ППЭ.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Проведите тестовое сканирование всех напечатанных тестовых комплектов бланков и форм, убедитесь в отсутствии особых ситуаций. КИМ сканировать не нужно.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Сохраните и передайте в РЦОИ пакет с результатами тестового сканирования. Статус «подтверждено» выставляют специалисты РЦОИ.</a:t>
            </a:r>
          </a:p>
        </p:txBody>
      </p:sp>
    </p:spTree>
    <p:extLst>
      <p:ext uri="{BB962C8B-B14F-4D97-AF65-F5344CB8AC3E}">
        <p14:creationId xmlns:p14="http://schemas.microsoft.com/office/powerpoint/2010/main" val="2235192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Контроль технической готовности с 31.01 по 01.02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50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496944" cy="6120680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Выполните авторизацию членов ГЭК и подтверждение настроек региона на станции авторизации, напечатайте тестовый ДБО2.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На каждой станции печати ЭМ выполните печать страницы проверки границ печати, а также оцените качество напечатанного на технической подготовке тестового комплекта. По усмотрению члена ГЭК комплект может быть напечатан повторно.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На станции сканирования оцените качество отсканированных на технической подготовке материалов, выборочно удалите комплект одной из аудиторий и выполните повторное сканирование.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В случае изменения настроек печати необходимо заново отсканировать новый комплект.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В случае изменения настроек сканирования необходимо заново отсканировать все ранее отсканированные материалы.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Передайте акты и журналы в мониторинг на станции авторизации в ППЭ.</a:t>
            </a:r>
          </a:p>
        </p:txBody>
      </p:sp>
    </p:spTree>
    <p:extLst>
      <p:ext uri="{BB962C8B-B14F-4D97-AF65-F5344CB8AC3E}">
        <p14:creationId xmlns:p14="http://schemas.microsoft.com/office/powerpoint/2010/main" val="3081752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496944" cy="6120680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Телефон федеральной горячей линии: 8-800-775-88-43;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Адрес электронной почты федеральной горячей линии : help-ppe@rustest.ru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Обязательная информация для предоставления горячей линии: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</a:rPr>
              <a:t>Код региона;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</a:rPr>
              <a:t>Код ППЭ;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</a:rPr>
              <a:t>ФИО;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</a:rPr>
              <a:t>Должность;</a:t>
            </a:r>
          </a:p>
          <a:p>
            <a:pPr algn="l"/>
            <a:r>
              <a:rPr lang="ru-RU" sz="2400" b="1" dirty="0">
                <a:solidFill>
                  <a:schemeClr val="tx1"/>
                </a:solidFill>
              </a:rPr>
              <a:t>Т</a:t>
            </a:r>
            <a:r>
              <a:rPr lang="ru-RU" sz="2400" b="1" dirty="0" smtClean="0">
                <a:solidFill>
                  <a:schemeClr val="tx1"/>
                </a:solidFill>
              </a:rPr>
              <a:t>елефон для обратной связи.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</a:rPr>
              <a:t>В письме необходимо максимально подробно описать суть возникшей проблемы и приложить тех. информацию о работе станции (Главное окно станции записи/печати/сканирования/авторизации, кнопка «Сведения о работе станции») и скриншоты.</a:t>
            </a:r>
          </a:p>
          <a:p>
            <a:pPr algn="l"/>
            <a:endParaRPr lang="ru-RU" sz="2200" b="1" dirty="0" smtClean="0">
              <a:solidFill>
                <a:schemeClr val="tx1"/>
              </a:solidFill>
            </a:endParaRPr>
          </a:p>
          <a:p>
            <a:pPr algn="l"/>
            <a:endParaRPr lang="ru-RU" sz="2200" b="1" dirty="0" smtClean="0">
              <a:solidFill>
                <a:schemeClr val="tx1"/>
              </a:solidFill>
            </a:endParaRPr>
          </a:p>
          <a:p>
            <a:r>
              <a:rPr lang="ru-RU" sz="2800" b="1" u="sng" dirty="0" smtClean="0">
                <a:solidFill>
                  <a:schemeClr val="tx1"/>
                </a:solidFill>
              </a:rPr>
              <a:t>При отправке сообщений на горячую линию необходимо добавить адрес </a:t>
            </a:r>
            <a:r>
              <a:rPr lang="ru-RU" sz="2800" b="1" u="sng" dirty="0" smtClean="0">
                <a:solidFill>
                  <a:schemeClr val="tx1"/>
                </a:solidFill>
                <a:hlinkClick r:id="rId3"/>
              </a:rPr>
              <a:t>117</a:t>
            </a:r>
            <a:r>
              <a:rPr lang="en-US" sz="2800" b="1" u="sng" dirty="0" smtClean="0">
                <a:solidFill>
                  <a:schemeClr val="tx1"/>
                </a:solidFill>
                <a:hlinkClick r:id="rId3"/>
              </a:rPr>
              <a:t>@orcoko.ru</a:t>
            </a:r>
            <a:r>
              <a:rPr lang="en-US" sz="2800" b="1" u="sng" dirty="0" smtClean="0">
                <a:solidFill>
                  <a:schemeClr val="tx1"/>
                </a:solidFill>
              </a:rPr>
              <a:t> </a:t>
            </a:r>
            <a:r>
              <a:rPr lang="ru-RU" sz="2800" b="1" u="sng" dirty="0" smtClean="0">
                <a:solidFill>
                  <a:schemeClr val="tx1"/>
                </a:solidFill>
              </a:rPr>
              <a:t> в поле «Копия»!</a:t>
            </a:r>
          </a:p>
        </p:txBody>
      </p:sp>
    </p:spTree>
    <p:extLst>
      <p:ext uri="{BB962C8B-B14F-4D97-AF65-F5344CB8AC3E}">
        <p14:creationId xmlns:p14="http://schemas.microsoft.com/office/powerpoint/2010/main" val="1775101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Завершение апробации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235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Новые возможности Станции </a:t>
            </a:r>
            <a:r>
              <a:rPr lang="ru-RU" b="1" dirty="0"/>
              <a:t>печати </a:t>
            </a:r>
            <a:r>
              <a:rPr lang="ru-RU" b="1" dirty="0" smtClean="0"/>
              <a:t>ЭМ версии 5.8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875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496944" cy="6120680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После получения статуса «подтверждено» от РЦОИ для отправленных бланков </a:t>
            </a:r>
            <a:r>
              <a:rPr lang="ru-RU" sz="2400" b="1" u="sng" dirty="0" smtClean="0">
                <a:solidFill>
                  <a:schemeClr val="tx1"/>
                </a:solidFill>
              </a:rPr>
              <a:t>необходимо</a:t>
            </a:r>
            <a:r>
              <a:rPr lang="ru-RU" sz="2400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ru-RU" sz="2200" b="1" dirty="0" smtClean="0">
                <a:solidFill>
                  <a:schemeClr val="tx1"/>
                </a:solidFill>
              </a:rPr>
              <a:t>1. Установить статус «бланки переданы в РЦОИ» в мониторинге.</a:t>
            </a:r>
          </a:p>
          <a:p>
            <a:pPr algn="l"/>
            <a:r>
              <a:rPr lang="ru-RU" sz="2200" b="1" dirty="0">
                <a:solidFill>
                  <a:schemeClr val="tx1"/>
                </a:solidFill>
              </a:rPr>
              <a:t>2</a:t>
            </a:r>
            <a:r>
              <a:rPr lang="ru-RU" sz="2200" b="1" dirty="0" smtClean="0">
                <a:solidFill>
                  <a:schemeClr val="tx1"/>
                </a:solidFill>
              </a:rPr>
              <a:t>. Заполнить журнал проведения апробации.</a:t>
            </a:r>
          </a:p>
          <a:p>
            <a:pPr algn="l"/>
            <a:r>
              <a:rPr lang="ru-RU" sz="2200" b="1" dirty="0" smtClean="0">
                <a:solidFill>
                  <a:schemeClr val="tx1"/>
                </a:solidFill>
              </a:rPr>
              <a:t>В названии журнала необходимо заменить ПППП на код ППЭ. (например 0016).</a:t>
            </a:r>
          </a:p>
          <a:p>
            <a:pPr algn="l"/>
            <a:r>
              <a:rPr lang="ru-RU" sz="2200" b="1" dirty="0" smtClean="0">
                <a:solidFill>
                  <a:schemeClr val="tx1"/>
                </a:solidFill>
              </a:rPr>
              <a:t>Журнал необходимо распечатать </a:t>
            </a:r>
            <a:r>
              <a:rPr lang="en-US" sz="2200" b="1" dirty="0">
                <a:solidFill>
                  <a:schemeClr val="tx1"/>
                </a:solidFill>
              </a:rPr>
              <a:t>,</a:t>
            </a:r>
            <a:r>
              <a:rPr lang="ru-RU" sz="2200" b="1" dirty="0" smtClean="0">
                <a:solidFill>
                  <a:schemeClr val="tx1"/>
                </a:solidFill>
              </a:rPr>
              <a:t> подписать</a:t>
            </a:r>
            <a:r>
              <a:rPr lang="en-US" sz="2200" b="1" dirty="0" smtClean="0">
                <a:solidFill>
                  <a:schemeClr val="tx1"/>
                </a:solidFill>
              </a:rPr>
              <a:t>, </a:t>
            </a:r>
            <a:r>
              <a:rPr lang="ru-RU" sz="2200" b="1" dirty="0" smtClean="0">
                <a:solidFill>
                  <a:schemeClr val="tx1"/>
                </a:solidFill>
              </a:rPr>
              <a:t>отсканировать в формате (</a:t>
            </a:r>
            <a:r>
              <a:rPr lang="en-US" sz="2200" b="1" dirty="0" smtClean="0">
                <a:solidFill>
                  <a:schemeClr val="tx1"/>
                </a:solidFill>
              </a:rPr>
              <a:t>JPG/PNG/TIF/PDF)</a:t>
            </a:r>
            <a:r>
              <a:rPr lang="ru-RU" sz="2200" b="1" dirty="0" smtClean="0">
                <a:solidFill>
                  <a:schemeClr val="tx1"/>
                </a:solidFill>
              </a:rPr>
              <a:t> и дать название такое же как и у электронной версии в формате </a:t>
            </a:r>
            <a:r>
              <a:rPr lang="en-US" sz="2200" b="1" dirty="0" err="1" smtClean="0">
                <a:solidFill>
                  <a:schemeClr val="tx1"/>
                </a:solidFill>
              </a:rPr>
              <a:t>xls</a:t>
            </a:r>
            <a:r>
              <a:rPr lang="en-US" sz="2200" b="1" dirty="0">
                <a:solidFill>
                  <a:schemeClr val="tx1"/>
                </a:solidFill>
              </a:rPr>
              <a:t>.</a:t>
            </a:r>
            <a:endParaRPr lang="ru-RU" sz="2200" b="1" dirty="0" smtClean="0">
              <a:solidFill>
                <a:schemeClr val="tx1"/>
              </a:solidFill>
            </a:endParaRPr>
          </a:p>
          <a:p>
            <a:pPr algn="l"/>
            <a:r>
              <a:rPr lang="ru-RU" sz="2200" b="1" dirty="0" smtClean="0">
                <a:solidFill>
                  <a:schemeClr val="tx1"/>
                </a:solidFill>
              </a:rPr>
              <a:t>3. Собрать сведения о работе станций со всех станций включая резервные (Авторизации, Сканирования, Печати).</a:t>
            </a:r>
            <a:endParaRPr lang="ru-RU" sz="2200" b="1" dirty="0">
              <a:solidFill>
                <a:schemeClr val="tx1"/>
              </a:solidFill>
            </a:endParaRPr>
          </a:p>
          <a:p>
            <a:pPr algn="l"/>
            <a:r>
              <a:rPr lang="ru-RU" sz="2200" b="1" dirty="0">
                <a:solidFill>
                  <a:schemeClr val="tx1"/>
                </a:solidFill>
              </a:rPr>
              <a:t>4</a:t>
            </a:r>
            <a:r>
              <a:rPr lang="ru-RU" sz="2200" b="1" dirty="0" smtClean="0">
                <a:solidFill>
                  <a:schemeClr val="tx1"/>
                </a:solidFill>
              </a:rPr>
              <a:t>. Журнал в формате </a:t>
            </a:r>
            <a:r>
              <a:rPr lang="en-US" sz="2200" b="1" dirty="0" smtClean="0">
                <a:solidFill>
                  <a:schemeClr val="tx1"/>
                </a:solidFill>
              </a:rPr>
              <a:t> XLS,</a:t>
            </a:r>
            <a:r>
              <a:rPr lang="ru-RU" sz="2200" b="1" dirty="0" smtClean="0">
                <a:solidFill>
                  <a:schemeClr val="tx1"/>
                </a:solidFill>
              </a:rPr>
              <a:t> его скан-копию,  сведения о работе станции добавить в архив с названием «57_ППЭ_ПППП_Отчет_по_апробации_02.02.2018»  и отправить на федеральную горячую линию и по адресу </a:t>
            </a:r>
            <a:r>
              <a:rPr lang="ru-RU" sz="2200" b="1" dirty="0" smtClean="0">
                <a:solidFill>
                  <a:schemeClr val="tx1"/>
                </a:solidFill>
                <a:hlinkClick r:id="rId3"/>
              </a:rPr>
              <a:t>117</a:t>
            </a:r>
            <a:r>
              <a:rPr lang="en-US" sz="2200" b="1" dirty="0" smtClean="0">
                <a:solidFill>
                  <a:schemeClr val="tx1"/>
                </a:solidFill>
                <a:hlinkClick r:id="rId3"/>
              </a:rPr>
              <a:t>@orcoko.ru</a:t>
            </a:r>
            <a:r>
              <a:rPr lang="en-US" sz="2200" b="1" dirty="0" smtClean="0">
                <a:solidFill>
                  <a:schemeClr val="tx1"/>
                </a:solidFill>
              </a:rPr>
              <a:t>.</a:t>
            </a:r>
            <a:endParaRPr lang="ru-RU" sz="2200" b="1" dirty="0" smtClean="0">
              <a:solidFill>
                <a:schemeClr val="tx1"/>
              </a:solidFill>
            </a:endParaRPr>
          </a:p>
          <a:p>
            <a:pPr algn="l"/>
            <a:r>
              <a:rPr lang="ru-RU" sz="2200" b="1" dirty="0" smtClean="0">
                <a:solidFill>
                  <a:schemeClr val="tx1"/>
                </a:solidFill>
              </a:rPr>
              <a:t>5. Не забудьте направить протоколы со станций, в </a:t>
            </a:r>
            <a:r>
              <a:rPr lang="ru-RU" sz="2200" b="1" dirty="0" err="1" smtClean="0">
                <a:solidFill>
                  <a:schemeClr val="tx1"/>
                </a:solidFill>
              </a:rPr>
              <a:t>т.ч</a:t>
            </a:r>
            <a:r>
              <a:rPr lang="ru-RU" sz="2200" b="1" dirty="0" smtClean="0">
                <a:solidFill>
                  <a:schemeClr val="tx1"/>
                </a:solidFill>
              </a:rPr>
              <a:t>. резервных, в мониторинг!</a:t>
            </a:r>
            <a:endParaRPr lang="en-US" sz="22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6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04664"/>
            <a:ext cx="8496944" cy="619268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Спасибо за внимание!</a:t>
            </a:r>
          </a:p>
          <a:p>
            <a:endParaRPr lang="ru-RU" sz="2200" b="1" dirty="0">
              <a:solidFill>
                <a:schemeClr val="tx1"/>
              </a:solidFill>
            </a:endParaRPr>
          </a:p>
          <a:p>
            <a:endParaRPr lang="ru-RU" sz="2200" b="1" dirty="0" smtClean="0">
              <a:solidFill>
                <a:schemeClr val="tx1"/>
              </a:solidFill>
            </a:endParaRPr>
          </a:p>
          <a:p>
            <a:endParaRPr lang="ru-RU" sz="2200" b="1" dirty="0" smtClean="0">
              <a:solidFill>
                <a:schemeClr val="tx1"/>
              </a:solidFill>
            </a:endParaRPr>
          </a:p>
          <a:p>
            <a:endParaRPr lang="ru-RU" sz="2200" b="1" dirty="0">
              <a:solidFill>
                <a:schemeClr val="tx1"/>
              </a:solidFill>
            </a:endParaRPr>
          </a:p>
          <a:p>
            <a:endParaRPr lang="ru-RU" sz="2200" b="1" dirty="0" smtClean="0">
              <a:solidFill>
                <a:schemeClr val="tx1"/>
              </a:solidFill>
            </a:endParaRPr>
          </a:p>
          <a:p>
            <a:r>
              <a:rPr lang="ru-RU" sz="2200" b="1" dirty="0" smtClean="0">
                <a:solidFill>
                  <a:schemeClr val="tx1"/>
                </a:solidFill>
              </a:rPr>
              <a:t>Астахов Александр Дмитриевич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8 910 300 09 00</a:t>
            </a:r>
            <a:endParaRPr lang="en-US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852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496944" cy="6120680"/>
          </a:xfrm>
        </p:spPr>
        <p:txBody>
          <a:bodyPr>
            <a:normAutofit fontScale="70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По </a:t>
            </a:r>
            <a:r>
              <a:rPr lang="ru-RU" b="1" dirty="0">
                <a:solidFill>
                  <a:schemeClr val="tx1"/>
                </a:solidFill>
              </a:rPr>
              <a:t>окончании установки программы по умолчанию предлагается выполнить перезапуск компьютера.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Печать </a:t>
            </a:r>
            <a:r>
              <a:rPr lang="ru-RU" b="1" dirty="0">
                <a:solidFill>
                  <a:schemeClr val="tx1"/>
                </a:solidFill>
              </a:rPr>
              <a:t>полного комплекта черно-белых односторонних ЭМ, каждый экземпляр соответствует ИК участника и включает: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b="1" i="0" u="none" strike="noStrike" baseline="0" dirty="0" smtClean="0">
                <a:solidFill>
                  <a:schemeClr val="tx1"/>
                </a:solidFill>
              </a:rPr>
              <a:t>бланк регистрации;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бланк </a:t>
            </a:r>
            <a:r>
              <a:rPr lang="ru-RU" b="1" dirty="0">
                <a:solidFill>
                  <a:schemeClr val="tx1"/>
                </a:solidFill>
              </a:rPr>
              <a:t>ответов №1;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бланк </a:t>
            </a:r>
            <a:r>
              <a:rPr lang="ru-RU" b="1" dirty="0">
                <a:solidFill>
                  <a:schemeClr val="tx1"/>
                </a:solidFill>
              </a:rPr>
              <a:t>ответов №2 лист 1;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бланк </a:t>
            </a:r>
            <a:r>
              <a:rPr lang="ru-RU" b="1" dirty="0">
                <a:solidFill>
                  <a:schemeClr val="tx1"/>
                </a:solidFill>
              </a:rPr>
              <a:t>ответов №2 лист 2;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b="1" i="0" u="none" strike="noStrike" baseline="0" dirty="0" smtClean="0">
                <a:solidFill>
                  <a:schemeClr val="tx1"/>
                </a:solidFill>
              </a:rPr>
              <a:t>КИМ;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контрольный </a:t>
            </a:r>
            <a:r>
              <a:rPr lang="ru-RU" b="1" dirty="0">
                <a:solidFill>
                  <a:schemeClr val="tx1"/>
                </a:solidFill>
              </a:rPr>
              <a:t>(последний) лист ИК с контрольной информацией. </a:t>
            </a:r>
            <a:endParaRPr lang="ru-RU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ru-RU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ru-RU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Важно</a:t>
            </a:r>
            <a:r>
              <a:rPr lang="ru-RU" b="1" dirty="0">
                <a:solidFill>
                  <a:schemeClr val="tx1"/>
                </a:solidFill>
              </a:rPr>
              <a:t>! </a:t>
            </a:r>
            <a:endParaRPr lang="ru-RU" b="1" dirty="0" smtClean="0">
              <a:solidFill>
                <a:schemeClr val="tx1"/>
              </a:solidFill>
            </a:endParaRPr>
          </a:p>
          <a:p>
            <a:pPr algn="l"/>
            <a:r>
              <a:rPr lang="ru-RU" b="1" dirty="0" smtClean="0">
                <a:solidFill>
                  <a:schemeClr val="tx1"/>
                </a:solidFill>
              </a:rPr>
              <a:t>Сведения </a:t>
            </a:r>
            <a:r>
              <a:rPr lang="ru-RU" b="1" dirty="0">
                <a:solidFill>
                  <a:schemeClr val="tx1"/>
                </a:solidFill>
              </a:rPr>
              <a:t>о коде региона и коде ППЭ впечатываются в бланк в соответствии с настройками станции печати </a:t>
            </a:r>
            <a:r>
              <a:rPr lang="ru-RU" b="1" dirty="0" smtClean="0">
                <a:solidFill>
                  <a:schemeClr val="tx1"/>
                </a:solidFill>
              </a:rPr>
              <a:t>ЭМ.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</a:rPr>
              <a:t>Информация </a:t>
            </a:r>
            <a:r>
              <a:rPr lang="ru-RU" b="1" dirty="0">
                <a:solidFill>
                  <a:schemeClr val="tx1"/>
                </a:solidFill>
              </a:rPr>
              <a:t>о дате экзамена и предмете формируется при подготовке экзаменационных материалов.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38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496944" cy="612068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Реализован механизм учета резервных станций печати: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</a:rPr>
              <a:t>каждой станции печати должен быть присвоен уникальный в рамках ППЭ номер;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</a:rPr>
              <a:t>добавлен признак принадлежности станции к резервным, в этом случае номер аудитории можно не указывать на этапе технической подготовки, а внести после загрузки ключа доступа к ЭМ; </a:t>
            </a:r>
          </a:p>
          <a:p>
            <a:pPr algn="l"/>
            <a:endParaRPr lang="ru-RU" sz="2400" b="1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Обеспечена возможность завершения экзамена, печати протокола и сохранения журнала проведения экзамена на станциях, на которых печать не проводилась – резервная станция или неявка участников.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249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496944" cy="6120680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Расширены средства технической подготовки: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</a:rPr>
              <a:t>добавлен пункт проверки системного времени;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</a:rPr>
              <a:t>реализована функция обновления списка доступных для печати драйверов принтеров;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</a:rPr>
              <a:t>реализована функция сопоставления имени драйвера принтера, подключенного к компьютеру в текущий момент (печать имени драйвера на специальной странице).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endParaRPr lang="ru-RU" sz="2400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Добавлено отображение выбранного для печати драйвера принтера на всех страницах станции печати, следующих за технической подготовкой;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Добавлено отображение наличия достаточного свободного места на диске для работы станции печати на всех страницах, начиная с технической подготовки;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Уточнен порядок появления запроса на подтверждение качества печати: окно отображается сразу после того, как расшифрованный комплект направлен на печать. Оценка качества печати выполняется по последнему листу ИК.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Внесены изменения в протокол печати ЭМ – время печати комплекта ЭМ фиксируется по времени отправки на принтер, а не по факту подтверждения печати экземпляра оператором станции печати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638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5472608" cy="612068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Актуализированы формы ППЭ-01-01, ППЭ-21 и ППЭ-21 в соответствии с методическими рекомендациями по подготовке и проведению единого государственного экзамена в пунктах проведения экзаменов в 2018 году.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Обновлены тестовые комплекты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</a:rPr>
              <a:t>экзаменационных материалов, в том числе включены демоверсии КИМ 2018 года.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Переработана страница проверки границ печати – на страницу добавлены основные элементы, на качество печати которых необходимо обратить внимание перед печатью полного тестового комплекта.</a:t>
            </a:r>
            <a:endParaRPr lang="ru-RU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908720"/>
            <a:ext cx="3512873" cy="4920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796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496944" cy="612068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При печати тестового комплекта экзаменационных материалов в бланки впечатывается область со сведениями об аудитории, номере станции печати ЭМ и времени печати комплекта, что позволит отличать комплекты при выполнении тестового сканирования.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Уточнен порядок прохождения технической подготовки: сведения о факте печати тестового полного комплекта сохраняются, на этапе контроля технической готовности в присутствии члена ГЭК достаточно напечатать страницу проверки границ печати.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На страницах «Дополнительная печать ЭМ» и «Печать протокола» добавлена информация о количестве напечатанных ЭМ.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528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420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Новые возможности Станции сканирования в ППЭ версии 2.8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597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14000"/>
                <a:lumOff val="86000"/>
              </a:schemeClr>
            </a:gs>
            <a:gs pos="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496944" cy="612068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Из тестового комплекта, включенного в дистрибутив станции сканирования, исключены бланки участников – для тестового сканирования следует использовать тестовые комплекты бланков, напечатанные на станциях печати и станции авторизации;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Расширена индикация некачественных изображений:</a:t>
            </a:r>
          </a:p>
          <a:p>
            <a:pPr algn="l"/>
            <a:r>
              <a:rPr lang="ru-RU" sz="2200" b="1" dirty="0" smtClean="0">
                <a:solidFill>
                  <a:schemeClr val="tx1"/>
                </a:solidFill>
              </a:rPr>
              <a:t>некачественные изображения с нарушением геометрии (отсутствием реперов) имеют розовый фон;</a:t>
            </a:r>
          </a:p>
          <a:p>
            <a:pPr algn="l"/>
            <a:r>
              <a:rPr lang="ru-RU" sz="2200" b="1" dirty="0" smtClean="0">
                <a:solidFill>
                  <a:schemeClr val="tx1"/>
                </a:solidFill>
              </a:rPr>
              <a:t>в наименование типов изображений, QR-код которых распознать не удалось, добавляется символ *.</a:t>
            </a:r>
            <a:endParaRPr lang="ru-RU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200" b="1" dirty="0">
                <a:solidFill>
                  <a:schemeClr val="tx1"/>
                </a:solidFill>
              </a:rPr>
              <a:t>П</a:t>
            </a:r>
            <a:r>
              <a:rPr lang="ru-RU" sz="2200" b="1" dirty="0" smtClean="0">
                <a:solidFill>
                  <a:schemeClr val="tx1"/>
                </a:solidFill>
              </a:rPr>
              <a:t>ри запуске станции сканирования выполняется поиск данных предыдущих экзаменационных периодов и предлагается их удаление.</a:t>
            </a:r>
          </a:p>
        </p:txBody>
      </p:sp>
    </p:spTree>
    <p:extLst>
      <p:ext uri="{BB962C8B-B14F-4D97-AF65-F5344CB8AC3E}">
        <p14:creationId xmlns:p14="http://schemas.microsoft.com/office/powerpoint/2010/main" val="2032106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1188</Words>
  <Application>Microsoft Office PowerPoint</Application>
  <PresentationFormat>Экран (4:3)</PresentationFormat>
  <Paragraphs>111</Paragraphs>
  <Slides>21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Технические аспекты проведения апробации 02.02.2018 года</vt:lpstr>
      <vt:lpstr> Новые возможности Станции печати ЭМ версии 5.8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Новые возможности Станции сканирования в ППЭ версии 2.8 </vt:lpstr>
      <vt:lpstr>Презентация PowerPoint</vt:lpstr>
      <vt:lpstr>Презентация PowerPoint</vt:lpstr>
      <vt:lpstr> Новые возможности Станции авторизации версии 3.8 </vt:lpstr>
      <vt:lpstr>Презентация PowerPoint</vt:lpstr>
      <vt:lpstr> Сроки предоставления информации в мониторинг: </vt:lpstr>
      <vt:lpstr> Техническая подготовка, с 26.01 по 30.01 </vt:lpstr>
      <vt:lpstr>Презентация PowerPoint</vt:lpstr>
      <vt:lpstr> Контроль технической готовности с 31.01 по 01.02 </vt:lpstr>
      <vt:lpstr>Презентация PowerPoint</vt:lpstr>
      <vt:lpstr>Презентация PowerPoint</vt:lpstr>
      <vt:lpstr> Завершение апробации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Технические аспекты проведения апробации 02.02.2018 года</dc:title>
  <dc:creator>Александр Астахов</dc:creator>
  <cp:lastModifiedBy>Александр Астахов</cp:lastModifiedBy>
  <cp:revision>11</cp:revision>
  <dcterms:created xsi:type="dcterms:W3CDTF">2018-01-29T20:48:31Z</dcterms:created>
  <dcterms:modified xsi:type="dcterms:W3CDTF">2018-01-30T06:49:05Z</dcterms:modified>
</cp:coreProperties>
</file>