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8"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81" r:id="rId22"/>
    <p:sldId id="276" r:id="rId23"/>
    <p:sldId id="277" r:id="rId24"/>
    <p:sldId id="278" r:id="rId25"/>
    <p:sldId id="279" r:id="rId26"/>
    <p:sldId id="280" r:id="rId27"/>
    <p:sldId id="282" r:id="rId28"/>
    <p:sldId id="283" r:id="rId29"/>
    <p:sldId id="289" r:id="rId30"/>
    <p:sldId id="288" r:id="rId31"/>
    <p:sldId id="284" r:id="rId32"/>
    <p:sldId id="285" r:id="rId33"/>
    <p:sldId id="293" r:id="rId34"/>
    <p:sldId id="294" r:id="rId35"/>
    <p:sldId id="295" r:id="rId36"/>
    <p:sldId id="296" r:id="rId37"/>
    <p:sldId id="297" r:id="rId38"/>
    <p:sldId id="298" r:id="rId39"/>
    <p:sldId id="299" r:id="rId40"/>
    <p:sldId id="300" r:id="rId41"/>
    <p:sldId id="301" r:id="rId42"/>
    <p:sldId id="304" r:id="rId43"/>
    <p:sldId id="290" r:id="rId44"/>
    <p:sldId id="286" r:id="rId45"/>
    <p:sldId id="287" r:id="rId46"/>
    <p:sldId id="291" r:id="rId47"/>
    <p:sldId id="292" r:id="rId48"/>
    <p:sldId id="302" r:id="rId49"/>
    <p:sldId id="307" r:id="rId50"/>
    <p:sldId id="303" r:id="rId51"/>
    <p:sldId id="305" r:id="rId52"/>
    <p:sldId id="306" r:id="rId53"/>
    <p:sldId id="310" r:id="rId54"/>
    <p:sldId id="308" r:id="rId55"/>
    <p:sldId id="309" r:id="rId56"/>
    <p:sldId id="312" r:id="rId57"/>
    <p:sldId id="317" r:id="rId58"/>
    <p:sldId id="311" r:id="rId5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78"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407D420-76A7-4489-AA65-3E06D2CD95E9}" type="datetimeFigureOut">
              <a:rPr lang="ru-RU" smtClean="0"/>
              <a:pPr/>
              <a:t>30.01.2018</a:t>
            </a:fld>
            <a:endParaRPr lang="ru-RU"/>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E1A2483-F722-4B76-AF3E-2D4EC751B01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07D420-76A7-4489-AA65-3E06D2CD95E9}" type="datetimeFigureOut">
              <a:rPr lang="ru-RU" smtClean="0"/>
              <a:pPr/>
              <a:t>30.01.2018</a:t>
            </a:fld>
            <a:endParaRPr lang="ru-RU"/>
          </a:p>
        </p:txBody>
      </p:sp>
      <p:sp>
        <p:nvSpPr>
          <p:cNvPr id="5" name="Footer Placeholder 4"/>
          <p:cNvSpPr>
            <a:spLocks noGrp="1"/>
          </p:cNvSpPr>
          <p:nvPr>
            <p:ph type="ftr" sz="quarter" idx="11"/>
          </p:nvPr>
        </p:nvSpPr>
        <p:spPr/>
        <p:txBody>
          <a:bodyPr/>
          <a:lstStyle>
            <a:extLst/>
          </a:lstStyle>
          <a:p>
            <a:endParaRPr lang="ru-RU"/>
          </a:p>
        </p:txBody>
      </p:sp>
      <p:sp>
        <p:nvSpPr>
          <p:cNvPr id="6" name="Slide Number Placeholder 5"/>
          <p:cNvSpPr>
            <a:spLocks noGrp="1"/>
          </p:cNvSpPr>
          <p:nvPr>
            <p:ph type="sldNum" sz="quarter" idx="12"/>
          </p:nvPr>
        </p:nvSpPr>
        <p:spPr/>
        <p:txBody>
          <a:bodyPr/>
          <a:lstStyle>
            <a:extLst/>
          </a:lstStyle>
          <a:p>
            <a:fld id="{DE1A2483-F722-4B76-AF3E-2D4EC751B01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07D420-76A7-4489-AA65-3E06D2CD95E9}" type="datetimeFigureOut">
              <a:rPr lang="ru-RU" smtClean="0"/>
              <a:pPr/>
              <a:t>30.01.2018</a:t>
            </a:fld>
            <a:endParaRPr lang="ru-RU"/>
          </a:p>
        </p:txBody>
      </p:sp>
      <p:sp>
        <p:nvSpPr>
          <p:cNvPr id="5" name="Footer Placeholder 4"/>
          <p:cNvSpPr>
            <a:spLocks noGrp="1"/>
          </p:cNvSpPr>
          <p:nvPr>
            <p:ph type="ftr" sz="quarter" idx="11"/>
          </p:nvPr>
        </p:nvSpPr>
        <p:spPr/>
        <p:txBody>
          <a:bodyPr/>
          <a:lstStyle>
            <a:extLst/>
          </a:lstStyle>
          <a:p>
            <a:endParaRPr lang="ru-RU"/>
          </a:p>
        </p:txBody>
      </p:sp>
      <p:sp>
        <p:nvSpPr>
          <p:cNvPr id="6" name="Slide Number Placeholder 5"/>
          <p:cNvSpPr>
            <a:spLocks noGrp="1"/>
          </p:cNvSpPr>
          <p:nvPr>
            <p:ph type="sldNum" sz="quarter" idx="12"/>
          </p:nvPr>
        </p:nvSpPr>
        <p:spPr/>
        <p:txBody>
          <a:bodyPr/>
          <a:lstStyle>
            <a:extLst/>
          </a:lstStyle>
          <a:p>
            <a:fld id="{DE1A2483-F722-4B76-AF3E-2D4EC751B01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07D420-76A7-4489-AA65-3E06D2CD95E9}" type="datetimeFigureOut">
              <a:rPr lang="ru-RU" smtClean="0"/>
              <a:pPr/>
              <a:t>30.01.2018</a:t>
            </a:fld>
            <a:endParaRPr lang="ru-RU"/>
          </a:p>
        </p:txBody>
      </p:sp>
      <p:sp>
        <p:nvSpPr>
          <p:cNvPr id="5" name="Footer Placeholder 4"/>
          <p:cNvSpPr>
            <a:spLocks noGrp="1"/>
          </p:cNvSpPr>
          <p:nvPr>
            <p:ph type="ftr" sz="quarter" idx="11"/>
          </p:nvPr>
        </p:nvSpPr>
        <p:spPr/>
        <p:txBody>
          <a:bodyPr/>
          <a:lstStyle>
            <a:extLst/>
          </a:lstStyle>
          <a:p>
            <a:endParaRPr lang="ru-RU"/>
          </a:p>
        </p:txBody>
      </p:sp>
      <p:sp>
        <p:nvSpPr>
          <p:cNvPr id="6" name="Slide Number Placeholder 5"/>
          <p:cNvSpPr>
            <a:spLocks noGrp="1"/>
          </p:cNvSpPr>
          <p:nvPr>
            <p:ph type="sldNum" sz="quarter" idx="12"/>
          </p:nvPr>
        </p:nvSpPr>
        <p:spPr/>
        <p:txBody>
          <a:bodyPr/>
          <a:lstStyle>
            <a:extLst/>
          </a:lstStyle>
          <a:p>
            <a:fld id="{DE1A2483-F722-4B76-AF3E-2D4EC751B018}" type="slidenum">
              <a:rPr lang="ru-RU" smtClean="0"/>
              <a:pPr/>
              <a:t>‹#›</a:t>
            </a:fld>
            <a:endParaRPr lang="ru-RU"/>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07D420-76A7-4489-AA65-3E06D2CD95E9}" type="datetimeFigureOut">
              <a:rPr lang="ru-RU" smtClean="0"/>
              <a:pPr/>
              <a:t>30.01.2018</a:t>
            </a:fld>
            <a:endParaRPr lang="ru-RU"/>
          </a:p>
        </p:txBody>
      </p:sp>
      <p:sp>
        <p:nvSpPr>
          <p:cNvPr id="5" name="Footer Placeholder 4"/>
          <p:cNvSpPr>
            <a:spLocks noGrp="1"/>
          </p:cNvSpPr>
          <p:nvPr>
            <p:ph type="ftr" sz="quarter" idx="11"/>
          </p:nvPr>
        </p:nvSpPr>
        <p:spPr/>
        <p:txBody>
          <a:bodyPr/>
          <a:lstStyle>
            <a:extLst/>
          </a:lstStyle>
          <a:p>
            <a:endParaRPr lang="ru-RU"/>
          </a:p>
        </p:txBody>
      </p:sp>
      <p:sp>
        <p:nvSpPr>
          <p:cNvPr id="6" name="Slide Number Placeholder 5"/>
          <p:cNvSpPr>
            <a:spLocks noGrp="1"/>
          </p:cNvSpPr>
          <p:nvPr>
            <p:ph type="sldNum" sz="quarter" idx="12"/>
          </p:nvPr>
        </p:nvSpPr>
        <p:spPr/>
        <p:txBody>
          <a:bodyPr/>
          <a:lstStyle>
            <a:extLst/>
          </a:lstStyle>
          <a:p>
            <a:fld id="{DE1A2483-F722-4B76-AF3E-2D4EC751B018}" type="slidenum">
              <a:rPr lang="ru-RU" smtClean="0"/>
              <a:pPr/>
              <a:t>‹#›</a:t>
            </a:fld>
            <a:endParaRPr lang="ru-RU"/>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07D420-76A7-4489-AA65-3E06D2CD95E9}" type="datetimeFigureOut">
              <a:rPr lang="ru-RU" smtClean="0"/>
              <a:pPr/>
              <a:t>30.01.2018</a:t>
            </a:fld>
            <a:endParaRPr lang="ru-RU"/>
          </a:p>
        </p:txBody>
      </p:sp>
      <p:sp>
        <p:nvSpPr>
          <p:cNvPr id="6" name="Footer Placeholder 5"/>
          <p:cNvSpPr>
            <a:spLocks noGrp="1"/>
          </p:cNvSpPr>
          <p:nvPr>
            <p:ph type="ftr" sz="quarter" idx="11"/>
          </p:nvPr>
        </p:nvSpPr>
        <p:spPr/>
        <p:txBody>
          <a:bodyPr/>
          <a:lstStyle>
            <a:extLst/>
          </a:lstStyle>
          <a:p>
            <a:endParaRPr lang="ru-RU"/>
          </a:p>
        </p:txBody>
      </p:sp>
      <p:sp>
        <p:nvSpPr>
          <p:cNvPr id="7" name="Slide Number Placeholder 6"/>
          <p:cNvSpPr>
            <a:spLocks noGrp="1"/>
          </p:cNvSpPr>
          <p:nvPr>
            <p:ph type="sldNum" sz="quarter" idx="12"/>
          </p:nvPr>
        </p:nvSpPr>
        <p:spPr/>
        <p:txBody>
          <a:bodyPr/>
          <a:lstStyle>
            <a:extLst/>
          </a:lstStyle>
          <a:p>
            <a:fld id="{DE1A2483-F722-4B76-AF3E-2D4EC751B018}" type="slidenum">
              <a:rPr lang="ru-RU" smtClean="0"/>
              <a:pPr/>
              <a:t>‹#›</a:t>
            </a:fld>
            <a:endParaRPr lang="ru-RU"/>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407D420-76A7-4489-AA65-3E06D2CD95E9}" type="datetimeFigureOut">
              <a:rPr lang="ru-RU" smtClean="0"/>
              <a:pPr/>
              <a:t>30.01.2018</a:t>
            </a:fld>
            <a:endParaRPr lang="ru-RU"/>
          </a:p>
        </p:txBody>
      </p:sp>
      <p:sp>
        <p:nvSpPr>
          <p:cNvPr id="8" name="Footer Placeholder 7"/>
          <p:cNvSpPr>
            <a:spLocks noGrp="1"/>
          </p:cNvSpPr>
          <p:nvPr>
            <p:ph type="ftr" sz="quarter" idx="11"/>
          </p:nvPr>
        </p:nvSpPr>
        <p:spPr/>
        <p:txBody>
          <a:bodyPr/>
          <a:lstStyle>
            <a:extLst/>
          </a:lstStyle>
          <a:p>
            <a:endParaRPr lang="ru-RU"/>
          </a:p>
        </p:txBody>
      </p:sp>
      <p:sp>
        <p:nvSpPr>
          <p:cNvPr id="9" name="Slide Number Placeholder 8"/>
          <p:cNvSpPr>
            <a:spLocks noGrp="1"/>
          </p:cNvSpPr>
          <p:nvPr>
            <p:ph type="sldNum" sz="quarter" idx="12"/>
          </p:nvPr>
        </p:nvSpPr>
        <p:spPr/>
        <p:txBody>
          <a:bodyPr/>
          <a:lstStyle>
            <a:extLst/>
          </a:lstStyle>
          <a:p>
            <a:fld id="{DE1A2483-F722-4B76-AF3E-2D4EC751B01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407D420-76A7-4489-AA65-3E06D2CD95E9}" type="datetimeFigureOut">
              <a:rPr lang="ru-RU" smtClean="0"/>
              <a:pPr/>
              <a:t>30.01.2018</a:t>
            </a:fld>
            <a:endParaRPr lang="ru-RU"/>
          </a:p>
        </p:txBody>
      </p:sp>
      <p:sp>
        <p:nvSpPr>
          <p:cNvPr id="4" name="Footer Placeholder 3"/>
          <p:cNvSpPr>
            <a:spLocks noGrp="1"/>
          </p:cNvSpPr>
          <p:nvPr>
            <p:ph type="ftr" sz="quarter" idx="11"/>
          </p:nvPr>
        </p:nvSpPr>
        <p:spPr/>
        <p:txBody>
          <a:bodyPr/>
          <a:lstStyle>
            <a:extLst/>
          </a:lstStyle>
          <a:p>
            <a:endParaRPr lang="ru-RU"/>
          </a:p>
        </p:txBody>
      </p:sp>
      <p:sp>
        <p:nvSpPr>
          <p:cNvPr id="5" name="Slide Number Placeholder 4"/>
          <p:cNvSpPr>
            <a:spLocks noGrp="1"/>
          </p:cNvSpPr>
          <p:nvPr>
            <p:ph type="sldNum" sz="quarter" idx="12"/>
          </p:nvPr>
        </p:nvSpPr>
        <p:spPr/>
        <p:txBody>
          <a:bodyPr/>
          <a:lstStyle>
            <a:extLst/>
          </a:lstStyle>
          <a:p>
            <a:fld id="{DE1A2483-F722-4B76-AF3E-2D4EC751B018}" type="slidenum">
              <a:rPr lang="ru-RU" smtClean="0"/>
              <a:pPr/>
              <a:t>‹#›</a:t>
            </a:fld>
            <a:endParaRPr lang="ru-RU"/>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407D420-76A7-4489-AA65-3E06D2CD95E9}" type="datetimeFigureOut">
              <a:rPr lang="ru-RU" smtClean="0"/>
              <a:pPr/>
              <a:t>30.01.2018</a:t>
            </a:fld>
            <a:endParaRPr lang="ru-RU"/>
          </a:p>
        </p:txBody>
      </p:sp>
      <p:sp>
        <p:nvSpPr>
          <p:cNvPr id="3" name="Footer Placeholder 2"/>
          <p:cNvSpPr>
            <a:spLocks noGrp="1"/>
          </p:cNvSpPr>
          <p:nvPr>
            <p:ph type="ftr" sz="quarter" idx="11"/>
          </p:nvPr>
        </p:nvSpPr>
        <p:spPr/>
        <p:txBody>
          <a:bodyPr/>
          <a:lstStyle>
            <a:extLst/>
          </a:lstStyle>
          <a:p>
            <a:endParaRPr lang="ru-RU"/>
          </a:p>
        </p:txBody>
      </p:sp>
      <p:sp>
        <p:nvSpPr>
          <p:cNvPr id="4" name="Slide Number Placeholder 3"/>
          <p:cNvSpPr>
            <a:spLocks noGrp="1"/>
          </p:cNvSpPr>
          <p:nvPr>
            <p:ph type="sldNum" sz="quarter" idx="12"/>
          </p:nvPr>
        </p:nvSpPr>
        <p:spPr/>
        <p:txBody>
          <a:bodyPr/>
          <a:lstStyle>
            <a:extLst/>
          </a:lstStyle>
          <a:p>
            <a:fld id="{DE1A2483-F722-4B76-AF3E-2D4EC751B01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407D420-76A7-4489-AA65-3E06D2CD95E9}" type="datetimeFigureOut">
              <a:rPr lang="ru-RU" smtClean="0"/>
              <a:pPr/>
              <a:t>30.01.2018</a:t>
            </a:fld>
            <a:endParaRPr lang="ru-RU"/>
          </a:p>
        </p:txBody>
      </p:sp>
      <p:sp>
        <p:nvSpPr>
          <p:cNvPr id="6" name="Footer Placeholder 5"/>
          <p:cNvSpPr>
            <a:spLocks noGrp="1"/>
          </p:cNvSpPr>
          <p:nvPr>
            <p:ph type="ftr" sz="quarter" idx="11"/>
          </p:nvPr>
        </p:nvSpPr>
        <p:spPr/>
        <p:txBody>
          <a:bodyPr/>
          <a:lstStyle>
            <a:extLst/>
          </a:lstStyle>
          <a:p>
            <a:endParaRPr lang="ru-RU"/>
          </a:p>
        </p:txBody>
      </p:sp>
      <p:sp>
        <p:nvSpPr>
          <p:cNvPr id="7" name="Slide Number Placeholder 6"/>
          <p:cNvSpPr>
            <a:spLocks noGrp="1"/>
          </p:cNvSpPr>
          <p:nvPr>
            <p:ph type="sldNum" sz="quarter" idx="12"/>
          </p:nvPr>
        </p:nvSpPr>
        <p:spPr/>
        <p:txBody>
          <a:bodyPr/>
          <a:lstStyle>
            <a:extLst/>
          </a:lstStyle>
          <a:p>
            <a:fld id="{DE1A2483-F722-4B76-AF3E-2D4EC751B01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407D420-76A7-4489-AA65-3E06D2CD95E9}" type="datetimeFigureOut">
              <a:rPr lang="ru-RU" smtClean="0"/>
              <a:pPr/>
              <a:t>30.01.2018</a:t>
            </a:fld>
            <a:endParaRPr lang="ru-RU"/>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E1A2483-F722-4B76-AF3E-2D4EC751B018}" type="slidenum">
              <a:rPr lang="ru-RU" smtClean="0"/>
              <a:pPr/>
              <a:t>‹#›</a:t>
            </a:fld>
            <a:endParaRPr lang="ru-RU"/>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407D420-76A7-4489-AA65-3E06D2CD95E9}" type="datetimeFigureOut">
              <a:rPr lang="ru-RU" smtClean="0"/>
              <a:pPr/>
              <a:t>30.01.2018</a:t>
            </a:fld>
            <a:endParaRPr lang="ru-RU"/>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E1A2483-F722-4B76-AF3E-2D4EC751B01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9"/>
            <a:ext cx="7702624" cy="3321714"/>
          </a:xfrm>
        </p:spPr>
        <p:txBody>
          <a:bodyPr>
            <a:normAutofit/>
          </a:bodyPr>
          <a:lstStyle/>
          <a:p>
            <a:r>
              <a:rPr lang="ru-RU" dirty="0" smtClean="0"/>
              <a:t>Рекомендации для подготовки к ЕГЭ по немецкому языку</a:t>
            </a:r>
            <a:endParaRPr lang="ru-RU" dirty="0"/>
          </a:p>
        </p:txBody>
      </p:sp>
      <p:sp>
        <p:nvSpPr>
          <p:cNvPr id="3" name="Subtitle 2"/>
          <p:cNvSpPr>
            <a:spLocks noGrp="1"/>
          </p:cNvSpPr>
          <p:nvPr>
            <p:ph type="subTitle" idx="1"/>
          </p:nvPr>
        </p:nvSpPr>
        <p:spPr/>
        <p:txBody>
          <a:bodyPr>
            <a:normAutofit fontScale="55000" lnSpcReduction="20000"/>
          </a:bodyPr>
          <a:lstStyle/>
          <a:p>
            <a:r>
              <a:rPr lang="ru-RU" dirty="0" smtClean="0"/>
              <a:t>Вебинар для учителей школ Орловской области</a:t>
            </a:r>
            <a:br>
              <a:rPr lang="ru-RU" dirty="0" smtClean="0"/>
            </a:br>
            <a:r>
              <a:rPr lang="ru-RU" dirty="0" smtClean="0"/>
              <a:t>26.01.2018</a:t>
            </a:r>
          </a:p>
          <a:p>
            <a:r>
              <a:rPr lang="ru-RU" dirty="0" smtClean="0"/>
              <a:t>Подготовили: К.филол.н., доцент ОГУ им. И.С.Тургенева</a:t>
            </a:r>
          </a:p>
          <a:p>
            <a:r>
              <a:rPr lang="ru-RU" dirty="0" smtClean="0"/>
              <a:t>Ольга Николаевна Сатковская</a:t>
            </a:r>
          </a:p>
          <a:p>
            <a:r>
              <a:rPr lang="ru-RU" smtClean="0"/>
              <a:t>Учитель </a:t>
            </a:r>
            <a:r>
              <a:rPr lang="ru-RU" smtClean="0"/>
              <a:t>высшей </a:t>
            </a:r>
            <a:r>
              <a:rPr lang="ru-RU" dirty="0" smtClean="0"/>
              <a:t>категории школы № 24 им. И.С. Тургенева Е.В. Ковалева</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u-RU" dirty="0" smtClean="0">
                <a:latin typeface="Verdana" pitchFamily="34" charset="0"/>
              </a:rPr>
              <a:t>Передача информации</a:t>
            </a:r>
          </a:p>
          <a:p>
            <a:r>
              <a:rPr lang="ru-RU" dirty="0" smtClean="0">
                <a:latin typeface="Verdana" pitchFamily="34" charset="0"/>
              </a:rPr>
              <a:t>Выражение эмоций и чувств, личного мнения</a:t>
            </a:r>
          </a:p>
          <a:p>
            <a:r>
              <a:rPr lang="ru-RU" dirty="0" smtClean="0">
                <a:latin typeface="Verdana" pitchFamily="34" charset="0"/>
              </a:rPr>
              <a:t>Связность и логичность текста</a:t>
            </a:r>
          </a:p>
          <a:p>
            <a:r>
              <a:rPr lang="ru-RU" dirty="0" smtClean="0">
                <a:latin typeface="Verdana" pitchFamily="34" charset="0"/>
              </a:rPr>
              <a:t>Стилистическое разнообразие</a:t>
            </a:r>
          </a:p>
          <a:p>
            <a:r>
              <a:rPr lang="ru-RU" dirty="0" smtClean="0">
                <a:latin typeface="Verdana" pitchFamily="34" charset="0"/>
              </a:rPr>
              <a:t>Соблюдение объёма текста</a:t>
            </a:r>
          </a:p>
          <a:p>
            <a:endParaRPr lang="ru-RU" dirty="0"/>
          </a:p>
        </p:txBody>
      </p:sp>
      <p:sp>
        <p:nvSpPr>
          <p:cNvPr id="3" name="Title 2"/>
          <p:cNvSpPr>
            <a:spLocks noGrp="1"/>
          </p:cNvSpPr>
          <p:nvPr>
            <p:ph type="title"/>
          </p:nvPr>
        </p:nvSpPr>
        <p:spPr/>
        <p:txBody>
          <a:bodyPr>
            <a:normAutofit fontScale="90000"/>
          </a:bodyPr>
          <a:lstStyle/>
          <a:p>
            <a:r>
              <a:rPr lang="ru-RU" sz="5400" dirty="0" smtClean="0">
                <a:solidFill>
                  <a:srgbClr val="3333CC"/>
                </a:solidFill>
                <a:latin typeface="Verdana" pitchFamily="34" charset="0"/>
              </a:rPr>
              <a:t>Общие умения, </a:t>
            </a:r>
            <a:br>
              <a:rPr lang="ru-RU" sz="5400" dirty="0" smtClean="0">
                <a:solidFill>
                  <a:srgbClr val="3333CC"/>
                </a:solidFill>
                <a:latin typeface="Verdana" pitchFamily="34" charset="0"/>
              </a:rPr>
            </a:br>
            <a:r>
              <a:rPr lang="ru-RU" sz="4400" dirty="0" smtClean="0">
                <a:solidFill>
                  <a:srgbClr val="3333CC"/>
                </a:solidFill>
                <a:latin typeface="Verdana" pitchFamily="34" charset="0"/>
              </a:rPr>
              <a:t>контролируемые в разделе «Письмо»</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ru-RU" dirty="0" smtClean="0">
                <a:latin typeface="Verdana" pitchFamily="34" charset="0"/>
              </a:rPr>
              <a:t>1.  Полностью решить поставленную </a:t>
            </a:r>
            <a:r>
              <a:rPr lang="ru-RU" b="1" dirty="0" smtClean="0">
                <a:latin typeface="Verdana" pitchFamily="34" charset="0"/>
              </a:rPr>
              <a:t>коммуникативную задачу</a:t>
            </a:r>
            <a:r>
              <a:rPr lang="ru-RU" dirty="0" smtClean="0">
                <a:latin typeface="Verdana" pitchFamily="34" charset="0"/>
              </a:rPr>
              <a:t>;</a:t>
            </a:r>
          </a:p>
          <a:p>
            <a:pPr>
              <a:buNone/>
            </a:pPr>
            <a:r>
              <a:rPr lang="ru-RU" dirty="0" smtClean="0">
                <a:latin typeface="Verdana" pitchFamily="34" charset="0"/>
              </a:rPr>
              <a:t>2.  Продемонстрировать владение продуктивными </a:t>
            </a:r>
            <a:r>
              <a:rPr lang="ru-RU" b="1" dirty="0" smtClean="0">
                <a:latin typeface="Verdana" pitchFamily="34" charset="0"/>
              </a:rPr>
              <a:t>лексическими</a:t>
            </a:r>
            <a:r>
              <a:rPr lang="ru-RU" dirty="0" smtClean="0">
                <a:latin typeface="Verdana" pitchFamily="34" charset="0"/>
              </a:rPr>
              <a:t> и </a:t>
            </a:r>
            <a:r>
              <a:rPr lang="ru-RU" b="1" dirty="0" smtClean="0">
                <a:latin typeface="Verdana" pitchFamily="34" charset="0"/>
              </a:rPr>
              <a:t>грамматическими навыками</a:t>
            </a:r>
            <a:r>
              <a:rPr lang="ru-RU" dirty="0" smtClean="0">
                <a:latin typeface="Verdana" pitchFamily="34" charset="0"/>
              </a:rPr>
              <a:t>, достаточными для решения задачи;</a:t>
            </a:r>
          </a:p>
          <a:p>
            <a:pPr>
              <a:buNone/>
            </a:pPr>
            <a:r>
              <a:rPr lang="ru-RU" dirty="0" smtClean="0">
                <a:latin typeface="Verdana" pitchFamily="34" charset="0"/>
              </a:rPr>
              <a:t>3.  Выбрать и использовать </a:t>
            </a:r>
            <a:r>
              <a:rPr lang="ru-RU" b="1" dirty="0" smtClean="0">
                <a:latin typeface="Verdana" pitchFamily="34" charset="0"/>
              </a:rPr>
              <a:t>адекватный стиль речи;</a:t>
            </a:r>
          </a:p>
          <a:p>
            <a:endParaRPr lang="ru-RU" dirty="0"/>
          </a:p>
        </p:txBody>
      </p:sp>
      <p:sp>
        <p:nvSpPr>
          <p:cNvPr id="3" name="Title 2"/>
          <p:cNvSpPr>
            <a:spLocks noGrp="1"/>
          </p:cNvSpPr>
          <p:nvPr>
            <p:ph type="title"/>
          </p:nvPr>
        </p:nvSpPr>
        <p:spPr/>
        <p:txBody>
          <a:bodyPr>
            <a:normAutofit fontScale="90000"/>
          </a:bodyPr>
          <a:lstStyle/>
          <a:p>
            <a:r>
              <a:rPr lang="ru-RU" sz="5400" dirty="0" smtClean="0">
                <a:solidFill>
                  <a:srgbClr val="3333CC"/>
                </a:solidFill>
                <a:latin typeface="Verdana" pitchFamily="34" charset="0"/>
              </a:rPr>
              <a:t>Частные умения</a:t>
            </a:r>
            <a:r>
              <a:rPr lang="ru-RU" sz="4800" dirty="0" smtClean="0">
                <a:solidFill>
                  <a:srgbClr val="3333CC"/>
                </a:solidFill>
                <a:latin typeface="Verdana" pitchFamily="34" charset="0"/>
              </a:rPr>
              <a:t>, </a:t>
            </a:r>
            <a:br>
              <a:rPr lang="ru-RU" sz="4800" dirty="0" smtClean="0">
                <a:solidFill>
                  <a:srgbClr val="3333CC"/>
                </a:solidFill>
                <a:latin typeface="Verdana" pitchFamily="34" charset="0"/>
              </a:rPr>
            </a:br>
            <a:r>
              <a:rPr lang="ru-RU" sz="4400" dirty="0" smtClean="0">
                <a:solidFill>
                  <a:srgbClr val="3333CC"/>
                </a:solidFill>
                <a:latin typeface="Verdana" pitchFamily="34" charset="0"/>
              </a:rPr>
              <a:t>контролируемые в разделе «Письмо»</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ru-RU" sz="2800" dirty="0" smtClean="0">
                <a:latin typeface="Verdana" pitchFamily="34" charset="0"/>
              </a:rPr>
              <a:t>4. Адекватно употреблять </a:t>
            </a:r>
            <a:r>
              <a:rPr lang="ru-RU" sz="2800" b="1" dirty="0" smtClean="0">
                <a:latin typeface="Verdana" pitchFamily="34" charset="0"/>
              </a:rPr>
              <a:t>формулы речевого этикета;</a:t>
            </a:r>
          </a:p>
          <a:p>
            <a:pPr>
              <a:buNone/>
            </a:pPr>
            <a:r>
              <a:rPr lang="ru-RU" sz="2800" dirty="0" smtClean="0">
                <a:latin typeface="Verdana" pitchFamily="34" charset="0"/>
              </a:rPr>
              <a:t>5. Использовать соответствующий норме </a:t>
            </a:r>
            <a:r>
              <a:rPr lang="ru-RU" sz="2800" b="1" dirty="0" smtClean="0">
                <a:latin typeface="Verdana" pitchFamily="34" charset="0"/>
              </a:rPr>
              <a:t>формат текста</a:t>
            </a:r>
            <a:r>
              <a:rPr lang="ru-RU" sz="2800" dirty="0" smtClean="0">
                <a:latin typeface="Verdana" pitchFamily="34" charset="0"/>
              </a:rPr>
              <a:t>;</a:t>
            </a:r>
          </a:p>
          <a:p>
            <a:pPr>
              <a:buNone/>
            </a:pPr>
            <a:r>
              <a:rPr lang="ru-RU" sz="2800" dirty="0" smtClean="0">
                <a:latin typeface="Verdana" pitchFamily="34" charset="0"/>
              </a:rPr>
              <a:t>6. </a:t>
            </a:r>
            <a:r>
              <a:rPr lang="ru-RU" sz="2800" b="1" dirty="0" smtClean="0">
                <a:latin typeface="Verdana" pitchFamily="34" charset="0"/>
              </a:rPr>
              <a:t>Логично и связно</a:t>
            </a:r>
            <a:r>
              <a:rPr lang="ru-RU" sz="2800" dirty="0" smtClean="0">
                <a:latin typeface="Verdana" pitchFamily="34" charset="0"/>
              </a:rPr>
              <a:t> строить письменное высказывание;</a:t>
            </a:r>
          </a:p>
          <a:p>
            <a:pPr>
              <a:buNone/>
            </a:pPr>
            <a:r>
              <a:rPr lang="ru-RU" sz="2800" dirty="0" smtClean="0">
                <a:latin typeface="Verdana" pitchFamily="34" charset="0"/>
              </a:rPr>
              <a:t>7. Правильно использовать </a:t>
            </a:r>
            <a:r>
              <a:rPr lang="ru-RU" sz="2800" b="1" dirty="0" smtClean="0">
                <a:latin typeface="Verdana" pitchFamily="34" charset="0"/>
              </a:rPr>
              <a:t>средства связи</a:t>
            </a:r>
            <a:r>
              <a:rPr lang="ru-RU" sz="2800" dirty="0" smtClean="0">
                <a:latin typeface="Verdana" pitchFamily="34" charset="0"/>
              </a:rPr>
              <a:t> внутри предложений, между предложениями, между абзацами;</a:t>
            </a:r>
            <a:endParaRPr lang="en-US" sz="2800" dirty="0" smtClean="0">
              <a:latin typeface="Verdana" pitchFamily="34" charset="0"/>
            </a:endParaRPr>
          </a:p>
          <a:p>
            <a:endParaRPr lang="ru-RU" dirty="0"/>
          </a:p>
        </p:txBody>
      </p:sp>
      <p:sp>
        <p:nvSpPr>
          <p:cNvPr id="3" name="Title 2"/>
          <p:cNvSpPr>
            <a:spLocks noGrp="1"/>
          </p:cNvSpPr>
          <p:nvPr>
            <p:ph type="title"/>
          </p:nvPr>
        </p:nvSpPr>
        <p:spPr/>
        <p:txBody>
          <a:bodyPr>
            <a:normAutofit fontScale="90000"/>
          </a:bodyPr>
          <a:lstStyle/>
          <a:p>
            <a:r>
              <a:rPr lang="ru-RU" sz="5400" dirty="0" smtClean="0">
                <a:solidFill>
                  <a:srgbClr val="3333CC"/>
                </a:solidFill>
                <a:latin typeface="Verdana" pitchFamily="34" charset="0"/>
              </a:rPr>
              <a:t>Частные умения</a:t>
            </a:r>
            <a:r>
              <a:rPr lang="ru-RU" sz="4800" dirty="0" smtClean="0">
                <a:solidFill>
                  <a:srgbClr val="3333CC"/>
                </a:solidFill>
                <a:latin typeface="Verdana" pitchFamily="34" charset="0"/>
              </a:rPr>
              <a:t>, </a:t>
            </a:r>
            <a:br>
              <a:rPr lang="ru-RU" sz="4800" dirty="0" smtClean="0">
                <a:solidFill>
                  <a:srgbClr val="3333CC"/>
                </a:solidFill>
                <a:latin typeface="Verdana" pitchFamily="34" charset="0"/>
              </a:rPr>
            </a:br>
            <a:r>
              <a:rPr lang="ru-RU" sz="4400" dirty="0" smtClean="0">
                <a:solidFill>
                  <a:srgbClr val="3333CC"/>
                </a:solidFill>
                <a:latin typeface="Verdana" pitchFamily="34" charset="0"/>
              </a:rPr>
              <a:t>контролируемые в разделе «Письмо»</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ru-RU" dirty="0" smtClean="0">
                <a:latin typeface="Verdana" pitchFamily="34" charset="0"/>
              </a:rPr>
              <a:t>8. Правильно делить текст на </a:t>
            </a:r>
            <a:r>
              <a:rPr lang="ru-RU" b="1" dirty="0" smtClean="0">
                <a:latin typeface="Verdana" pitchFamily="34" charset="0"/>
              </a:rPr>
              <a:t>абзацы</a:t>
            </a:r>
            <a:r>
              <a:rPr lang="ru-RU" dirty="0" smtClean="0">
                <a:latin typeface="Verdana" pitchFamily="34" charset="0"/>
              </a:rPr>
              <a:t>;</a:t>
            </a:r>
          </a:p>
          <a:p>
            <a:pPr>
              <a:buNone/>
            </a:pPr>
            <a:r>
              <a:rPr lang="ru-RU" dirty="0" smtClean="0">
                <a:latin typeface="Verdana" pitchFamily="34" charset="0"/>
              </a:rPr>
              <a:t>9. Адекватно поставленной задаче использовать такие типы текста, как </a:t>
            </a:r>
          </a:p>
          <a:p>
            <a:pPr>
              <a:buFont typeface="Wingdings" pitchFamily="2" charset="2"/>
              <a:buChar char="Ø"/>
            </a:pPr>
            <a:r>
              <a:rPr lang="ru-RU" b="1" dirty="0" smtClean="0">
                <a:latin typeface="Verdana" pitchFamily="34" charset="0"/>
              </a:rPr>
              <a:t>повествование </a:t>
            </a:r>
          </a:p>
          <a:p>
            <a:pPr>
              <a:buFont typeface="Wingdings" pitchFamily="2" charset="2"/>
              <a:buChar char="Ø"/>
            </a:pPr>
            <a:r>
              <a:rPr lang="ru-RU" b="1" dirty="0" smtClean="0">
                <a:latin typeface="Verdana" pitchFamily="34" charset="0"/>
              </a:rPr>
              <a:t>описание </a:t>
            </a:r>
          </a:p>
          <a:p>
            <a:pPr>
              <a:buFont typeface="Wingdings" pitchFamily="2" charset="2"/>
              <a:buChar char="Ø"/>
            </a:pPr>
            <a:r>
              <a:rPr lang="ru-RU" b="1" dirty="0" smtClean="0">
                <a:latin typeface="Verdana" pitchFamily="34" charset="0"/>
              </a:rPr>
              <a:t>рассуждение</a:t>
            </a:r>
            <a:r>
              <a:rPr lang="ru-RU" dirty="0" smtClean="0">
                <a:latin typeface="Verdana" pitchFamily="34" charset="0"/>
              </a:rPr>
              <a:t> </a:t>
            </a:r>
          </a:p>
          <a:p>
            <a:pPr>
              <a:buNone/>
            </a:pPr>
            <a:r>
              <a:rPr lang="ru-RU" dirty="0" smtClean="0">
                <a:latin typeface="Verdana" pitchFamily="34" charset="0"/>
              </a:rPr>
              <a:t>и характерные для них языковые средства.</a:t>
            </a:r>
          </a:p>
          <a:p>
            <a:endParaRPr lang="ru-RU" dirty="0"/>
          </a:p>
        </p:txBody>
      </p:sp>
      <p:sp>
        <p:nvSpPr>
          <p:cNvPr id="3" name="Title 2"/>
          <p:cNvSpPr>
            <a:spLocks noGrp="1"/>
          </p:cNvSpPr>
          <p:nvPr>
            <p:ph type="title"/>
          </p:nvPr>
        </p:nvSpPr>
        <p:spPr/>
        <p:txBody>
          <a:bodyPr>
            <a:normAutofit fontScale="90000"/>
          </a:bodyPr>
          <a:lstStyle/>
          <a:p>
            <a:r>
              <a:rPr lang="ru-RU" sz="5400" dirty="0" smtClean="0">
                <a:solidFill>
                  <a:srgbClr val="3333CC"/>
                </a:solidFill>
                <a:latin typeface="Verdana" pitchFamily="34" charset="0"/>
              </a:rPr>
              <a:t>Частные умения</a:t>
            </a:r>
            <a:r>
              <a:rPr lang="ru-RU" sz="4800" dirty="0" smtClean="0">
                <a:solidFill>
                  <a:srgbClr val="3333CC"/>
                </a:solidFill>
                <a:latin typeface="Verdana" pitchFamily="34" charset="0"/>
              </a:rPr>
              <a:t>, </a:t>
            </a:r>
            <a:br>
              <a:rPr lang="ru-RU" sz="4800" dirty="0" smtClean="0">
                <a:solidFill>
                  <a:srgbClr val="3333CC"/>
                </a:solidFill>
                <a:latin typeface="Verdana" pitchFamily="34" charset="0"/>
              </a:rPr>
            </a:br>
            <a:r>
              <a:rPr lang="ru-RU" sz="4400" dirty="0" smtClean="0">
                <a:solidFill>
                  <a:srgbClr val="3333CC"/>
                </a:solidFill>
                <a:latin typeface="Verdana" pitchFamily="34" charset="0"/>
              </a:rPr>
              <a:t>контролируемые в разделе «Письмо»</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ru-RU" sz="2800" dirty="0" smtClean="0">
                <a:latin typeface="Verdana" pitchFamily="34" charset="0"/>
              </a:rPr>
              <a:t>При оценивании заданий раздела «Письмо» следует учитывать такой параметр, как </a:t>
            </a:r>
            <a:r>
              <a:rPr lang="ru-RU" b="1" dirty="0" smtClean="0">
                <a:latin typeface="Verdana" pitchFamily="34" charset="0"/>
              </a:rPr>
              <a:t>объём</a:t>
            </a:r>
            <a:r>
              <a:rPr lang="ru-RU" sz="2800" dirty="0" smtClean="0">
                <a:latin typeface="Verdana" pitchFamily="34" charset="0"/>
              </a:rPr>
              <a:t> письменного текста, выраженный в количестве слов.</a:t>
            </a:r>
          </a:p>
          <a:p>
            <a:pPr>
              <a:buNone/>
            </a:pPr>
            <a:r>
              <a:rPr lang="ru-RU" sz="2800" dirty="0" smtClean="0">
                <a:latin typeface="Verdana" pitchFamily="34" charset="0"/>
              </a:rPr>
              <a:t>   Личное письмо (</a:t>
            </a:r>
            <a:r>
              <a:rPr lang="ru-RU" sz="2800" dirty="0" smtClean="0"/>
              <a:t>№39</a:t>
            </a:r>
            <a:r>
              <a:rPr lang="ru-RU" sz="2800" dirty="0" smtClean="0">
                <a:latin typeface="Verdana" pitchFamily="34" charset="0"/>
              </a:rPr>
              <a:t>) –  </a:t>
            </a:r>
            <a:r>
              <a:rPr lang="ru-RU" sz="2800" b="1" dirty="0" smtClean="0">
                <a:latin typeface="Verdana" pitchFamily="34" charset="0"/>
              </a:rPr>
              <a:t>100-140</a:t>
            </a:r>
            <a:r>
              <a:rPr lang="ru-RU" sz="2800" dirty="0" smtClean="0">
                <a:latin typeface="Verdana" pitchFamily="34" charset="0"/>
              </a:rPr>
              <a:t> слов</a:t>
            </a:r>
          </a:p>
          <a:p>
            <a:pPr>
              <a:buNone/>
            </a:pPr>
            <a:r>
              <a:rPr lang="ru-RU" sz="2800" dirty="0" smtClean="0">
                <a:latin typeface="Verdana" pitchFamily="34" charset="0"/>
              </a:rPr>
              <a:t>   Письменное высказывание (</a:t>
            </a:r>
            <a:r>
              <a:rPr lang="ru-RU" sz="2800" dirty="0" smtClean="0"/>
              <a:t>№40</a:t>
            </a:r>
            <a:r>
              <a:rPr lang="ru-RU" sz="2800" dirty="0" smtClean="0">
                <a:latin typeface="Verdana" pitchFamily="34" charset="0"/>
              </a:rPr>
              <a:t>)  –</a:t>
            </a:r>
            <a:r>
              <a:rPr lang="ru-RU" sz="2800" b="1" dirty="0" smtClean="0">
                <a:latin typeface="Verdana" pitchFamily="34" charset="0"/>
              </a:rPr>
              <a:t>200-250</a:t>
            </a:r>
            <a:r>
              <a:rPr lang="ru-RU" sz="2800" dirty="0" smtClean="0">
                <a:latin typeface="Verdana" pitchFamily="34" charset="0"/>
              </a:rPr>
              <a:t> </a:t>
            </a:r>
          </a:p>
          <a:p>
            <a:pPr>
              <a:buNone/>
            </a:pPr>
            <a:r>
              <a:rPr lang="ru-RU" sz="2800" dirty="0" smtClean="0">
                <a:latin typeface="Verdana" pitchFamily="34" charset="0"/>
              </a:rPr>
              <a:t>   </a:t>
            </a:r>
            <a:r>
              <a:rPr lang="ru-RU" sz="2800" b="1" dirty="0" smtClean="0">
                <a:latin typeface="Verdana" pitchFamily="34" charset="0"/>
              </a:rPr>
              <a:t>Допустимое отклонение от заданного объёма составляет  </a:t>
            </a:r>
            <a:r>
              <a:rPr lang="ru-RU" sz="3600" b="1" dirty="0" smtClean="0">
                <a:latin typeface="Verdana" pitchFamily="34" charset="0"/>
              </a:rPr>
              <a:t>10%</a:t>
            </a:r>
          </a:p>
          <a:p>
            <a:endParaRPr lang="ru-RU" dirty="0"/>
          </a:p>
        </p:txBody>
      </p:sp>
      <p:sp>
        <p:nvSpPr>
          <p:cNvPr id="3" name="Title 2"/>
          <p:cNvSpPr>
            <a:spLocks noGrp="1"/>
          </p:cNvSpPr>
          <p:nvPr>
            <p:ph type="title"/>
          </p:nvPr>
        </p:nvSpPr>
        <p:spPr/>
        <p:txBody>
          <a:bodyPr/>
          <a:lstStyle/>
          <a:p>
            <a:r>
              <a:rPr lang="ru-RU" dirty="0" smtClean="0">
                <a:solidFill>
                  <a:srgbClr val="3333CC"/>
                </a:solidFill>
                <a:latin typeface="Verdana" pitchFamily="34" charset="0"/>
              </a:rPr>
              <a:t>ОЦЕНИВАНИЕ</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ru-RU" dirty="0" smtClean="0">
                <a:latin typeface="Verdana" pitchFamily="34" charset="0"/>
              </a:rPr>
              <a:t>Если в выполненном задании </a:t>
            </a:r>
          </a:p>
          <a:p>
            <a:pPr>
              <a:buNone/>
            </a:pPr>
            <a:r>
              <a:rPr lang="ru-RU" dirty="0" smtClean="0">
                <a:latin typeface="Verdana" pitchFamily="34" charset="0"/>
              </a:rPr>
              <a:t>   </a:t>
            </a:r>
            <a:r>
              <a:rPr lang="ru-RU" sz="2800" b="1" dirty="0" smtClean="0"/>
              <a:t>№39</a:t>
            </a:r>
            <a:r>
              <a:rPr lang="ru-RU" sz="2800" dirty="0" smtClean="0">
                <a:latin typeface="Verdana" pitchFamily="34" charset="0"/>
              </a:rPr>
              <a:t> </a:t>
            </a:r>
            <a:r>
              <a:rPr lang="ru-RU" sz="2800" b="1" dirty="0" smtClean="0">
                <a:latin typeface="Verdana" pitchFamily="34" charset="0"/>
              </a:rPr>
              <a:t>менее</a:t>
            </a:r>
            <a:r>
              <a:rPr lang="ru-RU" sz="2800" dirty="0" smtClean="0">
                <a:latin typeface="Verdana" pitchFamily="34" charset="0"/>
              </a:rPr>
              <a:t> </a:t>
            </a:r>
            <a:r>
              <a:rPr lang="ru-RU" sz="2800" b="1" dirty="0" smtClean="0">
                <a:latin typeface="Verdana" pitchFamily="34" charset="0"/>
              </a:rPr>
              <a:t>90</a:t>
            </a:r>
            <a:r>
              <a:rPr lang="ru-RU" sz="2800" dirty="0" smtClean="0">
                <a:latin typeface="Verdana" pitchFamily="34" charset="0"/>
              </a:rPr>
              <a:t> слов</a:t>
            </a:r>
          </a:p>
          <a:p>
            <a:pPr>
              <a:buNone/>
            </a:pPr>
            <a:r>
              <a:rPr lang="ru-RU" sz="2800" dirty="0" smtClean="0">
                <a:latin typeface="Verdana" pitchFamily="34" charset="0"/>
              </a:rPr>
              <a:t>  </a:t>
            </a:r>
            <a:r>
              <a:rPr lang="ru-RU" sz="2800" dirty="0" smtClean="0"/>
              <a:t> </a:t>
            </a:r>
            <a:r>
              <a:rPr lang="ru-RU" sz="2800" b="1" dirty="0" smtClean="0"/>
              <a:t>№40</a:t>
            </a:r>
            <a:r>
              <a:rPr lang="ru-RU" sz="2800" dirty="0" smtClean="0">
                <a:latin typeface="Verdana" pitchFamily="34" charset="0"/>
              </a:rPr>
              <a:t> </a:t>
            </a:r>
            <a:r>
              <a:rPr lang="ru-RU" sz="2800" b="1" dirty="0" smtClean="0">
                <a:latin typeface="Verdana" pitchFamily="34" charset="0"/>
              </a:rPr>
              <a:t>менее</a:t>
            </a:r>
            <a:r>
              <a:rPr lang="ru-RU" sz="2800" dirty="0" smtClean="0">
                <a:latin typeface="Verdana" pitchFamily="34" charset="0"/>
              </a:rPr>
              <a:t> </a:t>
            </a:r>
            <a:r>
              <a:rPr lang="ru-RU" sz="2800" b="1" dirty="0" smtClean="0">
                <a:latin typeface="Verdana" pitchFamily="34" charset="0"/>
              </a:rPr>
              <a:t>180</a:t>
            </a:r>
            <a:r>
              <a:rPr lang="ru-RU" sz="2800" dirty="0" smtClean="0">
                <a:latin typeface="Verdana" pitchFamily="34" charset="0"/>
              </a:rPr>
              <a:t> слов</a:t>
            </a:r>
            <a:r>
              <a:rPr lang="ru-RU" dirty="0" smtClean="0">
                <a:latin typeface="Verdana" pitchFamily="34" charset="0"/>
              </a:rPr>
              <a:t>, </a:t>
            </a:r>
          </a:p>
          <a:p>
            <a:pPr>
              <a:buNone/>
            </a:pPr>
            <a:r>
              <a:rPr lang="ru-RU" dirty="0" smtClean="0">
                <a:latin typeface="Verdana" pitchFamily="34" charset="0"/>
              </a:rPr>
              <a:t>   </a:t>
            </a:r>
            <a:r>
              <a:rPr lang="ru-RU" sz="2800" dirty="0" smtClean="0">
                <a:latin typeface="Verdana" pitchFamily="34" charset="0"/>
              </a:rPr>
              <a:t>то задание проверке не подлежит и </a:t>
            </a:r>
            <a:r>
              <a:rPr lang="ru-RU" sz="2800" dirty="0" smtClean="0"/>
              <a:t>     </a:t>
            </a:r>
            <a:r>
              <a:rPr lang="ru-RU" sz="2800" dirty="0" smtClean="0">
                <a:latin typeface="Verdana" pitchFamily="34" charset="0"/>
              </a:rPr>
              <a:t>оценивается в </a:t>
            </a:r>
            <a:r>
              <a:rPr lang="ru-RU" sz="3200" b="1" dirty="0" smtClean="0">
                <a:latin typeface="Verdana" pitchFamily="34" charset="0"/>
              </a:rPr>
              <a:t>0</a:t>
            </a:r>
            <a:r>
              <a:rPr lang="ru-RU" sz="2800" dirty="0" smtClean="0">
                <a:latin typeface="Verdana" pitchFamily="34" charset="0"/>
              </a:rPr>
              <a:t> баллов.</a:t>
            </a:r>
          </a:p>
          <a:p>
            <a:endParaRPr lang="ru-RU" dirty="0"/>
          </a:p>
        </p:txBody>
      </p:sp>
      <p:sp>
        <p:nvSpPr>
          <p:cNvPr id="3" name="Title 2"/>
          <p:cNvSpPr>
            <a:spLocks noGrp="1"/>
          </p:cNvSpPr>
          <p:nvPr>
            <p:ph type="title"/>
          </p:nvPr>
        </p:nvSpPr>
        <p:spPr/>
        <p:txBody>
          <a:bodyPr/>
          <a:lstStyle/>
          <a:p>
            <a:r>
              <a:rPr lang="ru-RU" dirty="0" smtClean="0">
                <a:solidFill>
                  <a:srgbClr val="3333CC"/>
                </a:solidFill>
                <a:latin typeface="Verdana" pitchFamily="34" charset="0"/>
              </a:rPr>
              <a:t>ОЦЕНИВАНИЕ</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ru-RU" dirty="0" smtClean="0">
                <a:solidFill>
                  <a:schemeClr val="accent6">
                    <a:lumMod val="75000"/>
                  </a:schemeClr>
                </a:solidFill>
                <a:latin typeface="Verdana" pitchFamily="34" charset="0"/>
              </a:rPr>
              <a:t>Если в выполненном задании </a:t>
            </a:r>
          </a:p>
          <a:p>
            <a:pPr>
              <a:buNone/>
            </a:pPr>
            <a:r>
              <a:rPr lang="ru-RU" sz="2800" b="1" dirty="0" smtClean="0">
                <a:solidFill>
                  <a:schemeClr val="accent6">
                    <a:lumMod val="75000"/>
                  </a:schemeClr>
                </a:solidFill>
              </a:rPr>
              <a:t>№39</a:t>
            </a:r>
            <a:r>
              <a:rPr lang="ru-RU" sz="2800" b="1" dirty="0" smtClean="0">
                <a:solidFill>
                  <a:schemeClr val="accent6">
                    <a:lumMod val="75000"/>
                  </a:schemeClr>
                </a:solidFill>
                <a:latin typeface="Verdana" pitchFamily="34" charset="0"/>
              </a:rPr>
              <a:t> более 154 слов</a:t>
            </a:r>
          </a:p>
          <a:p>
            <a:pPr>
              <a:buNone/>
            </a:pPr>
            <a:r>
              <a:rPr lang="ru-RU" sz="2800" b="1" dirty="0" smtClean="0">
                <a:solidFill>
                  <a:schemeClr val="accent6">
                    <a:lumMod val="75000"/>
                  </a:schemeClr>
                </a:solidFill>
              </a:rPr>
              <a:t>№40</a:t>
            </a:r>
            <a:r>
              <a:rPr lang="ru-RU" sz="2800" b="1" dirty="0" smtClean="0">
                <a:solidFill>
                  <a:schemeClr val="accent6">
                    <a:lumMod val="75000"/>
                  </a:schemeClr>
                </a:solidFill>
                <a:latin typeface="Verdana" pitchFamily="34" charset="0"/>
              </a:rPr>
              <a:t> более 275 слов,</a:t>
            </a:r>
          </a:p>
          <a:p>
            <a:pPr>
              <a:buNone/>
            </a:pPr>
            <a:r>
              <a:rPr lang="ru-RU" dirty="0" smtClean="0">
                <a:solidFill>
                  <a:schemeClr val="accent6">
                    <a:lumMod val="75000"/>
                  </a:schemeClr>
                </a:solidFill>
                <a:latin typeface="Verdana" pitchFamily="34" charset="0"/>
              </a:rPr>
              <a:t> </a:t>
            </a:r>
            <a:r>
              <a:rPr lang="ru-RU" sz="2800" dirty="0" smtClean="0">
                <a:solidFill>
                  <a:schemeClr val="accent6">
                    <a:lumMod val="75000"/>
                  </a:schemeClr>
                </a:solidFill>
                <a:latin typeface="Verdana" pitchFamily="34" charset="0"/>
              </a:rPr>
              <a:t>проверке подлежит только та часть</a:t>
            </a:r>
          </a:p>
          <a:p>
            <a:pPr>
              <a:buNone/>
            </a:pPr>
            <a:r>
              <a:rPr lang="ru-RU" sz="2800" dirty="0" smtClean="0">
                <a:solidFill>
                  <a:schemeClr val="accent6">
                    <a:lumMod val="75000"/>
                  </a:schemeClr>
                </a:solidFill>
                <a:latin typeface="Verdana" pitchFamily="34" charset="0"/>
              </a:rPr>
              <a:t> работы, которая соответствует</a:t>
            </a:r>
          </a:p>
          <a:p>
            <a:pPr>
              <a:buNone/>
            </a:pPr>
            <a:r>
              <a:rPr lang="ru-RU" sz="2800" dirty="0" smtClean="0">
                <a:solidFill>
                  <a:schemeClr val="accent6">
                    <a:lumMod val="75000"/>
                  </a:schemeClr>
                </a:solidFill>
                <a:latin typeface="Verdana" pitchFamily="34" charset="0"/>
              </a:rPr>
              <a:t> требуемому объёму.</a:t>
            </a:r>
          </a:p>
          <a:p>
            <a:endParaRPr lang="ru-RU" dirty="0"/>
          </a:p>
        </p:txBody>
      </p:sp>
      <p:sp>
        <p:nvSpPr>
          <p:cNvPr id="3" name="Title 2"/>
          <p:cNvSpPr>
            <a:spLocks noGrp="1"/>
          </p:cNvSpPr>
          <p:nvPr>
            <p:ph type="title"/>
          </p:nvPr>
        </p:nvSpPr>
        <p:spPr/>
        <p:txBody>
          <a:bodyPr/>
          <a:lstStyle/>
          <a:p>
            <a:r>
              <a:rPr lang="ru-RU" dirty="0" smtClean="0">
                <a:solidFill>
                  <a:schemeClr val="accent4">
                    <a:lumMod val="75000"/>
                  </a:schemeClr>
                </a:solidFill>
              </a:rPr>
              <a:t>ОЦЕНИВАНИЕ</a:t>
            </a:r>
            <a:endParaRPr lang="ru-RU" dirty="0">
              <a:solidFill>
                <a:schemeClr val="accent4">
                  <a:lumMod val="7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nSpc>
                <a:spcPct val="90000"/>
              </a:lnSpc>
            </a:pPr>
            <a:r>
              <a:rPr lang="ru-RU" sz="2800" b="1" dirty="0" smtClean="0">
                <a:solidFill>
                  <a:schemeClr val="accent2"/>
                </a:solidFill>
              </a:rPr>
              <a:t>При определении соответствия объема представленной работы требованиям</a:t>
            </a:r>
            <a:r>
              <a:rPr lang="ru-RU" sz="2800" dirty="0" smtClean="0">
                <a:solidFill>
                  <a:schemeClr val="accent2"/>
                </a:solidFill>
              </a:rPr>
              <a:t> </a:t>
            </a:r>
            <a:r>
              <a:rPr lang="ru-RU" sz="2800" b="1" dirty="0" smtClean="0">
                <a:solidFill>
                  <a:schemeClr val="accent2"/>
                </a:solidFill>
              </a:rPr>
              <a:t>считаются</a:t>
            </a:r>
            <a:r>
              <a:rPr lang="ru-RU" sz="2800" dirty="0" smtClean="0">
                <a:solidFill>
                  <a:schemeClr val="accent2"/>
                </a:solidFill>
              </a:rPr>
              <a:t> все слова, включая вспомогательные глаголы, предлоги, артикли, частицы. В личном письме адрес, дата, подпись также подлежат подсчету. </a:t>
            </a:r>
            <a:r>
              <a:rPr lang="ru-RU" sz="2800" dirty="0" smtClean="0"/>
              <a:t>При этом:</a:t>
            </a:r>
          </a:p>
          <a:p>
            <a:pPr>
              <a:lnSpc>
                <a:spcPct val="90000"/>
              </a:lnSpc>
            </a:pPr>
            <a:r>
              <a:rPr lang="ru-RU" sz="2800" dirty="0" smtClean="0">
                <a:solidFill>
                  <a:schemeClr val="accent6">
                    <a:lumMod val="75000"/>
                  </a:schemeClr>
                </a:solidFill>
              </a:rPr>
              <a:t>стяженные (краткие) формы hab´s, bin´s, mach´s, kann´s, aufs, am, im, ans, ins считаются как одно слово;</a:t>
            </a:r>
          </a:p>
          <a:p>
            <a:pPr>
              <a:lnSpc>
                <a:spcPct val="90000"/>
              </a:lnSpc>
            </a:pPr>
            <a:r>
              <a:rPr lang="ru-RU" sz="2800" dirty="0" smtClean="0">
                <a:solidFill>
                  <a:schemeClr val="accent2"/>
                </a:solidFill>
              </a:rPr>
              <a:t>начальная форма с частицей zu, даже если они пишутся раздельно: zu machen, zu gestalten;</a:t>
            </a:r>
          </a:p>
          <a:p>
            <a:pPr>
              <a:lnSpc>
                <a:spcPct val="90000"/>
              </a:lnSpc>
            </a:pPr>
            <a:r>
              <a:rPr lang="ru-RU" sz="2800" dirty="0" smtClean="0">
                <a:solidFill>
                  <a:schemeClr val="accent6">
                    <a:lumMod val="75000"/>
                  </a:schemeClr>
                </a:solidFill>
              </a:rPr>
              <a:t>числительные, выраженные цифрами, например 1; 25; 2014; 12.06.2014 и т.п., считаются как одно слово;</a:t>
            </a:r>
          </a:p>
          <a:p>
            <a:endParaRPr lang="ru-RU" dirty="0"/>
          </a:p>
        </p:txBody>
      </p:sp>
      <p:sp>
        <p:nvSpPr>
          <p:cNvPr id="3" name="Title 2"/>
          <p:cNvSpPr>
            <a:spLocks noGrp="1"/>
          </p:cNvSpPr>
          <p:nvPr>
            <p:ph type="title"/>
          </p:nvPr>
        </p:nvSpPr>
        <p:spPr/>
        <p:txBody>
          <a:bodyPr/>
          <a:lstStyle/>
          <a:p>
            <a:r>
              <a:rPr lang="ru-RU" dirty="0" smtClean="0">
                <a:solidFill>
                  <a:srgbClr val="3333CC"/>
                </a:solidFill>
              </a:rPr>
              <a:t>ПОДСЧЕТ СЛОВ</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nSpc>
                <a:spcPct val="90000"/>
              </a:lnSpc>
            </a:pPr>
            <a:r>
              <a:rPr lang="ru-RU" sz="2800" dirty="0" smtClean="0">
                <a:solidFill>
                  <a:schemeClr val="accent1">
                    <a:lumMod val="50000"/>
                  </a:schemeClr>
                </a:solidFill>
              </a:rPr>
              <a:t>числительные, выраженные словами, считаются как слова;</a:t>
            </a:r>
          </a:p>
          <a:p>
            <a:pPr>
              <a:lnSpc>
                <a:spcPct val="90000"/>
              </a:lnSpc>
            </a:pPr>
            <a:r>
              <a:rPr lang="ru-RU" sz="2800" dirty="0" smtClean="0">
                <a:solidFill>
                  <a:schemeClr val="accent2">
                    <a:lumMod val="75000"/>
                  </a:schemeClr>
                </a:solidFill>
              </a:rPr>
              <a:t>сложные слова, такие как </a:t>
            </a:r>
            <a:r>
              <a:rPr lang="de-DE" sz="2800" dirty="0" smtClean="0">
                <a:solidFill>
                  <a:schemeClr val="accent2">
                    <a:lumMod val="75000"/>
                  </a:schemeClr>
                </a:solidFill>
              </a:rPr>
              <a:t>E</a:t>
            </a:r>
            <a:r>
              <a:rPr lang="ru-RU" sz="2800" dirty="0" smtClean="0">
                <a:solidFill>
                  <a:schemeClr val="accent2">
                    <a:lumMod val="75000"/>
                  </a:schemeClr>
                </a:solidFill>
              </a:rPr>
              <a:t>-</a:t>
            </a:r>
            <a:r>
              <a:rPr lang="de-DE" sz="2800" dirty="0" smtClean="0">
                <a:solidFill>
                  <a:schemeClr val="accent2">
                    <a:lumMod val="75000"/>
                  </a:schemeClr>
                </a:solidFill>
              </a:rPr>
              <a:t>Mail</a:t>
            </a:r>
            <a:r>
              <a:rPr lang="ru-RU" sz="2800" dirty="0" smtClean="0">
                <a:solidFill>
                  <a:schemeClr val="accent2">
                    <a:lumMod val="75000"/>
                  </a:schemeClr>
                </a:solidFill>
              </a:rPr>
              <a:t>, </a:t>
            </a:r>
            <a:r>
              <a:rPr lang="de-DE" sz="2800" dirty="0" smtClean="0">
                <a:solidFill>
                  <a:schemeClr val="accent2">
                    <a:lumMod val="75000"/>
                  </a:schemeClr>
                </a:solidFill>
              </a:rPr>
              <a:t>TV</a:t>
            </a:r>
            <a:r>
              <a:rPr lang="ru-RU" sz="2800" dirty="0" smtClean="0">
                <a:solidFill>
                  <a:schemeClr val="accent2">
                    <a:lumMod val="75000"/>
                  </a:schemeClr>
                </a:solidFill>
              </a:rPr>
              <a:t>- </a:t>
            </a:r>
            <a:r>
              <a:rPr lang="de-DE" sz="2800" dirty="0" smtClean="0">
                <a:solidFill>
                  <a:schemeClr val="accent2">
                    <a:lumMod val="75000"/>
                  </a:schemeClr>
                </a:solidFill>
              </a:rPr>
              <a:t>Sendung</a:t>
            </a:r>
            <a:r>
              <a:rPr lang="ru-RU" sz="2800" dirty="0" smtClean="0">
                <a:solidFill>
                  <a:schemeClr val="accent2">
                    <a:lumMod val="75000"/>
                  </a:schemeClr>
                </a:solidFill>
              </a:rPr>
              <a:t>, </a:t>
            </a:r>
            <a:r>
              <a:rPr lang="de-DE" sz="2800" dirty="0" smtClean="0">
                <a:solidFill>
                  <a:schemeClr val="accent2">
                    <a:lumMod val="75000"/>
                  </a:schemeClr>
                </a:solidFill>
              </a:rPr>
              <a:t>BRD</a:t>
            </a:r>
            <a:r>
              <a:rPr lang="ru-RU" sz="2800" dirty="0" smtClean="0">
                <a:solidFill>
                  <a:schemeClr val="accent2">
                    <a:lumMod val="75000"/>
                  </a:schemeClr>
                </a:solidFill>
              </a:rPr>
              <a:t>- </a:t>
            </a:r>
            <a:r>
              <a:rPr lang="de-DE" sz="2800" dirty="0" smtClean="0">
                <a:solidFill>
                  <a:schemeClr val="accent2">
                    <a:lumMod val="75000"/>
                  </a:schemeClr>
                </a:solidFill>
              </a:rPr>
              <a:t>Mode </a:t>
            </a:r>
            <a:r>
              <a:rPr lang="ru-RU" sz="2800" dirty="0" smtClean="0">
                <a:solidFill>
                  <a:schemeClr val="accent2">
                    <a:lumMod val="75000"/>
                  </a:schemeClr>
                </a:solidFill>
              </a:rPr>
              <a:t>и т.п., считаются как одно слово;</a:t>
            </a:r>
          </a:p>
          <a:p>
            <a:pPr>
              <a:lnSpc>
                <a:spcPct val="90000"/>
              </a:lnSpc>
            </a:pPr>
            <a:r>
              <a:rPr lang="ru-RU" sz="2800" dirty="0" smtClean="0">
                <a:solidFill>
                  <a:schemeClr val="accent1">
                    <a:lumMod val="50000"/>
                  </a:schemeClr>
                </a:solidFill>
              </a:rPr>
              <a:t>сокращения, например, </a:t>
            </a:r>
            <a:r>
              <a:rPr lang="en-US" sz="2800" dirty="0" smtClean="0">
                <a:solidFill>
                  <a:schemeClr val="accent1">
                    <a:lumMod val="50000"/>
                  </a:schemeClr>
                </a:solidFill>
              </a:rPr>
              <a:t>USA</a:t>
            </a:r>
            <a:r>
              <a:rPr lang="ru-RU" sz="2800" dirty="0" smtClean="0">
                <a:solidFill>
                  <a:schemeClr val="accent1">
                    <a:lumMod val="50000"/>
                  </a:schemeClr>
                </a:solidFill>
              </a:rPr>
              <a:t>, </a:t>
            </a:r>
            <a:r>
              <a:rPr lang="en-US" sz="2800" dirty="0" smtClean="0">
                <a:solidFill>
                  <a:schemeClr val="accent1">
                    <a:lumMod val="50000"/>
                  </a:schemeClr>
                </a:solidFill>
              </a:rPr>
              <a:t>BRD</a:t>
            </a:r>
            <a:r>
              <a:rPr lang="ru-RU" sz="2800" dirty="0" smtClean="0">
                <a:solidFill>
                  <a:schemeClr val="accent1">
                    <a:lumMod val="50000"/>
                  </a:schemeClr>
                </a:solidFill>
              </a:rPr>
              <a:t>, </a:t>
            </a:r>
            <a:r>
              <a:rPr lang="en-US" sz="2800" dirty="0" smtClean="0">
                <a:solidFill>
                  <a:schemeClr val="accent1">
                    <a:lumMod val="50000"/>
                  </a:schemeClr>
                </a:solidFill>
              </a:rPr>
              <a:t>ABC </a:t>
            </a:r>
            <a:r>
              <a:rPr lang="ru-RU" sz="2800" dirty="0" smtClean="0">
                <a:solidFill>
                  <a:schemeClr val="accent1">
                    <a:lumMod val="50000"/>
                  </a:schemeClr>
                </a:solidFill>
              </a:rPr>
              <a:t>считаются как одно слово;</a:t>
            </a:r>
          </a:p>
          <a:p>
            <a:pPr>
              <a:lnSpc>
                <a:spcPct val="90000"/>
              </a:lnSpc>
            </a:pPr>
            <a:r>
              <a:rPr lang="ru-RU" sz="2800" dirty="0" smtClean="0">
                <a:solidFill>
                  <a:schemeClr val="accent2">
                    <a:lumMod val="75000"/>
                  </a:schemeClr>
                </a:solidFill>
              </a:rPr>
              <a:t>отделяемые приставки считаются одним словом с глаголом, частью которого они являются, даже в тех случаях, когда они стоят отдельно от него. Например, предложение </a:t>
            </a:r>
            <a:r>
              <a:rPr lang="de-DE" sz="2800" dirty="0" smtClean="0">
                <a:solidFill>
                  <a:schemeClr val="accent2">
                    <a:lumMod val="75000"/>
                  </a:schemeClr>
                </a:solidFill>
              </a:rPr>
              <a:t>Er hat die T</a:t>
            </a:r>
            <a:r>
              <a:rPr lang="ru-RU" sz="2800" dirty="0" smtClean="0">
                <a:solidFill>
                  <a:schemeClr val="accent2">
                    <a:lumMod val="75000"/>
                  </a:schemeClr>
                </a:solidFill>
              </a:rPr>
              <a:t>ü</a:t>
            </a:r>
            <a:r>
              <a:rPr lang="de-DE" sz="2800" dirty="0" smtClean="0">
                <a:solidFill>
                  <a:schemeClr val="accent2">
                    <a:lumMod val="75000"/>
                  </a:schemeClr>
                </a:solidFill>
              </a:rPr>
              <a:t>r aufgemacht </a:t>
            </a:r>
            <a:r>
              <a:rPr lang="ru-RU" sz="2800" dirty="0" smtClean="0">
                <a:solidFill>
                  <a:schemeClr val="accent2">
                    <a:lumMod val="75000"/>
                  </a:schemeClr>
                </a:solidFill>
              </a:rPr>
              <a:t>содержит 5 слов, а предложение </a:t>
            </a:r>
            <a:r>
              <a:rPr lang="de-DE" sz="2800" dirty="0" smtClean="0">
                <a:solidFill>
                  <a:schemeClr val="accent2">
                    <a:lumMod val="75000"/>
                  </a:schemeClr>
                </a:solidFill>
              </a:rPr>
              <a:t>Er machte die Tür auf- </a:t>
            </a:r>
            <a:r>
              <a:rPr lang="ru-RU" sz="2800" dirty="0" smtClean="0">
                <a:solidFill>
                  <a:schemeClr val="accent2">
                    <a:lumMod val="75000"/>
                  </a:schemeClr>
                </a:solidFill>
              </a:rPr>
              <a:t>4 слова. </a:t>
            </a:r>
          </a:p>
          <a:p>
            <a:endParaRPr lang="ru-RU" dirty="0"/>
          </a:p>
        </p:txBody>
      </p:sp>
      <p:sp>
        <p:nvSpPr>
          <p:cNvPr id="3" name="Title 2"/>
          <p:cNvSpPr>
            <a:spLocks noGrp="1"/>
          </p:cNvSpPr>
          <p:nvPr>
            <p:ph type="title"/>
          </p:nvPr>
        </p:nvSpPr>
        <p:spPr/>
        <p:txBody>
          <a:bodyPr/>
          <a:lstStyle/>
          <a:p>
            <a:r>
              <a:rPr lang="ru-RU" dirty="0" smtClean="0">
                <a:solidFill>
                  <a:srgbClr val="002060"/>
                </a:solidFill>
              </a:rPr>
              <a:t>ПОДСЧЕТ СЛОВ</a:t>
            </a:r>
            <a:endParaRPr lang="ru-RU" dirty="0">
              <a:solidFill>
                <a:srgbClr val="00206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ru-RU" sz="2800" dirty="0" smtClean="0"/>
              <a:t> Если более </a:t>
            </a:r>
            <a:r>
              <a:rPr lang="ru-RU" sz="2800" dirty="0" smtClean="0">
                <a:solidFill>
                  <a:schemeClr val="accent2"/>
                </a:solidFill>
              </a:rPr>
              <a:t>30% </a:t>
            </a:r>
            <a:r>
              <a:rPr lang="ru-RU" sz="2800" dirty="0" smtClean="0"/>
              <a:t>ответа в задании №40 носит непродуктивный характер (т.е. текстуально совпадает с опубликованным источником или с другими экзаменационными работами), то выставляется 0 баллов по критерию </a:t>
            </a:r>
            <a:r>
              <a:rPr lang="ru-RU" sz="2800" b="1" dirty="0" smtClean="0"/>
              <a:t>«Решение коммуникативной задачи»</a:t>
            </a:r>
            <a:r>
              <a:rPr lang="ru-RU" sz="2800" dirty="0" smtClean="0"/>
              <a:t> и, соответственно, все задание оценивается в 0 баллов. Текстуальным совпадением считается дословное совпадение отрезка письменной речи длиной </a:t>
            </a:r>
            <a:r>
              <a:rPr lang="ru-RU" sz="2800" dirty="0" smtClean="0">
                <a:solidFill>
                  <a:schemeClr val="accent2"/>
                </a:solidFill>
              </a:rPr>
              <a:t>в10 слов </a:t>
            </a:r>
            <a:r>
              <a:rPr lang="ru-RU" sz="2800" dirty="0" smtClean="0"/>
              <a:t>и более. Выявленные текстуальные совпадения суммируются и при превышении ими 30% общего числа слов в ответе, работа оценивается в 0 баллов. </a:t>
            </a:r>
            <a:endParaRPr lang="ru-RU" dirty="0"/>
          </a:p>
        </p:txBody>
      </p:sp>
      <p:sp>
        <p:nvSpPr>
          <p:cNvPr id="3" name="Title 2"/>
          <p:cNvSpPr>
            <a:spLocks noGrp="1"/>
          </p:cNvSpPr>
          <p:nvPr>
            <p:ph type="title"/>
          </p:nvPr>
        </p:nvSpPr>
        <p:spPr/>
        <p:txBody>
          <a:bodyPr/>
          <a:lstStyle/>
          <a:p>
            <a:r>
              <a:rPr lang="ru-RU" dirty="0" smtClean="0">
                <a:solidFill>
                  <a:srgbClr val="3333CC"/>
                </a:solidFill>
              </a:rPr>
              <a:t>ПЛАГИАТ</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6685280"/>
        </p:xfrm>
        <a:graphic>
          <a:graphicData uri="http://schemas.openxmlformats.org/drawingml/2006/table">
            <a:tbl>
              <a:tblPr firstRow="1" bandRow="1">
                <a:tableStyleId>{5C22544A-7EE6-4342-B048-85BDC9FD1C3A}</a:tableStyleId>
              </a:tblPr>
              <a:tblGrid>
                <a:gridCol w="730424"/>
                <a:gridCol w="1728192"/>
                <a:gridCol w="936104"/>
                <a:gridCol w="2376264"/>
                <a:gridCol w="864096"/>
                <a:gridCol w="1594520"/>
              </a:tblGrid>
              <a:tr h="370840">
                <a:tc>
                  <a:txBody>
                    <a:bodyPr/>
                    <a:lstStyle/>
                    <a:p>
                      <a:r>
                        <a:rPr lang="ru-RU" dirty="0" smtClean="0"/>
                        <a:t>№</a:t>
                      </a:r>
                      <a:endParaRPr lang="ru-RU" dirty="0"/>
                    </a:p>
                  </a:txBody>
                  <a:tcPr/>
                </a:tc>
                <a:tc>
                  <a:txBody>
                    <a:bodyPr/>
                    <a:lstStyle/>
                    <a:p>
                      <a:r>
                        <a:rPr lang="ru-RU" dirty="0" smtClean="0"/>
                        <a:t>Раздел работы</a:t>
                      </a:r>
                      <a:endParaRPr lang="ru-RU" dirty="0"/>
                    </a:p>
                  </a:txBody>
                  <a:tcPr/>
                </a:tc>
                <a:tc>
                  <a:txBody>
                    <a:bodyPr/>
                    <a:lstStyle/>
                    <a:p>
                      <a:r>
                        <a:rPr lang="ru-RU" dirty="0" smtClean="0"/>
                        <a:t>Кол-во заданий</a:t>
                      </a:r>
                      <a:endParaRPr lang="ru-RU" dirty="0"/>
                    </a:p>
                  </a:txBody>
                  <a:tcPr/>
                </a:tc>
                <a:tc>
                  <a:txBody>
                    <a:bodyPr/>
                    <a:lstStyle/>
                    <a:p>
                      <a:r>
                        <a:rPr kumimoji="0" lang="ru-RU" sz="1800" b="1" kern="1200" baseline="0" dirty="0" smtClean="0">
                          <a:solidFill>
                            <a:schemeClr val="lt1"/>
                          </a:solidFill>
                          <a:latin typeface="+mn-lt"/>
                          <a:ea typeface="+mn-ea"/>
                          <a:cs typeface="+mn-cs"/>
                        </a:rPr>
                        <a:t>Соотношение оценки выполнения</a:t>
                      </a:r>
                    </a:p>
                    <a:p>
                      <a:r>
                        <a:rPr kumimoji="0" lang="ru-RU" sz="1800" b="1" kern="1200" baseline="0" dirty="0" smtClean="0">
                          <a:solidFill>
                            <a:schemeClr val="lt1"/>
                          </a:solidFill>
                          <a:latin typeface="+mn-lt"/>
                          <a:ea typeface="+mn-ea"/>
                          <a:cs typeface="+mn-cs"/>
                        </a:rPr>
                        <a:t>отдельных частей работы в общей</a:t>
                      </a:r>
                    </a:p>
                    <a:p>
                      <a:r>
                        <a:rPr kumimoji="0" lang="ru-RU" sz="1800" b="1" kern="1200" baseline="0" dirty="0" smtClean="0">
                          <a:solidFill>
                            <a:schemeClr val="lt1"/>
                          </a:solidFill>
                          <a:latin typeface="+mn-lt"/>
                          <a:ea typeface="+mn-ea"/>
                          <a:cs typeface="+mn-cs"/>
                        </a:rPr>
                        <a:t>оценке в % от максимального</a:t>
                      </a:r>
                    </a:p>
                    <a:p>
                      <a:r>
                        <a:rPr kumimoji="0" lang="ru-RU" sz="1800" b="1" kern="1200" baseline="0" dirty="0" smtClean="0">
                          <a:solidFill>
                            <a:schemeClr val="lt1"/>
                          </a:solidFill>
                          <a:latin typeface="+mn-lt"/>
                          <a:ea typeface="+mn-ea"/>
                          <a:cs typeface="+mn-cs"/>
                        </a:rPr>
                        <a:t>первичного балла (МПБ)</a:t>
                      </a:r>
                      <a:endParaRPr lang="ru-RU" dirty="0"/>
                    </a:p>
                  </a:txBody>
                  <a:tcPr/>
                </a:tc>
                <a:tc>
                  <a:txBody>
                    <a:bodyPr/>
                    <a:lstStyle/>
                    <a:p>
                      <a:r>
                        <a:rPr lang="ru-RU" dirty="0" smtClean="0"/>
                        <a:t>МПБ</a:t>
                      </a:r>
                      <a:endParaRPr lang="ru-RU" dirty="0"/>
                    </a:p>
                  </a:txBody>
                  <a:tcPr/>
                </a:tc>
                <a:tc>
                  <a:txBody>
                    <a:bodyPr/>
                    <a:lstStyle/>
                    <a:p>
                      <a:r>
                        <a:rPr lang="ru-RU" dirty="0" smtClean="0"/>
                        <a:t>Тип задания</a:t>
                      </a:r>
                      <a:endParaRPr lang="ru-RU" dirty="0"/>
                    </a:p>
                  </a:txBody>
                  <a:tcPr/>
                </a:tc>
              </a:tr>
              <a:tr h="370840">
                <a:tc>
                  <a:txBody>
                    <a:bodyPr/>
                    <a:lstStyle/>
                    <a:p>
                      <a:r>
                        <a:rPr lang="ru-RU" dirty="0" smtClean="0"/>
                        <a:t>1</a:t>
                      </a:r>
                      <a:endParaRPr lang="ru-RU" dirty="0"/>
                    </a:p>
                  </a:txBody>
                  <a:tcPr/>
                </a:tc>
                <a:tc>
                  <a:txBody>
                    <a:bodyPr/>
                    <a:lstStyle/>
                    <a:p>
                      <a:r>
                        <a:rPr lang="ru-RU" dirty="0" smtClean="0"/>
                        <a:t>Аудирование</a:t>
                      </a:r>
                      <a:endParaRPr lang="ru-RU" dirty="0"/>
                    </a:p>
                  </a:txBody>
                  <a:tcPr/>
                </a:tc>
                <a:tc>
                  <a:txBody>
                    <a:bodyPr/>
                    <a:lstStyle/>
                    <a:p>
                      <a:r>
                        <a:rPr lang="ru-RU" dirty="0" smtClean="0"/>
                        <a:t>9</a:t>
                      </a:r>
                      <a:endParaRPr lang="ru-RU" dirty="0"/>
                    </a:p>
                  </a:txBody>
                  <a:tcPr/>
                </a:tc>
                <a:tc>
                  <a:txBody>
                    <a:bodyPr/>
                    <a:lstStyle/>
                    <a:p>
                      <a:r>
                        <a:rPr lang="ru-RU" dirty="0" smtClean="0"/>
                        <a:t>20</a:t>
                      </a:r>
                      <a:endParaRPr lang="ru-RU" dirty="0"/>
                    </a:p>
                  </a:txBody>
                  <a:tcPr/>
                </a:tc>
                <a:tc>
                  <a:txBody>
                    <a:bodyPr/>
                    <a:lstStyle/>
                    <a:p>
                      <a:r>
                        <a:rPr lang="ru-RU" dirty="0" smtClean="0"/>
                        <a:t>20</a:t>
                      </a:r>
                      <a:endParaRPr lang="ru-RU" dirty="0"/>
                    </a:p>
                  </a:txBody>
                  <a:tcPr/>
                </a:tc>
                <a:tc>
                  <a:txBody>
                    <a:bodyPr/>
                    <a:lstStyle/>
                    <a:p>
                      <a:endParaRPr lang="ru-RU"/>
                    </a:p>
                  </a:txBody>
                  <a:tcPr/>
                </a:tc>
              </a:tr>
              <a:tr h="370840">
                <a:tc>
                  <a:txBody>
                    <a:bodyPr/>
                    <a:lstStyle/>
                    <a:p>
                      <a:r>
                        <a:rPr lang="ru-RU" dirty="0" smtClean="0"/>
                        <a:t>2</a:t>
                      </a:r>
                      <a:endParaRPr lang="ru-RU" dirty="0"/>
                    </a:p>
                  </a:txBody>
                  <a:tcPr/>
                </a:tc>
                <a:tc>
                  <a:txBody>
                    <a:bodyPr/>
                    <a:lstStyle/>
                    <a:p>
                      <a:r>
                        <a:rPr lang="ru-RU" dirty="0" smtClean="0"/>
                        <a:t>Чтение</a:t>
                      </a:r>
                      <a:endParaRPr lang="ru-RU" dirty="0"/>
                    </a:p>
                  </a:txBody>
                  <a:tcPr/>
                </a:tc>
                <a:tc>
                  <a:txBody>
                    <a:bodyPr/>
                    <a:lstStyle/>
                    <a:p>
                      <a:r>
                        <a:rPr lang="ru-RU" dirty="0" smtClean="0"/>
                        <a:t>9</a:t>
                      </a:r>
                      <a:endParaRPr lang="ru-RU" dirty="0"/>
                    </a:p>
                  </a:txBody>
                  <a:tcPr/>
                </a:tc>
                <a:tc>
                  <a:txBody>
                    <a:bodyPr/>
                    <a:lstStyle/>
                    <a:p>
                      <a:r>
                        <a:rPr lang="ru-RU" dirty="0" smtClean="0"/>
                        <a:t>20</a:t>
                      </a:r>
                      <a:endParaRPr lang="ru-RU" dirty="0"/>
                    </a:p>
                  </a:txBody>
                  <a:tcPr/>
                </a:tc>
                <a:tc>
                  <a:txBody>
                    <a:bodyPr/>
                    <a:lstStyle/>
                    <a:p>
                      <a:r>
                        <a:rPr lang="ru-RU" dirty="0" smtClean="0"/>
                        <a:t>20</a:t>
                      </a:r>
                      <a:endParaRPr lang="ru-RU" dirty="0"/>
                    </a:p>
                  </a:txBody>
                  <a:tcPr/>
                </a:tc>
                <a:tc>
                  <a:txBody>
                    <a:bodyPr/>
                    <a:lstStyle/>
                    <a:p>
                      <a:r>
                        <a:rPr kumimoji="0" lang="ru-RU" sz="1800" kern="1200" baseline="0" dirty="0" smtClean="0">
                          <a:solidFill>
                            <a:schemeClr val="dk1"/>
                          </a:solidFill>
                          <a:latin typeface="+mn-lt"/>
                          <a:ea typeface="+mn-ea"/>
                          <a:cs typeface="+mn-cs"/>
                        </a:rPr>
                        <a:t>Задания</a:t>
                      </a:r>
                    </a:p>
                    <a:p>
                      <a:r>
                        <a:rPr kumimoji="0" lang="ru-RU" sz="1800" kern="1200" baseline="0" dirty="0" smtClean="0">
                          <a:solidFill>
                            <a:schemeClr val="dk1"/>
                          </a:solidFill>
                          <a:latin typeface="+mn-lt"/>
                          <a:ea typeface="+mn-ea"/>
                          <a:cs typeface="+mn-cs"/>
                        </a:rPr>
                        <a:t>с кратким</a:t>
                      </a:r>
                    </a:p>
                    <a:p>
                      <a:r>
                        <a:rPr kumimoji="0" lang="ru-RU" sz="1800" kern="1200" baseline="0" dirty="0" smtClean="0">
                          <a:solidFill>
                            <a:schemeClr val="dk1"/>
                          </a:solidFill>
                          <a:latin typeface="+mn-lt"/>
                          <a:ea typeface="+mn-ea"/>
                          <a:cs typeface="+mn-cs"/>
                        </a:rPr>
                        <a:t>ответом</a:t>
                      </a:r>
                      <a:endParaRPr lang="ru-RU" dirty="0"/>
                    </a:p>
                  </a:txBody>
                  <a:tcPr/>
                </a:tc>
              </a:tr>
              <a:tr h="370840">
                <a:tc>
                  <a:txBody>
                    <a:bodyPr/>
                    <a:lstStyle/>
                    <a:p>
                      <a:r>
                        <a:rPr lang="ru-RU" dirty="0" smtClean="0"/>
                        <a:t>3</a:t>
                      </a:r>
                      <a:endParaRPr lang="ru-RU" dirty="0"/>
                    </a:p>
                  </a:txBody>
                  <a:tcPr/>
                </a:tc>
                <a:tc>
                  <a:txBody>
                    <a:bodyPr/>
                    <a:lstStyle/>
                    <a:p>
                      <a:r>
                        <a:rPr lang="ru-RU" dirty="0" smtClean="0"/>
                        <a:t>Грамматика и лексика</a:t>
                      </a:r>
                      <a:endParaRPr lang="ru-RU" dirty="0"/>
                    </a:p>
                  </a:txBody>
                  <a:tcPr/>
                </a:tc>
                <a:tc>
                  <a:txBody>
                    <a:bodyPr/>
                    <a:lstStyle/>
                    <a:p>
                      <a:r>
                        <a:rPr lang="ru-RU" dirty="0" smtClean="0"/>
                        <a:t>20</a:t>
                      </a:r>
                      <a:endParaRPr lang="ru-RU" dirty="0"/>
                    </a:p>
                  </a:txBody>
                  <a:tcPr/>
                </a:tc>
                <a:tc>
                  <a:txBody>
                    <a:bodyPr/>
                    <a:lstStyle/>
                    <a:p>
                      <a:r>
                        <a:rPr lang="ru-RU" dirty="0" smtClean="0"/>
                        <a:t>20</a:t>
                      </a:r>
                      <a:endParaRPr lang="ru-RU" dirty="0"/>
                    </a:p>
                  </a:txBody>
                  <a:tcPr/>
                </a:tc>
                <a:tc>
                  <a:txBody>
                    <a:bodyPr/>
                    <a:lstStyle/>
                    <a:p>
                      <a:r>
                        <a:rPr lang="ru-RU" dirty="0" smtClean="0"/>
                        <a:t>20</a:t>
                      </a:r>
                      <a:endParaRPr lang="ru-RU" dirty="0"/>
                    </a:p>
                  </a:txBody>
                  <a:tcPr/>
                </a:tc>
                <a:tc>
                  <a:txBody>
                    <a:bodyPr/>
                    <a:lstStyle/>
                    <a:p>
                      <a:endParaRPr lang="ru-RU"/>
                    </a:p>
                  </a:txBody>
                  <a:tcPr/>
                </a:tc>
              </a:tr>
              <a:tr h="370840">
                <a:tc>
                  <a:txBody>
                    <a:bodyPr/>
                    <a:lstStyle/>
                    <a:p>
                      <a:r>
                        <a:rPr lang="ru-RU" dirty="0" smtClean="0">
                          <a:solidFill>
                            <a:schemeClr val="accent2"/>
                          </a:solidFill>
                        </a:rPr>
                        <a:t>4</a:t>
                      </a:r>
                      <a:endParaRPr lang="ru-RU" dirty="0">
                        <a:solidFill>
                          <a:schemeClr val="accent2"/>
                        </a:solidFill>
                      </a:endParaRPr>
                    </a:p>
                  </a:txBody>
                  <a:tcPr/>
                </a:tc>
                <a:tc>
                  <a:txBody>
                    <a:bodyPr/>
                    <a:lstStyle/>
                    <a:p>
                      <a:r>
                        <a:rPr lang="ru-RU" b="1" dirty="0" smtClean="0">
                          <a:solidFill>
                            <a:schemeClr val="accent2"/>
                          </a:solidFill>
                        </a:rPr>
                        <a:t>Письмо</a:t>
                      </a:r>
                      <a:endParaRPr lang="ru-RU" b="1" dirty="0">
                        <a:solidFill>
                          <a:schemeClr val="accent2"/>
                        </a:solidFill>
                      </a:endParaRPr>
                    </a:p>
                  </a:txBody>
                  <a:tcPr/>
                </a:tc>
                <a:tc>
                  <a:txBody>
                    <a:bodyPr/>
                    <a:lstStyle/>
                    <a:p>
                      <a:r>
                        <a:rPr lang="ru-RU" dirty="0" smtClean="0">
                          <a:solidFill>
                            <a:schemeClr val="accent2"/>
                          </a:solidFill>
                        </a:rPr>
                        <a:t>2</a:t>
                      </a:r>
                      <a:endParaRPr lang="ru-RU" dirty="0">
                        <a:solidFill>
                          <a:schemeClr val="accent2"/>
                        </a:solidFill>
                      </a:endParaRPr>
                    </a:p>
                  </a:txBody>
                  <a:tcPr/>
                </a:tc>
                <a:tc>
                  <a:txBody>
                    <a:bodyPr/>
                    <a:lstStyle/>
                    <a:p>
                      <a:r>
                        <a:rPr lang="ru-RU" dirty="0" smtClean="0">
                          <a:solidFill>
                            <a:schemeClr val="accent2"/>
                          </a:solidFill>
                        </a:rPr>
                        <a:t>20</a:t>
                      </a:r>
                      <a:endParaRPr lang="ru-RU" dirty="0">
                        <a:solidFill>
                          <a:schemeClr val="accent2"/>
                        </a:solidFill>
                      </a:endParaRPr>
                    </a:p>
                  </a:txBody>
                  <a:tcPr/>
                </a:tc>
                <a:tc>
                  <a:txBody>
                    <a:bodyPr/>
                    <a:lstStyle/>
                    <a:p>
                      <a:r>
                        <a:rPr lang="ru-RU" dirty="0" smtClean="0">
                          <a:solidFill>
                            <a:schemeClr val="accent2"/>
                          </a:solidFill>
                        </a:rPr>
                        <a:t>20</a:t>
                      </a:r>
                      <a:endParaRPr lang="ru-RU" dirty="0">
                        <a:solidFill>
                          <a:schemeClr val="accent2"/>
                        </a:solidFill>
                      </a:endParaRPr>
                    </a:p>
                  </a:txBody>
                  <a:tcPr/>
                </a:tc>
                <a:tc>
                  <a:txBody>
                    <a:bodyPr/>
                    <a:lstStyle/>
                    <a:p>
                      <a:r>
                        <a:rPr kumimoji="0" lang="ru-RU" sz="1800" u="sng" kern="1200" baseline="0" dirty="0" smtClean="0">
                          <a:solidFill>
                            <a:schemeClr val="accent2"/>
                          </a:solidFill>
                          <a:latin typeface="+mn-lt"/>
                          <a:ea typeface="+mn-ea"/>
                          <a:cs typeface="+mn-cs"/>
                        </a:rPr>
                        <a:t>Задания</a:t>
                      </a:r>
                    </a:p>
                    <a:p>
                      <a:r>
                        <a:rPr kumimoji="0" lang="ru-RU" sz="1800" u="sng" kern="1200" baseline="0" dirty="0" smtClean="0">
                          <a:solidFill>
                            <a:schemeClr val="accent2"/>
                          </a:solidFill>
                          <a:latin typeface="+mn-lt"/>
                          <a:ea typeface="+mn-ea"/>
                          <a:cs typeface="+mn-cs"/>
                        </a:rPr>
                        <a:t>с развер-</a:t>
                      </a:r>
                    </a:p>
                    <a:p>
                      <a:r>
                        <a:rPr kumimoji="0" lang="ru-RU" sz="1800" u="sng" kern="1200" baseline="0" dirty="0" smtClean="0">
                          <a:solidFill>
                            <a:schemeClr val="accent2"/>
                          </a:solidFill>
                          <a:latin typeface="+mn-lt"/>
                          <a:ea typeface="+mn-ea"/>
                          <a:cs typeface="+mn-cs"/>
                        </a:rPr>
                        <a:t>нутым</a:t>
                      </a:r>
                    </a:p>
                    <a:p>
                      <a:r>
                        <a:rPr kumimoji="0" lang="ru-RU" sz="1800" u="sng" kern="1200" baseline="0" dirty="0" smtClean="0">
                          <a:solidFill>
                            <a:schemeClr val="accent2"/>
                          </a:solidFill>
                          <a:latin typeface="+mn-lt"/>
                          <a:ea typeface="+mn-ea"/>
                          <a:cs typeface="+mn-cs"/>
                        </a:rPr>
                        <a:t>ответом</a:t>
                      </a:r>
                      <a:endParaRPr lang="ru-RU" u="sng" dirty="0">
                        <a:solidFill>
                          <a:schemeClr val="accent2"/>
                        </a:solidFill>
                      </a:endParaRPr>
                    </a:p>
                  </a:txBody>
                  <a:tcPr/>
                </a:tc>
              </a:tr>
              <a:tr h="370840">
                <a:tc>
                  <a:txBody>
                    <a:bodyPr/>
                    <a:lstStyle/>
                    <a:p>
                      <a:r>
                        <a:rPr lang="ru-RU" dirty="0" smtClean="0"/>
                        <a:t>5</a:t>
                      </a:r>
                      <a:endParaRPr lang="ru-RU" dirty="0"/>
                    </a:p>
                  </a:txBody>
                  <a:tcPr/>
                </a:tc>
                <a:tc>
                  <a:txBody>
                    <a:bodyPr/>
                    <a:lstStyle/>
                    <a:p>
                      <a:r>
                        <a:rPr lang="ru-RU" u="sng" dirty="0" smtClean="0"/>
                        <a:t>Устная часть</a:t>
                      </a:r>
                      <a:endParaRPr lang="ru-RU" u="sng" dirty="0"/>
                    </a:p>
                  </a:txBody>
                  <a:tcPr/>
                </a:tc>
                <a:tc>
                  <a:txBody>
                    <a:bodyPr/>
                    <a:lstStyle/>
                    <a:p>
                      <a:r>
                        <a:rPr lang="ru-RU" dirty="0" smtClean="0"/>
                        <a:t>4</a:t>
                      </a:r>
                      <a:endParaRPr lang="ru-RU" dirty="0"/>
                    </a:p>
                  </a:txBody>
                  <a:tcPr/>
                </a:tc>
                <a:tc>
                  <a:txBody>
                    <a:bodyPr/>
                    <a:lstStyle/>
                    <a:p>
                      <a:r>
                        <a:rPr lang="ru-RU" dirty="0" smtClean="0"/>
                        <a:t>20</a:t>
                      </a:r>
                      <a:endParaRPr lang="ru-RU" dirty="0"/>
                    </a:p>
                  </a:txBody>
                  <a:tcPr/>
                </a:tc>
                <a:tc>
                  <a:txBody>
                    <a:bodyPr/>
                    <a:lstStyle/>
                    <a:p>
                      <a:r>
                        <a:rPr lang="ru-RU" dirty="0" smtClean="0"/>
                        <a:t>20</a:t>
                      </a:r>
                      <a:endParaRPr lang="ru-RU" dirty="0"/>
                    </a:p>
                  </a:txBody>
                  <a:tcPr/>
                </a:tc>
                <a:tc>
                  <a:txBody>
                    <a:bodyPr/>
                    <a:lstStyle/>
                    <a:p>
                      <a:endParaRPr lang="ru-RU"/>
                    </a:p>
                  </a:txBody>
                  <a:tcPr/>
                </a:tc>
              </a:tr>
              <a:tr h="370840">
                <a:tc>
                  <a:txBody>
                    <a:bodyPr/>
                    <a:lstStyle/>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Итого</a:t>
                      </a:r>
                    </a:p>
                    <a:p>
                      <a:endParaRPr lang="ru-RU" dirty="0"/>
                    </a:p>
                  </a:txBody>
                  <a:tcPr/>
                </a:tc>
                <a:tc>
                  <a:txBody>
                    <a:bodyPr/>
                    <a:lstStyle/>
                    <a:p>
                      <a:r>
                        <a:rPr lang="ru-RU" dirty="0" smtClean="0"/>
                        <a:t>44</a:t>
                      </a:r>
                      <a:endParaRPr lang="ru-RU" dirty="0"/>
                    </a:p>
                  </a:txBody>
                  <a:tcPr/>
                </a:tc>
                <a:tc>
                  <a:txBody>
                    <a:bodyPr/>
                    <a:lstStyle/>
                    <a:p>
                      <a:r>
                        <a:rPr lang="ru-RU" dirty="0" smtClean="0"/>
                        <a:t>100</a:t>
                      </a:r>
                      <a:endParaRPr lang="ru-RU" dirty="0"/>
                    </a:p>
                  </a:txBody>
                  <a:tcPr/>
                </a:tc>
                <a:tc>
                  <a:txBody>
                    <a:bodyPr/>
                    <a:lstStyle/>
                    <a:p>
                      <a:r>
                        <a:rPr lang="ru-RU" dirty="0" smtClean="0"/>
                        <a:t>100</a:t>
                      </a:r>
                      <a:endParaRPr lang="ru-RU" dirty="0"/>
                    </a:p>
                  </a:txBody>
                  <a:tcPr/>
                </a:tc>
                <a:tc>
                  <a:txBody>
                    <a:bodyPr/>
                    <a:lstStyle/>
                    <a:p>
                      <a:endParaRPr lang="ru-RU" dirty="0"/>
                    </a:p>
                  </a:txBody>
                  <a:tcPr/>
                </a:tc>
              </a:tr>
            </a:tbl>
          </a:graphicData>
        </a:graphic>
      </p:graphicFrame>
      <p:sp>
        <p:nvSpPr>
          <p:cNvPr id="3" name="Title 2"/>
          <p:cNvSpPr>
            <a:spLocks noGrp="1"/>
          </p:cNvSpPr>
          <p:nvPr>
            <p:ph type="title"/>
          </p:nvPr>
        </p:nvSpPr>
        <p:spPr/>
        <p:txBody>
          <a:bodyPr>
            <a:normAutofit fontScale="90000"/>
          </a:bodyPr>
          <a:lstStyle/>
          <a:p>
            <a:r>
              <a:rPr lang="ru-RU" dirty="0" smtClean="0"/>
              <a:t>Структура экзаменационной работы</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990600" lvl="1" indent="-533400">
              <a:lnSpc>
                <a:spcPct val="80000"/>
              </a:lnSpc>
            </a:pPr>
            <a:r>
              <a:rPr lang="ru-RU" sz="2000" dirty="0" smtClean="0">
                <a:solidFill>
                  <a:srgbClr val="7030A0"/>
                </a:solidFill>
              </a:rPr>
              <a:t>Учащиеся используют «красную строку», отступая от края страницы (полей) на несколько знаков в начале каждого абзаца.</a:t>
            </a:r>
          </a:p>
          <a:p>
            <a:pPr marL="990600" lvl="1" indent="-533400">
              <a:lnSpc>
                <a:spcPct val="80000"/>
              </a:lnSpc>
            </a:pPr>
            <a:endParaRPr lang="ru-RU" sz="2000" dirty="0" smtClean="0">
              <a:solidFill>
                <a:srgbClr val="7030A0"/>
              </a:solidFill>
            </a:endParaRPr>
          </a:p>
          <a:p>
            <a:pPr marL="990600" lvl="1" indent="-533400">
              <a:lnSpc>
                <a:spcPct val="80000"/>
              </a:lnSpc>
            </a:pPr>
            <a:r>
              <a:rPr lang="ru-RU" sz="2000" dirty="0" smtClean="0"/>
              <a:t>Учащиеся не используют «красную строку», не отступая от края страницы (полей) на несколько знаков в начале каждого абзаца, левый край текста ровный, но при этом пропускает между абзацами «лишнюю строку»,  делает большой пробел между последней строкой предшествующего абзаца и первой строкой последующего абзаца.</a:t>
            </a:r>
          </a:p>
          <a:p>
            <a:pPr marL="990600" lvl="1" indent="-533400">
              <a:lnSpc>
                <a:spcPct val="80000"/>
              </a:lnSpc>
            </a:pPr>
            <a:endParaRPr lang="ru-RU" sz="2000" dirty="0" smtClean="0"/>
          </a:p>
          <a:p>
            <a:pPr marL="990600" lvl="1" indent="-533400">
              <a:lnSpc>
                <a:spcPct val="80000"/>
              </a:lnSpc>
            </a:pPr>
            <a:r>
              <a:rPr lang="ru-RU" sz="2000" dirty="0" smtClean="0">
                <a:solidFill>
                  <a:srgbClr val="7030A0"/>
                </a:solidFill>
              </a:rPr>
              <a:t>Учащийся одновременно и использует «красную строку», и делает большой пробел между последней строкой предшествующего абзаца и первой строкой последующего абзаца.</a:t>
            </a:r>
          </a:p>
          <a:p>
            <a:endParaRPr lang="ru-RU" dirty="0"/>
          </a:p>
        </p:txBody>
      </p:sp>
      <p:sp>
        <p:nvSpPr>
          <p:cNvPr id="3" name="Title 2"/>
          <p:cNvSpPr>
            <a:spLocks noGrp="1"/>
          </p:cNvSpPr>
          <p:nvPr>
            <p:ph type="title"/>
          </p:nvPr>
        </p:nvSpPr>
        <p:spPr/>
        <p:txBody>
          <a:bodyPr/>
          <a:lstStyle/>
          <a:p>
            <a:r>
              <a:rPr lang="ru-RU" dirty="0" smtClean="0">
                <a:solidFill>
                  <a:srgbClr val="3333CC"/>
                </a:solidFill>
              </a:rPr>
              <a:t>ДЕЛЕНИЕ ТЕКСТА НА АБЗАЦЫ</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2756519"/>
          </a:xfrm>
        </p:spPr>
        <p:txBody>
          <a:bodyPr>
            <a:normAutofit fontScale="90000"/>
          </a:bodyPr>
          <a:lstStyle/>
          <a:p>
            <a:r>
              <a:rPr lang="ru-RU" dirty="0" smtClean="0"/>
              <a:t/>
            </a:r>
            <a:br>
              <a:rPr lang="ru-RU" dirty="0" smtClean="0"/>
            </a:br>
            <a:r>
              <a:rPr lang="ru-RU" dirty="0" smtClean="0"/>
              <a:t>     </a:t>
            </a:r>
            <a:r>
              <a:rPr lang="ru-RU" dirty="0" smtClean="0">
                <a:solidFill>
                  <a:srgbClr val="3333CC"/>
                </a:solidFill>
              </a:rPr>
              <a:t>Методические рекомендации по подготовке</a:t>
            </a:r>
            <a:r>
              <a:rPr lang="en-US" dirty="0" smtClean="0">
                <a:solidFill>
                  <a:srgbClr val="3333CC"/>
                </a:solidFill>
              </a:rPr>
              <a:t> </a:t>
            </a:r>
            <a:r>
              <a:rPr lang="ru-RU" dirty="0" smtClean="0">
                <a:solidFill>
                  <a:srgbClr val="3333CC"/>
                </a:solidFill>
              </a:rPr>
              <a:t>учащихся к  выполнению              задания №39 по немецкому языку</a:t>
            </a:r>
            <a:endParaRPr lang="ru-RU" dirty="0"/>
          </a:p>
        </p:txBody>
      </p:sp>
      <p:sp>
        <p:nvSpPr>
          <p:cNvPr id="3" name="Subtitle 2"/>
          <p:cNvSpPr>
            <a:spLocks noGrp="1"/>
          </p:cNvSpPr>
          <p:nvPr>
            <p:ph type="subTitle" idx="1"/>
          </p:nvPr>
        </p:nvSpPr>
        <p:spPr/>
        <p:txBody>
          <a:bodyPr/>
          <a:lstStyle/>
          <a:p>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ru-RU" sz="2800" i="1" dirty="0" smtClean="0">
                <a:solidFill>
                  <a:srgbClr val="3333CC"/>
                </a:solidFill>
              </a:rPr>
              <a:t>Личное письмо:</a:t>
            </a:r>
          </a:p>
          <a:p>
            <a:r>
              <a:rPr lang="ru-RU" sz="2800" dirty="0" smtClean="0"/>
              <a:t>Внимательно прочитать не только инструкции, но и текст-стимул;</a:t>
            </a:r>
          </a:p>
          <a:p>
            <a:r>
              <a:rPr lang="ru-RU" sz="2800" dirty="0" smtClean="0"/>
              <a:t>При ознакомлении с текстом- стимулом выделить главные вопросы, которые стоит раскрыть в ответном письме;</a:t>
            </a:r>
          </a:p>
          <a:p>
            <a:r>
              <a:rPr lang="ru-RU" sz="2800" dirty="0" smtClean="0"/>
              <a:t>Составить разные типы вопросов для запроса информации;</a:t>
            </a:r>
          </a:p>
          <a:p>
            <a:r>
              <a:rPr lang="ru-RU" sz="2800" dirty="0" smtClean="0"/>
              <a:t>Наметить план своего ответного письма;</a:t>
            </a:r>
          </a:p>
          <a:p>
            <a:r>
              <a:rPr lang="ru-RU" sz="2800" dirty="0" smtClean="0"/>
              <a:t>Не забыть написать город и дату в правом верхнем углу письма;</a:t>
            </a:r>
          </a:p>
          <a:p>
            <a:endParaRPr lang="ru-RU" dirty="0"/>
          </a:p>
        </p:txBody>
      </p:sp>
      <p:sp>
        <p:nvSpPr>
          <p:cNvPr id="3" name="Title 2"/>
          <p:cNvSpPr>
            <a:spLocks noGrp="1"/>
          </p:cNvSpPr>
          <p:nvPr>
            <p:ph type="title"/>
          </p:nvPr>
        </p:nvSpPr>
        <p:spPr/>
        <p:txBody>
          <a:bodyPr>
            <a:normAutofit fontScale="90000"/>
          </a:bodyPr>
          <a:lstStyle/>
          <a:p>
            <a:r>
              <a:rPr lang="ru-RU" sz="4400" dirty="0" smtClean="0">
                <a:solidFill>
                  <a:srgbClr val="3333CC"/>
                </a:solidFill>
              </a:rPr>
              <a:t>Стратегии выполнения тестовых заданий раздела «Письмо»</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ru-RU" sz="2800" dirty="0" smtClean="0"/>
              <a:t>Для успешного написания письма необходимо не выходить за рамки количества слов, предложенных в задании.</a:t>
            </a:r>
            <a:br>
              <a:rPr lang="ru-RU" sz="2800" dirty="0" smtClean="0"/>
            </a:br>
            <a:r>
              <a:rPr lang="ru-RU" sz="2800" dirty="0" smtClean="0"/>
              <a:t/>
            </a:r>
            <a:br>
              <a:rPr lang="ru-RU" sz="2800" dirty="0" smtClean="0"/>
            </a:br>
            <a:r>
              <a:rPr lang="ru-RU" sz="2800" dirty="0" smtClean="0"/>
              <a:t>Четко придерживаться структуры:</a:t>
            </a:r>
            <a:br>
              <a:rPr lang="ru-RU" sz="2800" dirty="0" smtClean="0"/>
            </a:br>
            <a:r>
              <a:rPr lang="ru-RU" sz="2800" b="1" dirty="0" smtClean="0"/>
              <a:t>3 - 7 – 3 </a:t>
            </a:r>
            <a:br>
              <a:rPr lang="ru-RU" sz="2800" b="1" dirty="0" smtClean="0"/>
            </a:br>
            <a:r>
              <a:rPr lang="ru-RU" sz="2800" dirty="0" smtClean="0"/>
              <a:t>(количество предложений в тексте).</a:t>
            </a:r>
            <a:br>
              <a:rPr lang="ru-RU" sz="2800" dirty="0" smtClean="0"/>
            </a:br>
            <a:r>
              <a:rPr lang="ru-RU" sz="2800" b="1" dirty="0" smtClean="0"/>
              <a:t>3</a:t>
            </a:r>
            <a:r>
              <a:rPr lang="ru-RU" sz="2800" dirty="0" smtClean="0"/>
              <a:t>- начало.</a:t>
            </a:r>
            <a:br>
              <a:rPr lang="ru-RU" sz="2800" dirty="0" smtClean="0"/>
            </a:br>
            <a:r>
              <a:rPr lang="ru-RU" sz="2800" b="1" dirty="0" smtClean="0"/>
              <a:t>7</a:t>
            </a:r>
            <a:r>
              <a:rPr lang="ru-RU" sz="2800" dirty="0" smtClean="0"/>
              <a:t>- основная часть</a:t>
            </a:r>
            <a:br>
              <a:rPr lang="ru-RU" sz="2800" dirty="0" smtClean="0"/>
            </a:br>
            <a:r>
              <a:rPr lang="ru-RU" sz="2800" b="1" dirty="0" smtClean="0"/>
              <a:t>3</a:t>
            </a:r>
            <a:r>
              <a:rPr lang="ru-RU" sz="2800" dirty="0" smtClean="0"/>
              <a:t> – окончание</a:t>
            </a:r>
            <a:br>
              <a:rPr lang="ru-RU" sz="2800" dirty="0" smtClean="0"/>
            </a:br>
            <a:r>
              <a:rPr lang="ru-RU" sz="2800" dirty="0" smtClean="0"/>
              <a:t>-В каждом предложении следует употреблять </a:t>
            </a:r>
            <a:br>
              <a:rPr lang="ru-RU" sz="2800" dirty="0" smtClean="0"/>
            </a:br>
            <a:r>
              <a:rPr lang="ru-RU" sz="2800" dirty="0" smtClean="0"/>
              <a:t>не более 7 – 10 слов.</a:t>
            </a:r>
            <a:endParaRPr lang="ru-RU" dirty="0"/>
          </a:p>
        </p:txBody>
      </p:sp>
      <p:sp>
        <p:nvSpPr>
          <p:cNvPr id="3" name="Title 2"/>
          <p:cNvSpPr>
            <a:spLocks noGrp="1"/>
          </p:cNvSpPr>
          <p:nvPr>
            <p:ph type="title"/>
          </p:nvPr>
        </p:nvSpPr>
        <p:spPr/>
        <p:txBody>
          <a:bodyPr>
            <a:normAutofit fontScale="90000"/>
          </a:bodyPr>
          <a:lstStyle/>
          <a:p>
            <a:r>
              <a:rPr lang="ru-RU" sz="4400" dirty="0" smtClean="0">
                <a:solidFill>
                  <a:srgbClr val="3333CC"/>
                </a:solidFill>
              </a:rPr>
              <a:t> Требования к написанию текста</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ru-RU" sz="3200" i="1" dirty="0" smtClean="0">
                <a:solidFill>
                  <a:srgbClr val="3333CC"/>
                </a:solidFill>
              </a:rPr>
              <a:t/>
            </a:r>
            <a:br>
              <a:rPr lang="ru-RU" sz="3200" i="1" dirty="0" smtClean="0">
                <a:solidFill>
                  <a:srgbClr val="3333CC"/>
                </a:solidFill>
              </a:rPr>
            </a:br>
            <a:r>
              <a:rPr lang="ru-RU" sz="3200" i="1" dirty="0" smtClean="0">
                <a:solidFill>
                  <a:srgbClr val="3333CC"/>
                </a:solidFill>
              </a:rPr>
              <a:t/>
            </a:r>
            <a:br>
              <a:rPr lang="ru-RU" sz="3200" i="1" dirty="0" smtClean="0">
                <a:solidFill>
                  <a:srgbClr val="3333CC"/>
                </a:solidFill>
              </a:rPr>
            </a:br>
            <a:r>
              <a:rPr lang="ru-RU" sz="3200" i="1" dirty="0" smtClean="0"/>
              <a:t/>
            </a:r>
            <a:br>
              <a:rPr lang="ru-RU" sz="3200" i="1" dirty="0" smtClean="0"/>
            </a:br>
            <a:r>
              <a:rPr lang="de-DE" sz="3200" i="1" dirty="0" smtClean="0"/>
              <a:t>                                                                </a:t>
            </a:r>
            <a:r>
              <a:rPr lang="ru-RU" sz="3200" i="1" dirty="0" smtClean="0"/>
              <a:t>                       </a:t>
            </a:r>
            <a:r>
              <a:rPr lang="de-DE" sz="3200" i="1" dirty="0" smtClean="0"/>
              <a:t>Orjol</a:t>
            </a:r>
            <a:r>
              <a:rPr lang="de-DE" sz="2800" dirty="0" smtClean="0"/>
              <a:t>, den 24.April 20</a:t>
            </a:r>
            <a:r>
              <a:rPr lang="ru-RU" sz="2800" dirty="0" smtClean="0"/>
              <a:t>1</a:t>
            </a:r>
            <a:r>
              <a:rPr lang="de-DE" sz="2800" dirty="0" smtClean="0"/>
              <a:t>7</a:t>
            </a:r>
            <a:r>
              <a:rPr lang="ru-RU" sz="2800" dirty="0" smtClean="0"/>
              <a:t/>
            </a:r>
            <a:br>
              <a:rPr lang="ru-RU" sz="2800" dirty="0" smtClean="0"/>
            </a:br>
            <a:r>
              <a:rPr lang="ru-RU" sz="2800" dirty="0" smtClean="0"/>
              <a:t> </a:t>
            </a:r>
            <a:r>
              <a:rPr lang="de-DE" sz="2800" dirty="0" smtClean="0"/>
              <a:t>                                                           </a:t>
            </a:r>
            <a:r>
              <a:rPr lang="ru-RU" sz="2800" dirty="0" smtClean="0"/>
              <a:t>                                       </a:t>
            </a:r>
            <a:r>
              <a:rPr lang="de-DE" sz="2800" dirty="0" smtClean="0"/>
              <a:t> </a:t>
            </a:r>
            <a:r>
              <a:rPr lang="de-DE" sz="3200" i="1" dirty="0" smtClean="0"/>
              <a:t>Orjol</a:t>
            </a:r>
            <a:r>
              <a:rPr lang="de-DE" sz="2800" dirty="0" smtClean="0"/>
              <a:t>, den 24.April</a:t>
            </a:r>
            <a:r>
              <a:rPr lang="ru-RU" sz="2800" dirty="0" smtClean="0"/>
              <a:t/>
            </a:r>
            <a:br>
              <a:rPr lang="ru-RU" sz="2800" dirty="0" smtClean="0"/>
            </a:br>
            <a:r>
              <a:rPr lang="ru-RU" sz="2800" dirty="0" smtClean="0"/>
              <a:t> </a:t>
            </a:r>
            <a:r>
              <a:rPr lang="de-DE" sz="2800" dirty="0" smtClean="0"/>
              <a:t>                                                      </a:t>
            </a:r>
            <a:r>
              <a:rPr lang="ru-RU" sz="2800" dirty="0" smtClean="0"/>
              <a:t>                                            </a:t>
            </a:r>
            <a:r>
              <a:rPr lang="de-DE" sz="2800" dirty="0" smtClean="0"/>
              <a:t> </a:t>
            </a:r>
            <a:r>
              <a:rPr lang="de-DE" sz="3200" i="1" dirty="0" smtClean="0"/>
              <a:t>Orjol</a:t>
            </a:r>
            <a:r>
              <a:rPr lang="de-DE" sz="2800" dirty="0" smtClean="0"/>
              <a:t>, 02.03.</a:t>
            </a:r>
            <a:r>
              <a:rPr lang="ru-RU" sz="2800" dirty="0" smtClean="0"/>
              <a:t>1</a:t>
            </a:r>
            <a:r>
              <a:rPr lang="de-DE" sz="2800" dirty="0" smtClean="0"/>
              <a:t>7</a:t>
            </a:r>
            <a:r>
              <a:rPr lang="ru-RU" sz="2800" dirty="0" smtClean="0"/>
              <a:t>    </a:t>
            </a:r>
            <a:br>
              <a:rPr lang="ru-RU" sz="2800" dirty="0" smtClean="0"/>
            </a:br>
            <a:r>
              <a:rPr lang="ru-RU" sz="2800" dirty="0" smtClean="0"/>
              <a:t> </a:t>
            </a:r>
            <a:r>
              <a:rPr lang="de-DE" sz="2800" dirty="0" smtClean="0"/>
              <a:t>                                                              </a:t>
            </a:r>
            <a:r>
              <a:rPr lang="ru-RU" sz="2800" dirty="0" smtClean="0"/>
              <a:t>                                     </a:t>
            </a:r>
            <a:r>
              <a:rPr lang="de-DE" sz="3200" i="1" dirty="0" smtClean="0"/>
              <a:t>Orjol</a:t>
            </a:r>
            <a:r>
              <a:rPr lang="de-DE" sz="2800" dirty="0" smtClean="0"/>
              <a:t>, den 02.03.</a:t>
            </a:r>
            <a:r>
              <a:rPr lang="ru-RU" sz="2800" dirty="0" smtClean="0"/>
              <a:t>1</a:t>
            </a:r>
            <a:r>
              <a:rPr lang="de-DE" sz="2800" dirty="0" smtClean="0"/>
              <a:t>7</a:t>
            </a:r>
            <a:r>
              <a:rPr lang="ru-RU" sz="2800" dirty="0" smtClean="0"/>
              <a:t/>
            </a:r>
            <a:br>
              <a:rPr lang="ru-RU" sz="2800" dirty="0" smtClean="0"/>
            </a:br>
            <a:r>
              <a:rPr lang="ru-RU" sz="2800" dirty="0" smtClean="0"/>
              <a:t> </a:t>
            </a:r>
            <a:r>
              <a:rPr lang="de-DE" sz="2800" dirty="0" smtClean="0"/>
              <a:t>                                                          </a:t>
            </a:r>
            <a:r>
              <a:rPr lang="ru-RU" sz="2800" dirty="0" smtClean="0"/>
              <a:t>                                        </a:t>
            </a:r>
            <a:r>
              <a:rPr lang="de-DE" sz="2800" dirty="0" smtClean="0"/>
              <a:t> </a:t>
            </a:r>
            <a:r>
              <a:rPr lang="de-DE" sz="3200" i="1" dirty="0" smtClean="0"/>
              <a:t>Orjol</a:t>
            </a:r>
            <a:r>
              <a:rPr lang="de-DE" sz="2800" dirty="0" smtClean="0"/>
              <a:t>, 5.Dez.20</a:t>
            </a:r>
            <a:r>
              <a:rPr lang="ru-RU" sz="2800" dirty="0" smtClean="0"/>
              <a:t>1</a:t>
            </a:r>
            <a:r>
              <a:rPr lang="de-DE" sz="2800" dirty="0" smtClean="0"/>
              <a:t>7</a:t>
            </a:r>
            <a:r>
              <a:rPr lang="ru-RU" sz="2800" dirty="0" smtClean="0"/>
              <a:t/>
            </a:r>
            <a:br>
              <a:rPr lang="ru-RU" sz="2800" dirty="0" smtClean="0"/>
            </a:br>
            <a:r>
              <a:rPr lang="ru-RU" sz="2800" dirty="0" smtClean="0"/>
              <a:t> </a:t>
            </a:r>
            <a:r>
              <a:rPr lang="de-DE" sz="2800" dirty="0" smtClean="0"/>
              <a:t>                                                                </a:t>
            </a:r>
            <a:r>
              <a:rPr lang="ru-RU" sz="2800" dirty="0" smtClean="0"/>
              <a:t>                                   </a:t>
            </a:r>
            <a:r>
              <a:rPr lang="de-DE" sz="3200" i="1" dirty="0" smtClean="0"/>
              <a:t>Orjol</a:t>
            </a:r>
            <a:r>
              <a:rPr lang="de-DE" sz="2800" dirty="0" smtClean="0"/>
              <a:t>,</a:t>
            </a:r>
            <a:r>
              <a:rPr lang="ru-RU" sz="2800" dirty="0" smtClean="0"/>
              <a:t> </a:t>
            </a:r>
            <a:r>
              <a:rPr lang="de-DE" sz="2800" dirty="0" smtClean="0"/>
              <a:t>am 20.06.20</a:t>
            </a:r>
            <a:r>
              <a:rPr lang="ru-RU" sz="2800" dirty="0" smtClean="0"/>
              <a:t>1</a:t>
            </a:r>
            <a:r>
              <a:rPr lang="de-DE" sz="2800" dirty="0" smtClean="0"/>
              <a:t>7</a:t>
            </a:r>
            <a:r>
              <a:rPr lang="ru-RU" sz="2800" dirty="0" smtClean="0"/>
              <a:t/>
            </a:r>
            <a:br>
              <a:rPr lang="ru-RU" sz="2800" dirty="0" smtClean="0"/>
            </a:br>
            <a:r>
              <a:rPr lang="de-DE" sz="2800" dirty="0" smtClean="0"/>
              <a:t>                                                            </a:t>
            </a:r>
            <a:r>
              <a:rPr lang="ru-RU" sz="2800" dirty="0" smtClean="0"/>
              <a:t>                                        </a:t>
            </a:r>
            <a:r>
              <a:rPr lang="de-DE" sz="3200" i="1" dirty="0" smtClean="0"/>
              <a:t>Orjol</a:t>
            </a:r>
            <a:r>
              <a:rPr lang="de-DE" sz="2800" dirty="0" smtClean="0"/>
              <a:t>,</a:t>
            </a:r>
            <a:r>
              <a:rPr lang="ru-RU" sz="2800" dirty="0" smtClean="0"/>
              <a:t> </a:t>
            </a:r>
            <a:r>
              <a:rPr lang="de-DE" sz="2800" dirty="0" smtClean="0"/>
              <a:t>im Juni</a:t>
            </a:r>
            <a:r>
              <a:rPr lang="ru-RU" sz="2800" dirty="0" smtClean="0"/>
              <a:t> 201</a:t>
            </a:r>
            <a:r>
              <a:rPr lang="de-DE" sz="2800" dirty="0" smtClean="0"/>
              <a:t>7</a:t>
            </a:r>
            <a:endParaRPr lang="ru-RU" dirty="0"/>
          </a:p>
        </p:txBody>
      </p:sp>
      <p:sp>
        <p:nvSpPr>
          <p:cNvPr id="3" name="Title 2"/>
          <p:cNvSpPr>
            <a:spLocks noGrp="1"/>
          </p:cNvSpPr>
          <p:nvPr>
            <p:ph type="title"/>
          </p:nvPr>
        </p:nvSpPr>
        <p:spPr/>
        <p:txBody>
          <a:bodyPr>
            <a:normAutofit fontScale="90000"/>
          </a:bodyPr>
          <a:lstStyle/>
          <a:p>
            <a:r>
              <a:rPr lang="ru-RU" sz="4000" i="1" dirty="0" smtClean="0">
                <a:solidFill>
                  <a:srgbClr val="3333CC"/>
                </a:solidFill>
              </a:rPr>
              <a:t>Варианты написания адреса (только названия города) и даты</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u-RU" sz="3200" i="1" dirty="0" smtClean="0">
                <a:solidFill>
                  <a:srgbClr val="3333CC"/>
                </a:solidFill>
              </a:rPr>
              <a:t/>
            </a:r>
            <a:br>
              <a:rPr lang="ru-RU" sz="3200" i="1" dirty="0" smtClean="0">
                <a:solidFill>
                  <a:srgbClr val="3333CC"/>
                </a:solidFill>
              </a:rPr>
            </a:br>
            <a:r>
              <a:rPr lang="de-DE" sz="3200" i="1" dirty="0" smtClean="0">
                <a:solidFill>
                  <a:srgbClr val="3333CC"/>
                </a:solidFill>
              </a:rPr>
              <a:t/>
            </a:r>
            <a:br>
              <a:rPr lang="de-DE" sz="3200" i="1" dirty="0" smtClean="0">
                <a:solidFill>
                  <a:srgbClr val="3333CC"/>
                </a:solidFill>
              </a:rPr>
            </a:br>
            <a:r>
              <a:rPr lang="de-DE" sz="3200" i="1" dirty="0" smtClean="0"/>
              <a:t/>
            </a:r>
            <a:br>
              <a:rPr lang="de-DE" sz="3200" i="1" dirty="0" smtClean="0"/>
            </a:br>
            <a:r>
              <a:rPr lang="de-DE" sz="3600" dirty="0" smtClean="0">
                <a:latin typeface="Times New Roman" pitchFamily="18" charset="0"/>
                <a:cs typeface="Times New Roman" pitchFamily="18" charset="0"/>
              </a:rPr>
              <a:t>Liebe Katrin, / Lieber Max,</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de-DE" sz="3600" dirty="0" smtClean="0">
                <a:latin typeface="Times New Roman" pitchFamily="18" charset="0"/>
                <a:cs typeface="Times New Roman" pitchFamily="18" charset="0"/>
              </a:rPr>
              <a:t>Liebe Katrin! / Lieber Max!</a:t>
            </a:r>
            <a:br>
              <a:rPr lang="de-DE" sz="3600" dirty="0" smtClean="0">
                <a:latin typeface="Times New Roman" pitchFamily="18" charset="0"/>
                <a:cs typeface="Times New Roman" pitchFamily="18" charset="0"/>
              </a:rPr>
            </a:br>
            <a:r>
              <a:rPr lang="it-IT" sz="3600" dirty="0" smtClean="0">
                <a:latin typeface="Times New Roman" pitchFamily="18" charset="0"/>
                <a:cs typeface="Times New Roman" pitchFamily="18" charset="0"/>
              </a:rPr>
              <a:t>Hallo Anna, </a:t>
            </a:r>
            <a:r>
              <a:rPr lang="ru-RU" sz="3600" dirty="0" smtClean="0">
                <a:latin typeface="Times New Roman" pitchFamily="18" charset="0"/>
                <a:cs typeface="Times New Roman" pitchFamily="18" charset="0"/>
              </a:rPr>
              <a:t>/ </a:t>
            </a:r>
            <a:r>
              <a:rPr lang="it-IT" sz="3600" dirty="0" smtClean="0">
                <a:latin typeface="Times New Roman" pitchFamily="18" charset="0"/>
                <a:cs typeface="Times New Roman" pitchFamily="18" charset="0"/>
              </a:rPr>
              <a:t>Hallo Anna!</a:t>
            </a:r>
            <a:endParaRPr lang="ru-RU" sz="3600" dirty="0"/>
          </a:p>
        </p:txBody>
      </p:sp>
      <p:sp>
        <p:nvSpPr>
          <p:cNvPr id="3" name="Title 2"/>
          <p:cNvSpPr>
            <a:spLocks noGrp="1"/>
          </p:cNvSpPr>
          <p:nvPr>
            <p:ph type="title"/>
          </p:nvPr>
        </p:nvSpPr>
        <p:spPr/>
        <p:txBody>
          <a:bodyPr>
            <a:normAutofit fontScale="90000"/>
          </a:bodyPr>
          <a:lstStyle/>
          <a:p>
            <a:r>
              <a:rPr lang="ru-RU" sz="4400" i="1" dirty="0" smtClean="0">
                <a:solidFill>
                  <a:srgbClr val="3333CC"/>
                </a:solidFill>
              </a:rPr>
              <a:t>Варианты написания обращения</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80000"/>
              </a:lnSpc>
            </a:pPr>
            <a:r>
              <a:rPr lang="de-DE" sz="2800" dirty="0" smtClean="0"/>
              <a:t>Mit besten Grüßen…</a:t>
            </a:r>
          </a:p>
          <a:p>
            <a:pPr>
              <a:lnSpc>
                <a:spcPct val="80000"/>
              </a:lnSpc>
            </a:pPr>
            <a:r>
              <a:rPr lang="de-DE" sz="2800" dirty="0" smtClean="0"/>
              <a:t>Beste Grüße aus Orjol…</a:t>
            </a:r>
          </a:p>
          <a:p>
            <a:pPr>
              <a:lnSpc>
                <a:spcPct val="80000"/>
              </a:lnSpc>
            </a:pPr>
            <a:r>
              <a:rPr lang="de-DE" sz="2800" dirty="0" smtClean="0"/>
              <a:t>Herzliche Grüße…</a:t>
            </a:r>
          </a:p>
          <a:p>
            <a:pPr>
              <a:lnSpc>
                <a:spcPct val="80000"/>
              </a:lnSpc>
            </a:pPr>
            <a:r>
              <a:rPr lang="de-DE" sz="2800" dirty="0" smtClean="0"/>
              <a:t>Viele liebe Grüße…</a:t>
            </a:r>
          </a:p>
          <a:p>
            <a:pPr>
              <a:lnSpc>
                <a:spcPct val="80000"/>
              </a:lnSpc>
            </a:pPr>
            <a:r>
              <a:rPr lang="de-DE" sz="2800" dirty="0" smtClean="0"/>
              <a:t>Viele herzliche Grüße…</a:t>
            </a:r>
          </a:p>
          <a:p>
            <a:pPr>
              <a:lnSpc>
                <a:spcPct val="80000"/>
              </a:lnSpc>
            </a:pPr>
            <a:r>
              <a:rPr lang="de-DE" sz="2800" dirty="0" smtClean="0"/>
              <a:t>Es grüßt dich…</a:t>
            </a:r>
          </a:p>
          <a:p>
            <a:pPr>
              <a:lnSpc>
                <a:spcPct val="80000"/>
              </a:lnSpc>
            </a:pPr>
            <a:r>
              <a:rPr lang="de-DE" sz="2800" dirty="0" smtClean="0"/>
              <a:t>Alles Liebe…</a:t>
            </a:r>
          </a:p>
          <a:p>
            <a:pPr>
              <a:lnSpc>
                <a:spcPct val="80000"/>
              </a:lnSpc>
            </a:pPr>
            <a:r>
              <a:rPr lang="de-DE" sz="2800" dirty="0" smtClean="0"/>
              <a:t>Bis bald…</a:t>
            </a:r>
          </a:p>
          <a:p>
            <a:pPr>
              <a:lnSpc>
                <a:spcPct val="80000"/>
              </a:lnSpc>
            </a:pPr>
            <a:r>
              <a:rPr lang="de-DE" sz="2800" dirty="0" smtClean="0"/>
              <a:t>Grüße aus dem verschneiten Orjol…</a:t>
            </a:r>
          </a:p>
          <a:p>
            <a:endParaRPr lang="ru-RU" dirty="0"/>
          </a:p>
        </p:txBody>
      </p:sp>
      <p:sp>
        <p:nvSpPr>
          <p:cNvPr id="3" name="Title 2"/>
          <p:cNvSpPr>
            <a:spLocks noGrp="1"/>
          </p:cNvSpPr>
          <p:nvPr>
            <p:ph type="title"/>
          </p:nvPr>
        </p:nvSpPr>
        <p:spPr/>
        <p:txBody>
          <a:bodyPr>
            <a:normAutofit fontScale="90000"/>
          </a:bodyPr>
          <a:lstStyle/>
          <a:p>
            <a:r>
              <a:rPr lang="ru-RU" sz="4400" dirty="0" smtClean="0">
                <a:solidFill>
                  <a:srgbClr val="3333CC"/>
                </a:solidFill>
              </a:rPr>
              <a:t>Завершающие фразы, которые могут быть использованы только в личном письме:</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u-RU" sz="2800" dirty="0" smtClean="0"/>
              <a:t/>
            </a:r>
            <a:br>
              <a:rPr lang="ru-RU" sz="2800" dirty="0" smtClean="0"/>
            </a:br>
            <a:r>
              <a:rPr lang="ru-RU" sz="2800" dirty="0" smtClean="0"/>
              <a:t>-Объясняется причина, почему автор заканчивает письмо.</a:t>
            </a:r>
            <a:br>
              <a:rPr lang="ru-RU" sz="2800" dirty="0" smtClean="0"/>
            </a:br>
            <a:r>
              <a:rPr lang="ru-RU" sz="2800" dirty="0" smtClean="0"/>
              <a:t>-Упоминается о дальнейших контактах.</a:t>
            </a:r>
            <a:br>
              <a:rPr lang="ru-RU" sz="2800" dirty="0" smtClean="0"/>
            </a:br>
            <a:r>
              <a:rPr lang="ru-RU" sz="2800" dirty="0" smtClean="0"/>
              <a:t>-Завершающая фраза письма (зависит от степени близости автора и адресата, после нее знаки препинания не ставятся).</a:t>
            </a:r>
            <a:endParaRPr lang="ru-RU" dirty="0"/>
          </a:p>
        </p:txBody>
      </p:sp>
      <p:sp>
        <p:nvSpPr>
          <p:cNvPr id="3" name="Title 2"/>
          <p:cNvSpPr>
            <a:spLocks noGrp="1"/>
          </p:cNvSpPr>
          <p:nvPr>
            <p:ph type="title"/>
          </p:nvPr>
        </p:nvSpPr>
        <p:spPr/>
        <p:txBody>
          <a:bodyPr/>
          <a:lstStyle/>
          <a:p>
            <a:r>
              <a:rPr lang="ru-RU" sz="4400" u="sng" dirty="0" smtClean="0"/>
              <a:t>В конце письма</a:t>
            </a:r>
            <a:r>
              <a:rPr lang="ru-RU" sz="4400" dirty="0" smtClean="0"/>
              <a:t>.</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ctr">
              <a:lnSpc>
                <a:spcPct val="80000"/>
              </a:lnSpc>
              <a:buNone/>
            </a:pPr>
            <a:r>
              <a:rPr lang="ru-RU" sz="2800" b="1" dirty="0" smtClean="0">
                <a:solidFill>
                  <a:srgbClr val="3333CC"/>
                </a:solidFill>
              </a:rPr>
              <a:t>Личное письмо  (структура):</a:t>
            </a:r>
          </a:p>
          <a:p>
            <a:pPr>
              <a:lnSpc>
                <a:spcPct val="80000"/>
              </a:lnSpc>
              <a:buNone/>
            </a:pPr>
            <a:r>
              <a:rPr lang="ru-RU" sz="2800" b="1" dirty="0" smtClean="0"/>
              <a:t>Город (отправителя письма!), дата (вверху, в правой стороне) в одну или две строки;</a:t>
            </a:r>
          </a:p>
          <a:p>
            <a:pPr>
              <a:lnSpc>
                <a:spcPct val="80000"/>
              </a:lnSpc>
              <a:buNone/>
            </a:pPr>
            <a:r>
              <a:rPr lang="ru-RU" sz="2800" b="1" i="1" dirty="0" smtClean="0">
                <a:solidFill>
                  <a:srgbClr val="558ED5"/>
                </a:solidFill>
              </a:rPr>
              <a:t>Пропуск строки;</a:t>
            </a:r>
          </a:p>
          <a:p>
            <a:pPr>
              <a:lnSpc>
                <a:spcPct val="80000"/>
              </a:lnSpc>
              <a:buNone/>
            </a:pPr>
            <a:r>
              <a:rPr lang="ru-RU" sz="2800" b="1" dirty="0" smtClean="0"/>
              <a:t>Обращение (слева, на отдельной строке);</a:t>
            </a:r>
          </a:p>
          <a:p>
            <a:pPr>
              <a:lnSpc>
                <a:spcPct val="80000"/>
              </a:lnSpc>
              <a:buNone/>
            </a:pPr>
            <a:r>
              <a:rPr lang="ru-RU" sz="2800" b="1" i="1" dirty="0" smtClean="0">
                <a:solidFill>
                  <a:srgbClr val="558ED5"/>
                </a:solidFill>
              </a:rPr>
              <a:t>Пропуск строки;</a:t>
            </a:r>
          </a:p>
          <a:p>
            <a:pPr>
              <a:lnSpc>
                <a:spcPct val="80000"/>
              </a:lnSpc>
              <a:buNone/>
            </a:pPr>
            <a:r>
              <a:rPr lang="ru-RU" sz="2800" b="1" dirty="0" smtClean="0"/>
              <a:t>Ссылка на предыдущие контакты, т.е. благодарность за полученное письмо (начало письма); возможно извинение за то, что не ответил раньше.</a:t>
            </a:r>
          </a:p>
          <a:p>
            <a:pPr>
              <a:lnSpc>
                <a:spcPct val="80000"/>
              </a:lnSpc>
              <a:buNone/>
            </a:pPr>
            <a:r>
              <a:rPr lang="ru-RU" sz="2800" b="1" dirty="0" smtClean="0"/>
              <a:t>Основная часть (ответы на вопросы зарубежного друга);</a:t>
            </a:r>
          </a:p>
          <a:p>
            <a:pPr>
              <a:lnSpc>
                <a:spcPct val="80000"/>
              </a:lnSpc>
              <a:buNone/>
            </a:pPr>
            <a:r>
              <a:rPr lang="ru-RU" sz="2800" b="1" dirty="0" smtClean="0"/>
              <a:t>Запрос информации (постановка вопросов в соответствии с заданием);</a:t>
            </a:r>
          </a:p>
          <a:p>
            <a:pPr>
              <a:lnSpc>
                <a:spcPct val="80000"/>
              </a:lnSpc>
              <a:buNone/>
            </a:pPr>
            <a:r>
              <a:rPr lang="ru-RU" sz="2800" b="1" dirty="0" smtClean="0"/>
              <a:t>Упоминание о дальнейших контактах (предпоследняя фраза);</a:t>
            </a:r>
          </a:p>
          <a:p>
            <a:pPr>
              <a:lnSpc>
                <a:spcPct val="80000"/>
              </a:lnSpc>
              <a:buNone/>
            </a:pPr>
            <a:r>
              <a:rPr lang="ru-RU" sz="2800" b="1" i="1" dirty="0" smtClean="0">
                <a:solidFill>
                  <a:srgbClr val="558ED5"/>
                </a:solidFill>
              </a:rPr>
              <a:t>Пропуск строки;</a:t>
            </a:r>
          </a:p>
          <a:p>
            <a:pPr>
              <a:lnSpc>
                <a:spcPct val="80000"/>
              </a:lnSpc>
              <a:buNone/>
            </a:pPr>
            <a:r>
              <a:rPr lang="ru-RU" sz="2800" b="1" dirty="0" smtClean="0"/>
              <a:t>Завершающая фраза (правильная форма в соответствии с неформальным стилем);</a:t>
            </a:r>
          </a:p>
          <a:p>
            <a:pPr>
              <a:lnSpc>
                <a:spcPct val="80000"/>
              </a:lnSpc>
              <a:buNone/>
            </a:pPr>
            <a:r>
              <a:rPr lang="ru-RU" sz="2800" b="1" dirty="0" smtClean="0"/>
              <a:t>Подпись </a:t>
            </a:r>
          </a:p>
          <a:p>
            <a:endParaRPr lang="ru-RU" dirty="0"/>
          </a:p>
        </p:txBody>
      </p:sp>
      <p:sp>
        <p:nvSpPr>
          <p:cNvPr id="3" name="Title 2"/>
          <p:cNvSpPr>
            <a:spLocks noGrp="1"/>
          </p:cNvSpPr>
          <p:nvPr>
            <p:ph type="title"/>
          </p:nvPr>
        </p:nvSpPr>
        <p:spPr/>
        <p:txBody>
          <a:bodyPr/>
          <a:lstStyle/>
          <a:p>
            <a:r>
              <a:rPr lang="ru-RU" b="0" dirty="0" smtClean="0">
                <a:solidFill>
                  <a:srgbClr val="3333CC"/>
                </a:solidFill>
              </a:rPr>
              <a:t>Памятка для учащегося:</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ru-RU" dirty="0" smtClean="0">
                <a:solidFill>
                  <a:srgbClr val="3333CC"/>
                </a:solidFill>
              </a:rPr>
              <a:t>Стратегии выполнения тестовых заданий раздела «Письмо»</a:t>
            </a:r>
            <a:endParaRPr lang="ru-RU" dirty="0"/>
          </a:p>
        </p:txBody>
      </p:sp>
      <p:sp>
        <p:nvSpPr>
          <p:cNvPr id="3" name="Subtitle 2"/>
          <p:cNvSpPr>
            <a:spLocks noGrp="1"/>
          </p:cNvSpPr>
          <p:nvPr>
            <p:ph type="subTitle" idx="1"/>
          </p:nvPr>
        </p:nvSpPr>
        <p:spPr>
          <a:xfrm>
            <a:off x="685800" y="4509119"/>
            <a:ext cx="7772400" cy="302191"/>
          </a:xfrm>
        </p:spPr>
        <p:txBody>
          <a:bodyPr>
            <a:normAutofit fontScale="62500" lnSpcReduction="20000"/>
          </a:bodyPr>
          <a:lstStyle/>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nSpc>
                <a:spcPct val="90000"/>
              </a:lnSpc>
            </a:pPr>
            <a:r>
              <a:rPr lang="ru-RU" sz="2800" dirty="0" smtClean="0">
                <a:solidFill>
                  <a:schemeClr val="accent2"/>
                </a:solidFill>
              </a:rPr>
              <a:t>Письменная речь как продуктивный вид речевой деятельности предполагает комплексное использование графики, орфографии, лексико- грамматических и стилистических средств для выражения мыслей и осуществления письменной коммуникации. </a:t>
            </a:r>
          </a:p>
          <a:p>
            <a:pPr>
              <a:lnSpc>
                <a:spcPct val="90000"/>
              </a:lnSpc>
            </a:pPr>
            <a:r>
              <a:rPr lang="ru-RU" sz="2800" dirty="0" smtClean="0">
                <a:solidFill>
                  <a:schemeClr val="accent5">
                    <a:lumMod val="75000"/>
                  </a:schemeClr>
                </a:solidFill>
              </a:rPr>
              <a:t>Письменная речь отличается от устной и имеет свою специфику, заключающуюся в стиле и языковом оформлении речи, а также в видах и особенностях продуктов письменной речи. </a:t>
            </a:r>
          </a:p>
          <a:p>
            <a:endParaRPr lang="ru-RU" dirty="0"/>
          </a:p>
        </p:txBody>
      </p:sp>
      <p:sp>
        <p:nvSpPr>
          <p:cNvPr id="3" name="Title 2"/>
          <p:cNvSpPr>
            <a:spLocks noGrp="1"/>
          </p:cNvSpPr>
          <p:nvPr>
            <p:ph type="title"/>
          </p:nvPr>
        </p:nvSpPr>
        <p:spPr/>
        <p:txBody>
          <a:bodyPr/>
          <a:lstStyle/>
          <a:p>
            <a:r>
              <a:rPr lang="ru-RU" dirty="0" smtClean="0">
                <a:solidFill>
                  <a:srgbClr val="002060"/>
                </a:solidFill>
              </a:rPr>
              <a:t>Раздел ЕГЭ «Письмо»</a:t>
            </a:r>
            <a:endParaRPr lang="ru-RU" dirty="0">
              <a:solidFill>
                <a:srgbClr val="00206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ru-RU" sz="2800" i="1" dirty="0" smtClean="0"/>
              <a:t>Строить высказывание в соответствии с предложенным планом;</a:t>
            </a:r>
          </a:p>
          <a:p>
            <a:r>
              <a:rPr lang="ru-RU" sz="2800" i="1" dirty="0" smtClean="0">
                <a:solidFill>
                  <a:schemeClr val="accent2"/>
                </a:solidFill>
              </a:rPr>
              <a:t>Во введении перефразировать тему/ проблему, данную в задании, не повторяя ее дословно;</a:t>
            </a:r>
          </a:p>
          <a:p>
            <a:r>
              <a:rPr lang="ru-RU" sz="2800" i="1" dirty="0" smtClean="0"/>
              <a:t>При планировании высказывания сначала продумать ключевые фразы каждого абзаца;</a:t>
            </a:r>
          </a:p>
          <a:p>
            <a:r>
              <a:rPr lang="ru-RU" sz="2800" i="1" dirty="0" smtClean="0">
                <a:solidFill>
                  <a:schemeClr val="accent2"/>
                </a:solidFill>
              </a:rPr>
              <a:t>Делить текст на абзацы, которые отражают логическую и содержательную структуру текста;</a:t>
            </a:r>
          </a:p>
          <a:p>
            <a:endParaRPr lang="ru-RU" dirty="0"/>
          </a:p>
        </p:txBody>
      </p:sp>
      <p:sp>
        <p:nvSpPr>
          <p:cNvPr id="3" name="Title 2"/>
          <p:cNvSpPr>
            <a:spLocks noGrp="1"/>
          </p:cNvSpPr>
          <p:nvPr>
            <p:ph type="title"/>
          </p:nvPr>
        </p:nvSpPr>
        <p:spPr/>
        <p:txBody>
          <a:bodyPr>
            <a:normAutofit fontScale="90000"/>
          </a:bodyPr>
          <a:lstStyle/>
          <a:p>
            <a:r>
              <a:rPr lang="ru-RU" sz="4400" i="1" dirty="0" smtClean="0">
                <a:solidFill>
                  <a:srgbClr val="3333CC"/>
                </a:solidFill>
              </a:rPr>
              <a:t>Письменное высказывание с элементами рассуждения</a:t>
            </a:r>
            <a:br>
              <a:rPr lang="ru-RU" sz="4400" i="1" dirty="0" smtClean="0">
                <a:solidFill>
                  <a:srgbClr val="3333CC"/>
                </a:solidFill>
              </a:rPr>
            </a:b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nSpc>
                <a:spcPct val="90000"/>
              </a:lnSpc>
            </a:pPr>
            <a:r>
              <a:rPr lang="ru-RU" sz="2800" dirty="0" smtClean="0"/>
              <a:t>Каждый абзац должен быть написан соответствующим образом: рекомендуется в первом предложении абзаца выразить его основную мысль и далее ее развивать, подкреплять примерами и аргументами;</a:t>
            </a:r>
          </a:p>
          <a:p>
            <a:pPr>
              <a:lnSpc>
                <a:spcPct val="90000"/>
              </a:lnSpc>
            </a:pPr>
            <a:r>
              <a:rPr lang="ru-RU" sz="2800" dirty="0" smtClean="0">
                <a:solidFill>
                  <a:schemeClr val="accent2"/>
                </a:solidFill>
              </a:rPr>
              <a:t>Введение и заключение должны быть приблизительно одинаковыми по объему;</a:t>
            </a:r>
          </a:p>
          <a:p>
            <a:pPr>
              <a:lnSpc>
                <a:spcPct val="90000"/>
              </a:lnSpc>
            </a:pPr>
            <a:r>
              <a:rPr lang="ru-RU" sz="2800" dirty="0" smtClean="0"/>
              <a:t>В основной части должно быть как минимум два абзаца, приблизительно одинаковых по размеру;</a:t>
            </a:r>
          </a:p>
          <a:p>
            <a:pPr>
              <a:lnSpc>
                <a:spcPct val="90000"/>
              </a:lnSpc>
            </a:pPr>
            <a:r>
              <a:rPr lang="ru-RU" sz="2800" dirty="0" smtClean="0">
                <a:solidFill>
                  <a:schemeClr val="accent2"/>
                </a:solidFill>
              </a:rPr>
              <a:t>Общий объем основной части не должен быть меньше объема введения и заключения;</a:t>
            </a:r>
          </a:p>
          <a:p>
            <a:pPr>
              <a:lnSpc>
                <a:spcPct val="90000"/>
              </a:lnSpc>
            </a:pPr>
            <a:r>
              <a:rPr lang="ru-RU" sz="2800" dirty="0" smtClean="0"/>
              <a:t>Особое внимание уделять средствам логической связи;</a:t>
            </a:r>
          </a:p>
          <a:p>
            <a:pPr>
              <a:lnSpc>
                <a:spcPct val="90000"/>
              </a:lnSpc>
            </a:pPr>
            <a:r>
              <a:rPr lang="ru-RU" sz="2800" dirty="0" smtClean="0"/>
              <a:t>Правильно использовать языковые средства. </a:t>
            </a:r>
          </a:p>
          <a:p>
            <a:endParaRPr lang="ru-RU" dirty="0"/>
          </a:p>
        </p:txBody>
      </p:sp>
      <p:sp>
        <p:nvSpPr>
          <p:cNvPr id="3" name="Title 2"/>
          <p:cNvSpPr>
            <a:spLocks noGrp="1"/>
          </p:cNvSpPr>
          <p:nvPr>
            <p:ph type="title"/>
          </p:nvPr>
        </p:nvSpPr>
        <p:spPr/>
        <p:txBody>
          <a:bodyPr>
            <a:normAutofit fontScale="90000"/>
          </a:bodyPr>
          <a:lstStyle/>
          <a:p>
            <a:r>
              <a:rPr lang="ru-RU" sz="4400" dirty="0" smtClean="0">
                <a:solidFill>
                  <a:srgbClr val="3333CC"/>
                </a:solidFill>
              </a:rPr>
              <a:t>Стратегии выполнения тестовых заданий раздела «Письмо»</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nSpc>
                <a:spcPct val="90000"/>
              </a:lnSpc>
              <a:buNone/>
            </a:pPr>
            <a:r>
              <a:rPr lang="ru-RU" sz="2800" i="1" dirty="0" smtClean="0">
                <a:solidFill>
                  <a:srgbClr val="3333CC"/>
                </a:solidFill>
              </a:rPr>
              <a:t>В письменном высказывании с элементами рассуждения «Ваше мнение»</a:t>
            </a:r>
          </a:p>
          <a:p>
            <a:pPr>
              <a:lnSpc>
                <a:spcPct val="90000"/>
              </a:lnSpc>
            </a:pPr>
            <a:r>
              <a:rPr lang="ru-RU" sz="2800" dirty="0" smtClean="0">
                <a:solidFill>
                  <a:srgbClr val="7030A0"/>
                </a:solidFill>
              </a:rPr>
              <a:t>В основной части сначала высказать свое мнение и аргументировать его, затем представить другую точку зрения и дать аргументацию, почему вы с ней не согласны;</a:t>
            </a:r>
          </a:p>
          <a:p>
            <a:pPr>
              <a:lnSpc>
                <a:spcPct val="90000"/>
              </a:lnSpc>
            </a:pPr>
            <a:r>
              <a:rPr lang="ru-RU" sz="2800" dirty="0" smtClean="0">
                <a:solidFill>
                  <a:schemeClr val="accent3"/>
                </a:solidFill>
              </a:rPr>
              <a:t>Приводя контраргументы, желательно выражать свое мнение не теми же словами, что раньше, а использовать перифраз, синонимию и т.д.;</a:t>
            </a:r>
          </a:p>
          <a:p>
            <a:pPr>
              <a:lnSpc>
                <a:spcPct val="90000"/>
              </a:lnSpc>
            </a:pPr>
            <a:r>
              <a:rPr lang="ru-RU" sz="2800" dirty="0" smtClean="0">
                <a:solidFill>
                  <a:srgbClr val="7030A0"/>
                </a:solidFill>
              </a:rPr>
              <a:t>В заключительном абзаце еще раз указать на проблемный характер темы; показать, что, хотя у вас есть свое мнение, вы способны видеть и другие точки зрения; тем не менее, своя вам кажется более убедительной. </a:t>
            </a:r>
          </a:p>
          <a:p>
            <a:endParaRPr lang="ru-RU" dirty="0"/>
          </a:p>
        </p:txBody>
      </p:sp>
      <p:sp>
        <p:nvSpPr>
          <p:cNvPr id="3" name="Title 2"/>
          <p:cNvSpPr>
            <a:spLocks noGrp="1"/>
          </p:cNvSpPr>
          <p:nvPr>
            <p:ph type="title"/>
          </p:nvPr>
        </p:nvSpPr>
        <p:spPr/>
        <p:txBody>
          <a:bodyPr>
            <a:normAutofit fontScale="90000"/>
          </a:bodyPr>
          <a:lstStyle/>
          <a:p>
            <a:r>
              <a:rPr lang="ru-RU" sz="4400" dirty="0" smtClean="0">
                <a:solidFill>
                  <a:srgbClr val="3333CC"/>
                </a:solidFill>
              </a:rPr>
              <a:t>Стратегии выполнения тестовых заданий раздела «Письмо»</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09600" indent="-609600">
              <a:buNone/>
            </a:pPr>
            <a:r>
              <a:rPr lang="ru-RU" sz="2400" dirty="0" smtClean="0"/>
              <a:t>1. </a:t>
            </a:r>
            <a:r>
              <a:rPr lang="ru-RU" sz="2800" dirty="0" smtClean="0"/>
              <a:t>Вступление- постановка проблемы</a:t>
            </a:r>
          </a:p>
          <a:p>
            <a:pPr marL="609600" indent="-609600">
              <a:buNone/>
            </a:pPr>
            <a:r>
              <a:rPr lang="ru-RU" sz="2800" dirty="0" smtClean="0"/>
              <a:t>2. Изложение собственной точки зрения с 2-3 аргументами</a:t>
            </a:r>
          </a:p>
          <a:p>
            <a:pPr marL="609600" indent="-609600">
              <a:buNone/>
            </a:pPr>
            <a:r>
              <a:rPr lang="ru-RU" sz="2800" dirty="0" smtClean="0"/>
              <a:t>3. Противоположная точка зрения с 1-2 аргументами</a:t>
            </a:r>
          </a:p>
          <a:p>
            <a:pPr marL="609600" indent="-609600">
              <a:buNone/>
            </a:pPr>
            <a:r>
              <a:rPr lang="ru-RU" sz="2800" dirty="0" smtClean="0"/>
              <a:t>4. Контраргументы</a:t>
            </a:r>
          </a:p>
          <a:p>
            <a:pPr marL="609600" indent="-609600">
              <a:buNone/>
            </a:pPr>
            <a:r>
              <a:rPr lang="ru-RU" sz="2800" dirty="0" smtClean="0"/>
              <a:t>5. Заключение </a:t>
            </a:r>
          </a:p>
          <a:p>
            <a:endParaRPr lang="ru-RU" dirty="0"/>
          </a:p>
        </p:txBody>
      </p:sp>
      <p:sp>
        <p:nvSpPr>
          <p:cNvPr id="3" name="Title 2"/>
          <p:cNvSpPr>
            <a:spLocks noGrp="1"/>
          </p:cNvSpPr>
          <p:nvPr>
            <p:ph type="title"/>
          </p:nvPr>
        </p:nvSpPr>
        <p:spPr/>
        <p:txBody>
          <a:bodyPr/>
          <a:lstStyle/>
          <a:p>
            <a:r>
              <a:rPr lang="ru-RU" b="0" dirty="0" smtClean="0">
                <a:solidFill>
                  <a:srgbClr val="3333CC"/>
                </a:solidFill>
              </a:rPr>
              <a:t>Структура эссе</a:t>
            </a:r>
            <a:r>
              <a:rPr lang="ru-RU" dirty="0" smtClean="0"/>
              <a:t> </a:t>
            </a: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u-RU" sz="2800" dirty="0" smtClean="0">
                <a:solidFill>
                  <a:srgbClr val="161645"/>
                </a:solidFill>
                <a:latin typeface="Times New Roman" pitchFamily="18" charset="0"/>
                <a:cs typeface="Times New Roman" pitchFamily="18" charset="0"/>
              </a:rPr>
              <a:t>Первый абзац – вступление – включает в себя несколько предложений, которые представляют тему и выражают ее двойственный характер.</a:t>
            </a:r>
          </a:p>
          <a:p>
            <a:endParaRPr lang="ru-RU" dirty="0"/>
          </a:p>
        </p:txBody>
      </p:sp>
      <p:sp>
        <p:nvSpPr>
          <p:cNvPr id="3" name="Title 2"/>
          <p:cNvSpPr>
            <a:spLocks noGrp="1"/>
          </p:cNvSpPr>
          <p:nvPr>
            <p:ph type="title"/>
          </p:nvPr>
        </p:nvSpPr>
        <p:spPr/>
        <p:txBody>
          <a:bodyPr>
            <a:normAutofit fontScale="90000"/>
          </a:bodyPr>
          <a:lstStyle/>
          <a:p>
            <a:r>
              <a:rPr lang="ru-RU" i="1" dirty="0" smtClean="0">
                <a:solidFill>
                  <a:srgbClr val="3333CC"/>
                </a:solidFill>
                <a:latin typeface="Times New Roman" pitchFamily="18" charset="0"/>
                <a:cs typeface="Times New Roman" pitchFamily="18" charset="0"/>
              </a:rPr>
              <a:t>Вступление – постановка проблемы</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90000"/>
              </a:lnSpc>
              <a:buNone/>
            </a:pPr>
            <a:r>
              <a:rPr lang="ru-RU" dirty="0" smtClean="0">
                <a:solidFill>
                  <a:srgbClr val="161645"/>
                </a:solidFill>
                <a:latin typeface="Times New Roman" pitchFamily="18" charset="0"/>
                <a:cs typeface="Times New Roman" pitchFamily="18" charset="0"/>
              </a:rPr>
              <a:t> Можно использовать следующий языковой материал: </a:t>
            </a:r>
          </a:p>
          <a:p>
            <a:pPr>
              <a:lnSpc>
                <a:spcPct val="90000"/>
              </a:lnSpc>
            </a:pPr>
            <a:r>
              <a:rPr lang="de-DE" dirty="0" smtClean="0">
                <a:solidFill>
                  <a:srgbClr val="161645"/>
                </a:solidFill>
                <a:latin typeface="Times New Roman" pitchFamily="18" charset="0"/>
                <a:cs typeface="Times New Roman" pitchFamily="18" charset="0"/>
              </a:rPr>
              <a:t> </a:t>
            </a:r>
            <a:r>
              <a:rPr lang="de-DE" b="1" i="1" dirty="0" smtClean="0">
                <a:solidFill>
                  <a:srgbClr val="161645"/>
                </a:solidFill>
                <a:latin typeface="Times New Roman" pitchFamily="18" charset="0"/>
                <a:cs typeface="Times New Roman" pitchFamily="18" charset="0"/>
              </a:rPr>
              <a:t>Man sagt, dass…</a:t>
            </a:r>
            <a:endParaRPr lang="ru-RU" b="1" i="1" dirty="0" smtClean="0">
              <a:solidFill>
                <a:srgbClr val="161645"/>
              </a:solidFill>
              <a:latin typeface="Times New Roman" pitchFamily="18" charset="0"/>
              <a:cs typeface="Times New Roman" pitchFamily="18" charset="0"/>
            </a:endParaRPr>
          </a:p>
          <a:p>
            <a:pPr>
              <a:lnSpc>
                <a:spcPct val="90000"/>
              </a:lnSpc>
            </a:pPr>
            <a:r>
              <a:rPr lang="de-DE" b="1" i="1" dirty="0" smtClean="0">
                <a:solidFill>
                  <a:srgbClr val="161645"/>
                </a:solidFill>
                <a:latin typeface="Times New Roman" pitchFamily="18" charset="0"/>
                <a:cs typeface="Times New Roman" pitchFamily="18" charset="0"/>
              </a:rPr>
              <a:t>Es wird gemeint, dass…</a:t>
            </a:r>
            <a:endParaRPr lang="ru-RU" b="1" i="1" dirty="0" smtClean="0">
              <a:solidFill>
                <a:srgbClr val="161645"/>
              </a:solidFill>
              <a:latin typeface="Times New Roman" pitchFamily="18" charset="0"/>
              <a:cs typeface="Times New Roman" pitchFamily="18" charset="0"/>
            </a:endParaRPr>
          </a:p>
          <a:p>
            <a:pPr>
              <a:lnSpc>
                <a:spcPct val="90000"/>
              </a:lnSpc>
            </a:pPr>
            <a:r>
              <a:rPr lang="de-DE" b="1" i="1" dirty="0" smtClean="0">
                <a:solidFill>
                  <a:srgbClr val="161645"/>
                </a:solidFill>
                <a:latin typeface="Times New Roman" pitchFamily="18" charset="0"/>
                <a:cs typeface="Times New Roman" pitchFamily="18" charset="0"/>
              </a:rPr>
              <a:t>Laut (der Verfassung)…, </a:t>
            </a:r>
            <a:endParaRPr lang="ru-RU" b="1" i="1" dirty="0" smtClean="0">
              <a:solidFill>
                <a:srgbClr val="161645"/>
              </a:solidFill>
              <a:latin typeface="Times New Roman" pitchFamily="18" charset="0"/>
              <a:cs typeface="Times New Roman" pitchFamily="18" charset="0"/>
            </a:endParaRPr>
          </a:p>
          <a:p>
            <a:pPr>
              <a:lnSpc>
                <a:spcPct val="90000"/>
              </a:lnSpc>
            </a:pPr>
            <a:r>
              <a:rPr lang="de-DE" b="1" i="1" dirty="0" smtClean="0">
                <a:solidFill>
                  <a:srgbClr val="161645"/>
                </a:solidFill>
                <a:latin typeface="Times New Roman" pitchFamily="18" charset="0"/>
                <a:cs typeface="Times New Roman" pitchFamily="18" charset="0"/>
              </a:rPr>
              <a:t>Nach den Worten von …</a:t>
            </a:r>
            <a:endParaRPr lang="ru-RU" b="1" i="1" dirty="0" smtClean="0">
              <a:solidFill>
                <a:srgbClr val="161645"/>
              </a:solidFill>
              <a:latin typeface="Times New Roman" pitchFamily="18" charset="0"/>
              <a:cs typeface="Times New Roman" pitchFamily="18" charset="0"/>
            </a:endParaRPr>
          </a:p>
          <a:p>
            <a:pPr>
              <a:lnSpc>
                <a:spcPct val="90000"/>
              </a:lnSpc>
            </a:pPr>
            <a:r>
              <a:rPr lang="de-DE" b="1" i="1" dirty="0" smtClean="0">
                <a:solidFill>
                  <a:srgbClr val="161645"/>
                </a:solidFill>
                <a:latin typeface="Times New Roman" pitchFamily="18" charset="0"/>
                <a:cs typeface="Times New Roman" pitchFamily="18" charset="0"/>
              </a:rPr>
              <a:t>Es ist sehr interessant, …</a:t>
            </a:r>
            <a:endParaRPr lang="ru-RU" b="1" i="1" dirty="0" smtClean="0">
              <a:solidFill>
                <a:srgbClr val="161645"/>
              </a:solidFill>
              <a:latin typeface="Times New Roman" pitchFamily="18" charset="0"/>
              <a:cs typeface="Times New Roman" pitchFamily="18" charset="0"/>
            </a:endParaRPr>
          </a:p>
          <a:p>
            <a:pPr>
              <a:lnSpc>
                <a:spcPct val="90000"/>
              </a:lnSpc>
            </a:pPr>
            <a:r>
              <a:rPr lang="de-DE" b="1" i="1" dirty="0" smtClean="0">
                <a:solidFill>
                  <a:srgbClr val="161645"/>
                </a:solidFill>
                <a:latin typeface="Times New Roman" pitchFamily="18" charset="0"/>
                <a:cs typeface="Times New Roman" pitchFamily="18" charset="0"/>
              </a:rPr>
              <a:t>Es ist eine Frage, (ob)… </a:t>
            </a:r>
            <a:endParaRPr lang="ru-RU" dirty="0"/>
          </a:p>
        </p:txBody>
      </p:sp>
      <p:sp>
        <p:nvSpPr>
          <p:cNvPr id="3" name="Title 2"/>
          <p:cNvSpPr>
            <a:spLocks noGrp="1"/>
          </p:cNvSpPr>
          <p:nvPr>
            <p:ph type="title"/>
          </p:nvPr>
        </p:nvSpPr>
        <p:spPr/>
        <p:txBody>
          <a:bodyPr/>
          <a:lstStyle/>
          <a:p>
            <a:r>
              <a:rPr lang="ru-RU" i="1" dirty="0" smtClean="0">
                <a:solidFill>
                  <a:srgbClr val="3333CC"/>
                </a:solidFill>
                <a:latin typeface="Times New Roman" pitchFamily="18" charset="0"/>
                <a:cs typeface="Times New Roman" pitchFamily="18" charset="0"/>
              </a:rPr>
              <a:t>Вступление</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u-RU" sz="2800" dirty="0" smtClean="0">
                <a:solidFill>
                  <a:srgbClr val="161645"/>
                </a:solidFill>
                <a:latin typeface="Times New Roman" pitchFamily="18" charset="0"/>
                <a:cs typeface="Times New Roman" pitchFamily="18" charset="0"/>
              </a:rPr>
              <a:t>Высказывая несколько аргументов “за” или “против”, мы ставим их в логической последовательности, соединяя их союзами или союзными словами.</a:t>
            </a:r>
          </a:p>
          <a:p>
            <a:r>
              <a:rPr lang="ru-RU" sz="2800" dirty="0" smtClean="0">
                <a:latin typeface="Times New Roman" pitchFamily="18" charset="0"/>
                <a:cs typeface="Times New Roman" pitchFamily="18" charset="0"/>
              </a:rPr>
              <a:t>Второй, третий аргументы, подтверждая и расширяя первый, вводят следующие союзы и союзные слова: </a:t>
            </a:r>
            <a:r>
              <a:rPr lang="ru-RU" sz="2800" b="1" i="1" dirty="0" smtClean="0">
                <a:latin typeface="Times New Roman" pitchFamily="18" charset="0"/>
                <a:cs typeface="Times New Roman" pitchFamily="18" charset="0"/>
              </a:rPr>
              <a:t>Dazu, dabei,аußerdem, ich würde sagen</a:t>
            </a:r>
          </a:p>
          <a:p>
            <a:endParaRPr lang="ru-RU" dirty="0"/>
          </a:p>
        </p:txBody>
      </p:sp>
      <p:sp>
        <p:nvSpPr>
          <p:cNvPr id="3" name="Title 2"/>
          <p:cNvSpPr>
            <a:spLocks noGrp="1"/>
          </p:cNvSpPr>
          <p:nvPr>
            <p:ph type="title"/>
          </p:nvPr>
        </p:nvSpPr>
        <p:spPr/>
        <p:txBody>
          <a:bodyPr/>
          <a:lstStyle/>
          <a:p>
            <a:r>
              <a:rPr lang="ru-RU" sz="4000" i="1" dirty="0" smtClean="0">
                <a:solidFill>
                  <a:srgbClr val="3333CC"/>
                </a:solidFill>
                <a:latin typeface="Times New Roman" pitchFamily="18" charset="0"/>
                <a:cs typeface="Times New Roman" pitchFamily="18" charset="0"/>
              </a:rPr>
              <a:t>Основная часть</a:t>
            </a:r>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r>
              <a:rPr lang="ru-RU" sz="3200" dirty="0" smtClean="0">
                <a:latin typeface="Times New Roman" pitchFamily="18" charset="0"/>
                <a:cs typeface="Times New Roman" pitchFamily="18" charset="0"/>
              </a:rPr>
              <a:t>Например</a:t>
            </a:r>
            <a:r>
              <a:rPr lang="de-DE" sz="3200" dirty="0" smtClean="0">
                <a:latin typeface="Times New Roman" pitchFamily="18" charset="0"/>
                <a:cs typeface="Times New Roman" pitchFamily="18" charset="0"/>
              </a:rPr>
              <a:t>,   Ich verstehe mich gut mit meinen Eltern. (+) (</a:t>
            </a:r>
            <a:r>
              <a:rPr lang="ru-RU" sz="3200" dirty="0" smtClean="0">
                <a:latin typeface="Times New Roman" pitchFamily="18" charset="0"/>
                <a:cs typeface="Times New Roman" pitchFamily="18" charset="0"/>
              </a:rPr>
              <a:t>положительный аргумент</a:t>
            </a:r>
            <a:r>
              <a:rPr lang="de-DE"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de-DE" sz="3200" dirty="0" smtClean="0">
                <a:latin typeface="Times New Roman" pitchFamily="18" charset="0"/>
                <a:cs typeface="Times New Roman" pitchFamily="18" charset="0"/>
              </a:rPr>
              <a:t>Sie lieben mich. (+)</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de-DE" sz="3200" dirty="0" smtClean="0">
                <a:latin typeface="Times New Roman" pitchFamily="18" charset="0"/>
                <a:cs typeface="Times New Roman" pitchFamily="18" charset="0"/>
              </a:rPr>
              <a:t>Sie helfen mir immer, wenn ich Hilfe brauche. (+)</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de-DE" sz="3200" i="1" dirty="0" smtClean="0">
                <a:latin typeface="Times New Roman" pitchFamily="18" charset="0"/>
                <a:cs typeface="Times New Roman" pitchFamily="18" charset="0"/>
              </a:rPr>
              <a:t>Dabei</a:t>
            </a:r>
            <a:r>
              <a:rPr lang="de-DE" sz="3200" dirty="0" smtClean="0">
                <a:latin typeface="Times New Roman" pitchFamily="18" charset="0"/>
                <a:cs typeface="Times New Roman" pitchFamily="18" charset="0"/>
              </a:rPr>
              <a:t> akzeptieren sie meine Meinung. (+)</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de-DE" sz="3200" i="1" dirty="0" smtClean="0">
                <a:latin typeface="Times New Roman" pitchFamily="18" charset="0"/>
                <a:cs typeface="Times New Roman" pitchFamily="18" charset="0"/>
              </a:rPr>
              <a:t>Dazu</a:t>
            </a:r>
            <a:r>
              <a:rPr lang="de-DE" sz="3200" dirty="0" smtClean="0">
                <a:latin typeface="Times New Roman" pitchFamily="18" charset="0"/>
                <a:cs typeface="Times New Roman" pitchFamily="18" charset="0"/>
              </a:rPr>
              <a:t> geben sie mir genug Taschengeld.</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de-DE" sz="3200" i="1" dirty="0" smtClean="0">
                <a:latin typeface="Times New Roman" pitchFamily="18" charset="0"/>
                <a:cs typeface="Times New Roman" pitchFamily="18" charset="0"/>
              </a:rPr>
              <a:t>Außerdem</a:t>
            </a:r>
            <a:r>
              <a:rPr lang="de-DE" sz="3200" dirty="0" smtClean="0">
                <a:latin typeface="Times New Roman" pitchFamily="18" charset="0"/>
                <a:cs typeface="Times New Roman" pitchFamily="18" charset="0"/>
              </a:rPr>
              <a:t> verbringen wir viel Zeit zusammen.(+)</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de-DE" sz="3200" i="1" dirty="0" smtClean="0">
                <a:latin typeface="Times New Roman" pitchFamily="18" charset="0"/>
                <a:cs typeface="Times New Roman" pitchFamily="18" charset="0"/>
              </a:rPr>
              <a:t>Ich würde sogar mehr sagen</a:t>
            </a:r>
            <a:r>
              <a:rPr lang="de-DE" sz="3200" dirty="0" smtClean="0">
                <a:latin typeface="Times New Roman" pitchFamily="18" charset="0"/>
                <a:cs typeface="Times New Roman" pitchFamily="18" charset="0"/>
              </a:rPr>
              <a:t>: meine Eltern sind meine Freunde.</a:t>
            </a:r>
            <a:endParaRPr lang="ru-RU" sz="3200" dirty="0"/>
          </a:p>
        </p:txBody>
      </p:sp>
      <p:sp>
        <p:nvSpPr>
          <p:cNvPr id="3" name="Title 2"/>
          <p:cNvSpPr>
            <a:spLocks noGrp="1"/>
          </p:cNvSpPr>
          <p:nvPr>
            <p:ph type="title"/>
          </p:nvPr>
        </p:nvSpPr>
        <p:spPr>
          <a:xfrm>
            <a:off x="457200" y="274638"/>
            <a:ext cx="8229600" cy="58018"/>
          </a:xfrm>
        </p:spPr>
        <p:txBody>
          <a:bodyPr>
            <a:normAutofit fontScale="90000"/>
          </a:bodyPr>
          <a:lstStyle/>
          <a:p>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de-DE" sz="2800" dirty="0" smtClean="0">
                <a:solidFill>
                  <a:srgbClr val="161645"/>
                </a:solidFill>
                <a:latin typeface="Times New Roman" pitchFamily="18" charset="0"/>
                <a:cs typeface="Times New Roman" pitchFamily="18" charset="0"/>
              </a:rPr>
              <a:t>Die Erwachsenen können die Jugendlichen nicht verstehen. (-) (</a:t>
            </a:r>
            <a:r>
              <a:rPr lang="ru-RU" sz="2800" dirty="0" smtClean="0">
                <a:solidFill>
                  <a:srgbClr val="161645"/>
                </a:solidFill>
                <a:latin typeface="Times New Roman" pitchFamily="18" charset="0"/>
                <a:cs typeface="Times New Roman" pitchFamily="18" charset="0"/>
              </a:rPr>
              <a:t>отрицательный аргумент</a:t>
            </a:r>
            <a:r>
              <a:rPr lang="de-DE" sz="2800" dirty="0" smtClean="0">
                <a:solidFill>
                  <a:srgbClr val="161645"/>
                </a:solidFill>
                <a:latin typeface="Times New Roman" pitchFamily="18" charset="0"/>
                <a:cs typeface="Times New Roman" pitchFamily="18" charset="0"/>
              </a:rPr>
              <a:t>)</a:t>
            </a:r>
            <a:r>
              <a:rPr lang="ru-RU" sz="2800" dirty="0" smtClean="0">
                <a:solidFill>
                  <a:srgbClr val="161645"/>
                </a:solidFill>
                <a:latin typeface="Times New Roman" pitchFamily="18" charset="0"/>
                <a:cs typeface="Times New Roman" pitchFamily="18" charset="0"/>
              </a:rPr>
              <a:t/>
            </a:r>
            <a:br>
              <a:rPr lang="ru-RU" sz="2800" dirty="0" smtClean="0">
                <a:solidFill>
                  <a:srgbClr val="161645"/>
                </a:solidFill>
                <a:latin typeface="Times New Roman" pitchFamily="18" charset="0"/>
                <a:cs typeface="Times New Roman" pitchFamily="18" charset="0"/>
              </a:rPr>
            </a:br>
            <a:r>
              <a:rPr lang="de-DE" sz="2800" i="1" dirty="0" smtClean="0">
                <a:solidFill>
                  <a:srgbClr val="161645"/>
                </a:solidFill>
                <a:latin typeface="Times New Roman" pitchFamily="18" charset="0"/>
                <a:cs typeface="Times New Roman" pitchFamily="18" charset="0"/>
              </a:rPr>
              <a:t>Dabei</a:t>
            </a:r>
            <a:r>
              <a:rPr lang="de-DE" sz="2800" dirty="0" smtClean="0">
                <a:solidFill>
                  <a:srgbClr val="161645"/>
                </a:solidFill>
                <a:latin typeface="Times New Roman" pitchFamily="18" charset="0"/>
                <a:cs typeface="Times New Roman" pitchFamily="18" charset="0"/>
              </a:rPr>
              <a:t> meinen sie, dass die meisten Jugendlichen nur Spaß vom Leben haben wollen. (-)</a:t>
            </a:r>
            <a:r>
              <a:rPr lang="ru-RU" sz="2800" dirty="0" smtClean="0">
                <a:solidFill>
                  <a:srgbClr val="161645"/>
                </a:solidFill>
                <a:latin typeface="Times New Roman" pitchFamily="18" charset="0"/>
                <a:cs typeface="Times New Roman" pitchFamily="18" charset="0"/>
              </a:rPr>
              <a:t/>
            </a:r>
            <a:br>
              <a:rPr lang="ru-RU" sz="2800" dirty="0" smtClean="0">
                <a:solidFill>
                  <a:srgbClr val="161645"/>
                </a:solidFill>
                <a:latin typeface="Times New Roman" pitchFamily="18" charset="0"/>
                <a:cs typeface="Times New Roman" pitchFamily="18" charset="0"/>
              </a:rPr>
            </a:br>
            <a:r>
              <a:rPr lang="de-DE" sz="2800" i="1" dirty="0" smtClean="0">
                <a:solidFill>
                  <a:srgbClr val="161645"/>
                </a:solidFill>
                <a:latin typeface="Times New Roman" pitchFamily="18" charset="0"/>
                <a:cs typeface="Times New Roman" pitchFamily="18" charset="0"/>
              </a:rPr>
              <a:t>Dazu</a:t>
            </a:r>
            <a:r>
              <a:rPr lang="de-DE" sz="2800" dirty="0" smtClean="0">
                <a:solidFill>
                  <a:srgbClr val="161645"/>
                </a:solidFill>
                <a:latin typeface="Times New Roman" pitchFamily="18" charset="0"/>
                <a:cs typeface="Times New Roman" pitchFamily="18" charset="0"/>
              </a:rPr>
              <a:t> sind sie oft zu autoritär. (-)</a:t>
            </a:r>
            <a:r>
              <a:rPr lang="ru-RU" sz="2800" dirty="0" smtClean="0">
                <a:solidFill>
                  <a:srgbClr val="161645"/>
                </a:solidFill>
                <a:latin typeface="Times New Roman" pitchFamily="18" charset="0"/>
                <a:cs typeface="Times New Roman" pitchFamily="18" charset="0"/>
              </a:rPr>
              <a:t/>
            </a:r>
            <a:br>
              <a:rPr lang="ru-RU" sz="2800" dirty="0" smtClean="0">
                <a:solidFill>
                  <a:srgbClr val="161645"/>
                </a:solidFill>
                <a:latin typeface="Times New Roman" pitchFamily="18" charset="0"/>
                <a:cs typeface="Times New Roman" pitchFamily="18" charset="0"/>
              </a:rPr>
            </a:br>
            <a:r>
              <a:rPr lang="de-DE" sz="2800" i="1" dirty="0" smtClean="0">
                <a:solidFill>
                  <a:srgbClr val="161645"/>
                </a:solidFill>
                <a:latin typeface="Times New Roman" pitchFamily="18" charset="0"/>
                <a:cs typeface="Times New Roman" pitchFamily="18" charset="0"/>
              </a:rPr>
              <a:t>Außerdem</a:t>
            </a:r>
            <a:r>
              <a:rPr lang="de-DE" sz="2800" dirty="0" smtClean="0">
                <a:solidFill>
                  <a:srgbClr val="161645"/>
                </a:solidFill>
                <a:latin typeface="Times New Roman" pitchFamily="18" charset="0"/>
                <a:cs typeface="Times New Roman" pitchFamily="18" charset="0"/>
              </a:rPr>
              <a:t> akzeptieren sie nie die Meinung ihrer Kinder. (-)</a:t>
            </a:r>
            <a:r>
              <a:rPr lang="ru-RU" sz="2800" dirty="0" smtClean="0">
                <a:solidFill>
                  <a:srgbClr val="161645"/>
                </a:solidFill>
                <a:latin typeface="Times New Roman" pitchFamily="18" charset="0"/>
                <a:cs typeface="Times New Roman" pitchFamily="18" charset="0"/>
              </a:rPr>
              <a:t/>
            </a:r>
            <a:br>
              <a:rPr lang="ru-RU" sz="2800" dirty="0" smtClean="0">
                <a:solidFill>
                  <a:srgbClr val="161645"/>
                </a:solidFill>
                <a:latin typeface="Times New Roman" pitchFamily="18" charset="0"/>
                <a:cs typeface="Times New Roman" pitchFamily="18" charset="0"/>
              </a:rPr>
            </a:br>
            <a:r>
              <a:rPr lang="de-DE" sz="2800" i="1" dirty="0" smtClean="0">
                <a:solidFill>
                  <a:srgbClr val="161645"/>
                </a:solidFill>
                <a:latin typeface="Times New Roman" pitchFamily="18" charset="0"/>
                <a:cs typeface="Times New Roman" pitchFamily="18" charset="0"/>
              </a:rPr>
              <a:t>Ich würde sagen, </a:t>
            </a:r>
            <a:r>
              <a:rPr lang="de-DE" sz="2800" dirty="0" smtClean="0">
                <a:solidFill>
                  <a:srgbClr val="161645"/>
                </a:solidFill>
                <a:latin typeface="Times New Roman" pitchFamily="18" charset="0"/>
                <a:cs typeface="Times New Roman" pitchFamily="18" charset="0"/>
              </a:rPr>
              <a:t>die Menschen haben zu wenig Liebe zueinander</a:t>
            </a:r>
            <a:endParaRPr lang="ru-RU" dirty="0"/>
          </a:p>
        </p:txBody>
      </p:sp>
      <p:sp>
        <p:nvSpPr>
          <p:cNvPr id="3" name="Title 2"/>
          <p:cNvSpPr>
            <a:spLocks noGrp="1"/>
          </p:cNvSpPr>
          <p:nvPr>
            <p:ph type="title"/>
          </p:nvPr>
        </p:nvSpPr>
        <p:spPr/>
        <p:txBody>
          <a:bodyPr/>
          <a:lstStyle/>
          <a:p>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u-RU" sz="2800" dirty="0" smtClean="0">
                <a:latin typeface="Times New Roman" pitchFamily="18" charset="0"/>
                <a:cs typeface="Times New Roman" pitchFamily="18" charset="0"/>
              </a:rPr>
              <a:t>Для введения контрастирующих аргументов используются следующие союзы и союзные слова: </a:t>
            </a:r>
            <a:r>
              <a:rPr lang="ru-RU" sz="2800" i="1" dirty="0" smtClean="0">
                <a:latin typeface="Times New Roman" pitchFamily="18" charset="0"/>
                <a:cs typeface="Times New Roman" pitchFamily="18" charset="0"/>
              </a:rPr>
              <a:t>aber, andererseits, trotz (G.),  trotzdem, obwohl,  im Gegensatz zu.</a:t>
            </a:r>
            <a:endParaRPr lang="ru-RU" dirty="0"/>
          </a:p>
        </p:txBody>
      </p:sp>
      <p:sp>
        <p:nvSpPr>
          <p:cNvPr id="3" name="Title 2"/>
          <p:cNvSpPr>
            <a:spLocks noGrp="1"/>
          </p:cNvSpPr>
          <p:nvPr>
            <p:ph type="title"/>
          </p:nvPr>
        </p:nvSpPr>
        <p:spPr/>
        <p:txBody>
          <a:bodyPr/>
          <a:lstStyle/>
          <a:p>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u-RU" sz="3200" dirty="0" smtClean="0">
                <a:solidFill>
                  <a:schemeClr val="accent2"/>
                </a:solidFill>
              </a:rPr>
              <a:t>письмо личного характера</a:t>
            </a:r>
          </a:p>
          <a:p>
            <a:pPr>
              <a:buNone/>
            </a:pPr>
            <a:r>
              <a:rPr lang="ru-RU" sz="3200" dirty="0" smtClean="0">
                <a:solidFill>
                  <a:schemeClr val="accent2"/>
                </a:solidFill>
              </a:rPr>
              <a:t>базовый уровень (А2+); </a:t>
            </a:r>
          </a:p>
          <a:p>
            <a:r>
              <a:rPr lang="ru-RU" sz="3200" dirty="0" smtClean="0">
                <a:solidFill>
                  <a:schemeClr val="accent5">
                    <a:lumMod val="75000"/>
                  </a:schemeClr>
                </a:solidFill>
              </a:rPr>
              <a:t>письменное высказывание с элементами рассуждения по предложенной проблеме «Ваше мнение»</a:t>
            </a:r>
          </a:p>
          <a:p>
            <a:pPr>
              <a:buNone/>
            </a:pPr>
            <a:r>
              <a:rPr lang="ru-RU" sz="3200" dirty="0" smtClean="0">
                <a:solidFill>
                  <a:schemeClr val="accent5">
                    <a:lumMod val="75000"/>
                  </a:schemeClr>
                </a:solidFill>
              </a:rPr>
              <a:t>высокий уровень владения языком (В2.)</a:t>
            </a:r>
          </a:p>
          <a:p>
            <a:endParaRPr lang="ru-RU" dirty="0"/>
          </a:p>
        </p:txBody>
      </p:sp>
      <p:sp>
        <p:nvSpPr>
          <p:cNvPr id="3" name="Title 2"/>
          <p:cNvSpPr>
            <a:spLocks noGrp="1"/>
          </p:cNvSpPr>
          <p:nvPr>
            <p:ph type="title"/>
          </p:nvPr>
        </p:nvSpPr>
        <p:spPr/>
        <p:txBody>
          <a:bodyPr>
            <a:normAutofit fontScale="90000"/>
          </a:bodyPr>
          <a:lstStyle/>
          <a:p>
            <a:r>
              <a:rPr lang="ru-RU" b="0" dirty="0" smtClean="0">
                <a:solidFill>
                  <a:srgbClr val="3333CC"/>
                </a:solidFill>
              </a:rPr>
              <a:t>Структура  раздела</a:t>
            </a:r>
            <a:r>
              <a:rPr lang="ru-RU" dirty="0" smtClean="0">
                <a:solidFill>
                  <a:srgbClr val="3333CC"/>
                </a:solidFill>
              </a:rPr>
              <a:t> </a:t>
            </a:r>
            <a:r>
              <a:rPr lang="ru-RU" b="0" dirty="0" smtClean="0">
                <a:solidFill>
                  <a:srgbClr val="3333CC"/>
                </a:solidFill>
              </a:rPr>
              <a:t>«ПИСЬМО»</a:t>
            </a: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ru-RU" sz="2800" dirty="0" smtClean="0">
                <a:latin typeface="Times New Roman" pitchFamily="18" charset="0"/>
                <a:cs typeface="Times New Roman" pitchFamily="18" charset="0"/>
              </a:rPr>
              <a:t>Например:</a:t>
            </a:r>
            <a:r>
              <a:rPr lang="de-DE"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de-DE" sz="2800" i="1" dirty="0" smtClean="0">
                <a:latin typeface="Times New Roman" pitchFamily="18" charset="0"/>
                <a:cs typeface="Times New Roman" pitchFamily="18" charset="0"/>
              </a:rPr>
              <a:t>Man sagt, dass </a:t>
            </a:r>
            <a:r>
              <a:rPr lang="de-DE" sz="2800" dirty="0" smtClean="0">
                <a:latin typeface="Times New Roman" pitchFamily="18" charset="0"/>
                <a:cs typeface="Times New Roman" pitchFamily="18" charset="0"/>
              </a:rPr>
              <a:t>die heutigen Kinder wenig lesen.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de-DE" sz="2800" i="1" dirty="0" smtClean="0">
                <a:latin typeface="Times New Roman" pitchFamily="18" charset="0"/>
                <a:cs typeface="Times New Roman" pitchFamily="18" charset="0"/>
              </a:rPr>
              <a:t>Trotz </a:t>
            </a:r>
            <a:r>
              <a:rPr lang="de-DE" sz="2800" dirty="0" smtClean="0">
                <a:latin typeface="Times New Roman" pitchFamily="18" charset="0"/>
                <a:cs typeface="Times New Roman" pitchFamily="18" charset="0"/>
              </a:rPr>
              <a:t>der Bemühungen der Lehrer und der Eltern sehen sie lieber fern.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de-DE" sz="2800" i="1" dirty="0" smtClean="0">
                <a:latin typeface="Times New Roman" pitchFamily="18" charset="0"/>
                <a:cs typeface="Times New Roman" pitchFamily="18" charset="0"/>
              </a:rPr>
              <a:t>Im Gegensatz </a:t>
            </a:r>
            <a:r>
              <a:rPr lang="de-DE" sz="2800" dirty="0" smtClean="0">
                <a:latin typeface="Times New Roman" pitchFamily="18" charset="0"/>
                <a:cs typeface="Times New Roman" pitchFamily="18" charset="0"/>
              </a:rPr>
              <a:t>zum Buch ist das Fernsehen attraktiv und unterhaltsam.</a:t>
            </a:r>
            <a:r>
              <a:rPr lang="ru-RU" sz="2800" dirty="0" smtClean="0">
                <a:latin typeface="Times New Roman" pitchFamily="18" charset="0"/>
                <a:cs typeface="Times New Roman" pitchFamily="18" charset="0"/>
              </a:rPr>
              <a:t> </a:t>
            </a:r>
            <a:r>
              <a:rPr lang="de-DE" sz="2800" dirty="0"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de-DE" sz="2800" i="1" dirty="0" smtClean="0">
                <a:latin typeface="Times New Roman" pitchFamily="18" charset="0"/>
                <a:cs typeface="Times New Roman" pitchFamily="18" charset="0"/>
              </a:rPr>
              <a:t>Andererseits</a:t>
            </a:r>
            <a:r>
              <a:rPr lang="de-DE" sz="2800" dirty="0" smtClean="0">
                <a:latin typeface="Times New Roman" pitchFamily="18" charset="0"/>
                <a:cs typeface="Times New Roman" pitchFamily="18" charset="0"/>
              </a:rPr>
              <a:t> lesen die meisten Kinder sehr gern Comics.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de-DE" sz="2800" i="1" dirty="0" smtClean="0">
                <a:latin typeface="Times New Roman" pitchFamily="18" charset="0"/>
                <a:cs typeface="Times New Roman" pitchFamily="18" charset="0"/>
              </a:rPr>
              <a:t>Obwohl</a:t>
            </a:r>
            <a:r>
              <a:rPr lang="de-DE" sz="2800" dirty="0" smtClean="0">
                <a:latin typeface="Times New Roman" pitchFamily="18" charset="0"/>
                <a:cs typeface="Times New Roman" pitchFamily="18" charset="0"/>
              </a:rPr>
              <a:t> die meisten Jugendlichen nur wenig lesen, ist Lesen mein Hobby.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de-DE" sz="2800" i="1" dirty="0" smtClean="0">
                <a:latin typeface="Times New Roman" pitchFamily="18" charset="0"/>
                <a:cs typeface="Times New Roman" pitchFamily="18" charset="0"/>
              </a:rPr>
              <a:t>Trotzdem</a:t>
            </a:r>
            <a:r>
              <a:rPr lang="de-DE" sz="2800" dirty="0" smtClean="0">
                <a:latin typeface="Times New Roman" pitchFamily="18" charset="0"/>
                <a:cs typeface="Times New Roman" pitchFamily="18" charset="0"/>
              </a:rPr>
              <a:t> bleibt ein gutes Buch auch heute ein schönes Geschenk zum Geburtstag.</a:t>
            </a:r>
            <a:endParaRPr lang="ru-RU" dirty="0"/>
          </a:p>
        </p:txBody>
      </p:sp>
      <p:sp>
        <p:nvSpPr>
          <p:cNvPr id="3" name="Title 2"/>
          <p:cNvSpPr>
            <a:spLocks noGrp="1"/>
          </p:cNvSpPr>
          <p:nvPr>
            <p:ph type="title"/>
          </p:nvPr>
        </p:nvSpPr>
        <p:spPr/>
        <p:txBody>
          <a:bodyPr/>
          <a:lstStyle/>
          <a:p>
            <a:endParaRPr lang="ru-RU"/>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de-DE" sz="3600" i="1" dirty="0" smtClean="0">
                <a:solidFill>
                  <a:srgbClr val="161645"/>
                </a:solidFill>
                <a:latin typeface="Times New Roman" pitchFamily="18" charset="0"/>
                <a:cs typeface="Times New Roman" pitchFamily="18" charset="0"/>
              </a:rPr>
              <a:t>also, deshalb, darum,  in erster Linie, vor allem, erstens (zweitens, drittens), meiner Meinung nach, was mich anbetrifft, was mich angeht, zum Beispiel</a:t>
            </a:r>
            <a:r>
              <a:rPr lang="de-DE" sz="2800" i="1" dirty="0" smtClean="0">
                <a:solidFill>
                  <a:srgbClr val="161645"/>
                </a:solidFill>
                <a:latin typeface="Times New Roman" pitchFamily="18" charset="0"/>
                <a:cs typeface="Times New Roman" pitchFamily="18" charset="0"/>
              </a:rPr>
              <a:t>.</a:t>
            </a:r>
            <a:endParaRPr lang="ru-RU" dirty="0"/>
          </a:p>
        </p:txBody>
      </p:sp>
      <p:sp>
        <p:nvSpPr>
          <p:cNvPr id="3" name="Title 2"/>
          <p:cNvSpPr>
            <a:spLocks noGrp="1"/>
          </p:cNvSpPr>
          <p:nvPr>
            <p:ph type="title"/>
          </p:nvPr>
        </p:nvSpPr>
        <p:spPr/>
        <p:txBody>
          <a:bodyPr>
            <a:normAutofit fontScale="90000"/>
          </a:bodyPr>
          <a:lstStyle/>
          <a:p>
            <a:r>
              <a:rPr lang="ru-RU" sz="4400" dirty="0" smtClean="0">
                <a:solidFill>
                  <a:srgbClr val="161645"/>
                </a:solidFill>
                <a:latin typeface="Times New Roman" pitchFamily="18" charset="0"/>
                <a:cs typeface="Times New Roman" pitchFamily="18" charset="0"/>
              </a:rPr>
              <a:t>В основной части эссе мы также употребляем союзы и союзные обороты</a:t>
            </a:r>
            <a:r>
              <a:rPr lang="de-DE" sz="4400" dirty="0" smtClean="0">
                <a:solidFill>
                  <a:srgbClr val="161645"/>
                </a:solidFill>
                <a:latin typeface="Times New Roman" pitchFamily="18" charset="0"/>
                <a:cs typeface="Times New Roman" pitchFamily="18" charset="0"/>
              </a:rPr>
              <a:t>, </a:t>
            </a:r>
            <a:r>
              <a:rPr lang="ru-RU" sz="4400" dirty="0" smtClean="0">
                <a:solidFill>
                  <a:srgbClr val="161645"/>
                </a:solidFill>
                <a:latin typeface="Times New Roman" pitchFamily="18" charset="0"/>
                <a:cs typeface="Times New Roman" pitchFamily="18" charset="0"/>
              </a:rPr>
              <a:t>выражения</a:t>
            </a:r>
            <a:r>
              <a:rPr lang="de-DE" sz="4400" dirty="0" smtClean="0">
                <a:solidFill>
                  <a:srgbClr val="161645"/>
                </a:solidFill>
                <a:latin typeface="Times New Roman" pitchFamily="18" charset="0"/>
                <a:cs typeface="Times New Roman" pitchFamily="18" charset="0"/>
              </a:rPr>
              <a:t>:</a:t>
            </a: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u-RU" sz="2800" dirty="0" smtClean="0">
                <a:solidFill>
                  <a:srgbClr val="161645"/>
                </a:solidFill>
                <a:latin typeface="Times New Roman" pitchFamily="18" charset="0"/>
                <a:cs typeface="Times New Roman" pitchFamily="18" charset="0"/>
              </a:rPr>
              <a:t>В последнем абзаце следует обобщить высказанное и сделать заключение: снова пишем предложение, отражающее противоречивость темы, но в то же время, дающее надежду на нахождение компромисса. Если тема позволяет, здесь четко можно выразить свое мнение. Используем выражения: </a:t>
            </a:r>
            <a:r>
              <a:rPr lang="ru-RU" sz="2800" b="1" i="1" dirty="0" smtClean="0">
                <a:solidFill>
                  <a:srgbClr val="161645"/>
                </a:solidFill>
                <a:latin typeface="Times New Roman" pitchFamily="18" charset="0"/>
                <a:cs typeface="Times New Roman" pitchFamily="18" charset="0"/>
              </a:rPr>
              <a:t>zum Schluss,  im Ergebnis, also, im</a:t>
            </a:r>
            <a:r>
              <a:rPr lang="de-DE" sz="2800" b="1" i="1" dirty="0" smtClean="0">
                <a:solidFill>
                  <a:srgbClr val="161645"/>
                </a:solidFill>
                <a:latin typeface="Times New Roman" pitchFamily="18" charset="0"/>
                <a:cs typeface="Times New Roman" pitchFamily="18" charset="0"/>
              </a:rPr>
              <a:t> G</a:t>
            </a:r>
            <a:r>
              <a:rPr lang="ru-RU" sz="2800" b="1" i="1" dirty="0" smtClean="0">
                <a:solidFill>
                  <a:srgbClr val="161645"/>
                </a:solidFill>
                <a:latin typeface="Times New Roman" pitchFamily="18" charset="0"/>
                <a:cs typeface="Times New Roman" pitchFamily="18" charset="0"/>
              </a:rPr>
              <a:t>roßen und </a:t>
            </a:r>
            <a:r>
              <a:rPr lang="de-DE" sz="2800" b="1" i="1" dirty="0" smtClean="0">
                <a:solidFill>
                  <a:srgbClr val="161645"/>
                </a:solidFill>
                <a:latin typeface="Times New Roman" pitchFamily="18" charset="0"/>
                <a:cs typeface="Times New Roman" pitchFamily="18" charset="0"/>
              </a:rPr>
              <a:t>G</a:t>
            </a:r>
            <a:r>
              <a:rPr lang="ru-RU" sz="2800" b="1" i="1" dirty="0" smtClean="0">
                <a:solidFill>
                  <a:srgbClr val="161645"/>
                </a:solidFill>
                <a:latin typeface="Times New Roman" pitchFamily="18" charset="0"/>
                <a:cs typeface="Times New Roman" pitchFamily="18" charset="0"/>
              </a:rPr>
              <a:t>anzen, zusammengefasst.</a:t>
            </a:r>
          </a:p>
          <a:p>
            <a:endParaRPr lang="ru-RU" dirty="0"/>
          </a:p>
        </p:txBody>
      </p:sp>
      <p:sp>
        <p:nvSpPr>
          <p:cNvPr id="3" name="Title 2"/>
          <p:cNvSpPr>
            <a:spLocks noGrp="1"/>
          </p:cNvSpPr>
          <p:nvPr>
            <p:ph type="title"/>
          </p:nvPr>
        </p:nvSpPr>
        <p:spPr/>
        <p:txBody>
          <a:bodyPr/>
          <a:lstStyle/>
          <a:p>
            <a:r>
              <a:rPr lang="ru-RU" i="1" dirty="0" smtClean="0">
                <a:solidFill>
                  <a:srgbClr val="3333CC"/>
                </a:solidFill>
                <a:latin typeface="Times New Roman" pitchFamily="18" charset="0"/>
                <a:cs typeface="Times New Roman" pitchFamily="18" charset="0"/>
              </a:rPr>
              <a:t>Заключение</a:t>
            </a: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DE" dirty="0" smtClean="0">
                <a:solidFill>
                  <a:srgbClr val="3333CC"/>
                </a:solidFill>
              </a:rPr>
              <a:t>Redemittel und Sprachstrukturen</a:t>
            </a:r>
            <a:endParaRPr lang="ru-RU" dirty="0"/>
          </a:p>
        </p:txBody>
      </p:sp>
      <p:sp>
        <p:nvSpPr>
          <p:cNvPr id="3" name="Subtitle 2"/>
          <p:cNvSpPr>
            <a:spLocks noGrp="1"/>
          </p:cNvSpPr>
          <p:nvPr>
            <p:ph type="subTitle" idx="1"/>
          </p:nvPr>
        </p:nvSpPr>
        <p:spPr/>
        <p:txBody>
          <a:bodyPr/>
          <a:lstStyle/>
          <a:p>
            <a:endParaRPr lang="ru-RU"/>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de-DE" sz="2800" dirty="0" smtClean="0"/>
              <a:t>Ich behaupte, dass …</a:t>
            </a:r>
          </a:p>
          <a:p>
            <a:r>
              <a:rPr lang="de-DE" sz="2800" dirty="0" smtClean="0"/>
              <a:t>Ich bin (nicht) der Meinung, das …</a:t>
            </a:r>
          </a:p>
          <a:p>
            <a:r>
              <a:rPr lang="de-DE" sz="2800" dirty="0" smtClean="0"/>
              <a:t>Man stellt immer wieder fest, dass …</a:t>
            </a:r>
          </a:p>
          <a:p>
            <a:r>
              <a:rPr lang="de-DE" sz="2800" dirty="0" smtClean="0"/>
              <a:t>Ich finde/denke/meine/glaube, dass …</a:t>
            </a:r>
          </a:p>
          <a:p>
            <a:r>
              <a:rPr lang="de-DE" sz="2800" dirty="0" smtClean="0"/>
              <a:t>Viele Leute sagen/denken, dass …</a:t>
            </a:r>
          </a:p>
          <a:p>
            <a:r>
              <a:rPr lang="de-DE" sz="2800" dirty="0" smtClean="0"/>
              <a:t>Manchmal hört man das Argument, dass …</a:t>
            </a:r>
          </a:p>
          <a:p>
            <a:r>
              <a:rPr lang="de-DE" sz="2800" dirty="0" smtClean="0"/>
              <a:t>Man sagt, dass, …</a:t>
            </a:r>
          </a:p>
          <a:p>
            <a:r>
              <a:rPr lang="de-DE" sz="2800" dirty="0" smtClean="0"/>
              <a:t>Das sieht man daran, dass …</a:t>
            </a:r>
            <a:endParaRPr lang="ru-RU" sz="2800" dirty="0" smtClean="0"/>
          </a:p>
          <a:p>
            <a:endParaRPr lang="ru-RU" dirty="0"/>
          </a:p>
        </p:txBody>
      </p:sp>
      <p:sp>
        <p:nvSpPr>
          <p:cNvPr id="3" name="Title 2"/>
          <p:cNvSpPr>
            <a:spLocks noGrp="1"/>
          </p:cNvSpPr>
          <p:nvPr>
            <p:ph type="title"/>
          </p:nvPr>
        </p:nvSpPr>
        <p:spPr/>
        <p:txBody>
          <a:bodyPr>
            <a:normAutofit fontScale="90000"/>
          </a:bodyPr>
          <a:lstStyle/>
          <a:p>
            <a:r>
              <a:rPr lang="de-DE" b="0" dirty="0" smtClean="0">
                <a:solidFill>
                  <a:srgbClr val="3333CC"/>
                </a:solidFill>
              </a:rPr>
              <a:t>etwas behaupten oder feststellen</a:t>
            </a: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de-DE" sz="2800" dirty="0" smtClean="0"/>
              <a:t>Ich bin dafür/dagegen, dass …</a:t>
            </a:r>
          </a:p>
          <a:p>
            <a:r>
              <a:rPr lang="de-DE" sz="2800" dirty="0" smtClean="0"/>
              <a:t>Ich bin für/gegen …, weil …</a:t>
            </a:r>
          </a:p>
          <a:p>
            <a:r>
              <a:rPr lang="de-DE" sz="2800" dirty="0" smtClean="0"/>
              <a:t>Ein Beispiel dafür ist/sind …</a:t>
            </a:r>
          </a:p>
          <a:p>
            <a:r>
              <a:rPr lang="de-DE" sz="2800" dirty="0" smtClean="0"/>
              <a:t>Ich meine auch, dass …</a:t>
            </a:r>
          </a:p>
          <a:p>
            <a:r>
              <a:rPr lang="de-DE" sz="2800" dirty="0" smtClean="0"/>
              <a:t>Ich halte es für richtig/gut, …</a:t>
            </a:r>
          </a:p>
          <a:p>
            <a:r>
              <a:rPr lang="de-DE" sz="2800" dirty="0" smtClean="0"/>
              <a:t>Im Gegensatz dazu meine ich, dass …</a:t>
            </a:r>
          </a:p>
          <a:p>
            <a:r>
              <a:rPr lang="de-DE" sz="2800" dirty="0" smtClean="0"/>
              <a:t>Dagegen spricht auch die Tatsache, dass …</a:t>
            </a:r>
          </a:p>
          <a:p>
            <a:r>
              <a:rPr lang="de-DE" sz="2800" dirty="0" smtClean="0"/>
              <a:t>Einerseits – andererseits</a:t>
            </a:r>
            <a:endParaRPr lang="ru-RU" sz="2800" dirty="0" smtClean="0"/>
          </a:p>
          <a:p>
            <a:endParaRPr lang="ru-RU" dirty="0"/>
          </a:p>
        </p:txBody>
      </p:sp>
      <p:sp>
        <p:nvSpPr>
          <p:cNvPr id="3" name="Title 2"/>
          <p:cNvSpPr>
            <a:spLocks noGrp="1"/>
          </p:cNvSpPr>
          <p:nvPr>
            <p:ph type="title"/>
          </p:nvPr>
        </p:nvSpPr>
        <p:spPr/>
        <p:txBody>
          <a:bodyPr/>
          <a:lstStyle/>
          <a:p>
            <a:r>
              <a:rPr lang="de-DE" dirty="0" smtClean="0">
                <a:solidFill>
                  <a:srgbClr val="3333CC"/>
                </a:solidFill>
              </a:rPr>
              <a:t>dafür sein/ dagegen sein</a:t>
            </a: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nSpc>
                <a:spcPct val="90000"/>
              </a:lnSpc>
            </a:pPr>
            <a:r>
              <a:rPr lang="de-DE" sz="2800" dirty="0" smtClean="0"/>
              <a:t>Außerdem finde ich, dass …</a:t>
            </a:r>
          </a:p>
          <a:p>
            <a:pPr>
              <a:lnSpc>
                <a:spcPct val="90000"/>
              </a:lnSpc>
            </a:pPr>
            <a:r>
              <a:rPr lang="de-DE" sz="2800" dirty="0" smtClean="0"/>
              <a:t>Ein weiterer Grund ist, …</a:t>
            </a:r>
          </a:p>
          <a:p>
            <a:pPr>
              <a:lnSpc>
                <a:spcPct val="90000"/>
              </a:lnSpc>
            </a:pPr>
            <a:r>
              <a:rPr lang="de-DE" sz="2800" dirty="0" smtClean="0"/>
              <a:t>Ein anderes Argument ist, dass …</a:t>
            </a:r>
          </a:p>
          <a:p>
            <a:pPr>
              <a:lnSpc>
                <a:spcPct val="90000"/>
              </a:lnSpc>
            </a:pPr>
            <a:r>
              <a:rPr lang="de-DE" sz="2800" dirty="0" smtClean="0"/>
              <a:t>Ich </a:t>
            </a:r>
            <a:r>
              <a:rPr lang="de-DE" sz="2800" b="1" dirty="0" smtClean="0"/>
              <a:t>halte</a:t>
            </a:r>
            <a:r>
              <a:rPr lang="de-DE" sz="2800" dirty="0" smtClean="0"/>
              <a:t> es für wichtig, …(Inf. +zu)…</a:t>
            </a:r>
          </a:p>
          <a:p>
            <a:pPr>
              <a:lnSpc>
                <a:spcPct val="90000"/>
              </a:lnSpc>
            </a:pPr>
            <a:r>
              <a:rPr lang="de-DE" sz="2800" dirty="0" smtClean="0"/>
              <a:t>Man darf nicht vergessen, dass …</a:t>
            </a:r>
          </a:p>
          <a:p>
            <a:pPr>
              <a:lnSpc>
                <a:spcPct val="90000"/>
              </a:lnSpc>
            </a:pPr>
            <a:r>
              <a:rPr lang="de-DE" sz="2800" dirty="0" smtClean="0"/>
              <a:t>Zu diesem Punkt möchte ich noch sagen/hinzufügen, dass …</a:t>
            </a:r>
          </a:p>
          <a:p>
            <a:pPr>
              <a:lnSpc>
                <a:spcPct val="90000"/>
              </a:lnSpc>
            </a:pPr>
            <a:r>
              <a:rPr lang="de-DE" sz="2800" dirty="0" smtClean="0"/>
              <a:t>Es kann sein, dass…</a:t>
            </a:r>
          </a:p>
          <a:p>
            <a:pPr>
              <a:lnSpc>
                <a:spcPct val="90000"/>
              </a:lnSpc>
            </a:pPr>
            <a:r>
              <a:rPr lang="de-DE" sz="2800" dirty="0" smtClean="0"/>
              <a:t>Das bedeutet (nicht), dass ...</a:t>
            </a:r>
          </a:p>
          <a:p>
            <a:pPr>
              <a:lnSpc>
                <a:spcPct val="90000"/>
              </a:lnSpc>
            </a:pPr>
            <a:r>
              <a:rPr lang="de-DE" sz="2800" dirty="0" smtClean="0"/>
              <a:t>Ich komme zu dem Ergebnis, dass …</a:t>
            </a:r>
          </a:p>
          <a:p>
            <a:pPr>
              <a:lnSpc>
                <a:spcPct val="90000"/>
              </a:lnSpc>
            </a:pPr>
            <a:r>
              <a:rPr lang="de-DE" sz="2800" dirty="0" smtClean="0"/>
              <a:t>In solchen Fällen</a:t>
            </a:r>
          </a:p>
          <a:p>
            <a:pPr>
              <a:lnSpc>
                <a:spcPct val="90000"/>
              </a:lnSpc>
            </a:pPr>
            <a:r>
              <a:rPr lang="de-DE" sz="2800" dirty="0" smtClean="0"/>
              <a:t>Es kommt immer wieder vor, dass …</a:t>
            </a:r>
            <a:endParaRPr lang="ru-RU" sz="2800" dirty="0" smtClean="0"/>
          </a:p>
          <a:p>
            <a:endParaRPr lang="ru-RU" dirty="0"/>
          </a:p>
        </p:txBody>
      </p:sp>
      <p:sp>
        <p:nvSpPr>
          <p:cNvPr id="3" name="Title 2"/>
          <p:cNvSpPr>
            <a:spLocks noGrp="1"/>
          </p:cNvSpPr>
          <p:nvPr>
            <p:ph type="title"/>
          </p:nvPr>
        </p:nvSpPr>
        <p:spPr/>
        <p:txBody>
          <a:bodyPr/>
          <a:lstStyle/>
          <a:p>
            <a:r>
              <a:rPr lang="de-DE" dirty="0" smtClean="0">
                <a:solidFill>
                  <a:srgbClr val="3333CC"/>
                </a:solidFill>
              </a:rPr>
              <a:t>eine Idee/Argument erweitern</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de-DE" dirty="0" smtClean="0"/>
              <a:t>Diese Beispiele zeigen also, dass/wie …</a:t>
            </a:r>
          </a:p>
          <a:p>
            <a:r>
              <a:rPr lang="de-DE" dirty="0" smtClean="0"/>
              <a:t>Nach den Argumenten für und gegen… sehen wir, dass </a:t>
            </a:r>
            <a:r>
              <a:rPr lang="ru-RU" dirty="0" smtClean="0"/>
              <a:t>…</a:t>
            </a:r>
            <a:endParaRPr lang="de-DE" dirty="0" smtClean="0"/>
          </a:p>
          <a:p>
            <a:r>
              <a:rPr lang="de-DE" dirty="0" smtClean="0"/>
              <a:t>Zum Schluss möchte ich sagen/die Frage stellen, …</a:t>
            </a:r>
          </a:p>
          <a:p>
            <a:r>
              <a:rPr lang="de-DE" dirty="0" smtClean="0"/>
              <a:t>Es wäre daher besser…, wenn …</a:t>
            </a:r>
            <a:endParaRPr lang="ru-RU" dirty="0" smtClean="0"/>
          </a:p>
          <a:p>
            <a:endParaRPr lang="ru-RU" dirty="0"/>
          </a:p>
        </p:txBody>
      </p:sp>
      <p:sp>
        <p:nvSpPr>
          <p:cNvPr id="3" name="Title 2"/>
          <p:cNvSpPr>
            <a:spLocks noGrp="1"/>
          </p:cNvSpPr>
          <p:nvPr>
            <p:ph type="title"/>
          </p:nvPr>
        </p:nvSpPr>
        <p:spPr/>
        <p:txBody>
          <a:bodyPr/>
          <a:lstStyle/>
          <a:p>
            <a:r>
              <a:rPr lang="de-DE" dirty="0" smtClean="0">
                <a:solidFill>
                  <a:srgbClr val="3333CC"/>
                </a:solidFill>
              </a:rPr>
              <a:t>etwas zusammenfassen</a:t>
            </a: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80000"/>
              </a:lnSpc>
            </a:pPr>
            <a:r>
              <a:rPr lang="ru-RU" sz="2800" b="1" dirty="0" smtClean="0">
                <a:solidFill>
                  <a:schemeClr val="accent2"/>
                </a:solidFill>
              </a:rPr>
              <a:t>Неумение верно определить по формулировке задания тип сочинения </a:t>
            </a:r>
          </a:p>
          <a:p>
            <a:pPr>
              <a:lnSpc>
                <a:spcPct val="80000"/>
              </a:lnSpc>
            </a:pPr>
            <a:r>
              <a:rPr lang="ru-RU" sz="2800" b="1" dirty="0" smtClean="0">
                <a:solidFill>
                  <a:schemeClr val="accent5">
                    <a:lumMod val="75000"/>
                  </a:schemeClr>
                </a:solidFill>
              </a:rPr>
              <a:t>Несоблюдение объема письменного высказывания. </a:t>
            </a:r>
          </a:p>
          <a:p>
            <a:pPr>
              <a:lnSpc>
                <a:spcPct val="80000"/>
              </a:lnSpc>
            </a:pPr>
            <a:r>
              <a:rPr lang="ru-RU" sz="2800" b="1" dirty="0" smtClean="0">
                <a:solidFill>
                  <a:schemeClr val="accent2"/>
                </a:solidFill>
              </a:rPr>
              <a:t> Неумение  правильно организовать  текст высказывания. </a:t>
            </a:r>
          </a:p>
          <a:p>
            <a:pPr>
              <a:lnSpc>
                <a:spcPct val="80000"/>
              </a:lnSpc>
            </a:pPr>
            <a:r>
              <a:rPr lang="ru-RU" sz="2800" b="1" dirty="0" smtClean="0">
                <a:solidFill>
                  <a:schemeClr val="accent2"/>
                </a:solidFill>
              </a:rPr>
              <a:t> </a:t>
            </a:r>
            <a:r>
              <a:rPr lang="ru-RU" sz="2800" b="1" dirty="0" smtClean="0">
                <a:solidFill>
                  <a:schemeClr val="accent5">
                    <a:lumMod val="75000"/>
                  </a:schemeClr>
                </a:solidFill>
              </a:rPr>
              <a:t>Несимметричность аргументов «за» и аргументов «против». </a:t>
            </a:r>
          </a:p>
          <a:p>
            <a:pPr>
              <a:lnSpc>
                <a:spcPct val="80000"/>
              </a:lnSpc>
            </a:pPr>
            <a:r>
              <a:rPr lang="ru-RU" sz="2800" b="1" dirty="0" smtClean="0">
                <a:solidFill>
                  <a:schemeClr val="accent2"/>
                </a:solidFill>
              </a:rPr>
              <a:t> Недостаточное употребление средств логической связи (союзов, вводных слов, местоимений и т.п.)</a:t>
            </a:r>
            <a:r>
              <a:rPr lang="ru-RU" sz="2800" dirty="0" smtClean="0">
                <a:solidFill>
                  <a:schemeClr val="accent2"/>
                </a:solidFill>
              </a:rPr>
              <a:t> </a:t>
            </a:r>
          </a:p>
        </p:txBody>
      </p:sp>
      <p:sp>
        <p:nvSpPr>
          <p:cNvPr id="3" name="Title 2"/>
          <p:cNvSpPr>
            <a:spLocks noGrp="1"/>
          </p:cNvSpPr>
          <p:nvPr>
            <p:ph type="title"/>
          </p:nvPr>
        </p:nvSpPr>
        <p:spPr/>
        <p:txBody>
          <a:bodyPr/>
          <a:lstStyle/>
          <a:p>
            <a:r>
              <a:rPr lang="ru-RU" b="0" dirty="0" smtClean="0">
                <a:solidFill>
                  <a:srgbClr val="3333CC"/>
                </a:solidFill>
              </a:rPr>
              <a:t>типичные ошибки учащихся</a:t>
            </a:r>
            <a:r>
              <a:rPr lang="ru-RU" dirty="0" smtClean="0"/>
              <a:t> </a:t>
            </a:r>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3116559"/>
          </a:xfrm>
        </p:spPr>
        <p:txBody>
          <a:bodyPr>
            <a:normAutofit fontScale="90000"/>
          </a:bodyPr>
          <a:lstStyle/>
          <a:p>
            <a:r>
              <a:rPr lang="ru-RU" dirty="0" smtClean="0">
                <a:solidFill>
                  <a:srgbClr val="00B050"/>
                </a:solidFill>
              </a:rPr>
              <a:t>Рекомендации, которые желательно использовать при подготовке учащих-</a:t>
            </a:r>
            <a:br>
              <a:rPr lang="ru-RU" dirty="0" smtClean="0">
                <a:solidFill>
                  <a:srgbClr val="00B050"/>
                </a:solidFill>
              </a:rPr>
            </a:br>
            <a:r>
              <a:rPr lang="ru-RU" dirty="0" smtClean="0">
                <a:solidFill>
                  <a:srgbClr val="00B050"/>
                </a:solidFill>
              </a:rPr>
              <a:t>ся к сдаче ЕГЭ по немецкому языку.</a:t>
            </a:r>
            <a:endParaRPr lang="ru-RU" dirty="0">
              <a:solidFill>
                <a:srgbClr val="00B050"/>
              </a:solidFill>
            </a:endParaRPr>
          </a:p>
        </p:txBody>
      </p:sp>
      <p:sp>
        <p:nvSpPr>
          <p:cNvPr id="3" name="Subtitle 2"/>
          <p:cNvSpPr>
            <a:spLocks noGrp="1"/>
          </p:cNvSpPr>
          <p:nvPr>
            <p:ph type="subTitle" idx="1"/>
          </p:nvPr>
        </p:nvSpPr>
        <p:spPr/>
        <p:txBody>
          <a:bodyPr/>
          <a:lstStyle/>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nSpc>
                <a:spcPct val="80000"/>
              </a:lnSpc>
            </a:pPr>
            <a:r>
              <a:rPr lang="ru-RU" sz="2800" dirty="0" smtClean="0"/>
              <a:t>Строить развернутое высказывание в контексте коммуникативной задачи и в заданном объеме;</a:t>
            </a:r>
          </a:p>
          <a:p>
            <a:pPr>
              <a:lnSpc>
                <a:spcPct val="80000"/>
              </a:lnSpc>
            </a:pPr>
            <a:r>
              <a:rPr lang="ru-RU" sz="2800" dirty="0" smtClean="0">
                <a:solidFill>
                  <a:schemeClr val="bg2">
                    <a:lumMod val="25000"/>
                  </a:schemeClr>
                </a:solidFill>
              </a:rPr>
              <a:t>Описывать события, факты, явления;</a:t>
            </a:r>
          </a:p>
          <a:p>
            <a:pPr>
              <a:lnSpc>
                <a:spcPct val="80000"/>
              </a:lnSpc>
            </a:pPr>
            <a:r>
              <a:rPr lang="ru-RU" sz="2800" dirty="0" smtClean="0"/>
              <a:t>Сообщать / запрашивать информацию;</a:t>
            </a:r>
          </a:p>
          <a:p>
            <a:pPr>
              <a:lnSpc>
                <a:spcPct val="80000"/>
              </a:lnSpc>
            </a:pPr>
            <a:r>
              <a:rPr lang="ru-RU" sz="2800" dirty="0" smtClean="0">
                <a:solidFill>
                  <a:schemeClr val="accent2"/>
                </a:solidFill>
              </a:rPr>
              <a:t>Аргументировать свою точку зрения</a:t>
            </a:r>
            <a:r>
              <a:rPr lang="ru-RU" sz="2800" dirty="0" smtClean="0"/>
              <a:t>;</a:t>
            </a:r>
          </a:p>
          <a:p>
            <a:pPr>
              <a:lnSpc>
                <a:spcPct val="80000"/>
              </a:lnSpc>
            </a:pPr>
            <a:r>
              <a:rPr lang="ru-RU" sz="2800" dirty="0" smtClean="0"/>
              <a:t>Делать выводы;</a:t>
            </a:r>
          </a:p>
          <a:p>
            <a:pPr>
              <a:lnSpc>
                <a:spcPct val="80000"/>
              </a:lnSpc>
            </a:pPr>
            <a:r>
              <a:rPr lang="ru-RU" sz="2800" dirty="0" smtClean="0">
                <a:solidFill>
                  <a:schemeClr val="accent2"/>
                </a:solidFill>
              </a:rPr>
              <a:t>Строить письменное высказывание логично и связно;</a:t>
            </a:r>
          </a:p>
          <a:p>
            <a:pPr>
              <a:lnSpc>
                <a:spcPct val="80000"/>
              </a:lnSpc>
            </a:pPr>
            <a:r>
              <a:rPr lang="ru-RU" sz="2800" dirty="0" smtClean="0"/>
              <a:t>Использовать различные стратегии: описания, рассуждения, сообщения, повествования;</a:t>
            </a:r>
          </a:p>
          <a:p>
            <a:pPr>
              <a:lnSpc>
                <a:spcPct val="80000"/>
              </a:lnSpc>
            </a:pPr>
            <a:r>
              <a:rPr lang="ru-RU" sz="2800" dirty="0" smtClean="0">
                <a:solidFill>
                  <a:schemeClr val="accent2"/>
                </a:solidFill>
              </a:rPr>
              <a:t> Соблюдать правила организации письменного текста;</a:t>
            </a:r>
          </a:p>
          <a:p>
            <a:pPr>
              <a:lnSpc>
                <a:spcPct val="80000"/>
              </a:lnSpc>
            </a:pPr>
            <a:r>
              <a:rPr lang="ru-RU" sz="2800" dirty="0" smtClean="0"/>
              <a:t>Употреблять языковые средства оформления письменного высказывания точно и правильно и т.д.</a:t>
            </a:r>
          </a:p>
          <a:p>
            <a:endParaRPr lang="ru-RU" dirty="0"/>
          </a:p>
        </p:txBody>
      </p:sp>
      <p:sp>
        <p:nvSpPr>
          <p:cNvPr id="3" name="Title 2"/>
          <p:cNvSpPr>
            <a:spLocks noGrp="1"/>
          </p:cNvSpPr>
          <p:nvPr>
            <p:ph type="title"/>
          </p:nvPr>
        </p:nvSpPr>
        <p:spPr/>
        <p:txBody>
          <a:bodyPr>
            <a:normAutofit fontScale="90000"/>
          </a:bodyPr>
          <a:lstStyle/>
          <a:p>
            <a:r>
              <a:rPr lang="ru-RU" sz="4400" b="0" dirty="0" smtClean="0">
                <a:solidFill>
                  <a:srgbClr val="3333CC"/>
                </a:solidFill>
              </a:rPr>
              <a:t>Умения, проверяемые в письменной речи</a:t>
            </a:r>
            <a:endParaRPr lang="ru-RU"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ru-RU" dirty="0" smtClean="0">
                <a:solidFill>
                  <a:srgbClr val="00B050"/>
                </a:solidFill>
                <a:latin typeface="Arial Black" pitchFamily="34" charset="0"/>
              </a:rPr>
              <a:t>1</a:t>
            </a:r>
            <a:r>
              <a:rPr lang="ru-RU" sz="3200" dirty="0" smtClean="0">
                <a:solidFill>
                  <a:srgbClr val="00B050"/>
                </a:solidFill>
                <a:latin typeface="Arial Black" pitchFamily="34" charset="0"/>
              </a:rPr>
              <a:t>) внимание на инструкции и текст-стимул (отрывок из письма друга, на которое необходимо дать ответ). При работе с текстом-стимулом нужно учить школьников выделять главные вопросы, которые следует раскрыть в работе</a:t>
            </a:r>
            <a:endParaRPr lang="ru-RU" sz="3200" dirty="0">
              <a:solidFill>
                <a:srgbClr val="00B050"/>
              </a:solidFill>
              <a:latin typeface="Arial Black" pitchFamily="34" charset="0"/>
            </a:endParaRPr>
          </a:p>
        </p:txBody>
      </p:sp>
      <p:sp>
        <p:nvSpPr>
          <p:cNvPr id="3" name="Title 2"/>
          <p:cNvSpPr>
            <a:spLocks noGrp="1"/>
          </p:cNvSpPr>
          <p:nvPr>
            <p:ph type="title"/>
          </p:nvPr>
        </p:nvSpPr>
        <p:spPr/>
        <p:txBody>
          <a:bodyPr>
            <a:normAutofit fontScale="90000"/>
          </a:bodyPr>
          <a:lstStyle/>
          <a:p>
            <a:r>
              <a:rPr lang="ru-RU" dirty="0" smtClean="0"/>
              <a:t> При выполнении задания 39 (личное письмо) следует обращать особое</a:t>
            </a:r>
            <a:br>
              <a:rPr lang="ru-RU" dirty="0" smtClean="0"/>
            </a:br>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314595"/>
          </a:xfrm>
        </p:spPr>
        <p:txBody>
          <a:bodyPr>
            <a:normAutofit/>
          </a:bodyPr>
          <a:lstStyle/>
          <a:p>
            <a:r>
              <a:rPr lang="ru-RU" sz="2800" dirty="0" smtClean="0">
                <a:solidFill>
                  <a:srgbClr val="00B050"/>
                </a:solidFill>
              </a:rPr>
              <a:t>2) Необходимо вырабатывать у учащихся умение создавать план письменного высказывания и строить высказывание в соответствии с этим планом.</a:t>
            </a:r>
          </a:p>
          <a:p>
            <a:r>
              <a:rPr lang="ru-RU" sz="2800" dirty="0" smtClean="0">
                <a:solidFill>
                  <a:srgbClr val="002060"/>
                </a:solidFill>
              </a:rPr>
              <a:t>Важно, чтобы ученики понимали, что вступление и заключение не должны быть больше по объему, чем основная часть. </a:t>
            </a:r>
          </a:p>
          <a:p>
            <a:r>
              <a:rPr lang="ru-RU" sz="2800" dirty="0" smtClean="0">
                <a:solidFill>
                  <a:srgbClr val="00B050"/>
                </a:solidFill>
              </a:rPr>
              <a:t>Следует также помнить, что для письменной речи характерно деление текста на абзацы.</a:t>
            </a:r>
            <a:endParaRPr lang="ru-RU" sz="2800" dirty="0">
              <a:solidFill>
                <a:srgbClr val="00B050"/>
              </a:solidFill>
            </a:endParaRPr>
          </a:p>
        </p:txBody>
      </p:sp>
      <p:sp>
        <p:nvSpPr>
          <p:cNvPr id="3" name="Title 2"/>
          <p:cNvSpPr>
            <a:spLocks noGrp="1"/>
          </p:cNvSpPr>
          <p:nvPr>
            <p:ph type="title"/>
          </p:nvPr>
        </p:nvSpPr>
        <p:spPr>
          <a:xfrm>
            <a:off x="457200" y="274638"/>
            <a:ext cx="8229600" cy="202034"/>
          </a:xfrm>
        </p:spPr>
        <p:txBody>
          <a:bodyPr>
            <a:normAutofit fontScale="90000"/>
          </a:bodyPr>
          <a:lstStyle/>
          <a:p>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458611"/>
          </a:xfrm>
        </p:spPr>
        <p:txBody>
          <a:bodyPr>
            <a:normAutofit lnSpcReduction="10000"/>
          </a:bodyPr>
          <a:lstStyle/>
          <a:p>
            <a:r>
              <a:rPr lang="ru-RU" dirty="0" smtClean="0">
                <a:solidFill>
                  <a:srgbClr val="002060"/>
                </a:solidFill>
              </a:rPr>
              <a:t>3) Формируя навыки письменной речи, учитель должен привлекать внимание учеников к некоторым различиям между русским языком и немецким.</a:t>
            </a:r>
          </a:p>
          <a:p>
            <a:r>
              <a:rPr lang="ru-RU" dirty="0" smtClean="0">
                <a:solidFill>
                  <a:srgbClr val="002060"/>
                </a:solidFill>
              </a:rPr>
              <a:t>Так, запись текста, разделенного на абзацы, в немецком языке не предполагает отступа (красной строки), как это принято в русском языке. Для четкого обозначения абзаца (особенно при полной заключительной строке) рекомендуется делать пропуск строки. Однако деление на абзацы, принятое в родном языке, за ошибку считать не рекомендуется.</a:t>
            </a:r>
            <a:endParaRPr lang="ru-RU" dirty="0">
              <a:solidFill>
                <a:srgbClr val="002060"/>
              </a:solidFill>
            </a:endParaRPr>
          </a:p>
        </p:txBody>
      </p:sp>
      <p:sp>
        <p:nvSpPr>
          <p:cNvPr id="3" name="Title 2"/>
          <p:cNvSpPr>
            <a:spLocks noGrp="1"/>
          </p:cNvSpPr>
          <p:nvPr>
            <p:ph type="title"/>
          </p:nvPr>
        </p:nvSpPr>
        <p:spPr>
          <a:xfrm>
            <a:off x="457200" y="274638"/>
            <a:ext cx="8229600" cy="130026"/>
          </a:xfrm>
        </p:spPr>
        <p:txBody>
          <a:bodyPr>
            <a:normAutofit fontScale="90000"/>
          </a:bodyPr>
          <a:lstStyle/>
          <a:p>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386603"/>
          </a:xfrm>
        </p:spPr>
        <p:txBody>
          <a:bodyPr/>
          <a:lstStyle/>
          <a:p>
            <a:r>
              <a:rPr lang="ru-RU" dirty="0" smtClean="0"/>
              <a:t>4) </a:t>
            </a:r>
            <a:r>
              <a:rPr lang="ru-RU" sz="3200" dirty="0" smtClean="0">
                <a:solidFill>
                  <a:srgbClr val="002060"/>
                </a:solidFill>
              </a:rPr>
              <a:t>Важно вырабатывать у учащихся четкий алгоритм в работе над созданием письменного текста, где первым шагом является отбор материала, необходимого для письменного высказывания, в соответствии с поставленными коммуникативными задачами, а последним – проверка написанного с точки зрения содержания и формы.</a:t>
            </a:r>
            <a:endParaRPr lang="ru-RU" sz="3200" dirty="0">
              <a:solidFill>
                <a:srgbClr val="002060"/>
              </a:solidFill>
            </a:endParaRPr>
          </a:p>
        </p:txBody>
      </p:sp>
      <p:sp>
        <p:nvSpPr>
          <p:cNvPr id="3" name="Title 2"/>
          <p:cNvSpPr>
            <a:spLocks noGrp="1"/>
          </p:cNvSpPr>
          <p:nvPr>
            <p:ph type="title"/>
          </p:nvPr>
        </p:nvSpPr>
        <p:spPr>
          <a:xfrm>
            <a:off x="457200" y="274638"/>
            <a:ext cx="8229600" cy="346050"/>
          </a:xfrm>
        </p:spPr>
        <p:txBody>
          <a:bodyPr>
            <a:normAutofit fontScale="90000"/>
          </a:bodyPr>
          <a:lstStyle/>
          <a:p>
            <a:endParaRPr lang="ru-RU"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r>
              <a:rPr lang="ru-RU" sz="3200" dirty="0" smtClean="0">
                <a:solidFill>
                  <a:schemeClr val="accent1">
                    <a:lumMod val="75000"/>
                  </a:schemeClr>
                </a:solidFill>
              </a:rPr>
              <a:t>5) Рекомендуется знакомить учащихся с разными видами заданий по письму, чтобы сформировать представление об особенностях этих заданий.</a:t>
            </a:r>
          </a:p>
          <a:p>
            <a:r>
              <a:rPr lang="ru-RU" sz="3200" dirty="0" smtClean="0">
                <a:solidFill>
                  <a:schemeClr val="accent1">
                    <a:lumMod val="75000"/>
                  </a:schemeClr>
                </a:solidFill>
              </a:rPr>
              <a:t>Также важно тренировать учащихся в написании письменных высказываний разного объема, чтобы они были готовы написать работу в соответствии с объемом, указанным в тестовом задании.</a:t>
            </a:r>
            <a:endParaRPr lang="ru-RU" sz="3200" dirty="0">
              <a:solidFill>
                <a:schemeClr val="accent1">
                  <a:lumMod val="75000"/>
                </a:schemeClr>
              </a:solidFill>
            </a:endParaRPr>
          </a:p>
        </p:txBody>
      </p:sp>
      <p:sp>
        <p:nvSpPr>
          <p:cNvPr id="3" name="Title 2"/>
          <p:cNvSpPr>
            <a:spLocks noGrp="1"/>
          </p:cNvSpPr>
          <p:nvPr>
            <p:ph type="title"/>
          </p:nvPr>
        </p:nvSpPr>
        <p:spPr>
          <a:xfrm>
            <a:off x="457200" y="274638"/>
            <a:ext cx="8229600" cy="202034"/>
          </a:xfrm>
        </p:spPr>
        <p:txBody>
          <a:bodyPr>
            <a:normAutofit fontScale="90000"/>
          </a:bodyPr>
          <a:lstStyle/>
          <a:p>
            <a:endParaRPr lang="ru-RU"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r>
              <a:rPr lang="ru-RU" sz="3200" dirty="0" smtClean="0">
                <a:solidFill>
                  <a:srgbClr val="7030A0"/>
                </a:solidFill>
              </a:rPr>
              <a:t>6) При подготовке к выполнению задания 40 (письменное высказывание с элементами рассуждения) следует обращать внимание учащихся на структуру сочинения, состоящего из трех основных частей с разным содержательным наполнением – в зависимости от предложенного (или выбранного учащимся) формата.</a:t>
            </a:r>
            <a:endParaRPr lang="ru-RU" sz="3200" dirty="0">
              <a:solidFill>
                <a:srgbClr val="7030A0"/>
              </a:solidFill>
            </a:endParaRPr>
          </a:p>
        </p:txBody>
      </p:sp>
      <p:sp>
        <p:nvSpPr>
          <p:cNvPr id="3" name="Title 2"/>
          <p:cNvSpPr>
            <a:spLocks noGrp="1"/>
          </p:cNvSpPr>
          <p:nvPr>
            <p:ph type="title"/>
          </p:nvPr>
        </p:nvSpPr>
        <p:spPr>
          <a:xfrm>
            <a:off x="457200" y="274638"/>
            <a:ext cx="8229600" cy="58018"/>
          </a:xfrm>
        </p:spPr>
        <p:txBody>
          <a:bodyPr>
            <a:normAutofit fontScale="90000"/>
          </a:bodyPr>
          <a:lstStyle/>
          <a:p>
            <a:endParaRPr lang="ru-RU"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458611"/>
          </a:xfrm>
        </p:spPr>
        <p:txBody>
          <a:bodyPr>
            <a:normAutofit fontScale="92500" lnSpcReduction="20000"/>
          </a:bodyPr>
          <a:lstStyle/>
          <a:p>
            <a:r>
              <a:rPr lang="ru-RU" dirty="0" smtClean="0">
                <a:solidFill>
                  <a:srgbClr val="00B050"/>
                </a:solidFill>
              </a:rPr>
              <a:t>7) Готовя учащихся к экзамену, важно уделять внимание техническим вопросам, поскольку причиной потери экзаменационных баллов может быть техническая небрежность. Важно предлагать выполнять задания в режиме ограниченного и четко обозначенного времени, приучать учеников планировать время на выполнение заданий, оставляя обязательно время на проверку, требовать писать разборчивым почерком (возможен полупринт), использовать только черную гелевую ручку, не выходить за очерченную линию бланка (при сканировании письменной работы буквы и слова за чертой бланка не подлежат обработке</a:t>
            </a:r>
          </a:p>
          <a:p>
            <a:r>
              <a:rPr lang="ru-RU" dirty="0" smtClean="0">
                <a:solidFill>
                  <a:srgbClr val="00B050"/>
                </a:solidFill>
              </a:rPr>
              <a:t>и «усеченные слова» будут идентифицированы как ошибки).</a:t>
            </a:r>
            <a:endParaRPr lang="ru-RU" dirty="0">
              <a:solidFill>
                <a:srgbClr val="00B050"/>
              </a:solidFill>
            </a:endParaRPr>
          </a:p>
        </p:txBody>
      </p:sp>
      <p:sp>
        <p:nvSpPr>
          <p:cNvPr id="3" name="Title 2"/>
          <p:cNvSpPr>
            <a:spLocks noGrp="1"/>
          </p:cNvSpPr>
          <p:nvPr>
            <p:ph type="title"/>
          </p:nvPr>
        </p:nvSpPr>
        <p:spPr>
          <a:xfrm flipV="1">
            <a:off x="457200" y="228919"/>
            <a:ext cx="8229600" cy="45719"/>
          </a:xfrm>
        </p:spPr>
        <p:txBody>
          <a:bodyPr>
            <a:normAutofit fontScale="90000"/>
          </a:bodyPr>
          <a:lstStyle/>
          <a:p>
            <a:endParaRPr lang="ru-RU"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Без названия.jpg"/>
          <p:cNvPicPr>
            <a:picLocks noGrp="1" noChangeAspect="1"/>
          </p:cNvPicPr>
          <p:nvPr>
            <p:ph idx="1"/>
          </p:nvPr>
        </p:nvPicPr>
        <p:blipFill>
          <a:blip r:embed="rId2" cstate="print"/>
          <a:stretch>
            <a:fillRect/>
          </a:stretch>
        </p:blipFill>
        <p:spPr>
          <a:xfrm>
            <a:off x="2339752" y="2558256"/>
            <a:ext cx="3194273" cy="3937495"/>
          </a:xfrm>
        </p:spPr>
      </p:pic>
      <p:sp>
        <p:nvSpPr>
          <p:cNvPr id="3" name="Title 2"/>
          <p:cNvSpPr>
            <a:spLocks noGrp="1"/>
          </p:cNvSpPr>
          <p:nvPr>
            <p:ph type="title"/>
          </p:nvPr>
        </p:nvSpPr>
        <p:spPr>
          <a:xfrm>
            <a:off x="457200" y="274638"/>
            <a:ext cx="8229600" cy="202034"/>
          </a:xfrm>
        </p:spPr>
        <p:txBody>
          <a:bodyPr>
            <a:normAutofit fontScale="90000"/>
          </a:bodyPr>
          <a:lstStyle/>
          <a:p>
            <a:endParaRPr lang="ru-RU"/>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ru-RU" dirty="0"/>
          </a:p>
        </p:txBody>
      </p:sp>
      <p:sp>
        <p:nvSpPr>
          <p:cNvPr id="3" name="Title 2"/>
          <p:cNvSpPr>
            <a:spLocks noGrp="1"/>
          </p:cNvSpPr>
          <p:nvPr>
            <p:ph type="title"/>
          </p:nvPr>
        </p:nvSpPr>
        <p:spPr/>
        <p:txBody>
          <a:bodyPr/>
          <a:lstStyle/>
          <a:p>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ru-RU" sz="3200" b="1" dirty="0" smtClean="0">
                <a:solidFill>
                  <a:srgbClr val="7030A0"/>
                </a:solidFill>
              </a:rPr>
              <a:t>Задание №39</a:t>
            </a:r>
            <a:r>
              <a:rPr lang="ru-RU" sz="3200" b="1" dirty="0" smtClean="0">
                <a:solidFill>
                  <a:srgbClr val="7030A0"/>
                </a:solidFill>
                <a:latin typeface="Verdana" pitchFamily="34" charset="0"/>
              </a:rPr>
              <a:t>– Базовый уровень</a:t>
            </a:r>
            <a:r>
              <a:rPr lang="ru-RU" sz="3200" dirty="0" smtClean="0">
                <a:solidFill>
                  <a:srgbClr val="7030A0"/>
                </a:solidFill>
                <a:latin typeface="Verdana" pitchFamily="34" charset="0"/>
              </a:rPr>
              <a:t> </a:t>
            </a:r>
          </a:p>
          <a:p>
            <a:pPr algn="ctr">
              <a:buNone/>
            </a:pPr>
            <a:r>
              <a:rPr lang="ru-RU" sz="3200" dirty="0" smtClean="0">
                <a:solidFill>
                  <a:srgbClr val="7030A0"/>
                </a:solidFill>
                <a:latin typeface="Verdana" pitchFamily="34" charset="0"/>
              </a:rPr>
              <a:t>(</a:t>
            </a:r>
            <a:r>
              <a:rPr lang="ru-RU" sz="3200" b="1" dirty="0" smtClean="0">
                <a:solidFill>
                  <a:srgbClr val="7030A0"/>
                </a:solidFill>
                <a:latin typeface="Verdana" pitchFamily="34" charset="0"/>
              </a:rPr>
              <a:t>100-140 слов</a:t>
            </a:r>
            <a:r>
              <a:rPr lang="ru-RU" sz="3200" dirty="0" smtClean="0">
                <a:solidFill>
                  <a:srgbClr val="7030A0"/>
                </a:solidFill>
                <a:latin typeface="Verdana" pitchFamily="34" charset="0"/>
              </a:rPr>
              <a:t>)</a:t>
            </a:r>
          </a:p>
          <a:p>
            <a:pPr lvl="1">
              <a:buNone/>
            </a:pPr>
            <a:r>
              <a:rPr lang="ru-RU" sz="3200" b="1" u="sng" dirty="0" smtClean="0">
                <a:solidFill>
                  <a:srgbClr val="7030A0"/>
                </a:solidFill>
              </a:rPr>
              <a:t>Умение:</a:t>
            </a:r>
          </a:p>
          <a:p>
            <a:pPr>
              <a:buNone/>
            </a:pPr>
            <a:r>
              <a:rPr lang="en-US" sz="3200" b="1" dirty="0" smtClean="0">
                <a:solidFill>
                  <a:srgbClr val="7030A0"/>
                </a:solidFill>
              </a:rPr>
              <a:t>    </a:t>
            </a:r>
            <a:r>
              <a:rPr lang="ru-RU" sz="3200" b="1" dirty="0" smtClean="0">
                <a:solidFill>
                  <a:srgbClr val="7030A0"/>
                </a:solidFill>
              </a:rPr>
              <a:t>Пользоваться лексико</a:t>
            </a:r>
            <a:r>
              <a:rPr lang="en-US" sz="3200" b="1" dirty="0" smtClean="0">
                <a:solidFill>
                  <a:srgbClr val="7030A0"/>
                </a:solidFill>
              </a:rPr>
              <a:t>-</a:t>
            </a:r>
            <a:r>
              <a:rPr lang="ru-RU" sz="3200" b="1" dirty="0" smtClean="0">
                <a:solidFill>
                  <a:srgbClr val="7030A0"/>
                </a:solidFill>
              </a:rPr>
              <a:t>грамматической сочетаемостью</a:t>
            </a:r>
            <a:r>
              <a:rPr lang="en-US" sz="3200" b="1" dirty="0" smtClean="0">
                <a:solidFill>
                  <a:srgbClr val="7030A0"/>
                </a:solidFill>
              </a:rPr>
              <a:t> </a:t>
            </a:r>
            <a:r>
              <a:rPr lang="ru-RU" sz="3200" b="1" dirty="0" smtClean="0">
                <a:solidFill>
                  <a:srgbClr val="7030A0"/>
                </a:solidFill>
              </a:rPr>
              <a:t>лексических единиц в контексте.</a:t>
            </a:r>
          </a:p>
          <a:p>
            <a:endParaRPr lang="ru-RU" dirty="0"/>
          </a:p>
        </p:txBody>
      </p:sp>
      <p:sp>
        <p:nvSpPr>
          <p:cNvPr id="3" name="Title 2"/>
          <p:cNvSpPr>
            <a:spLocks noGrp="1"/>
          </p:cNvSpPr>
          <p:nvPr>
            <p:ph type="title"/>
          </p:nvPr>
        </p:nvSpPr>
        <p:spPr/>
        <p:txBody>
          <a:bodyPr>
            <a:normAutofit fontScale="90000"/>
          </a:bodyPr>
          <a:lstStyle/>
          <a:p>
            <a:r>
              <a:rPr lang="ru-RU" sz="5400" dirty="0" smtClean="0">
                <a:latin typeface="Verdana" pitchFamily="34" charset="0"/>
              </a:rPr>
              <a:t> </a:t>
            </a:r>
            <a:r>
              <a:rPr lang="ru-RU" sz="4400" dirty="0" smtClean="0">
                <a:solidFill>
                  <a:srgbClr val="3333CC"/>
                </a:solidFill>
                <a:latin typeface="Verdana" pitchFamily="34" charset="0"/>
              </a:rPr>
              <a:t>Письмо личного характера</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ru-RU" b="1" dirty="0" smtClean="0">
                <a:solidFill>
                  <a:srgbClr val="7030A0"/>
                </a:solidFill>
              </a:rPr>
              <a:t>Задание №39</a:t>
            </a:r>
            <a:r>
              <a:rPr lang="en-US" b="1" dirty="0" smtClean="0">
                <a:solidFill>
                  <a:srgbClr val="7030A0"/>
                </a:solidFill>
                <a:latin typeface="Verdana" pitchFamily="34" charset="0"/>
              </a:rPr>
              <a:t> </a:t>
            </a:r>
            <a:r>
              <a:rPr lang="ru-RU" sz="2000" b="1" dirty="0" smtClean="0">
                <a:solidFill>
                  <a:srgbClr val="7030A0"/>
                </a:solidFill>
                <a:latin typeface="Verdana" pitchFamily="34" charset="0"/>
              </a:rPr>
              <a:t>оценивается</a:t>
            </a:r>
            <a:r>
              <a:rPr lang="ru-RU" b="1" dirty="0" smtClean="0">
                <a:solidFill>
                  <a:srgbClr val="7030A0"/>
                </a:solidFill>
                <a:latin typeface="Verdana" pitchFamily="34" charset="0"/>
              </a:rPr>
              <a:t> </a:t>
            </a:r>
            <a:endParaRPr lang="ru-RU" b="1" dirty="0" smtClean="0">
              <a:solidFill>
                <a:srgbClr val="7030A0"/>
              </a:solidFill>
            </a:endParaRPr>
          </a:p>
          <a:p>
            <a:pPr>
              <a:buNone/>
            </a:pPr>
            <a:r>
              <a:rPr lang="ru-RU" b="1" dirty="0" smtClean="0">
                <a:solidFill>
                  <a:srgbClr val="7030A0"/>
                </a:solidFill>
                <a:latin typeface="Verdana" pitchFamily="34" charset="0"/>
              </a:rPr>
              <a:t>(</a:t>
            </a:r>
            <a:r>
              <a:rPr lang="en-US" b="1" dirty="0" smtClean="0">
                <a:solidFill>
                  <a:srgbClr val="7030A0"/>
                </a:solidFill>
                <a:latin typeface="Verdana" pitchFamily="34" charset="0"/>
              </a:rPr>
              <a:t>m</a:t>
            </a:r>
            <a:r>
              <a:rPr lang="ru-RU" b="1" dirty="0" smtClean="0">
                <a:solidFill>
                  <a:srgbClr val="7030A0"/>
                </a:solidFill>
                <a:latin typeface="Verdana" pitchFamily="34" charset="0"/>
              </a:rPr>
              <a:t>ах 6 баллов)</a:t>
            </a:r>
          </a:p>
          <a:p>
            <a:pPr>
              <a:buNone/>
            </a:pPr>
            <a:endParaRPr lang="ru-RU" b="1" dirty="0" smtClean="0">
              <a:solidFill>
                <a:srgbClr val="7030A0"/>
              </a:solidFill>
              <a:latin typeface="Verdana" pitchFamily="34" charset="0"/>
            </a:endParaRPr>
          </a:p>
          <a:p>
            <a:pPr>
              <a:buFont typeface="Wingdings" pitchFamily="2" charset="2"/>
              <a:buChar char="q"/>
            </a:pPr>
            <a:r>
              <a:rPr lang="ru-RU" b="1" dirty="0" smtClean="0">
                <a:solidFill>
                  <a:srgbClr val="7030A0"/>
                </a:solidFill>
                <a:latin typeface="Verdana" pitchFamily="34" charset="0"/>
              </a:rPr>
              <a:t>содержание             (</a:t>
            </a:r>
            <a:r>
              <a:rPr lang="en-US" b="1" dirty="0" smtClean="0">
                <a:solidFill>
                  <a:srgbClr val="7030A0"/>
                </a:solidFill>
                <a:latin typeface="Verdana" pitchFamily="34" charset="0"/>
              </a:rPr>
              <a:t>m</a:t>
            </a:r>
            <a:r>
              <a:rPr lang="ru-RU" b="1" dirty="0" smtClean="0">
                <a:solidFill>
                  <a:srgbClr val="7030A0"/>
                </a:solidFill>
                <a:latin typeface="Verdana" pitchFamily="34" charset="0"/>
              </a:rPr>
              <a:t>ах 2 балла)</a:t>
            </a:r>
          </a:p>
          <a:p>
            <a:pPr>
              <a:buFont typeface="Wingdings" pitchFamily="2" charset="2"/>
              <a:buChar char="q"/>
            </a:pPr>
            <a:r>
              <a:rPr lang="ru-RU" b="1" dirty="0" smtClean="0">
                <a:solidFill>
                  <a:srgbClr val="7030A0"/>
                </a:solidFill>
                <a:latin typeface="Verdana" pitchFamily="34" charset="0"/>
              </a:rPr>
              <a:t>организация текста (</a:t>
            </a:r>
            <a:r>
              <a:rPr lang="en-US" b="1" dirty="0" smtClean="0">
                <a:solidFill>
                  <a:srgbClr val="7030A0"/>
                </a:solidFill>
                <a:latin typeface="Verdana" pitchFamily="34" charset="0"/>
              </a:rPr>
              <a:t>m</a:t>
            </a:r>
            <a:r>
              <a:rPr lang="ru-RU" b="1" dirty="0" smtClean="0">
                <a:solidFill>
                  <a:srgbClr val="7030A0"/>
                </a:solidFill>
                <a:latin typeface="Verdana" pitchFamily="34" charset="0"/>
              </a:rPr>
              <a:t>ах 2 балла)</a:t>
            </a:r>
          </a:p>
          <a:p>
            <a:pPr>
              <a:buFont typeface="Wingdings" pitchFamily="2" charset="2"/>
              <a:buChar char="q"/>
            </a:pPr>
            <a:r>
              <a:rPr lang="ru-RU" b="1" dirty="0" smtClean="0">
                <a:solidFill>
                  <a:srgbClr val="7030A0"/>
                </a:solidFill>
                <a:latin typeface="Verdana" pitchFamily="34" charset="0"/>
              </a:rPr>
              <a:t>языковое оформление (</a:t>
            </a:r>
            <a:r>
              <a:rPr lang="en-US" b="1" dirty="0" smtClean="0">
                <a:solidFill>
                  <a:srgbClr val="7030A0"/>
                </a:solidFill>
                <a:latin typeface="Verdana" pitchFamily="34" charset="0"/>
              </a:rPr>
              <a:t>max</a:t>
            </a:r>
            <a:r>
              <a:rPr lang="ru-RU" b="1" dirty="0" smtClean="0">
                <a:solidFill>
                  <a:srgbClr val="7030A0"/>
                </a:solidFill>
              </a:rPr>
              <a:t> </a:t>
            </a:r>
            <a:r>
              <a:rPr lang="ru-RU" b="1" dirty="0" smtClean="0">
                <a:solidFill>
                  <a:srgbClr val="7030A0"/>
                </a:solidFill>
                <a:latin typeface="Verdana" pitchFamily="34" charset="0"/>
              </a:rPr>
              <a:t>2 балла)</a:t>
            </a:r>
          </a:p>
          <a:p>
            <a:pPr>
              <a:buFont typeface="Wingdings" pitchFamily="2" charset="2"/>
              <a:buChar char="q"/>
            </a:pPr>
            <a:r>
              <a:rPr lang="ru-RU" b="1" dirty="0" smtClean="0">
                <a:solidFill>
                  <a:srgbClr val="7030A0"/>
                </a:solidFill>
                <a:latin typeface="Verdana" pitchFamily="34" charset="0"/>
              </a:rPr>
              <a:t>Итого: </a:t>
            </a:r>
            <a:r>
              <a:rPr lang="en-US" b="1" dirty="0" smtClean="0">
                <a:solidFill>
                  <a:srgbClr val="7030A0"/>
                </a:solidFill>
                <a:latin typeface="Verdana" pitchFamily="34" charset="0"/>
              </a:rPr>
              <a:t>m</a:t>
            </a:r>
            <a:r>
              <a:rPr lang="ru-RU" b="1" dirty="0" smtClean="0">
                <a:solidFill>
                  <a:srgbClr val="7030A0"/>
                </a:solidFill>
                <a:latin typeface="Verdana" pitchFamily="34" charset="0"/>
              </a:rPr>
              <a:t>ах 6 баллов</a:t>
            </a:r>
          </a:p>
          <a:p>
            <a:endParaRPr lang="ru-RU" dirty="0"/>
          </a:p>
        </p:txBody>
      </p:sp>
      <p:sp>
        <p:nvSpPr>
          <p:cNvPr id="3" name="Title 2"/>
          <p:cNvSpPr>
            <a:spLocks noGrp="1"/>
          </p:cNvSpPr>
          <p:nvPr>
            <p:ph type="title"/>
          </p:nvPr>
        </p:nvSpPr>
        <p:spPr/>
        <p:txBody>
          <a:bodyPr>
            <a:normAutofit fontScale="90000"/>
          </a:bodyPr>
          <a:lstStyle/>
          <a:p>
            <a:r>
              <a:rPr lang="ru-RU" dirty="0" smtClean="0">
                <a:solidFill>
                  <a:srgbClr val="3333CC"/>
                </a:solidFill>
                <a:latin typeface="Verdana" pitchFamily="34" charset="0"/>
              </a:rPr>
              <a:t>Письмо личного характера</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nSpc>
                <a:spcPct val="80000"/>
              </a:lnSpc>
              <a:buNone/>
            </a:pPr>
            <a:r>
              <a:rPr lang="ru-RU" sz="3200" b="1" dirty="0" smtClean="0">
                <a:solidFill>
                  <a:schemeClr val="accent3"/>
                </a:solidFill>
              </a:rPr>
              <a:t>Задание №40 </a:t>
            </a:r>
            <a:r>
              <a:rPr lang="ru-RU" sz="3200" b="1" dirty="0" smtClean="0">
                <a:solidFill>
                  <a:schemeClr val="accent3"/>
                </a:solidFill>
                <a:latin typeface="Verdana" pitchFamily="34" charset="0"/>
              </a:rPr>
              <a:t>- Высокий уровень (200-250 слов)</a:t>
            </a:r>
          </a:p>
          <a:p>
            <a:pPr algn="ctr">
              <a:lnSpc>
                <a:spcPct val="80000"/>
              </a:lnSpc>
              <a:buNone/>
            </a:pPr>
            <a:endParaRPr lang="ru-RU" sz="2800" b="1" u="sng" dirty="0" smtClean="0">
              <a:solidFill>
                <a:schemeClr val="accent3"/>
              </a:solidFill>
              <a:latin typeface="Verdana" pitchFamily="34" charset="0"/>
            </a:endParaRPr>
          </a:p>
          <a:p>
            <a:pPr algn="ctr">
              <a:lnSpc>
                <a:spcPct val="80000"/>
              </a:lnSpc>
              <a:buNone/>
            </a:pPr>
            <a:r>
              <a:rPr lang="ru-RU" sz="2800" b="1" u="sng" dirty="0" smtClean="0">
                <a:solidFill>
                  <a:schemeClr val="accent3"/>
                </a:solidFill>
                <a:latin typeface="Verdana" pitchFamily="34" charset="0"/>
              </a:rPr>
              <a:t>Умения:</a:t>
            </a:r>
          </a:p>
          <a:p>
            <a:pPr>
              <a:lnSpc>
                <a:spcPct val="80000"/>
              </a:lnSpc>
              <a:buFont typeface="Wingdings" pitchFamily="2" charset="2"/>
              <a:buChar char="q"/>
            </a:pPr>
            <a:r>
              <a:rPr lang="ru-RU" sz="2800" b="1" dirty="0" smtClean="0">
                <a:solidFill>
                  <a:schemeClr val="accent3"/>
                </a:solidFill>
                <a:latin typeface="Verdana" pitchFamily="34" charset="0"/>
              </a:rPr>
              <a:t>Высказывать свое мнение и приводить аргументы, доказательства, примеры</a:t>
            </a:r>
          </a:p>
          <a:p>
            <a:pPr>
              <a:lnSpc>
                <a:spcPct val="80000"/>
              </a:lnSpc>
              <a:buFont typeface="Wingdings" pitchFamily="2" charset="2"/>
              <a:buChar char="q"/>
            </a:pPr>
            <a:r>
              <a:rPr lang="ru-RU" sz="2800" b="1" dirty="0" smtClean="0">
                <a:solidFill>
                  <a:schemeClr val="accent3"/>
                </a:solidFill>
                <a:latin typeface="Verdana" pitchFamily="34" charset="0"/>
              </a:rPr>
              <a:t>Делать вывод</a:t>
            </a:r>
          </a:p>
          <a:p>
            <a:pPr>
              <a:lnSpc>
                <a:spcPct val="80000"/>
              </a:lnSpc>
              <a:buFont typeface="Wingdings" pitchFamily="2" charset="2"/>
              <a:buChar char="q"/>
            </a:pPr>
            <a:r>
              <a:rPr lang="ru-RU" sz="2800" b="1" dirty="0" smtClean="0">
                <a:solidFill>
                  <a:schemeClr val="accent3"/>
                </a:solidFill>
                <a:latin typeface="Verdana" pitchFamily="34" charset="0"/>
              </a:rPr>
              <a:t>Последовательно и логически правильно строить высказывание</a:t>
            </a:r>
          </a:p>
          <a:p>
            <a:pPr>
              <a:lnSpc>
                <a:spcPct val="80000"/>
              </a:lnSpc>
              <a:buFont typeface="Wingdings" pitchFamily="2" charset="2"/>
              <a:buChar char="q"/>
            </a:pPr>
            <a:r>
              <a:rPr lang="ru-RU" sz="2800" b="1" dirty="0" smtClean="0">
                <a:solidFill>
                  <a:schemeClr val="accent3"/>
                </a:solidFill>
                <a:latin typeface="Verdana" pitchFamily="34" charset="0"/>
              </a:rPr>
              <a:t>Использовать соответствующие средства логической связи</a:t>
            </a:r>
          </a:p>
          <a:p>
            <a:pPr>
              <a:lnSpc>
                <a:spcPct val="80000"/>
              </a:lnSpc>
              <a:buFont typeface="Wingdings" pitchFamily="2" charset="2"/>
              <a:buChar char="q"/>
            </a:pPr>
            <a:r>
              <a:rPr lang="ru-RU" sz="2800" b="1" dirty="0" smtClean="0">
                <a:solidFill>
                  <a:schemeClr val="accent3"/>
                </a:solidFill>
                <a:latin typeface="Verdana" pitchFamily="34" charset="0"/>
              </a:rPr>
              <a:t>Правильно оформлять высказывание в соответствии с поставленной задачей</a:t>
            </a:r>
          </a:p>
          <a:p>
            <a:endParaRPr lang="ru-RU" dirty="0"/>
          </a:p>
        </p:txBody>
      </p:sp>
      <p:sp>
        <p:nvSpPr>
          <p:cNvPr id="3" name="Title 2"/>
          <p:cNvSpPr>
            <a:spLocks noGrp="1"/>
          </p:cNvSpPr>
          <p:nvPr>
            <p:ph type="title"/>
          </p:nvPr>
        </p:nvSpPr>
        <p:spPr/>
        <p:txBody>
          <a:bodyPr>
            <a:normAutofit fontScale="90000"/>
          </a:bodyPr>
          <a:lstStyle/>
          <a:p>
            <a:r>
              <a:rPr lang="ru-RU" sz="4400" dirty="0" smtClean="0">
                <a:solidFill>
                  <a:srgbClr val="3333CC"/>
                </a:solidFill>
                <a:latin typeface="Verdana" pitchFamily="34" charset="0"/>
              </a:rPr>
              <a:t>Письменное высказывание с элементами рассуждения</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r>
              <a:rPr lang="ru-RU" b="1" dirty="0" smtClean="0">
                <a:solidFill>
                  <a:schemeClr val="accent3"/>
                </a:solidFill>
              </a:rPr>
              <a:t>Задание №40</a:t>
            </a:r>
            <a:r>
              <a:rPr lang="ru-RU" b="1" dirty="0" smtClean="0">
                <a:solidFill>
                  <a:schemeClr val="accent3"/>
                </a:solidFill>
                <a:latin typeface="Verdana" pitchFamily="34" charset="0"/>
              </a:rPr>
              <a:t>  оценивается  </a:t>
            </a:r>
            <a:endParaRPr lang="ru-RU" b="1" dirty="0" smtClean="0">
              <a:solidFill>
                <a:schemeClr val="accent3"/>
              </a:solidFill>
            </a:endParaRPr>
          </a:p>
          <a:p>
            <a:pPr>
              <a:buNone/>
            </a:pPr>
            <a:r>
              <a:rPr lang="ru-RU" b="1" dirty="0" smtClean="0">
                <a:solidFill>
                  <a:schemeClr val="accent3"/>
                </a:solidFill>
                <a:latin typeface="Verdana" pitchFamily="34" charset="0"/>
              </a:rPr>
              <a:t>(</a:t>
            </a:r>
            <a:r>
              <a:rPr lang="en-US" sz="2800" b="1" dirty="0" smtClean="0">
                <a:solidFill>
                  <a:schemeClr val="accent3"/>
                </a:solidFill>
                <a:latin typeface="Verdana" pitchFamily="34" charset="0"/>
              </a:rPr>
              <a:t>max</a:t>
            </a:r>
            <a:r>
              <a:rPr lang="ru-RU" b="1" dirty="0" smtClean="0">
                <a:solidFill>
                  <a:schemeClr val="accent3"/>
                </a:solidFill>
                <a:latin typeface="Verdana" pitchFamily="34" charset="0"/>
              </a:rPr>
              <a:t>  14 </a:t>
            </a:r>
            <a:r>
              <a:rPr lang="ru-RU" sz="2400" b="1" dirty="0" smtClean="0">
                <a:solidFill>
                  <a:schemeClr val="accent3"/>
                </a:solidFill>
                <a:latin typeface="Verdana" pitchFamily="34" charset="0"/>
              </a:rPr>
              <a:t>баллов)</a:t>
            </a:r>
          </a:p>
          <a:p>
            <a:pPr>
              <a:buFont typeface="Wingdings" pitchFamily="2" charset="2"/>
              <a:buChar char="q"/>
            </a:pPr>
            <a:r>
              <a:rPr lang="ru-RU" sz="2800" b="1" dirty="0" smtClean="0">
                <a:solidFill>
                  <a:schemeClr val="accent3"/>
                </a:solidFill>
                <a:latin typeface="Verdana" pitchFamily="34" charset="0"/>
              </a:rPr>
              <a:t>Содержание                     </a:t>
            </a:r>
            <a:r>
              <a:rPr lang="ru-RU" sz="2800" b="1" dirty="0" smtClean="0">
                <a:solidFill>
                  <a:schemeClr val="accent3"/>
                </a:solidFill>
              </a:rPr>
              <a:t> </a:t>
            </a:r>
            <a:r>
              <a:rPr lang="ru-RU" sz="2800" b="1" dirty="0" smtClean="0">
                <a:solidFill>
                  <a:schemeClr val="accent3"/>
                </a:solidFill>
                <a:latin typeface="Verdana" pitchFamily="34" charset="0"/>
              </a:rPr>
              <a:t>(</a:t>
            </a:r>
            <a:r>
              <a:rPr lang="en-US" sz="2800" b="1" dirty="0" smtClean="0">
                <a:solidFill>
                  <a:schemeClr val="accent3"/>
                </a:solidFill>
                <a:latin typeface="Verdana" pitchFamily="34" charset="0"/>
              </a:rPr>
              <a:t>max 3</a:t>
            </a:r>
            <a:r>
              <a:rPr lang="ru-RU" sz="2800" b="1" dirty="0" smtClean="0">
                <a:solidFill>
                  <a:schemeClr val="accent3"/>
                </a:solidFill>
                <a:latin typeface="Verdana" pitchFamily="34" charset="0"/>
              </a:rPr>
              <a:t> балла)</a:t>
            </a:r>
          </a:p>
          <a:p>
            <a:pPr>
              <a:buFont typeface="Wingdings" pitchFamily="2" charset="2"/>
              <a:buChar char="q"/>
            </a:pPr>
            <a:r>
              <a:rPr lang="ru-RU" sz="2800" b="1" dirty="0" smtClean="0">
                <a:solidFill>
                  <a:schemeClr val="accent3"/>
                </a:solidFill>
                <a:latin typeface="Verdana" pitchFamily="34" charset="0"/>
              </a:rPr>
              <a:t>Организация текста        </a:t>
            </a:r>
            <a:r>
              <a:rPr lang="ru-RU" sz="2800" b="1" dirty="0" smtClean="0">
                <a:solidFill>
                  <a:schemeClr val="accent3"/>
                </a:solidFill>
              </a:rPr>
              <a:t>   </a:t>
            </a:r>
            <a:r>
              <a:rPr lang="ru-RU" sz="2800" b="1" dirty="0" smtClean="0">
                <a:solidFill>
                  <a:schemeClr val="accent3"/>
                </a:solidFill>
                <a:latin typeface="Verdana" pitchFamily="34" charset="0"/>
              </a:rPr>
              <a:t>(</a:t>
            </a:r>
            <a:r>
              <a:rPr lang="en-US" sz="2800" b="1" dirty="0" smtClean="0">
                <a:solidFill>
                  <a:schemeClr val="accent3"/>
                </a:solidFill>
                <a:latin typeface="Verdana" pitchFamily="34" charset="0"/>
              </a:rPr>
              <a:t>max 3</a:t>
            </a:r>
            <a:r>
              <a:rPr lang="ru-RU" sz="2800" b="1" dirty="0" smtClean="0">
                <a:solidFill>
                  <a:schemeClr val="accent3"/>
                </a:solidFill>
                <a:latin typeface="Verdana" pitchFamily="34" charset="0"/>
              </a:rPr>
              <a:t> балла)</a:t>
            </a:r>
          </a:p>
          <a:p>
            <a:pPr>
              <a:buFont typeface="Wingdings" pitchFamily="2" charset="2"/>
              <a:buChar char="q"/>
            </a:pPr>
            <a:r>
              <a:rPr lang="ru-RU" sz="2800" b="1" dirty="0" smtClean="0">
                <a:solidFill>
                  <a:schemeClr val="accent3"/>
                </a:solidFill>
                <a:latin typeface="Verdana" pitchFamily="34" charset="0"/>
              </a:rPr>
              <a:t>Лексика                            (</a:t>
            </a:r>
            <a:r>
              <a:rPr lang="en-US" sz="2800" b="1" dirty="0" smtClean="0">
                <a:solidFill>
                  <a:schemeClr val="accent3"/>
                </a:solidFill>
                <a:latin typeface="Verdana" pitchFamily="34" charset="0"/>
              </a:rPr>
              <a:t>max 3</a:t>
            </a:r>
            <a:r>
              <a:rPr lang="ru-RU" sz="2800" b="1" dirty="0" smtClean="0">
                <a:solidFill>
                  <a:schemeClr val="accent3"/>
                </a:solidFill>
                <a:latin typeface="Verdana" pitchFamily="34" charset="0"/>
              </a:rPr>
              <a:t> балла)</a:t>
            </a:r>
          </a:p>
          <a:p>
            <a:pPr>
              <a:buFont typeface="Wingdings" pitchFamily="2" charset="2"/>
              <a:buChar char="q"/>
            </a:pPr>
            <a:r>
              <a:rPr lang="ru-RU" sz="2800" b="1" dirty="0" smtClean="0">
                <a:solidFill>
                  <a:schemeClr val="accent3"/>
                </a:solidFill>
                <a:latin typeface="Verdana" pitchFamily="34" charset="0"/>
              </a:rPr>
              <a:t>Грамматика                      </a:t>
            </a:r>
            <a:r>
              <a:rPr lang="ru-RU" sz="2800" b="1" dirty="0" smtClean="0">
                <a:solidFill>
                  <a:schemeClr val="accent3"/>
                </a:solidFill>
              </a:rPr>
              <a:t> </a:t>
            </a:r>
            <a:r>
              <a:rPr lang="ru-RU" sz="2800" b="1" dirty="0" smtClean="0">
                <a:solidFill>
                  <a:schemeClr val="accent3"/>
                </a:solidFill>
                <a:latin typeface="Verdana" pitchFamily="34" charset="0"/>
              </a:rPr>
              <a:t>(</a:t>
            </a:r>
            <a:r>
              <a:rPr lang="en-US" sz="2800" b="1" dirty="0" smtClean="0">
                <a:solidFill>
                  <a:schemeClr val="accent3"/>
                </a:solidFill>
                <a:latin typeface="Verdana" pitchFamily="34" charset="0"/>
              </a:rPr>
              <a:t>max 3</a:t>
            </a:r>
            <a:r>
              <a:rPr lang="ru-RU" sz="2800" b="1" dirty="0" smtClean="0">
                <a:solidFill>
                  <a:schemeClr val="accent3"/>
                </a:solidFill>
                <a:latin typeface="Verdana" pitchFamily="34" charset="0"/>
              </a:rPr>
              <a:t> балла)</a:t>
            </a:r>
          </a:p>
          <a:p>
            <a:pPr>
              <a:buFont typeface="Wingdings" pitchFamily="2" charset="2"/>
              <a:buChar char="q"/>
            </a:pPr>
            <a:r>
              <a:rPr lang="ru-RU" sz="2800" b="1" dirty="0" smtClean="0">
                <a:solidFill>
                  <a:schemeClr val="accent3"/>
                </a:solidFill>
                <a:latin typeface="Verdana" pitchFamily="34" charset="0"/>
              </a:rPr>
              <a:t>Орфография                     (</a:t>
            </a:r>
            <a:r>
              <a:rPr lang="en-US" sz="2800" b="1" dirty="0" smtClean="0">
                <a:solidFill>
                  <a:schemeClr val="accent3"/>
                </a:solidFill>
                <a:latin typeface="Verdana" pitchFamily="34" charset="0"/>
              </a:rPr>
              <a:t>max </a:t>
            </a:r>
            <a:r>
              <a:rPr lang="ru-RU" sz="2800" b="1" dirty="0" smtClean="0">
                <a:solidFill>
                  <a:schemeClr val="accent3"/>
                </a:solidFill>
                <a:latin typeface="Verdana" pitchFamily="34" charset="0"/>
              </a:rPr>
              <a:t>2 балла)</a:t>
            </a:r>
          </a:p>
          <a:p>
            <a:pPr algn="ctr">
              <a:buNone/>
            </a:pPr>
            <a:r>
              <a:rPr lang="ru-RU" sz="2800" b="1" dirty="0" smtClean="0">
                <a:solidFill>
                  <a:schemeClr val="accent3"/>
                </a:solidFill>
                <a:latin typeface="Verdana" pitchFamily="34" charset="0"/>
              </a:rPr>
              <a:t>Итого: </a:t>
            </a:r>
            <a:r>
              <a:rPr lang="en-US" sz="2800" b="1" dirty="0" smtClean="0">
                <a:solidFill>
                  <a:schemeClr val="accent3"/>
                </a:solidFill>
                <a:latin typeface="Verdana" pitchFamily="34" charset="0"/>
              </a:rPr>
              <a:t>max</a:t>
            </a:r>
            <a:r>
              <a:rPr lang="ru-RU" sz="2800" b="1" dirty="0" smtClean="0">
                <a:solidFill>
                  <a:schemeClr val="accent3"/>
                </a:solidFill>
                <a:latin typeface="Verdana" pitchFamily="34" charset="0"/>
              </a:rPr>
              <a:t> 14 баллов</a:t>
            </a:r>
          </a:p>
          <a:p>
            <a:endParaRPr lang="ru-RU" dirty="0"/>
          </a:p>
        </p:txBody>
      </p:sp>
      <p:sp>
        <p:nvSpPr>
          <p:cNvPr id="3" name="Title 2"/>
          <p:cNvSpPr>
            <a:spLocks noGrp="1"/>
          </p:cNvSpPr>
          <p:nvPr>
            <p:ph type="title"/>
          </p:nvPr>
        </p:nvSpPr>
        <p:spPr/>
        <p:txBody>
          <a:bodyPr>
            <a:normAutofit fontScale="90000"/>
          </a:bodyPr>
          <a:lstStyle/>
          <a:p>
            <a:r>
              <a:rPr lang="ru-RU" sz="4400" dirty="0" smtClean="0">
                <a:solidFill>
                  <a:srgbClr val="3333CC"/>
                </a:solidFill>
                <a:latin typeface="Verdana" pitchFamily="34" charset="0"/>
              </a:rPr>
              <a:t>Письменное высказывание с элементами рассуждения</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303</TotalTime>
  <Words>2580</Words>
  <Application>Microsoft Office PowerPoint</Application>
  <PresentationFormat>Экран (4:3)</PresentationFormat>
  <Paragraphs>297</Paragraphs>
  <Slides>58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58</vt:i4>
      </vt:variant>
    </vt:vector>
  </HeadingPairs>
  <TitlesOfParts>
    <vt:vector size="59" baseType="lpstr">
      <vt:lpstr>Concourse</vt:lpstr>
      <vt:lpstr>Рекомендации для подготовки к ЕГЭ по немецкому языку</vt:lpstr>
      <vt:lpstr>Структура экзаменационной работы</vt:lpstr>
      <vt:lpstr>Раздел ЕГЭ «Письмо»</vt:lpstr>
      <vt:lpstr>Структура  раздела «ПИСЬМО»</vt:lpstr>
      <vt:lpstr>Умения, проверяемые в письменной речи</vt:lpstr>
      <vt:lpstr> Письмо личного характера</vt:lpstr>
      <vt:lpstr>Письмо личного характера</vt:lpstr>
      <vt:lpstr>Письменное высказывание с элементами рассуждения</vt:lpstr>
      <vt:lpstr>Письменное высказывание с элементами рассуждения</vt:lpstr>
      <vt:lpstr>Общие умения,  контролируемые в разделе «Письмо»</vt:lpstr>
      <vt:lpstr>Частные умения,  контролируемые в разделе «Письмо»</vt:lpstr>
      <vt:lpstr>Частные умения,  контролируемые в разделе «Письмо»</vt:lpstr>
      <vt:lpstr>Частные умения,  контролируемые в разделе «Письмо»</vt:lpstr>
      <vt:lpstr>ОЦЕНИВАНИЕ</vt:lpstr>
      <vt:lpstr>ОЦЕНИВАНИЕ</vt:lpstr>
      <vt:lpstr>ОЦЕНИВАНИЕ</vt:lpstr>
      <vt:lpstr>ПОДСЧЕТ СЛОВ</vt:lpstr>
      <vt:lpstr>ПОДСЧЕТ СЛОВ</vt:lpstr>
      <vt:lpstr>ПЛАГИАТ</vt:lpstr>
      <vt:lpstr>ДЕЛЕНИЕ ТЕКСТА НА АБЗАЦЫ</vt:lpstr>
      <vt:lpstr>      Методические рекомендации по подготовке учащихся к  выполнению              задания №39 по немецкому языку</vt:lpstr>
      <vt:lpstr>Стратегии выполнения тестовых заданий раздела «Письмо»</vt:lpstr>
      <vt:lpstr> Требования к написанию текста</vt:lpstr>
      <vt:lpstr>Варианты написания адреса (только названия города) и даты</vt:lpstr>
      <vt:lpstr>Варианты написания обращения</vt:lpstr>
      <vt:lpstr>Завершающие фразы, которые могут быть использованы только в личном письме:</vt:lpstr>
      <vt:lpstr>В конце письма.</vt:lpstr>
      <vt:lpstr>Памятка для учащегося:</vt:lpstr>
      <vt:lpstr>Стратегии выполнения тестовых заданий раздела «Письмо»</vt:lpstr>
      <vt:lpstr>Письменное высказывание с элементами рассуждения </vt:lpstr>
      <vt:lpstr>Стратегии выполнения тестовых заданий раздела «Письмо»</vt:lpstr>
      <vt:lpstr>Стратегии выполнения тестовых заданий раздела «Письмо»</vt:lpstr>
      <vt:lpstr>Структура эссе </vt:lpstr>
      <vt:lpstr>Вступление – постановка проблемы</vt:lpstr>
      <vt:lpstr>Вступление</vt:lpstr>
      <vt:lpstr>Основная часть</vt:lpstr>
      <vt:lpstr>Презентация PowerPoint</vt:lpstr>
      <vt:lpstr>Презентация PowerPoint</vt:lpstr>
      <vt:lpstr>Презентация PowerPoint</vt:lpstr>
      <vt:lpstr>Презентация PowerPoint</vt:lpstr>
      <vt:lpstr>В основной части эссе мы также употребляем союзы и союзные обороты, выражения:</vt:lpstr>
      <vt:lpstr>Заключение</vt:lpstr>
      <vt:lpstr>Redemittel und Sprachstrukturen</vt:lpstr>
      <vt:lpstr>etwas behaupten oder feststellen</vt:lpstr>
      <vt:lpstr>dafür sein/ dagegen sein</vt:lpstr>
      <vt:lpstr>eine Idee/Argument erweitern</vt:lpstr>
      <vt:lpstr>etwas zusammenfassen</vt:lpstr>
      <vt:lpstr>типичные ошибки учащихся </vt:lpstr>
      <vt:lpstr>Рекомендации, которые желательно использовать при подготовке учащих- ся к сдаче ЕГЭ по немецкому языку.</vt:lpstr>
      <vt:lpstr> При выполнении задания 39 (личное письмо) следует обращать особое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Рекомендации для подготовки к ЕГЭ по немецкому языку</dc:title>
  <dc:creator>Ольга Сатковская</dc:creator>
  <cp:lastModifiedBy>user</cp:lastModifiedBy>
  <cp:revision>33</cp:revision>
  <dcterms:created xsi:type="dcterms:W3CDTF">2018-01-24T14:54:21Z</dcterms:created>
  <dcterms:modified xsi:type="dcterms:W3CDTF">2018-01-30T12:59:15Z</dcterms:modified>
</cp:coreProperties>
</file>