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2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notesSlides/notesSlide9.xml" ContentType="application/vnd.openxmlformats-officedocument.presentationml.notesSlide+xml"/>
  <Override PartName="/ppt/media/image29.jpg" ContentType="image/jpg"/>
  <Override PartName="/ppt/notesSlides/notesSlide10.xml" ContentType="application/vnd.openxmlformats-officedocument.presentationml.notesSlide+xml"/>
  <Override PartName="/ppt/media/image30.jpg" ContentType="image/jp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33.jpg" ContentType="image/jpg"/>
  <Override PartName="/ppt/media/image34.jpg" ContentType="image/jpg"/>
  <Override PartName="/ppt/media/image35.jpg" ContentType="image/jpg"/>
  <Override PartName="/ppt/notesSlides/notesSlide17.xml" ContentType="application/vnd.openxmlformats-officedocument.presentationml.notesSlide+xml"/>
  <Override PartName="/ppt/media/image38.jpg" ContentType="image/jp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01" r:id="rId2"/>
    <p:sldMasterId id="2147491314" r:id="rId3"/>
  </p:sldMasterIdLst>
  <p:notesMasterIdLst>
    <p:notesMasterId r:id="rId24"/>
  </p:notesMasterIdLst>
  <p:sldIdLst>
    <p:sldId id="561" r:id="rId4"/>
    <p:sldId id="622" r:id="rId5"/>
    <p:sldId id="579" r:id="rId6"/>
    <p:sldId id="612" r:id="rId7"/>
    <p:sldId id="613" r:id="rId8"/>
    <p:sldId id="614" r:id="rId9"/>
    <p:sldId id="615" r:id="rId10"/>
    <p:sldId id="581" r:id="rId11"/>
    <p:sldId id="616" r:id="rId12"/>
    <p:sldId id="617" r:id="rId13"/>
    <p:sldId id="618" r:id="rId14"/>
    <p:sldId id="620" r:id="rId15"/>
    <p:sldId id="587" r:id="rId16"/>
    <p:sldId id="589" r:id="rId17"/>
    <p:sldId id="619" r:id="rId18"/>
    <p:sldId id="590" r:id="rId19"/>
    <p:sldId id="605" r:id="rId20"/>
    <p:sldId id="595" r:id="rId21"/>
    <p:sldId id="597" r:id="rId22"/>
    <p:sldId id="621" r:id="rId2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05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5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84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7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AE59B-578C-426F-A3DD-7B77A53465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12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6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2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2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4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57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24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72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59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408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47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66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28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36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556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038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840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570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812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891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874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629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49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098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696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629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456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572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704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47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22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05.03.2018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8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15" r:id="rId1"/>
    <p:sldLayoutId id="2147491316" r:id="rId2"/>
    <p:sldLayoutId id="2147491317" r:id="rId3"/>
    <p:sldLayoutId id="2147491318" r:id="rId4"/>
    <p:sldLayoutId id="2147491319" r:id="rId5"/>
    <p:sldLayoutId id="2147491320" r:id="rId6"/>
    <p:sldLayoutId id="2147491321" r:id="rId7"/>
    <p:sldLayoutId id="2147491322" r:id="rId8"/>
    <p:sldLayoutId id="2147491323" r:id="rId9"/>
    <p:sldLayoutId id="2147491324" r:id="rId10"/>
    <p:sldLayoutId id="2147491325" r:id="rId11"/>
    <p:sldLayoutId id="214749132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11" Type="http://schemas.openxmlformats.org/officeDocument/2006/relationships/image" Target="../media/image7.jpg"/><Relationship Id="rId5" Type="http://schemas.openxmlformats.org/officeDocument/2006/relationships/image" Target="../media/image34.jpg"/><Relationship Id="rId10" Type="http://schemas.openxmlformats.org/officeDocument/2006/relationships/image" Target="../media/image6.jpg"/><Relationship Id="rId4" Type="http://schemas.openxmlformats.org/officeDocument/2006/relationships/image" Target="../media/image33.jp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g"/><Relationship Id="rId11" Type="http://schemas.openxmlformats.org/officeDocument/2006/relationships/image" Target="../media/image33.jpg"/><Relationship Id="rId5" Type="http://schemas.openxmlformats.org/officeDocument/2006/relationships/image" Target="../media/image34.jpg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457200" y="1522456"/>
            <a:ext cx="83693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процедуре проведения единого государственного экзамена (далее - ЕГЭ) в пунктах проведения ЕГЭ </a:t>
            </a:r>
            <a:endParaRPr lang="ru-RU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52800" y="5579109"/>
            <a:ext cx="5770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ачальник отдела обеспечения ГИА Регионального центра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Новая форма ППЭ </a:t>
            </a:r>
            <a:r>
              <a:rPr lang="ru-RU" sz="2800" b="1" dirty="0">
                <a:solidFill>
                  <a:prstClr val="white"/>
                </a:solidFill>
                <a:latin typeface="Cambria" panose="02040503050406030204" pitchFamily="18" charset="0"/>
              </a:rPr>
              <a:t>12-04-МАШ</a:t>
            </a:r>
            <a:endParaRPr lang="ru-RU" altLang="ru-RU" sz="28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49025" y="1475505"/>
            <a:ext cx="3626082" cy="305730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Заполняется от руки.</a:t>
            </a:r>
          </a:p>
          <a:p>
            <a:pPr algn="ctr"/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Используется необходимое количество листов (страниц) </a:t>
            </a:r>
            <a:b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каждой аудитории (указать номер страницы)</a:t>
            </a:r>
            <a:endParaRPr lang="ru-RU" sz="24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318435" y="906859"/>
            <a:ext cx="4099560" cy="5811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32493" y="1542880"/>
            <a:ext cx="556627" cy="2580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060" y="1114925"/>
            <a:ext cx="48126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5 7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061" y="1114926"/>
            <a:ext cx="374586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5 7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647" y="1114926"/>
            <a:ext cx="47244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001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501972" y="911352"/>
            <a:ext cx="8214359" cy="5733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4"/>
          <p:cNvSpPr/>
          <p:nvPr/>
        </p:nvSpPr>
        <p:spPr>
          <a:xfrm>
            <a:off x="497400" y="906780"/>
            <a:ext cx="8223884" cy="5742940"/>
          </a:xfrm>
          <a:custGeom>
            <a:avLst/>
            <a:gdLst/>
            <a:ahLst/>
            <a:cxnLst/>
            <a:rect l="l" t="t" r="r" b="b"/>
            <a:pathLst>
              <a:path w="8223884" h="5742940">
                <a:moveTo>
                  <a:pt x="0" y="5742432"/>
                </a:moveTo>
                <a:lnTo>
                  <a:pt x="8223504" y="5742432"/>
                </a:lnTo>
                <a:lnTo>
                  <a:pt x="8223504" y="0"/>
                </a:lnTo>
                <a:lnTo>
                  <a:pt x="0" y="0"/>
                </a:lnTo>
                <a:lnTo>
                  <a:pt x="0" y="5742432"/>
                </a:lnTo>
                <a:close/>
              </a:path>
            </a:pathLst>
          </a:custGeom>
          <a:ln w="9144">
            <a:solidFill>
              <a:srgbClr val="E25B6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/>
          <p:nvPr/>
        </p:nvSpPr>
        <p:spPr>
          <a:xfrm>
            <a:off x="607128" y="1810511"/>
            <a:ext cx="8095615" cy="317500"/>
          </a:xfrm>
          <a:custGeom>
            <a:avLst/>
            <a:gdLst/>
            <a:ahLst/>
            <a:cxnLst/>
            <a:rect l="l" t="t" r="r" b="b"/>
            <a:pathLst>
              <a:path w="8095615" h="317500">
                <a:moveTo>
                  <a:pt x="0" y="316991"/>
                </a:moveTo>
                <a:lnTo>
                  <a:pt x="8095488" y="316991"/>
                </a:lnTo>
                <a:lnTo>
                  <a:pt x="8095488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FFFF00">
              <a:alpha val="38822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6"/>
          <p:cNvSpPr/>
          <p:nvPr/>
        </p:nvSpPr>
        <p:spPr>
          <a:xfrm>
            <a:off x="7573332" y="2273807"/>
            <a:ext cx="1015365" cy="317500"/>
          </a:xfrm>
          <a:custGeom>
            <a:avLst/>
            <a:gdLst/>
            <a:ahLst/>
            <a:cxnLst/>
            <a:rect l="l" t="t" r="r" b="b"/>
            <a:pathLst>
              <a:path w="1015365" h="317500">
                <a:moveTo>
                  <a:pt x="0" y="316991"/>
                </a:moveTo>
                <a:lnTo>
                  <a:pt x="1014983" y="316991"/>
                </a:lnTo>
                <a:lnTo>
                  <a:pt x="1014983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FFFF00">
              <a:alpha val="38822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7"/>
          <p:cNvSpPr/>
          <p:nvPr/>
        </p:nvSpPr>
        <p:spPr>
          <a:xfrm>
            <a:off x="2562420" y="2324100"/>
            <a:ext cx="1187450" cy="317500"/>
          </a:xfrm>
          <a:custGeom>
            <a:avLst/>
            <a:gdLst/>
            <a:ahLst/>
            <a:cxnLst/>
            <a:rect l="l" t="t" r="r" b="b"/>
            <a:pathLst>
              <a:path w="1187450" h="317500">
                <a:moveTo>
                  <a:pt x="0" y="316991"/>
                </a:moveTo>
                <a:lnTo>
                  <a:pt x="1187195" y="316991"/>
                </a:lnTo>
                <a:lnTo>
                  <a:pt x="1187195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FFFF00">
              <a:alpha val="38822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8"/>
          <p:cNvSpPr/>
          <p:nvPr/>
        </p:nvSpPr>
        <p:spPr>
          <a:xfrm>
            <a:off x="4900236" y="2229611"/>
            <a:ext cx="106680" cy="3295015"/>
          </a:xfrm>
          <a:custGeom>
            <a:avLst/>
            <a:gdLst/>
            <a:ahLst/>
            <a:cxnLst/>
            <a:rect l="l" t="t" r="r" b="b"/>
            <a:pathLst>
              <a:path w="106679" h="3295015">
                <a:moveTo>
                  <a:pt x="0" y="3294888"/>
                </a:moveTo>
                <a:lnTo>
                  <a:pt x="106679" y="3294888"/>
                </a:lnTo>
                <a:lnTo>
                  <a:pt x="106679" y="0"/>
                </a:lnTo>
                <a:lnTo>
                  <a:pt x="0" y="0"/>
                </a:lnTo>
                <a:lnTo>
                  <a:pt x="0" y="3294888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9"/>
          <p:cNvSpPr/>
          <p:nvPr/>
        </p:nvSpPr>
        <p:spPr>
          <a:xfrm>
            <a:off x="4940241" y="3695700"/>
            <a:ext cx="1788795" cy="536575"/>
          </a:xfrm>
          <a:custGeom>
            <a:avLst/>
            <a:gdLst/>
            <a:ahLst/>
            <a:cxnLst/>
            <a:rect l="l" t="t" r="r" b="b"/>
            <a:pathLst>
              <a:path w="1788795" h="536575">
                <a:moveTo>
                  <a:pt x="850900" y="413004"/>
                </a:moveTo>
                <a:lnTo>
                  <a:pt x="448945" y="413004"/>
                </a:lnTo>
                <a:lnTo>
                  <a:pt x="0" y="536320"/>
                </a:lnTo>
                <a:lnTo>
                  <a:pt x="850900" y="413004"/>
                </a:lnTo>
                <a:close/>
              </a:path>
              <a:path w="1788795" h="536575">
                <a:moveTo>
                  <a:pt x="1788794" y="0"/>
                </a:moveTo>
                <a:lnTo>
                  <a:pt x="180975" y="0"/>
                </a:lnTo>
                <a:lnTo>
                  <a:pt x="180975" y="413004"/>
                </a:lnTo>
                <a:lnTo>
                  <a:pt x="1788794" y="413004"/>
                </a:lnTo>
                <a:lnTo>
                  <a:pt x="1788794" y="0"/>
                </a:lnTo>
                <a:close/>
              </a:path>
            </a:pathLst>
          </a:custGeom>
          <a:solidFill>
            <a:srgbClr val="E25B6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5287459" y="3704335"/>
            <a:ext cx="1276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Удален</a:t>
            </a:r>
            <a:r>
              <a:rPr sz="12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столбец</a:t>
            </a:r>
            <a:endParaRPr sz="120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635" algn="ctr"/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«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Черновиков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»</a:t>
            </a:r>
            <a:endParaRPr sz="12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8" name="object 2"/>
          <p:cNvSpPr txBox="1">
            <a:spLocks/>
          </p:cNvSpPr>
          <p:nvPr/>
        </p:nvSpPr>
        <p:spPr bwMode="auto">
          <a:xfrm>
            <a:off x="497401" y="122490"/>
            <a:ext cx="8405968" cy="43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ts val="3650"/>
              </a:lnSpc>
              <a:spcBef>
                <a:spcPts val="105"/>
              </a:spcBef>
            </a:pPr>
            <a:r>
              <a:rPr lang="ru-RU" sz="2400" b="1" spc="-5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Обновленная</a:t>
            </a:r>
            <a:r>
              <a:rPr lang="ru-RU" sz="2400" b="1" spc="-15" dirty="0" smtClean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форма ППЭ 13-02</a:t>
            </a:r>
            <a:r>
              <a:rPr lang="ru-RU" sz="2400" b="1" spc="-65" dirty="0" smtClean="0">
                <a:solidFill>
                  <a:prstClr val="white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МАШ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3417" y="975118"/>
            <a:ext cx="485674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5  7</a:t>
            </a:r>
            <a:endParaRPr lang="ru-RU" sz="13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6988" y="955868"/>
            <a:ext cx="51318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001</a:t>
            </a:r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63" y="837163"/>
            <a:ext cx="3710789" cy="514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901" y="58375"/>
            <a:ext cx="8655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Ведомость материалов доставочного сейф-пакета № ___ по экзамену </a:t>
            </a:r>
            <a:r>
              <a:rPr lang="ru-RU" b="1" spc="-15" dirty="0" smtClean="0">
                <a:solidFill>
                  <a:prstClr val="white"/>
                </a:solidFill>
                <a:latin typeface="Cambria" panose="02040503050406030204" pitchFamily="18" charset="0"/>
              </a:rPr>
              <a:t> __________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форма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ППЭ 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14-04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261874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День 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тренировочного мероприятия </a:t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(штаб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ППЭ)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2502" y="1429870"/>
            <a:ext cx="8827808" cy="1207460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Член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ГЭК (совместно с руководителем ППЭ и техническим специалистом)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получает и распечатывает пакет руководителя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ш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табе ППЭ (пакет руководителя передается из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ОРЦОКО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по защищенным каналам связи)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2502" y="2696545"/>
            <a:ext cx="8827807" cy="2211651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Инструктаж работников ППЭ и выдача форм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ППЭ: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ечать полного комплекта (наличие контрольного листа в конце ИК); </a:t>
            </a:r>
          </a:p>
          <a:p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любой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брак печати – замена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ИК;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упаковка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ЭМ в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аудитории;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з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аполнение форм ППЭ; 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н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овая ведомость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учета времени отсутствия участников ГИА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аудитории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(форма ППЭ-12-04МАШ)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2502" y="791423"/>
            <a:ext cx="8817453" cy="584990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Лицо, ответственное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хранение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ЭМ,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день экзамена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передает ЭМ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члену ГЭК для последующей передачи их руководителю ППЭ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2856" y="4967976"/>
            <a:ext cx="8817453" cy="57617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4. Получение ключа доступа к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ЭМ (в 9.30 часов)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загрузка его на станции печати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ЭМ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2857" y="5607028"/>
            <a:ext cx="8817453" cy="437643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Выдача ЭМ организаторам в аудитории (не позднее 9.45 часов)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261874" y="806295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День 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тренировочного мероприятия (аудитория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2502" y="1457358"/>
            <a:ext cx="8827808" cy="949989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Расшифровка и печать полных комплектов ЭМ на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станции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печати ЭМ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(осуществление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контроля печати по контрольному листу (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последний лист в пачке ИК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))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2502" y="2524914"/>
            <a:ext cx="8827807" cy="361979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Выдача полных комплектов ЭМ участникам тренировочного экзамена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2502" y="825794"/>
            <a:ext cx="8817453" cy="532734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Вскрытие сейф-пакета с диском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(10.00 часов)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2502" y="3468672"/>
            <a:ext cx="8827807" cy="97072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Заполнение полей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бланков.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Категорически запрещается заполнять оборотную сторону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бланков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ответов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4936" y="4539829"/>
            <a:ext cx="8827807" cy="763682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Каждый выход участника фиксируется в ведомости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ППЭ-12-04МАШ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2148" y="5396485"/>
            <a:ext cx="8827807" cy="62978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7. Выдача ДБО № 2 по требованию участника тренировочного мероприятия (контроль со стороны организатора)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2147" y="3002474"/>
            <a:ext cx="8827807" cy="361979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Любой брак печати – замена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всего ИК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ДБО 2</a:t>
            </a:r>
            <a:endParaRPr lang="ru-RU" altLang="ru-RU" sz="28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4579139" y="845820"/>
            <a:ext cx="4207763" cy="5651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96833" y="845820"/>
            <a:ext cx="4273036" cy="565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2039" t="1821" r="82258" b="87117"/>
          <a:stretch/>
        </p:blipFill>
        <p:spPr bwMode="auto">
          <a:xfrm>
            <a:off x="234642" y="957610"/>
            <a:ext cx="676723" cy="55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6186" t="13765" r="67717" b="81696"/>
          <a:stretch/>
        </p:blipFill>
        <p:spPr bwMode="auto">
          <a:xfrm>
            <a:off x="138393" y="1543635"/>
            <a:ext cx="1407939" cy="14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7" cstate="print"/>
          <a:srcRect l="3722" t="17154" r="67254" b="79859"/>
          <a:stretch/>
        </p:blipFill>
        <p:spPr bwMode="auto">
          <a:xfrm>
            <a:off x="138393" y="1680145"/>
            <a:ext cx="1395076" cy="20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113846" y="1277962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5 7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0351" y="1284006"/>
            <a:ext cx="438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571" y="1284006"/>
            <a:ext cx="537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 У С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91915" t="1821" r="3042" b="81914"/>
          <a:stretch/>
        </p:blipFill>
        <p:spPr bwMode="auto">
          <a:xfrm>
            <a:off x="3994647" y="957610"/>
            <a:ext cx="255543" cy="11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2039" t="1821" r="82258" b="87117"/>
          <a:stretch/>
        </p:blipFill>
        <p:spPr bwMode="auto">
          <a:xfrm>
            <a:off x="4679909" y="1001318"/>
            <a:ext cx="676723" cy="61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91915" t="1821" r="3042" b="81914"/>
          <a:stretch/>
        </p:blipFill>
        <p:spPr bwMode="auto">
          <a:xfrm>
            <a:off x="8411039" y="970896"/>
            <a:ext cx="375863" cy="91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6186" t="13765" r="67717" b="81696"/>
          <a:stretch/>
        </p:blipFill>
        <p:spPr bwMode="auto">
          <a:xfrm>
            <a:off x="4724990" y="1646427"/>
            <a:ext cx="1342043" cy="14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57521" y="1756794"/>
            <a:ext cx="1455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1 2 3 4 5 6 7 8 9 2 3 4 5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57521" y="1782309"/>
            <a:ext cx="1409512" cy="1870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cxnSp>
        <p:nvCxnSpPr>
          <p:cNvPr id="29" name="Прямая со стрелкой 28"/>
          <p:cNvCxnSpPr>
            <a:stCxn id="28" idx="1"/>
          </p:cNvCxnSpPr>
          <p:nvPr/>
        </p:nvCxnSpPr>
        <p:spPr>
          <a:xfrm flipH="1" flipV="1">
            <a:off x="2772076" y="1617734"/>
            <a:ext cx="1885445" cy="25808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7"/>
          <p:cNvSpPr txBox="1"/>
          <p:nvPr/>
        </p:nvSpPr>
        <p:spPr>
          <a:xfrm>
            <a:off x="842362" y="2465487"/>
            <a:ext cx="746424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Номер штрих-кода с ДБО № 2 переносится в бланк ответов № 2 лист 2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  <a:cs typeface="Arial"/>
              </a:rPr>
              <a:t>ответственным организатором </a:t>
            </a:r>
            <a:br>
              <a:rPr lang="ru-RU" sz="28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/>
                <a:cs typeface="Arial"/>
              </a:rPr>
              <a:t>в аудитории 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94337" y="1435380"/>
            <a:ext cx="1553123" cy="2239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97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261874" y="662602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тренировочного мероприятия (аудитория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2502" y="1218793"/>
            <a:ext cx="8827808" cy="1187523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Завершение тренировочного мероприятия на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станции печати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ЭМ (технический специалист),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печать протокола печати и сохранение журнала проведения печати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станции печати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ЭМ, скачивание журнала печати на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флеш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-носитель 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148" y="2474728"/>
            <a:ext cx="8827807" cy="2097271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Упаковка ЭМ:</a:t>
            </a:r>
          </a:p>
          <a:p>
            <a:pPr algn="just"/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организатор сортирует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ЭМ по типам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бланков на три стопки: бланки регистрации, бланки ответов № 1, бланки ответов № 2 лист 1 и лист 2 (включая дополнительные).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!  </a:t>
            </a:r>
            <a:endParaRPr lang="ru-RU" dirty="0" smtClean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ДБО № 2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соответствующим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дополнительным бланком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ответов № 2 лист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2;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складывает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 бланки в один ВДП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2502" y="790043"/>
            <a:ext cx="8817453" cy="374613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Сбор ЭМ у участников ЕГЭ 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4582" y="4642954"/>
            <a:ext cx="8827807" cy="1442951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первый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ВДП – все бланки ответов; </a:t>
            </a:r>
            <a:endParaRPr lang="ru-RU" sz="2000" dirty="0" smtClean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во второй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ВДП –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испорченные/бракованные ЭМ;</a:t>
            </a:r>
          </a:p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в стандартный сейф-пакет – КИМ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 контрольные листы; </a:t>
            </a:r>
            <a:endParaRPr lang="ru-RU" sz="2000" dirty="0" smtClean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в маленький сейф-пакет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использованный диск;</a:t>
            </a:r>
          </a:p>
          <a:p>
            <a:pPr algn="just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в конверт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черновики  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39353" y="109683"/>
            <a:ext cx="84963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+mn-cs"/>
              </a:rPr>
              <a:t>Упаковка ЭМ в аудитории</a:t>
            </a:r>
            <a:endParaRPr lang="ru-RU" sz="2800" b="1" dirty="0">
              <a:solidFill>
                <a:schemeClr val="bg1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1350839" y="1929269"/>
            <a:ext cx="2020526" cy="1533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7050346" y="2088139"/>
            <a:ext cx="1987677" cy="1453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object 11"/>
          <p:cNvSpPr/>
          <p:nvPr/>
        </p:nvSpPr>
        <p:spPr>
          <a:xfrm>
            <a:off x="2259572" y="1608456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object 12"/>
          <p:cNvSpPr/>
          <p:nvPr/>
        </p:nvSpPr>
        <p:spPr>
          <a:xfrm>
            <a:off x="2259572" y="1618081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108013" y="288036"/>
                </a:lnTo>
                <a:lnTo>
                  <a:pt x="0" y="179958"/>
                </a:lnTo>
                <a:lnTo>
                  <a:pt x="54000" y="179958"/>
                </a:lnTo>
                <a:lnTo>
                  <a:pt x="54000" y="0"/>
                </a:lnTo>
                <a:lnTo>
                  <a:pt x="162013" y="0"/>
                </a:lnTo>
                <a:lnTo>
                  <a:pt x="162013" y="179958"/>
                </a:lnTo>
                <a:lnTo>
                  <a:pt x="216027" y="179958"/>
                </a:lnTo>
                <a:close/>
              </a:path>
            </a:pathLst>
          </a:custGeom>
          <a:ln w="19049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object 14"/>
          <p:cNvSpPr/>
          <p:nvPr/>
        </p:nvSpPr>
        <p:spPr>
          <a:xfrm>
            <a:off x="5187652" y="2592527"/>
            <a:ext cx="1511463" cy="206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object 16"/>
          <p:cNvSpPr/>
          <p:nvPr/>
        </p:nvSpPr>
        <p:spPr>
          <a:xfrm>
            <a:off x="5763721" y="2315951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026" y="179958"/>
                </a:moveTo>
                <a:lnTo>
                  <a:pt x="0" y="179958"/>
                </a:lnTo>
                <a:lnTo>
                  <a:pt x="108076" y="288036"/>
                </a:lnTo>
                <a:lnTo>
                  <a:pt x="216026" y="179958"/>
                </a:lnTo>
                <a:close/>
              </a:path>
              <a:path w="216535" h="288289">
                <a:moveTo>
                  <a:pt x="162051" y="0"/>
                </a:moveTo>
                <a:lnTo>
                  <a:pt x="53975" y="0"/>
                </a:lnTo>
                <a:lnTo>
                  <a:pt x="53975" y="179958"/>
                </a:lnTo>
                <a:lnTo>
                  <a:pt x="162051" y="179958"/>
                </a:lnTo>
                <a:lnTo>
                  <a:pt x="162051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object 17"/>
          <p:cNvSpPr/>
          <p:nvPr/>
        </p:nvSpPr>
        <p:spPr>
          <a:xfrm>
            <a:off x="5763721" y="2315951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026" y="179958"/>
                </a:moveTo>
                <a:lnTo>
                  <a:pt x="108076" y="288036"/>
                </a:lnTo>
                <a:lnTo>
                  <a:pt x="0" y="179958"/>
                </a:lnTo>
                <a:lnTo>
                  <a:pt x="53975" y="179958"/>
                </a:lnTo>
                <a:lnTo>
                  <a:pt x="53975" y="0"/>
                </a:lnTo>
                <a:lnTo>
                  <a:pt x="162051" y="0"/>
                </a:lnTo>
                <a:lnTo>
                  <a:pt x="162051" y="179958"/>
                </a:lnTo>
                <a:lnTo>
                  <a:pt x="216026" y="179958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object 18"/>
          <p:cNvSpPr/>
          <p:nvPr/>
        </p:nvSpPr>
        <p:spPr>
          <a:xfrm>
            <a:off x="7905973" y="1821160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026" y="179958"/>
                </a:moveTo>
                <a:lnTo>
                  <a:pt x="0" y="179958"/>
                </a:lnTo>
                <a:lnTo>
                  <a:pt x="107950" y="288036"/>
                </a:lnTo>
                <a:lnTo>
                  <a:pt x="216026" y="179958"/>
                </a:lnTo>
                <a:close/>
              </a:path>
              <a:path w="216535" h="288289">
                <a:moveTo>
                  <a:pt x="161925" y="0"/>
                </a:moveTo>
                <a:lnTo>
                  <a:pt x="53975" y="0"/>
                </a:lnTo>
                <a:lnTo>
                  <a:pt x="53975" y="179958"/>
                </a:lnTo>
                <a:lnTo>
                  <a:pt x="161925" y="179958"/>
                </a:lnTo>
                <a:lnTo>
                  <a:pt x="161925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19"/>
          <p:cNvSpPr/>
          <p:nvPr/>
        </p:nvSpPr>
        <p:spPr>
          <a:xfrm>
            <a:off x="7905973" y="1821160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026" y="179958"/>
                </a:moveTo>
                <a:lnTo>
                  <a:pt x="107950" y="288036"/>
                </a:lnTo>
                <a:lnTo>
                  <a:pt x="0" y="179958"/>
                </a:lnTo>
                <a:lnTo>
                  <a:pt x="53975" y="179958"/>
                </a:lnTo>
                <a:lnTo>
                  <a:pt x="53975" y="0"/>
                </a:lnTo>
                <a:lnTo>
                  <a:pt x="161925" y="0"/>
                </a:lnTo>
                <a:lnTo>
                  <a:pt x="161925" y="179958"/>
                </a:lnTo>
                <a:lnTo>
                  <a:pt x="216026" y="179958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object 20"/>
          <p:cNvSpPr/>
          <p:nvPr/>
        </p:nvSpPr>
        <p:spPr>
          <a:xfrm>
            <a:off x="8207810" y="4578288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6" y="179958"/>
                </a:moveTo>
                <a:lnTo>
                  <a:pt x="0" y="179958"/>
                </a:lnTo>
                <a:lnTo>
                  <a:pt x="107950" y="288036"/>
                </a:lnTo>
                <a:lnTo>
                  <a:pt x="216026" y="179958"/>
                </a:lnTo>
                <a:close/>
              </a:path>
              <a:path w="216534" h="288289">
                <a:moveTo>
                  <a:pt x="162051" y="0"/>
                </a:moveTo>
                <a:lnTo>
                  <a:pt x="53975" y="0"/>
                </a:lnTo>
                <a:lnTo>
                  <a:pt x="53975" y="179958"/>
                </a:lnTo>
                <a:lnTo>
                  <a:pt x="162051" y="179958"/>
                </a:lnTo>
                <a:lnTo>
                  <a:pt x="162051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object 21"/>
          <p:cNvSpPr/>
          <p:nvPr/>
        </p:nvSpPr>
        <p:spPr>
          <a:xfrm>
            <a:off x="8217435" y="4578288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6" y="179958"/>
                </a:moveTo>
                <a:lnTo>
                  <a:pt x="107950" y="288036"/>
                </a:lnTo>
                <a:lnTo>
                  <a:pt x="0" y="179958"/>
                </a:lnTo>
                <a:lnTo>
                  <a:pt x="53975" y="179958"/>
                </a:lnTo>
                <a:lnTo>
                  <a:pt x="53975" y="0"/>
                </a:lnTo>
                <a:lnTo>
                  <a:pt x="162051" y="0"/>
                </a:lnTo>
                <a:lnTo>
                  <a:pt x="162051" y="179958"/>
                </a:lnTo>
                <a:lnTo>
                  <a:pt x="216026" y="179958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object 24"/>
          <p:cNvSpPr/>
          <p:nvPr/>
        </p:nvSpPr>
        <p:spPr>
          <a:xfrm>
            <a:off x="7729080" y="4855597"/>
            <a:ext cx="1194955" cy="1161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1034" y="812730"/>
            <a:ext cx="4506769" cy="72015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Все бланки</a:t>
            </a:r>
            <a:r>
              <a:rPr lang="ru-RU" sz="2000" spc="-5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ответов </a:t>
            </a:r>
            <a:b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ВДП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48206" y="812730"/>
            <a:ext cx="2047564" cy="1440314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КИМ </a:t>
            </a:r>
            <a:r>
              <a:rPr lang="ru-RU" sz="20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+ </a:t>
            </a:r>
            <a:r>
              <a:rPr lang="ru-RU" sz="2000" spc="-1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контрольные</a:t>
            </a:r>
            <a:r>
              <a:rPr lang="ru-RU" sz="2000" spc="2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листы </a:t>
            </a:r>
            <a:b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сейф-пакет стандартный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990459" y="813463"/>
            <a:ext cx="2047564" cy="947960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Испорченные/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бракованные ЭМ в ВДП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050346" y="3625576"/>
            <a:ext cx="2021353" cy="870421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Диск </a:t>
            </a:r>
            <a:b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сейф-пакет малый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" y="4794506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1" y="4946906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1" y="5099306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87" y="4794506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87" y="4946906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87" y="5099306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5711" y="4281040"/>
            <a:ext cx="83968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ambria" panose="02040503050406030204" pitchFamily="18" charset="0"/>
              </a:rPr>
              <a:t>Бланки регистрации</a:t>
            </a:r>
            <a:endParaRPr lang="ru-RU" sz="800" dirty="0">
              <a:latin typeface="Cambria" panose="020405030504060302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97645" y="4289058"/>
            <a:ext cx="83968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ambria" panose="02040503050406030204" pitchFamily="18" charset="0"/>
              </a:rPr>
              <a:t>Бланки ответов №1</a:t>
            </a:r>
            <a:endParaRPr lang="ru-RU" sz="800" dirty="0">
              <a:latin typeface="Cambria" panose="0204050305040603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61102" y="3704108"/>
            <a:ext cx="170817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ambria" panose="02040503050406030204" pitchFamily="18" charset="0"/>
              </a:rPr>
              <a:t>Бланки ответов №2 лист 1 и 2, ДБО № 2 (при наличии)</a:t>
            </a:r>
            <a:endParaRPr lang="ru-RU" sz="800" dirty="0">
              <a:latin typeface="Cambria" panose="0204050305040603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47969" y="5294192"/>
            <a:ext cx="8396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ambria" panose="02040503050406030204" pitchFamily="18" charset="0"/>
              </a:rPr>
              <a:t>1 участник</a:t>
            </a:r>
            <a:endParaRPr lang="ru-RU" sz="800" dirty="0">
              <a:latin typeface="Cambria" panose="020405030504060302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47820" y="4779851"/>
            <a:ext cx="8396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ambria" panose="02040503050406030204" pitchFamily="18" charset="0"/>
              </a:rPr>
              <a:t>2</a:t>
            </a:r>
            <a:r>
              <a:rPr lang="ru-RU" sz="800" dirty="0" smtClean="0">
                <a:latin typeface="Cambria" panose="02040503050406030204" pitchFamily="18" charset="0"/>
              </a:rPr>
              <a:t> участник</a:t>
            </a:r>
            <a:endParaRPr lang="ru-RU" sz="800" dirty="0">
              <a:latin typeface="Cambria" panose="02040503050406030204" pitchFamily="18" charset="0"/>
            </a:endParaRPr>
          </a:p>
        </p:txBody>
      </p:sp>
      <p:sp>
        <p:nvSpPr>
          <p:cNvPr id="71" name="Правая фигурная скобка 70"/>
          <p:cNvSpPr/>
          <p:nvPr/>
        </p:nvSpPr>
        <p:spPr>
          <a:xfrm rot="20644867">
            <a:off x="3170319" y="4070717"/>
            <a:ext cx="114572" cy="60309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68626" y="4297248"/>
            <a:ext cx="839683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Cambria" panose="02040503050406030204" pitchFamily="18" charset="0"/>
              </a:rPr>
              <a:t>3</a:t>
            </a:r>
            <a:r>
              <a:rPr lang="ru-RU" sz="800" dirty="0" smtClean="0">
                <a:latin typeface="Cambria" panose="02040503050406030204" pitchFamily="18" charset="0"/>
              </a:rPr>
              <a:t> участник</a:t>
            </a:r>
            <a:endParaRPr lang="ru-RU" sz="800" dirty="0">
              <a:latin typeface="Cambria" panose="020405030504060302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5552" y="3542113"/>
            <a:ext cx="1744020" cy="6545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1556328" y="3542113"/>
            <a:ext cx="804774" cy="6449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 flipV="1">
            <a:off x="2374418" y="3542113"/>
            <a:ext cx="792390" cy="1098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ject 6"/>
          <p:cNvSpPr/>
          <p:nvPr/>
        </p:nvSpPr>
        <p:spPr>
          <a:xfrm>
            <a:off x="5368070" y="3623876"/>
            <a:ext cx="1196358" cy="781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368069" y="4855597"/>
            <a:ext cx="2216637" cy="1499363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Черновики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Calibri"/>
              </a:rPr>
              <a:t>в конверт, приготовленный руководителем ППЭ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Calibri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78" y="4097993"/>
            <a:ext cx="676069" cy="98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2216965" y="4087801"/>
            <a:ext cx="526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ДБО 2</a:t>
            </a:r>
            <a:endParaRPr lang="ru-RU" sz="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82" y="4281040"/>
            <a:ext cx="733944" cy="1036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9" y="4453869"/>
            <a:ext cx="691332" cy="976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84263" y="4498795"/>
            <a:ext cx="2887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endParaRPr lang="ru-RU" sz="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45495" y="4298949"/>
            <a:ext cx="2887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36" y="4822466"/>
            <a:ext cx="733944" cy="1036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73" y="4995295"/>
            <a:ext cx="691332" cy="976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3316417" y="5040221"/>
            <a:ext cx="2887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endParaRPr lang="ru-RU" sz="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77649" y="4840375"/>
            <a:ext cx="2887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 rot="20644867">
            <a:off x="4153216" y="5264201"/>
            <a:ext cx="135157" cy="54297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9" name="Правая фигурная скобка 68"/>
          <p:cNvSpPr/>
          <p:nvPr/>
        </p:nvSpPr>
        <p:spPr>
          <a:xfrm rot="20644867">
            <a:off x="3664554" y="4768961"/>
            <a:ext cx="106681" cy="382133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00" y="5327471"/>
            <a:ext cx="676069" cy="98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280287" y="5317279"/>
            <a:ext cx="526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ДБО 2</a:t>
            </a:r>
            <a:endParaRPr lang="ru-RU" sz="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74" y="5551353"/>
            <a:ext cx="733944" cy="1036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11" y="5724182"/>
            <a:ext cx="691332" cy="976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3892855" y="5769108"/>
            <a:ext cx="2887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endParaRPr lang="ru-RU" sz="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54087" y="5569262"/>
            <a:ext cx="2887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8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3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Упаковка ЭМ в штабе ППЭ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object 7"/>
          <p:cNvSpPr/>
          <p:nvPr/>
        </p:nvSpPr>
        <p:spPr>
          <a:xfrm>
            <a:off x="1044299" y="2495864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52" y="180086"/>
                </a:moveTo>
                <a:lnTo>
                  <a:pt x="0" y="180086"/>
                </a:lnTo>
                <a:lnTo>
                  <a:pt x="108013" y="288036"/>
                </a:lnTo>
                <a:lnTo>
                  <a:pt x="216052" y="180086"/>
                </a:lnTo>
                <a:close/>
              </a:path>
              <a:path w="216534" h="288289">
                <a:moveTo>
                  <a:pt x="162077" y="0"/>
                </a:moveTo>
                <a:lnTo>
                  <a:pt x="54000" y="0"/>
                </a:lnTo>
                <a:lnTo>
                  <a:pt x="54000" y="180086"/>
                </a:lnTo>
                <a:lnTo>
                  <a:pt x="162077" y="180086"/>
                </a:lnTo>
                <a:lnTo>
                  <a:pt x="162077" y="0"/>
                </a:lnTo>
                <a:close/>
              </a:path>
            </a:pathLst>
          </a:custGeom>
          <a:solidFill>
            <a:srgbClr val="A8BED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object 8"/>
          <p:cNvSpPr/>
          <p:nvPr/>
        </p:nvSpPr>
        <p:spPr>
          <a:xfrm>
            <a:off x="1044299" y="2495864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52" y="180086"/>
                </a:moveTo>
                <a:lnTo>
                  <a:pt x="108013" y="288036"/>
                </a:lnTo>
                <a:lnTo>
                  <a:pt x="0" y="180086"/>
                </a:lnTo>
                <a:lnTo>
                  <a:pt x="54000" y="180086"/>
                </a:lnTo>
                <a:lnTo>
                  <a:pt x="54000" y="0"/>
                </a:lnTo>
                <a:lnTo>
                  <a:pt x="162077" y="0"/>
                </a:lnTo>
                <a:lnTo>
                  <a:pt x="162077" y="180086"/>
                </a:lnTo>
                <a:lnTo>
                  <a:pt x="216052" y="180086"/>
                </a:lnTo>
                <a:close/>
              </a:path>
            </a:pathLst>
          </a:custGeom>
          <a:ln w="19050">
            <a:solidFill>
              <a:srgbClr val="2B4976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object 11"/>
          <p:cNvSpPr/>
          <p:nvPr/>
        </p:nvSpPr>
        <p:spPr>
          <a:xfrm>
            <a:off x="2535622" y="2846903"/>
            <a:ext cx="1718749" cy="2100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15"/>
          <p:cNvSpPr/>
          <p:nvPr/>
        </p:nvSpPr>
        <p:spPr>
          <a:xfrm>
            <a:off x="121035" y="2846903"/>
            <a:ext cx="2074734" cy="3024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object 23"/>
          <p:cNvSpPr/>
          <p:nvPr/>
        </p:nvSpPr>
        <p:spPr>
          <a:xfrm>
            <a:off x="3373724" y="2493622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026" y="180086"/>
                </a:moveTo>
                <a:lnTo>
                  <a:pt x="0" y="180086"/>
                </a:lnTo>
                <a:lnTo>
                  <a:pt x="107950" y="288036"/>
                </a:lnTo>
                <a:lnTo>
                  <a:pt x="216026" y="180086"/>
                </a:lnTo>
                <a:close/>
              </a:path>
              <a:path w="216535" h="288289">
                <a:moveTo>
                  <a:pt x="162051" y="0"/>
                </a:moveTo>
                <a:lnTo>
                  <a:pt x="53975" y="0"/>
                </a:lnTo>
                <a:lnTo>
                  <a:pt x="53975" y="180086"/>
                </a:lnTo>
                <a:lnTo>
                  <a:pt x="162051" y="180086"/>
                </a:lnTo>
                <a:lnTo>
                  <a:pt x="162051" y="0"/>
                </a:lnTo>
                <a:close/>
              </a:path>
            </a:pathLst>
          </a:custGeom>
          <a:solidFill>
            <a:srgbClr val="A8BED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object 24"/>
          <p:cNvSpPr/>
          <p:nvPr/>
        </p:nvSpPr>
        <p:spPr>
          <a:xfrm>
            <a:off x="3373724" y="2493622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026" y="180086"/>
                </a:moveTo>
                <a:lnTo>
                  <a:pt x="107950" y="288036"/>
                </a:lnTo>
                <a:lnTo>
                  <a:pt x="0" y="180086"/>
                </a:lnTo>
                <a:lnTo>
                  <a:pt x="53975" y="180086"/>
                </a:lnTo>
                <a:lnTo>
                  <a:pt x="53975" y="0"/>
                </a:lnTo>
                <a:lnTo>
                  <a:pt x="162051" y="0"/>
                </a:lnTo>
                <a:lnTo>
                  <a:pt x="162051" y="180086"/>
                </a:lnTo>
                <a:lnTo>
                  <a:pt x="216026" y="180086"/>
                </a:lnTo>
                <a:close/>
              </a:path>
            </a:pathLst>
          </a:custGeom>
          <a:ln w="19050">
            <a:solidFill>
              <a:srgbClr val="2B4976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object 25"/>
          <p:cNvSpPr/>
          <p:nvPr/>
        </p:nvSpPr>
        <p:spPr>
          <a:xfrm>
            <a:off x="5617299" y="2493622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027" y="180086"/>
                </a:moveTo>
                <a:lnTo>
                  <a:pt x="0" y="180086"/>
                </a:lnTo>
                <a:lnTo>
                  <a:pt x="107950" y="288036"/>
                </a:lnTo>
                <a:lnTo>
                  <a:pt x="216027" y="180086"/>
                </a:lnTo>
                <a:close/>
              </a:path>
              <a:path w="216535" h="288289">
                <a:moveTo>
                  <a:pt x="162052" y="0"/>
                </a:moveTo>
                <a:lnTo>
                  <a:pt x="53975" y="0"/>
                </a:lnTo>
                <a:lnTo>
                  <a:pt x="53975" y="180086"/>
                </a:lnTo>
                <a:lnTo>
                  <a:pt x="162052" y="180086"/>
                </a:lnTo>
                <a:lnTo>
                  <a:pt x="162052" y="0"/>
                </a:lnTo>
                <a:close/>
              </a:path>
            </a:pathLst>
          </a:custGeom>
          <a:solidFill>
            <a:srgbClr val="A8BED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object 26"/>
          <p:cNvSpPr/>
          <p:nvPr/>
        </p:nvSpPr>
        <p:spPr>
          <a:xfrm>
            <a:off x="5617299" y="2493622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027" y="180086"/>
                </a:moveTo>
                <a:lnTo>
                  <a:pt x="107950" y="288036"/>
                </a:lnTo>
                <a:lnTo>
                  <a:pt x="0" y="180086"/>
                </a:lnTo>
                <a:lnTo>
                  <a:pt x="53975" y="180086"/>
                </a:lnTo>
                <a:lnTo>
                  <a:pt x="53975" y="0"/>
                </a:lnTo>
                <a:lnTo>
                  <a:pt x="162052" y="0"/>
                </a:lnTo>
                <a:lnTo>
                  <a:pt x="162052" y="180086"/>
                </a:lnTo>
                <a:lnTo>
                  <a:pt x="216027" y="180086"/>
                </a:lnTo>
                <a:close/>
              </a:path>
            </a:pathLst>
          </a:custGeom>
          <a:ln w="19050">
            <a:solidFill>
              <a:srgbClr val="2B4976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1035" y="812730"/>
            <a:ext cx="2074734" cy="149410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Все </a:t>
            </a:r>
            <a:r>
              <a:rPr lang="ru-RU" sz="14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ВДП с</a:t>
            </a:r>
            <a:r>
              <a:rPr lang="ru-RU" sz="1400" spc="-2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бланками 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 формы – </a:t>
            </a:r>
            <a:b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сейф-пакет большой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66246" y="822500"/>
            <a:ext cx="2074734" cy="149410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ВДП с 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испорченными/</a:t>
            </a:r>
            <a:b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бракованными</a:t>
            </a:r>
            <a:r>
              <a:rPr lang="ru-RU" sz="1400" spc="2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ЭМ,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использованные</a:t>
            </a:r>
            <a:r>
              <a:rPr lang="ru-RU" sz="140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/>
            </a:r>
            <a:br>
              <a:rPr lang="ru-RU" sz="140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диски </a:t>
            </a: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–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/>
            </a:r>
            <a:b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сейф-пакет стандартный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88200" y="822500"/>
            <a:ext cx="2074734" cy="149410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Неиспользованные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диски </a:t>
            </a: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–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сейф-пакет стандартный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6" name="object 11"/>
          <p:cNvSpPr/>
          <p:nvPr/>
        </p:nvSpPr>
        <p:spPr>
          <a:xfrm>
            <a:off x="4815331" y="2846903"/>
            <a:ext cx="1718749" cy="2100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914188" y="822500"/>
            <a:ext cx="2074734" cy="149410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Сейф пакеты 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стандартные </a:t>
            </a: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</a:t>
            </a:r>
            <a:r>
              <a:rPr lang="ru-RU" sz="1400" spc="-1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КИМ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из</a:t>
            </a:r>
            <a:r>
              <a:rPr lang="ru-RU" sz="1400" spc="-2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1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аудиторий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8" name="object 11"/>
          <p:cNvSpPr/>
          <p:nvPr/>
        </p:nvSpPr>
        <p:spPr>
          <a:xfrm>
            <a:off x="6652691" y="2857146"/>
            <a:ext cx="1718749" cy="2100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11"/>
          <p:cNvSpPr/>
          <p:nvPr/>
        </p:nvSpPr>
        <p:spPr>
          <a:xfrm>
            <a:off x="7070203" y="3691225"/>
            <a:ext cx="1718749" cy="2100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b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11"/>
          <p:cNvSpPr/>
          <p:nvPr/>
        </p:nvSpPr>
        <p:spPr>
          <a:xfrm>
            <a:off x="7425251" y="4471960"/>
            <a:ext cx="1718749" cy="2100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25"/>
          <p:cNvSpPr/>
          <p:nvPr/>
        </p:nvSpPr>
        <p:spPr>
          <a:xfrm>
            <a:off x="7821309" y="2523828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027" y="180086"/>
                </a:moveTo>
                <a:lnTo>
                  <a:pt x="0" y="180086"/>
                </a:lnTo>
                <a:lnTo>
                  <a:pt x="107950" y="288036"/>
                </a:lnTo>
                <a:lnTo>
                  <a:pt x="216027" y="180086"/>
                </a:lnTo>
                <a:close/>
              </a:path>
              <a:path w="216535" h="288289">
                <a:moveTo>
                  <a:pt x="162052" y="0"/>
                </a:moveTo>
                <a:lnTo>
                  <a:pt x="53975" y="0"/>
                </a:lnTo>
                <a:lnTo>
                  <a:pt x="53975" y="180086"/>
                </a:lnTo>
                <a:lnTo>
                  <a:pt x="162052" y="180086"/>
                </a:lnTo>
                <a:lnTo>
                  <a:pt x="162052" y="0"/>
                </a:lnTo>
                <a:close/>
              </a:path>
            </a:pathLst>
          </a:custGeom>
          <a:solidFill>
            <a:srgbClr val="A8BED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26"/>
          <p:cNvSpPr/>
          <p:nvPr/>
        </p:nvSpPr>
        <p:spPr>
          <a:xfrm>
            <a:off x="7821309" y="2523828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5" h="288289">
                <a:moveTo>
                  <a:pt x="216027" y="180086"/>
                </a:moveTo>
                <a:lnTo>
                  <a:pt x="107950" y="288036"/>
                </a:lnTo>
                <a:lnTo>
                  <a:pt x="0" y="180086"/>
                </a:lnTo>
                <a:lnTo>
                  <a:pt x="53975" y="180086"/>
                </a:lnTo>
                <a:lnTo>
                  <a:pt x="53975" y="0"/>
                </a:lnTo>
                <a:lnTo>
                  <a:pt x="162052" y="0"/>
                </a:lnTo>
                <a:lnTo>
                  <a:pt x="162052" y="180086"/>
                </a:lnTo>
                <a:lnTo>
                  <a:pt x="216027" y="180086"/>
                </a:lnTo>
                <a:close/>
              </a:path>
            </a:pathLst>
          </a:custGeom>
          <a:ln w="19050">
            <a:solidFill>
              <a:srgbClr val="2B4976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375389"/>
              </p:ext>
            </p:extLst>
          </p:nvPr>
        </p:nvGraphicFramePr>
        <p:xfrm>
          <a:off x="610480" y="4312156"/>
          <a:ext cx="1095844" cy="1290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Лист" r:id="rId8" imgW="5724457" imgH="6743700" progId="Excel.Sheet.12">
                  <p:embed/>
                </p:oleObj>
              </mc:Choice>
              <mc:Fallback>
                <p:oleObj name="Лист" r:id="rId8" imgW="5724457" imgH="674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0480" y="4312156"/>
                        <a:ext cx="1095844" cy="129094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958" y="3846937"/>
            <a:ext cx="848076" cy="99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29" y="3818923"/>
            <a:ext cx="848076" cy="99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bject 6"/>
          <p:cNvSpPr/>
          <p:nvPr/>
        </p:nvSpPr>
        <p:spPr>
          <a:xfrm>
            <a:off x="7773261" y="5480864"/>
            <a:ext cx="1196358" cy="7810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657142"/>
              </p:ext>
            </p:extLst>
          </p:nvPr>
        </p:nvGraphicFramePr>
        <p:xfrm>
          <a:off x="2642118" y="1015940"/>
          <a:ext cx="3864559" cy="489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Лист" r:id="rId6" imgW="5724457" imgH="6743700" progId="Excel.Sheet.12">
                  <p:embed/>
                </p:oleObj>
              </mc:Choice>
              <mc:Fallback>
                <p:oleObj name="Лист" r:id="rId6" imgW="5724457" imgH="6743700" progId="Excel.Shee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118" y="1015940"/>
                        <a:ext cx="3864559" cy="48939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3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Опись возвратного сейф-пакета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654518" y="-41943"/>
            <a:ext cx="82488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marR="5080" indent="-329565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План-график </a:t>
            </a:r>
            <a:r>
              <a:rPr lang="ru-RU" sz="2400" spc="-10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проведения тренировочного 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мероприятия</a:t>
            </a:r>
            <a:r>
              <a:rPr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</a:t>
            </a:r>
            <a:r>
              <a:rPr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400" spc="-15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математике профильного уровня 14</a:t>
            </a:r>
            <a:r>
              <a:rPr sz="2400" spc="-5" dirty="0" smtClean="0">
                <a:solidFill>
                  <a:schemeClr val="bg1"/>
                </a:solidFill>
                <a:latin typeface="Cambria" panose="02040503050406030204" pitchFamily="18" charset="0"/>
              </a:rPr>
              <a:t>.0</a:t>
            </a:r>
            <a:r>
              <a:rPr lang="ru-RU" sz="2400" spc="-5" dirty="0" smtClean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  <a:r>
              <a:rPr sz="2400" spc="-5" dirty="0" smtClean="0">
                <a:solidFill>
                  <a:schemeClr val="bg1"/>
                </a:solidFill>
                <a:latin typeface="Cambria" panose="02040503050406030204" pitchFamily="18" charset="0"/>
              </a:rPr>
              <a:t>.2018</a:t>
            </a:r>
            <a:endParaRPr sz="2400" spc="-5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19891"/>
              </p:ext>
            </p:extLst>
          </p:nvPr>
        </p:nvGraphicFramePr>
        <p:xfrm>
          <a:off x="245176" y="801985"/>
          <a:ext cx="8712000" cy="4610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403"/>
                <a:gridCol w="5007461"/>
                <a:gridCol w="3049136"/>
              </a:tblGrid>
              <a:tr h="506058">
                <a:tc>
                  <a:txBody>
                    <a:bodyPr/>
                    <a:lstStyle/>
                    <a:p>
                      <a:pPr marL="113030" algn="ctr">
                        <a:lnSpc>
                          <a:spcPts val="1410"/>
                        </a:lnSpc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№ п/п</a:t>
                      </a:r>
                      <a:endParaRPr sz="1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5764" algn="l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b="1" spc="-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Наименование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работ</a:t>
                      </a:r>
                      <a:endParaRPr sz="1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43814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800" b="1" spc="-1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Сроки</a:t>
                      </a:r>
                      <a:r>
                        <a:rPr sz="1800" b="1" spc="-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проведения</a:t>
                      </a:r>
                      <a:endParaRPr sz="1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43814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marL="13335" algn="ctr">
                        <a:lnSpc>
                          <a:spcPts val="1920"/>
                        </a:lnSpc>
                        <a:spcBef>
                          <a:spcPts val="60"/>
                        </a:spcBef>
                      </a:pPr>
                      <a:r>
                        <a:rPr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920"/>
                        </a:lnSpc>
                        <a:spcBef>
                          <a:spcPts val="60"/>
                        </a:spcBef>
                      </a:pPr>
                      <a:r>
                        <a:rPr lang="ru-RU" sz="1800" spc="-1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Подготовка к проведению 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тренировочного </a:t>
                      </a:r>
                      <a:r>
                        <a:rPr lang="ru-RU" sz="18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мероприятия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920"/>
                        </a:lnSpc>
                        <a:spcBef>
                          <a:spcPts val="60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Февраль,</a:t>
                      </a:r>
                      <a:r>
                        <a:rPr lang="ru-RU" sz="1800" spc="-1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март 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2018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года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</a:tr>
              <a:tr h="344198">
                <a:tc>
                  <a:txBody>
                    <a:bodyPr/>
                    <a:lstStyle/>
                    <a:p>
                      <a:pPr marL="13335" algn="ctr">
                        <a:lnSpc>
                          <a:spcPts val="1920"/>
                        </a:lnSpc>
                        <a:spcBef>
                          <a:spcPts val="60"/>
                        </a:spcBef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2.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 cap="flat" cmpd="sng" algn="ctr">
                      <a:solidFill>
                        <a:srgbClr val="396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920"/>
                        </a:lnSpc>
                        <a:spcBef>
                          <a:spcPts val="60"/>
                        </a:spcBef>
                      </a:pPr>
                      <a:r>
                        <a:rPr sz="1800" spc="-2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Техническая </a:t>
                      </a:r>
                      <a:r>
                        <a:rPr sz="1800" spc="-1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подготовка</a:t>
                      </a:r>
                      <a:r>
                        <a:rPr sz="1800" spc="5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ППЭ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396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6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6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920"/>
                        </a:lnSpc>
                        <a:spcBef>
                          <a:spcPts val="60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07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.0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.2018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–</a:t>
                      </a:r>
                      <a:r>
                        <a:rPr sz="1800" spc="5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11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.0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.2018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</a:t>
                      </a:r>
                      <a:b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</a:b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до 14.00 часов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396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 cap="flat" cmpd="sng" algn="ctr">
                      <a:solidFill>
                        <a:srgbClr val="396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</a:tr>
              <a:tr h="344198">
                <a:tc>
                  <a:txBody>
                    <a:bodyPr/>
                    <a:lstStyle/>
                    <a:p>
                      <a:pPr marL="13970" algn="ctr">
                        <a:lnSpc>
                          <a:spcPts val="1914"/>
                        </a:lnSpc>
                        <a:spcBef>
                          <a:spcPts val="60"/>
                        </a:spcBef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3.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914"/>
                        </a:lnSpc>
                        <a:spcBef>
                          <a:spcPts val="60"/>
                        </a:spcBef>
                      </a:pPr>
                      <a:r>
                        <a:rPr lang="ru-RU" sz="1800" spc="-1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Контроль 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технической </a:t>
                      </a:r>
                      <a:r>
                        <a:rPr lang="ru-RU" sz="1800" spc="-1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готовности </a:t>
                      </a:r>
                      <a:r>
                        <a:rPr sz="18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ППЭ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914"/>
                        </a:lnSpc>
                        <a:spcBef>
                          <a:spcPts val="60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12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.0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.2018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–</a:t>
                      </a:r>
                      <a:r>
                        <a:rPr sz="1800" spc="5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13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.0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.2018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</a:t>
                      </a:r>
                      <a:b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</a:b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до 13.00 часов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</a:tr>
              <a:tr h="681112">
                <a:tc>
                  <a:txBody>
                    <a:bodyPr/>
                    <a:lstStyle/>
                    <a:p>
                      <a:pPr marL="13335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4.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Проведение тренировочного </a:t>
                      </a:r>
                      <a:r>
                        <a:rPr lang="ru-RU" sz="18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мероприятия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14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.0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.2018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</a:tr>
              <a:tr h="344869">
                <a:tc>
                  <a:txBody>
                    <a:bodyPr/>
                    <a:lstStyle/>
                    <a:p>
                      <a:pPr marL="13335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5.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Работа 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предметных</a:t>
                      </a:r>
                      <a:r>
                        <a:rPr sz="1800" spc="2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комиссий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14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.0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.2018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– 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16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.0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.2018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</a:tr>
              <a:tr h="344869">
                <a:tc>
                  <a:txBody>
                    <a:bodyPr/>
                    <a:lstStyle/>
                    <a:p>
                      <a:pPr marL="13335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6.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Обработка </a:t>
                      </a:r>
                      <a:r>
                        <a:rPr lang="ru-RU" sz="1800" spc="-2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результатов </a:t>
                      </a:r>
                      <a:r>
                        <a:rPr lang="ru-RU" sz="18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на 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федеральном уровне</a:t>
                      </a:r>
                      <a:r>
                        <a:rPr lang="ru-RU" sz="18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, формирование первичного балла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19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.0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.2018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– 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21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.0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.2018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</a:tr>
              <a:tr h="563439">
                <a:tc>
                  <a:txBody>
                    <a:bodyPr/>
                    <a:lstStyle/>
                    <a:p>
                      <a:pPr marL="13335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7.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Передача результатов тренировочного </a:t>
                      </a:r>
                      <a:r>
                        <a:rPr lang="ru-RU" sz="18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мероприятия с</a:t>
                      </a:r>
                      <a:r>
                        <a:rPr lang="ru-RU" sz="1800" spc="-5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федерального уровня </a:t>
                      </a:r>
                      <a:r>
                        <a:rPr sz="18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в</a:t>
                      </a:r>
                      <a:r>
                        <a:rPr sz="1800" spc="114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</a:t>
                      </a:r>
                      <a:r>
                        <a:rPr sz="1800" spc="-1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РЦОИ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2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2.0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.2018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</a:tr>
              <a:tr h="561109">
                <a:tc>
                  <a:txBody>
                    <a:bodyPr/>
                    <a:lstStyle/>
                    <a:p>
                      <a:pPr marL="13335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8.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Ознакомление участников </a:t>
                      </a:r>
                      <a:r>
                        <a:rPr sz="18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с </a:t>
                      </a:r>
                      <a:r>
                        <a:rPr lang="ru-RU" sz="1800" spc="-1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результатами 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тренировочного </a:t>
                      </a:r>
                      <a:r>
                        <a:rPr lang="ru-RU" sz="1800" spc="-5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мероприятия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914"/>
                        </a:lnSpc>
                        <a:spcBef>
                          <a:spcPts val="65"/>
                        </a:spcBef>
                      </a:pP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2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3.0</a:t>
                      </a:r>
                      <a:r>
                        <a:rPr lang="ru-RU"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3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.2018</a:t>
                      </a:r>
                      <a:r>
                        <a:rPr lang="ru-RU" sz="1800" spc="-1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Calibri"/>
                        </a:rPr>
                        <a:t> – 26.03.2018</a:t>
                      </a:r>
                      <a:endParaRPr sz="1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Calibri"/>
                      </a:endParaRPr>
                    </a:p>
                  </a:txBody>
                  <a:tcPr marL="0" marR="0" marT="6191" marB="0" anchor="ctr">
                    <a:lnL w="12700">
                      <a:solidFill>
                        <a:srgbClr val="39629D"/>
                      </a:solidFill>
                      <a:prstDash val="solid"/>
                    </a:lnL>
                    <a:lnR w="12700">
                      <a:solidFill>
                        <a:srgbClr val="39629D"/>
                      </a:solidFill>
                      <a:prstDash val="solid"/>
                    </a:lnR>
                    <a:lnT w="12700">
                      <a:solidFill>
                        <a:srgbClr val="39629D"/>
                      </a:solidFill>
                      <a:prstDash val="solid"/>
                    </a:lnT>
                    <a:lnB w="12700">
                      <a:solidFill>
                        <a:srgbClr val="39629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3"/>
          <p:cNvSpPr txBox="1"/>
          <p:nvPr/>
        </p:nvSpPr>
        <p:spPr>
          <a:xfrm>
            <a:off x="606392" y="5462599"/>
            <a:ext cx="814297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</a:pPr>
            <a:r>
              <a:rPr spc="-5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Прием </a:t>
            </a:r>
            <a:r>
              <a:rPr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и </a:t>
            </a:r>
            <a:r>
              <a:rPr lang="ru-RU" spc="-10" dirty="0" smtClean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рассмотрение </a:t>
            </a:r>
            <a:r>
              <a:rPr lang="ru-RU" spc="-5" dirty="0" smtClean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апелляций 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по </a:t>
            </a:r>
            <a:r>
              <a:rPr lang="ru-RU" spc="-20" dirty="0" smtClean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результатам </a:t>
            </a:r>
            <a:r>
              <a:rPr lang="ru-RU" spc="-5" dirty="0" smtClean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тренировочного мероприятия </a:t>
            </a:r>
            <a:r>
              <a:rPr spc="-445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/>
              </a:rPr>
              <a:t> </a:t>
            </a:r>
            <a:r>
              <a:rPr u="sng" dirty="0" err="1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не</a:t>
            </a:r>
            <a:r>
              <a:rPr u="sng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u="sng" spc="-10" dirty="0" err="1" smtClean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предусмотрен</a:t>
            </a:r>
            <a:r>
              <a:rPr lang="ru-RU" u="sng" spc="-10" dirty="0" smtClean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ы</a:t>
            </a:r>
            <a:endParaRPr u="sng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8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812688"/>
            <a:ext cx="6735762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46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Новое в технологии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ЕГЭ 2018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59698"/>
              </p:ext>
            </p:extLst>
          </p:nvPr>
        </p:nvGraphicFramePr>
        <p:xfrm>
          <a:off x="672363" y="1280088"/>
          <a:ext cx="7857684" cy="2169876"/>
        </p:xfrm>
        <a:graphic>
          <a:graphicData uri="http://schemas.openxmlformats.org/drawingml/2006/table">
            <a:tbl>
              <a:tblPr firstRow="1" bandRow="1"/>
              <a:tblGrid>
                <a:gridCol w="7857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4436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2200" dirty="0" smtClean="0">
                          <a:latin typeface="Cambria" panose="02040503050406030204" pitchFamily="18" charset="0"/>
                        </a:rPr>
                        <a:t>Для участников ЕГЭ</a:t>
                      </a:r>
                      <a:endParaRPr lang="ru-RU" sz="2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414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Черно-белые односторонние бланки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414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indent="0" algn="l" defTabSz="633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Проверка напечатанного комплекта </a:t>
                      </a:r>
                      <a:br>
                        <a:rPr lang="ru-RU" sz="22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(контрольный лист в конце ИК)</a:t>
                      </a: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414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Ведомость учета времени отсутствия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12-04МАШ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37548"/>
              </p:ext>
            </p:extLst>
          </p:nvPr>
        </p:nvGraphicFramePr>
        <p:xfrm>
          <a:off x="672362" y="3524214"/>
          <a:ext cx="7857684" cy="2493325"/>
        </p:xfrm>
        <a:graphic>
          <a:graphicData uri="http://schemas.openxmlformats.org/drawingml/2006/table">
            <a:tbl>
              <a:tblPr firstRow="1" bandRow="1"/>
              <a:tblGrid>
                <a:gridCol w="7857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2200" dirty="0" smtClean="0">
                          <a:latin typeface="Cambria" panose="02040503050406030204" pitchFamily="18" charset="0"/>
                        </a:rPr>
                        <a:t>Для</a:t>
                      </a:r>
                      <a:r>
                        <a:rPr lang="ru-RU" sz="2200" baseline="0" dirty="0" smtClean="0">
                          <a:latin typeface="Cambria" panose="02040503050406030204" pitchFamily="18" charset="0"/>
                        </a:rPr>
                        <a:t> о</a:t>
                      </a:r>
                      <a:r>
                        <a:rPr lang="ru-RU" sz="2200" dirty="0" smtClean="0">
                          <a:latin typeface="Cambria" panose="02040503050406030204" pitchFamily="18" charset="0"/>
                        </a:rPr>
                        <a:t>рганизаторов в аудитории</a:t>
                      </a:r>
                      <a:endParaRPr lang="ru-RU" sz="2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304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633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Печать черно-белых односторонних бланков</a:t>
                      </a: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304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Проверка напечатанного комплекта </a:t>
                      </a:r>
                      <a:br>
                        <a:rPr lang="ru-RU" sz="22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(контрольный лист в конце ИК)</a:t>
                      </a: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633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Ведомость учета времени отсутствия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12-04МАШ</a:t>
                      </a:r>
                      <a:endParaRPr lang="ru-RU" sz="2200" b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165"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Упаковка</a:t>
                      </a:r>
                      <a:r>
                        <a:rPr lang="ru-RU" sz="2200" b="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ЭМ (ВДП, сейф-пакеты)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1538121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75389" y="776999"/>
            <a:ext cx="8505254" cy="435789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Печать полного комплекта экзаменационных материалов</a:t>
            </a:r>
            <a:endParaRPr lang="ru-RU" sz="24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4697"/>
            <a:ext cx="2038419" cy="28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73" y="853603"/>
            <a:ext cx="2038419" cy="288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66" y="844697"/>
            <a:ext cx="2038419" cy="28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13" y="850030"/>
            <a:ext cx="2038419" cy="2880000"/>
          </a:xfrm>
          <a:prstGeom prst="rect">
            <a:avLst/>
          </a:prstGeom>
        </p:spPr>
      </p:pic>
      <p:pic>
        <p:nvPicPr>
          <p:cNvPr id="31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0" y="3170423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07366" y="3520364"/>
            <a:ext cx="1852715" cy="284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Скругленный прямоугольник 32"/>
          <p:cNvSpPr/>
          <p:nvPr/>
        </p:nvSpPr>
        <p:spPr>
          <a:xfrm>
            <a:off x="96833" y="3811643"/>
            <a:ext cx="4524980" cy="220414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Черно-белые </a:t>
            </a:r>
            <a:r>
              <a:rPr 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односторонние бланки</a:t>
            </a:r>
            <a:r>
              <a:rPr 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</a:t>
            </a:r>
            <a:r>
              <a:rPr 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регистрации;</a:t>
            </a:r>
            <a:endParaRPr lang="ru-RU" sz="2000" dirty="0">
              <a:solidFill>
                <a:srgbClr val="2333CD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</a:t>
            </a:r>
            <a:r>
              <a:rPr lang="ru-RU" alt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1;</a:t>
            </a:r>
            <a:endParaRPr lang="ru-RU" altLang="ru-RU" sz="2000" dirty="0">
              <a:solidFill>
                <a:srgbClr val="2333CD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2 лист </a:t>
            </a:r>
            <a:r>
              <a:rPr lang="ru-RU" alt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1;</a:t>
            </a:r>
            <a:endParaRPr lang="ru-RU" altLang="ru-RU" sz="2000" dirty="0">
              <a:solidFill>
                <a:srgbClr val="2333CD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2 лист </a:t>
            </a:r>
            <a:r>
              <a:rPr lang="ru-RU" alt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2;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КИМ;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контрольный лист</a:t>
            </a:r>
            <a:endParaRPr lang="ru-RU" altLang="ru-RU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850" y="13430"/>
            <a:ext cx="84963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Состав индивидуального комплекта ЕГЭ 2018</a:t>
            </a:r>
            <a:endParaRPr lang="ru-RU" sz="28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2605" y="4015123"/>
            <a:ext cx="215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контрольный лист</a:t>
            </a:r>
          </a:p>
        </p:txBody>
      </p:sp>
    </p:spTree>
    <p:extLst>
      <p:ext uri="{BB962C8B-B14F-4D97-AF65-F5344CB8AC3E}">
        <p14:creationId xmlns:p14="http://schemas.microsoft.com/office/powerpoint/2010/main" val="33104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idunova\Desktop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t="1822" r="2245" b="1714"/>
          <a:stretch/>
        </p:blipFill>
        <p:spPr bwMode="auto">
          <a:xfrm>
            <a:off x="2425566" y="770022"/>
            <a:ext cx="3994486" cy="56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Бланк регистрации</a:t>
            </a:r>
            <a:endParaRPr lang="ru-RU" altLang="ru-RU" sz="28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0597" y="1568450"/>
            <a:ext cx="1152556" cy="351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3972" y="1568450"/>
            <a:ext cx="1634480" cy="351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9107" y="850394"/>
            <a:ext cx="216966" cy="1043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836" y="5248392"/>
            <a:ext cx="5044440" cy="141042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9417" y="1449096"/>
            <a:ext cx="580645" cy="34861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1100518" y="1901628"/>
            <a:ext cx="1586038" cy="33015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" idx="2"/>
          </p:cNvCxnSpPr>
          <p:nvPr/>
        </p:nvCxnSpPr>
        <p:spPr>
          <a:xfrm>
            <a:off x="4671212" y="1919923"/>
            <a:ext cx="370126" cy="1867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16073" y="1827955"/>
            <a:ext cx="2083344" cy="954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81564" y="904625"/>
            <a:ext cx="1990725" cy="923330"/>
          </a:xfrm>
          <a:prstGeom prst="rect">
            <a:avLst/>
          </a:prstGeom>
          <a:solidFill>
            <a:srgbClr val="FFFFBD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Наносится при шифровании   </a:t>
            </a:r>
            <a:r>
              <a:rPr lang="ru-RU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в ФЦТ</a:t>
            </a:r>
          </a:p>
        </p:txBody>
      </p:sp>
      <p:pic>
        <p:nvPicPr>
          <p:cNvPr id="1027" name="Picture 3" descr="C:\Users\gridunova\Desktop\Рисунок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08" y="3777448"/>
            <a:ext cx="399256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dunova\Desktop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2908" r="2727" b="3139"/>
          <a:stretch/>
        </p:blipFill>
        <p:spPr bwMode="auto">
          <a:xfrm>
            <a:off x="2325768" y="771586"/>
            <a:ext cx="4207012" cy="59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Бланк регистрации</a:t>
            </a:r>
            <a:endParaRPr lang="ru-RU" altLang="ru-RU" sz="28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2451" y="1166814"/>
            <a:ext cx="323850" cy="3214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0926" y="854868"/>
            <a:ext cx="683419" cy="6519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6100" y="1166814"/>
            <a:ext cx="482352" cy="3214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049" y="2519204"/>
            <a:ext cx="2026508" cy="1975297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1724025" y="1504518"/>
            <a:ext cx="739270" cy="98150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2"/>
          </p:cNvCxnSpPr>
          <p:nvPr/>
        </p:nvCxnSpPr>
        <p:spPr>
          <a:xfrm>
            <a:off x="3354376" y="1488282"/>
            <a:ext cx="1276607" cy="264729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2399" y="881360"/>
            <a:ext cx="1990725" cy="923330"/>
          </a:xfrm>
          <a:prstGeom prst="rect">
            <a:avLst/>
          </a:prstGeom>
          <a:solidFill>
            <a:srgbClr val="FFFFBD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Наносится при печати </a:t>
            </a:r>
            <a:r>
              <a:rPr lang="ru-RU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в аудитории ППЭ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474489" y="1447821"/>
            <a:ext cx="1347097" cy="13115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gridunova\Desktop\Рисунок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39" y="4055544"/>
            <a:ext cx="16764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ridunova\Desktop\Рисунок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20" y="2736551"/>
            <a:ext cx="2701925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Новые бланки ответов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3167" y="906685"/>
            <a:ext cx="191653" cy="850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08114" y="1340866"/>
            <a:ext cx="320674" cy="1698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47" y="975656"/>
            <a:ext cx="566737" cy="1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53" y="981212"/>
            <a:ext cx="71219" cy="10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ject 3"/>
          <p:cNvSpPr/>
          <p:nvPr/>
        </p:nvSpPr>
        <p:spPr>
          <a:xfrm>
            <a:off x="5134692" y="796353"/>
            <a:ext cx="3891305" cy="5444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53968" y="975656"/>
            <a:ext cx="564079" cy="5596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5089" y="1167217"/>
            <a:ext cx="390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5 7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05293" y="1162020"/>
            <a:ext cx="390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81138" y="1162020"/>
            <a:ext cx="478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 У С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91915" t="1821" r="3042" b="81914"/>
          <a:stretch/>
        </p:blipFill>
        <p:spPr bwMode="auto">
          <a:xfrm>
            <a:off x="8725564" y="906685"/>
            <a:ext cx="191654" cy="9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2039" t="1821" r="82258" b="87117"/>
          <a:stretch/>
        </p:blipFill>
        <p:spPr bwMode="auto">
          <a:xfrm>
            <a:off x="5253968" y="960740"/>
            <a:ext cx="596785" cy="60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6186" t="13765" r="67717" b="81696"/>
          <a:stretch/>
        </p:blipFill>
        <p:spPr bwMode="auto">
          <a:xfrm>
            <a:off x="5373740" y="1592199"/>
            <a:ext cx="1074731" cy="27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1"/>
          <p:cNvPicPr>
            <a:picLocks noChangeAspect="1" noChangeArrowheads="1"/>
          </p:cNvPicPr>
          <p:nvPr/>
        </p:nvPicPr>
        <p:blipFill rotWithShape="1">
          <a:blip r:embed="rId8" cstate="print"/>
          <a:srcRect l="5765" t="17117" r="67254" b="80386"/>
          <a:stretch/>
        </p:blipFill>
        <p:spPr bwMode="auto">
          <a:xfrm>
            <a:off x="6612556" y="1410722"/>
            <a:ext cx="1377590" cy="1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7" name="Прямоугольник 66"/>
          <p:cNvSpPr/>
          <p:nvPr/>
        </p:nvSpPr>
        <p:spPr>
          <a:xfrm>
            <a:off x="6629012" y="1381847"/>
            <a:ext cx="1361134" cy="1929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9" name="object 5"/>
          <p:cNvSpPr/>
          <p:nvPr/>
        </p:nvSpPr>
        <p:spPr>
          <a:xfrm>
            <a:off x="192506" y="906685"/>
            <a:ext cx="3793651" cy="49499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80599" y="1249828"/>
            <a:ext cx="390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5 7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06053" y="1244631"/>
            <a:ext cx="390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27898" y="1244631"/>
            <a:ext cx="478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 У С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2039" t="1821" r="82258" b="87117"/>
          <a:stretch/>
        </p:blipFill>
        <p:spPr bwMode="auto">
          <a:xfrm>
            <a:off x="285728" y="995226"/>
            <a:ext cx="596785" cy="60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91915" t="1821" r="3042" b="81914"/>
          <a:stretch/>
        </p:blipFill>
        <p:spPr bwMode="auto">
          <a:xfrm>
            <a:off x="3651446" y="950449"/>
            <a:ext cx="266036" cy="9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6186" t="13765" r="67717" b="81696"/>
          <a:stretch/>
        </p:blipFill>
        <p:spPr bwMode="auto">
          <a:xfrm>
            <a:off x="420849" y="1577155"/>
            <a:ext cx="1074731" cy="27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1796" name="Прямоугольник 161795"/>
          <p:cNvSpPr/>
          <p:nvPr/>
        </p:nvSpPr>
        <p:spPr>
          <a:xfrm>
            <a:off x="5243671" y="1929662"/>
            <a:ext cx="89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/>
            <a:r>
              <a:rPr lang="ru-RU" spc="-20" dirty="0">
                <a:solidFill>
                  <a:srgbClr val="234187"/>
                </a:solidFill>
                <a:latin typeface="Arial"/>
                <a:cs typeface="Arial"/>
              </a:rPr>
              <a:t>Ответ</a:t>
            </a: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9" name="object 8"/>
          <p:cNvSpPr txBox="1"/>
          <p:nvPr/>
        </p:nvSpPr>
        <p:spPr>
          <a:xfrm>
            <a:off x="5162002" y="1964332"/>
            <a:ext cx="3779520" cy="1477010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"/>
            <a:r>
              <a:rPr spc="-20" dirty="0">
                <a:solidFill>
                  <a:srgbClr val="234187"/>
                </a:solidFill>
                <a:latin typeface="Arial"/>
                <a:cs typeface="Arial"/>
              </a:rPr>
              <a:t>Ответ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" name="object 5"/>
          <p:cNvSpPr/>
          <p:nvPr/>
        </p:nvSpPr>
        <p:spPr>
          <a:xfrm>
            <a:off x="4182928" y="2210165"/>
            <a:ext cx="3807219" cy="44757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2039" t="1821" r="82258" b="87117"/>
          <a:stretch/>
        </p:blipFill>
        <p:spPr bwMode="auto">
          <a:xfrm>
            <a:off x="4271001" y="2259754"/>
            <a:ext cx="581762" cy="58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6186" t="13765" r="67717" b="81696"/>
          <a:stretch/>
        </p:blipFill>
        <p:spPr bwMode="auto">
          <a:xfrm>
            <a:off x="4386634" y="2845779"/>
            <a:ext cx="1074731" cy="1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1"/>
          <p:cNvPicPr>
            <a:picLocks noChangeAspect="1" noChangeArrowheads="1"/>
          </p:cNvPicPr>
          <p:nvPr/>
        </p:nvPicPr>
        <p:blipFill rotWithShape="1">
          <a:blip r:embed="rId8" cstate="print"/>
          <a:srcRect l="3722" t="17154" r="67254" b="79859"/>
          <a:stretch/>
        </p:blipFill>
        <p:spPr bwMode="auto">
          <a:xfrm>
            <a:off x="4320738" y="2982289"/>
            <a:ext cx="1117198" cy="16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5065191" y="2474231"/>
            <a:ext cx="390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5 7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83946" y="2480275"/>
            <a:ext cx="390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59791" y="2480275"/>
            <a:ext cx="478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 У С</a:t>
            </a:r>
            <a:endParaRPr lang="ru-RU" sz="1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91915" t="1821" r="3042" b="81914"/>
          <a:stretch/>
        </p:blipFill>
        <p:spPr bwMode="auto">
          <a:xfrm>
            <a:off x="7657231" y="2259755"/>
            <a:ext cx="204643" cy="8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6" name="Прямоугольник 65"/>
          <p:cNvSpPr/>
          <p:nvPr/>
        </p:nvSpPr>
        <p:spPr>
          <a:xfrm>
            <a:off x="4361542" y="2958904"/>
            <a:ext cx="1094457" cy="1870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4" name="object 12"/>
          <p:cNvSpPr/>
          <p:nvPr/>
        </p:nvSpPr>
        <p:spPr>
          <a:xfrm flipV="1">
            <a:off x="4536702" y="3342078"/>
            <a:ext cx="3222850" cy="45719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object 13"/>
          <p:cNvSpPr/>
          <p:nvPr/>
        </p:nvSpPr>
        <p:spPr>
          <a:xfrm>
            <a:off x="4386633" y="3387797"/>
            <a:ext cx="3372919" cy="2719070"/>
          </a:xfrm>
          <a:custGeom>
            <a:avLst/>
            <a:gdLst/>
            <a:ahLst/>
            <a:cxnLst/>
            <a:rect l="l" t="t" r="r" b="b"/>
            <a:pathLst>
              <a:path w="3837940" h="2719070">
                <a:moveTo>
                  <a:pt x="0" y="2718943"/>
                </a:moveTo>
                <a:lnTo>
                  <a:pt x="3837812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object 14"/>
          <p:cNvSpPr/>
          <p:nvPr/>
        </p:nvSpPr>
        <p:spPr>
          <a:xfrm>
            <a:off x="4378206" y="6117281"/>
            <a:ext cx="3483668" cy="0"/>
          </a:xfrm>
          <a:custGeom>
            <a:avLst/>
            <a:gdLst/>
            <a:ahLst/>
            <a:cxnLst/>
            <a:rect l="l" t="t" r="r" b="b"/>
            <a:pathLst>
              <a:path w="3679825">
                <a:moveTo>
                  <a:pt x="0" y="0"/>
                </a:moveTo>
                <a:lnTo>
                  <a:pt x="3679698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object 15"/>
          <p:cNvSpPr/>
          <p:nvPr/>
        </p:nvSpPr>
        <p:spPr>
          <a:xfrm>
            <a:off x="5346473" y="4626810"/>
            <a:ext cx="1598459" cy="0"/>
          </a:xfrm>
          <a:custGeom>
            <a:avLst/>
            <a:gdLst/>
            <a:ahLst/>
            <a:cxnLst/>
            <a:rect l="l" t="t" r="r" b="b"/>
            <a:pathLst>
              <a:path w="1688465">
                <a:moveTo>
                  <a:pt x="0" y="0"/>
                </a:moveTo>
                <a:lnTo>
                  <a:pt x="168808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61798" name="Прямая соединительная линия 161797"/>
          <p:cNvCxnSpPr/>
          <p:nvPr/>
        </p:nvCxnSpPr>
        <p:spPr>
          <a:xfrm>
            <a:off x="7990147" y="3628724"/>
            <a:ext cx="8312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7999478" y="3647172"/>
            <a:ext cx="800026" cy="5686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7999478" y="5856614"/>
            <a:ext cx="8312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bject 7"/>
          <p:cNvSpPr txBox="1"/>
          <p:nvPr/>
        </p:nvSpPr>
        <p:spPr>
          <a:xfrm>
            <a:off x="4536702" y="4862178"/>
            <a:ext cx="44048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Заполняется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первую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" algn="ctr"/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очередь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Лист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430199" y="1648168"/>
            <a:ext cx="1538639" cy="13107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ject 7"/>
          <p:cNvSpPr txBox="1"/>
          <p:nvPr/>
        </p:nvSpPr>
        <p:spPr>
          <a:xfrm>
            <a:off x="7019977" y="1648168"/>
            <a:ext cx="20060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b="1" spc="-20" dirty="0" smtClean="0">
                <a:solidFill>
                  <a:srgbClr val="FF0000"/>
                </a:solidFill>
                <a:latin typeface="Arial"/>
                <a:cs typeface="Arial"/>
              </a:rPr>
              <a:t>Впечатано автоматически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4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Новое в технологии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ЕГЭ 2018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25393"/>
              </p:ext>
            </p:extLst>
          </p:nvPr>
        </p:nvGraphicFramePr>
        <p:xfrm>
          <a:off x="563767" y="817395"/>
          <a:ext cx="7772400" cy="4663440"/>
        </p:xfrm>
        <a:graphic>
          <a:graphicData uri="http://schemas.openxmlformats.org/drawingml/2006/table">
            <a:tbl>
              <a:tblPr firstRow="1" bandRow="1"/>
              <a:tblGrid>
                <a:gridCol w="777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2084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Руководители ППЭ, члены ГЭК, тех.</a:t>
                      </a:r>
                      <a:r>
                        <a:rPr lang="ru-RU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специалисты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3751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indent="0" algn="l" defTabSz="633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Присвоение индивидуального номера каждой станции печати ЭМ, включая резервную</a:t>
                      </a: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3751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indent="0" algn="l" defTabSz="633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Печать ДБО № 2 в штабе ППЭ (при проведении контроля технической готовности ППЭ)</a:t>
                      </a: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3751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indent="0" algn="l" defTabSz="633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Учет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сейф-пакетов с дисками с ЭМ по ведомости </a:t>
                      </a:r>
                      <a:b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ППЭ 14-04</a:t>
                      </a:r>
                      <a:endParaRPr lang="ru-RU" sz="2400" b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084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Контроль сканирования ЭМ (форма ППЭ-15)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084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Упаковка ЭМ (ВДП, </a:t>
                      </a:r>
                      <a:r>
                        <a:rPr lang="ru-RU" sz="2400" b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сейф-пакеты</a:t>
                      </a: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)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3751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Новая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форма ППЭ 12-04 МАШ, измененная форма ППЭ 13-02 МАШ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10650" y="5579528"/>
            <a:ext cx="69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Копировать ДБО и другой ЭМ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категорически запрещается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8288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4004" y="812731"/>
            <a:ext cx="2384444" cy="662491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</a:pPr>
            <a:r>
              <a:rPr lang="ru-RU" sz="20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Сейф-пакет</a:t>
            </a:r>
            <a:r>
              <a:rPr lang="ru-RU" sz="2000" spc="-3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20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большой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Упаковочные материалы</a:t>
            </a:r>
            <a:endParaRPr lang="ru-RU" sz="28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object 4"/>
          <p:cNvSpPr/>
          <p:nvPr/>
        </p:nvSpPr>
        <p:spPr>
          <a:xfrm rot="16200000">
            <a:off x="-214898" y="2296236"/>
            <a:ext cx="3262248" cy="2384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5"/>
          <p:cNvSpPr/>
          <p:nvPr/>
        </p:nvSpPr>
        <p:spPr>
          <a:xfrm rot="16200000">
            <a:off x="2630017" y="2286779"/>
            <a:ext cx="2636139" cy="1873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0896" y="824913"/>
            <a:ext cx="1883939" cy="662491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</a:pPr>
            <a:r>
              <a:rPr lang="ru-RU" sz="20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Сейф-пакет</a:t>
            </a:r>
            <a:r>
              <a:rPr lang="ru-RU" sz="2000" spc="-3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стандартный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21" name="object 3"/>
          <p:cNvSpPr/>
          <p:nvPr/>
        </p:nvSpPr>
        <p:spPr>
          <a:xfrm rot="16200000">
            <a:off x="5909751" y="1491745"/>
            <a:ext cx="2406652" cy="3272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76787" y="824913"/>
            <a:ext cx="3272577" cy="662491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</a:pPr>
            <a:r>
              <a:rPr lang="ru-RU" sz="20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Возвратно-доставочный</a:t>
            </a:r>
            <a:r>
              <a:rPr lang="ru-RU" sz="2000" spc="-3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20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пакет (ВДП)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24" name="object 6"/>
          <p:cNvSpPr/>
          <p:nvPr/>
        </p:nvSpPr>
        <p:spPr>
          <a:xfrm rot="16200000">
            <a:off x="7224397" y="4439900"/>
            <a:ext cx="1471399" cy="1578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7"/>
          <p:cNvSpPr/>
          <p:nvPr/>
        </p:nvSpPr>
        <p:spPr>
          <a:xfrm rot="16200000">
            <a:off x="5515915" y="4454337"/>
            <a:ext cx="1471398" cy="1549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00896" y="4955673"/>
            <a:ext cx="2047564" cy="662491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</a:pPr>
            <a:r>
              <a:rPr lang="ru-RU" sz="20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Сейф-пакет</a:t>
            </a:r>
            <a:r>
              <a:rPr lang="ru-RU" sz="2000" spc="-3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малый с диском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28" name="object 11"/>
          <p:cNvSpPr/>
          <p:nvPr/>
        </p:nvSpPr>
        <p:spPr>
          <a:xfrm>
            <a:off x="1190950" y="1544864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1"/>
          <p:cNvSpPr/>
          <p:nvPr/>
        </p:nvSpPr>
        <p:spPr>
          <a:xfrm>
            <a:off x="3817993" y="1564115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1"/>
          <p:cNvSpPr/>
          <p:nvPr/>
        </p:nvSpPr>
        <p:spPr>
          <a:xfrm>
            <a:off x="7002357" y="1594605"/>
            <a:ext cx="216535" cy="216218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1"/>
          <p:cNvSpPr/>
          <p:nvPr/>
        </p:nvSpPr>
        <p:spPr>
          <a:xfrm rot="16200000">
            <a:off x="5176353" y="5171022"/>
            <a:ext cx="215851" cy="231791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9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23833</TotalTime>
  <Words>958</Words>
  <Application>Microsoft Office PowerPoint</Application>
  <PresentationFormat>Экран (4:3)</PresentationFormat>
  <Paragraphs>200</Paragraphs>
  <Slides>20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3_Тема Office</vt:lpstr>
      <vt:lpstr>4_Тема Office</vt:lpstr>
      <vt:lpstr>5_Тема Office</vt:lpstr>
      <vt:lpstr>Лист</vt:lpstr>
      <vt:lpstr>Презентация PowerPoint</vt:lpstr>
      <vt:lpstr>План-график проведения тренировочного мероприятия  по математике профильного уровня 14.03.2018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Выводы</vt:lpstr>
      <vt:lpstr>Выводы</vt:lpstr>
      <vt:lpstr>Презентация PowerPoint</vt:lpstr>
      <vt:lpstr>Выводы</vt:lpstr>
      <vt:lpstr>Выводы</vt:lpstr>
      <vt:lpstr>Выводы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Светлана Тихоновская</cp:lastModifiedBy>
  <cp:revision>1846</cp:revision>
  <cp:lastPrinted>2018-01-29T11:16:13Z</cp:lastPrinted>
  <dcterms:created xsi:type="dcterms:W3CDTF">2014-12-02T07:06:06Z</dcterms:created>
  <dcterms:modified xsi:type="dcterms:W3CDTF">2018-03-05T14:57:16Z</dcterms:modified>
</cp:coreProperties>
</file>