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8"/>
  </p:notesMasterIdLst>
  <p:sldIdLst>
    <p:sldId id="371" r:id="rId2"/>
    <p:sldId id="464" r:id="rId3"/>
    <p:sldId id="468" r:id="rId4"/>
    <p:sldId id="459" r:id="rId5"/>
    <p:sldId id="462" r:id="rId6"/>
    <p:sldId id="469" r:id="rId7"/>
    <p:sldId id="466" r:id="rId8"/>
    <p:sldId id="476" r:id="rId9"/>
    <p:sldId id="478" r:id="rId10"/>
    <p:sldId id="480" r:id="rId11"/>
    <p:sldId id="485" r:id="rId12"/>
    <p:sldId id="481" r:id="rId13"/>
    <p:sldId id="470" r:id="rId14"/>
    <p:sldId id="483" r:id="rId15"/>
    <p:sldId id="482" r:id="rId16"/>
    <p:sldId id="452" r:id="rId1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773"/>
    <a:srgbClr val="35307C"/>
    <a:srgbClr val="2E75B6"/>
    <a:srgbClr val="4C67B4"/>
    <a:srgbClr val="40589A"/>
    <a:srgbClr val="3078BA"/>
    <a:srgbClr val="599AD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>
        <p:scale>
          <a:sx n="98" d="100"/>
          <a:sy n="98" d="100"/>
        </p:scale>
        <p:origin x="-110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5A1E01-0783-49C4-9760-0B2750E28D43}" type="datetimeFigureOut">
              <a:rPr lang="ru-RU"/>
              <a:pPr>
                <a:defRPr/>
              </a:pPr>
              <a:t>09.04.2018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11600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D0AB77-9356-436E-B993-B366A8B0F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88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CB22B8C6-5C3F-4F50-9ED6-9CD0A7D05ED6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FEBC4F1-1700-48E2-98D0-8142DF202D78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5E6841A9-3B59-4A15-B866-647927592D00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35FED55-4758-40C6-A810-868718BBC709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A0BF325-1D27-44CA-B518-4111FC063F6A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56FBE-776A-4E38-958A-B877998EEC6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89DB89-A70F-4357-99B7-FA90F85423F3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3C090C49-A240-4559-8BA7-E041E54A6BD8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5A6A9721-D19F-49B4-A102-E5A6BFA2ED97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A7DCC2CA-6AB8-4242-980A-940465254A1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CA6D11B4-CD50-48D0-80A4-16D29B17E4AB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F25A145-A25D-4E7C-9CDF-186B1BCD4F91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CB0FC693-C097-45C1-B83C-99ABBAAADF48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FD1A1F1-0253-43C6-82EA-47FF2D605F0D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016B1C-1BC5-4111-92DF-E2EF10B34F0E}" type="datetime1">
              <a:rPr lang="ru-RU"/>
              <a:pPr>
                <a:defRPr/>
              </a:pPr>
              <a:t>09.04.2018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5A0838-360D-4BFA-9094-5CDB9F229E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16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D5E4CF-B565-4075-B4ED-210F2C692B14}" type="datetime1">
              <a:rPr lang="ru-RU"/>
              <a:pPr>
                <a:defRPr/>
              </a:pPr>
              <a:t>09.04.2018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CD7FFD-4BCA-4096-8CA2-03D1714607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46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C6F8F-B4CC-4370-85B6-0DA0D1DBF739}" type="datetime1">
              <a:rPr lang="ru-RU"/>
              <a:pPr>
                <a:defRPr/>
              </a:pPr>
              <a:t>09.04.2018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6BAF979-447D-4D90-8984-2582357D1C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682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11A637-481B-4B9E-AF9F-8C5A4E93078D}" type="datetime1">
              <a:rPr lang="ru-RU"/>
              <a:pPr>
                <a:defRPr/>
              </a:pPr>
              <a:t>09.04.2018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947600-82AB-41AE-852C-8E86D7697D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233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38AD5-D4BA-465C-9BF5-5ABE3DD80992}" type="datetime1">
              <a:rPr lang="ru-RU"/>
              <a:pPr>
                <a:defRPr/>
              </a:pPr>
              <a:t>09.04.2018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6ACDE-2360-48EA-9215-070AB36478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61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CC3CA6-B95B-4C57-B2F2-41A1FAF22FAB}" type="datetime1">
              <a:rPr lang="ru-RU"/>
              <a:pPr>
                <a:defRPr/>
              </a:pPr>
              <a:t>09.04.2018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47AD52-5352-436A-99B2-07A78E6ABD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36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E5683E-B89F-474C-B14F-7E06EA5CF814}" type="datetime1">
              <a:rPr lang="ru-RU"/>
              <a:pPr>
                <a:defRPr/>
              </a:pPr>
              <a:t>09.04.2018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73B30B-19EA-4F3D-8B7E-DBE3935AA7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68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DB4332-B3B5-42E5-85B3-B85EB82D1155}" type="datetime1">
              <a:rPr lang="ru-RU"/>
              <a:pPr>
                <a:defRPr/>
              </a:pPr>
              <a:t>09.04.2018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28A732-DC4A-48D9-9B46-BDB1473C6D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94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927B3D-8182-44E7-B440-EEA8E6A538CB}" type="datetime1">
              <a:rPr lang="ru-RU"/>
              <a:pPr>
                <a:defRPr/>
              </a:pPr>
              <a:t>09.04.2018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D9DC60-37D7-4892-8C27-9854D77198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47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64C303-8793-4114-9A07-F7DCDA97B66B}" type="datetime1">
              <a:rPr lang="ru-RU"/>
              <a:pPr>
                <a:defRPr/>
              </a:pPr>
              <a:t>09.04.2018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FCCAA4-5A99-4958-8177-1CC9F112BA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89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016857-D1FD-42C5-ACEC-E1DF81336069}" type="datetime1">
              <a:rPr lang="ru-RU"/>
              <a:pPr>
                <a:defRPr/>
              </a:pPr>
              <a:t>09.04.2018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FB5DFF-D842-4776-AEBA-77F391DC6E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10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ADB41E-D333-4FA9-88A3-F985043522FC}" type="datetime1">
              <a:rPr lang="ru-RU"/>
              <a:pPr>
                <a:defRPr/>
              </a:pPr>
              <a:t>09.04.2018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C1149B-2AC8-45EA-A275-BD5D251B4F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03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575C68-3D41-4460-A6DC-9D679B0C163F}" type="datetime1">
              <a:rPr lang="ru-RU"/>
              <a:pPr>
                <a:defRPr/>
              </a:pPr>
              <a:t>09.04.2018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FE90F9F-2BE9-4996-9F5E-471FCF0083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71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2EEC9E-644D-4DB3-A888-EAEE98B82DFA}" type="datetime1">
              <a:rPr lang="ru-RU"/>
              <a:pPr>
                <a:defRPr/>
              </a:pPr>
              <a:t>09.04.2018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EFFBBE-C6F2-46D1-BE6D-576B946EC3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3" r:id="rId1"/>
    <p:sldLayoutId id="2147485974" r:id="rId2"/>
    <p:sldLayoutId id="2147485975" r:id="rId3"/>
    <p:sldLayoutId id="2147485976" r:id="rId4"/>
    <p:sldLayoutId id="2147485977" r:id="rId5"/>
    <p:sldLayoutId id="2147485978" r:id="rId6"/>
    <p:sldLayoutId id="2147485979" r:id="rId7"/>
    <p:sldLayoutId id="2147485980" r:id="rId8"/>
    <p:sldLayoutId id="2147485981" r:id="rId9"/>
    <p:sldLayoutId id="2147485982" r:id="rId10"/>
    <p:sldLayoutId id="2147485983" r:id="rId11"/>
    <p:sldLayoutId id="2147485984" r:id="rId12"/>
    <p:sldLayoutId id="2147485972" r:id="rId13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733550" y="958850"/>
            <a:ext cx="71628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Орловской области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«Региональный центр оценки качества образования»</a:t>
            </a:r>
          </a:p>
        </p:txBody>
      </p:sp>
      <p:pic>
        <p:nvPicPr>
          <p:cNvPr id="14339" name="Picture 2" descr="ОРЦО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723900"/>
            <a:ext cx="15335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457200" y="2889250"/>
            <a:ext cx="83693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Итоговое устное собеседование по русскому языку в 9 классе</a:t>
            </a:r>
          </a:p>
          <a:p>
            <a:pPr algn="ctr">
              <a:buFont typeface="Arial" charset="0"/>
              <a:buNone/>
            </a:pPr>
            <a:endParaRPr lang="ru-RU" altLang="ru-RU" sz="4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altLang="ru-RU" sz="2000" b="1" dirty="0">
              <a:solidFill>
                <a:srgbClr val="35307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Arial" charset="0"/>
              <a:buNone/>
            </a:pP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Arial" charset="0"/>
              <a:buNone/>
            </a:pPr>
            <a:r>
              <a:rPr lang="ru-RU" altLang="ru-RU" sz="1800" b="1" dirty="0">
                <a:solidFill>
                  <a:srgbClr val="35307C"/>
                </a:solidFill>
                <a:latin typeface="Times New Roman" pitchFamily="18" charset="0"/>
                <a:cs typeface="Times New Roman" pitchFamily="18" charset="0"/>
              </a:rPr>
              <a:t>Отдел повышения квалификации 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1800" b="1" dirty="0">
                <a:solidFill>
                  <a:srgbClr val="35307C"/>
                </a:solidFill>
                <a:latin typeface="Times New Roman" pitchFamily="18" charset="0"/>
                <a:cs typeface="Times New Roman" pitchFamily="18" charset="0"/>
              </a:rPr>
              <a:t>и профессиональной переподготовки</a:t>
            </a:r>
          </a:p>
          <a:p>
            <a:pPr algn="ctr">
              <a:buFont typeface="Arial" charset="0"/>
              <a:buNone/>
            </a:pPr>
            <a:endParaRPr lang="ru-RU" altLang="ru-RU" sz="4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altLang="ru-RU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804863" y="125413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Процедура проведения итогового собеседования</a:t>
            </a:r>
            <a:endParaRPr lang="ru-RU" altLang="ru-RU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0225" y="842963"/>
            <a:ext cx="3171825" cy="388937"/>
          </a:xfrm>
          <a:prstGeom prst="roundRect">
            <a:avLst/>
          </a:prstGeom>
          <a:solidFill>
            <a:srgbClr val="22568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день проведения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5263" y="2090738"/>
            <a:ext cx="2227262" cy="2471737"/>
          </a:xfrm>
          <a:prstGeom prst="round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5263" y="1381125"/>
            <a:ext cx="8812212" cy="5159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FFFFFF"/>
                </a:solidFill>
                <a:latin typeface="Times New Roman" pitchFamily="18" charset="0"/>
              </a:rPr>
              <a:t>В </a:t>
            </a:r>
            <a:r>
              <a:rPr lang="ru-RU" alt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8.00 </a:t>
            </a:r>
            <a:r>
              <a:rPr lang="ru-RU" altLang="ru-RU" sz="1600" b="1" dirty="0" smtClean="0">
                <a:solidFill>
                  <a:srgbClr val="FFFFFF"/>
                </a:solidFill>
                <a:latin typeface="Times New Roman" pitchFamily="18" charset="0"/>
              </a:rPr>
              <a:t>часов ответственный организатор и технический специалист скачивают                       с федерального Портала (</a:t>
            </a:r>
            <a:r>
              <a:rPr lang="en-US" altLang="ru-RU" sz="1600" b="1" dirty="0" smtClean="0">
                <a:solidFill>
                  <a:srgbClr val="FFFFFF"/>
                </a:solidFill>
                <a:latin typeface="Times New Roman" pitchFamily="18" charset="0"/>
              </a:rPr>
              <a:t>http</a:t>
            </a:r>
            <a:r>
              <a:rPr lang="ru-RU" altLang="ru-RU" sz="1600" b="1" dirty="0" smtClean="0">
                <a:solidFill>
                  <a:srgbClr val="FFFFFF"/>
                </a:solidFill>
                <a:latin typeface="Times New Roman" pitchFamily="18" charset="0"/>
              </a:rPr>
              <a:t>:/</a:t>
            </a:r>
            <a:r>
              <a:rPr lang="en-US" altLang="ru-RU" sz="1600" b="1" dirty="0" smtClean="0">
                <a:solidFill>
                  <a:srgbClr val="FFFFFF"/>
                </a:solidFill>
                <a:latin typeface="Times New Roman" pitchFamily="18" charset="0"/>
              </a:rPr>
              <a:t>topic</a:t>
            </a:r>
            <a:r>
              <a:rPr lang="ru-RU" altLang="ru-RU" sz="1600" b="1" dirty="0" smtClean="0">
                <a:solidFill>
                  <a:srgbClr val="FFFFFF"/>
                </a:solidFill>
                <a:latin typeface="Times New Roman" pitchFamily="18" charset="0"/>
              </a:rPr>
              <a:t>-9.</a:t>
            </a:r>
            <a:r>
              <a:rPr lang="en-US" altLang="ru-RU" sz="1600" b="1" dirty="0" err="1" smtClean="0">
                <a:solidFill>
                  <a:srgbClr val="FFFFFF"/>
                </a:solidFill>
                <a:latin typeface="Times New Roman" pitchFamily="18" charset="0"/>
              </a:rPr>
              <a:t>rustest</a:t>
            </a:r>
            <a:r>
              <a:rPr lang="ru-RU" altLang="ru-RU" sz="1600" b="1" dirty="0" smtClean="0">
                <a:solidFill>
                  <a:srgbClr val="FFFFFF"/>
                </a:solidFill>
                <a:latin typeface="Times New Roman" pitchFamily="18" charset="0"/>
              </a:rPr>
              <a:t>.</a:t>
            </a:r>
            <a:r>
              <a:rPr lang="en-US" altLang="ru-RU" sz="1600" b="1" dirty="0" err="1" smtClean="0">
                <a:solidFill>
                  <a:srgbClr val="FFFFFF"/>
                </a:solidFill>
                <a:latin typeface="Times New Roman" pitchFamily="18" charset="0"/>
              </a:rPr>
              <a:t>ru</a:t>
            </a:r>
            <a:r>
              <a:rPr lang="ru-RU" altLang="ru-RU" sz="1600" b="1" dirty="0" smtClean="0">
                <a:solidFill>
                  <a:srgbClr val="FFFFFF"/>
                </a:solidFill>
                <a:latin typeface="Times New Roman" pitchFamily="18" charset="0"/>
              </a:rPr>
              <a:t>) или сайта ОРЦОКО материалы для  ИС</a:t>
            </a:r>
            <a:endParaRPr lang="ru-RU" alt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5263" y="4814888"/>
            <a:ext cx="2227262" cy="1168400"/>
          </a:xfrm>
          <a:prstGeom prst="roundRect">
            <a:avLst/>
          </a:prstGeom>
          <a:solidFill>
            <a:srgbClr val="225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28888" y="2090738"/>
            <a:ext cx="6478587" cy="331787"/>
          </a:xfrm>
          <a:prstGeom prst="roundRect">
            <a:avLst/>
          </a:prstGeom>
          <a:solidFill>
            <a:srgbClr val="3B87C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</a:rPr>
              <a:t>До</a:t>
            </a:r>
            <a:r>
              <a:rPr lang="ru-RU" altLang="ru-RU" sz="1600" b="1" smtClean="0">
                <a:solidFill>
                  <a:srgbClr val="FFFF00"/>
                </a:solidFill>
                <a:latin typeface="Times New Roman" pitchFamily="18" charset="0"/>
              </a:rPr>
              <a:t> 8.45 </a:t>
            </a: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</a:rPr>
              <a:t>выдает в штабе </a:t>
            </a: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28888" y="2616200"/>
            <a:ext cx="2276475" cy="19462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endParaRPr lang="ru-RU" sz="1400" spc="-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400" spc="-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учета проведения ИС               в аудитории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проведения ИС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ВДК для протоколов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28888" y="4814888"/>
            <a:ext cx="6372225" cy="515937"/>
          </a:xfrm>
          <a:prstGeom prst="roundRect">
            <a:avLst/>
          </a:prstGeom>
          <a:solidFill>
            <a:srgbClr val="599AD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Включает общую аудиозапись на весь день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28888" y="5505450"/>
            <a:ext cx="6372225" cy="4778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Осуществляет контроль за ведением аудиозаписи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32363" y="2655888"/>
            <a:ext cx="2178050" cy="190658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5000"/>
              </a:lnSpc>
              <a:defRPr/>
            </a:pP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400" spc="-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эксперта     (по количеству участников)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4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материалов для проведения ИС </a:t>
            </a:r>
            <a:endParaRPr lang="ru-RU" sz="1400" spc="-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37413" y="2636838"/>
            <a:ext cx="1731962" cy="1925637"/>
          </a:xfrm>
          <a:prstGeom prst="roundRect">
            <a:avLst>
              <a:gd name="adj" fmla="val 1763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400" spc="-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spc="-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участников ИС с распределением их по аудиториям </a:t>
            </a:r>
          </a:p>
          <a:p>
            <a:pPr>
              <a:defRPr/>
            </a:pP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 flipH="1">
            <a:off x="4932363" y="2636838"/>
            <a:ext cx="2178050" cy="503237"/>
          </a:xfrm>
          <a:prstGeom prst="roundRect">
            <a:avLst>
              <a:gd name="adj" fmla="val 48673"/>
            </a:avLst>
          </a:prstGeom>
          <a:solidFill>
            <a:srgbClr val="22568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Эксперту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 flipH="1">
            <a:off x="7237413" y="2636838"/>
            <a:ext cx="1731962" cy="579437"/>
          </a:xfrm>
          <a:prstGeom prst="roundRect">
            <a:avLst>
              <a:gd name="adj" fmla="val 48673"/>
            </a:avLst>
          </a:prstGeom>
          <a:solidFill>
            <a:srgbClr val="22568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Организатору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вне аудитории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 flipH="1">
            <a:off x="2528888" y="2616200"/>
            <a:ext cx="2276475" cy="477838"/>
          </a:xfrm>
          <a:prstGeom prst="roundRect">
            <a:avLst>
              <a:gd name="adj" fmla="val 48673"/>
            </a:avLst>
          </a:prstGeom>
          <a:solidFill>
            <a:srgbClr val="22568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Экзаменатору-собеседнику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414713" y="2422525"/>
            <a:ext cx="484187" cy="193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5715000" y="2422525"/>
            <a:ext cx="484188" cy="193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861300" y="2422525"/>
            <a:ext cx="484188" cy="193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804863" y="125413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Процедура проведения итогового собеседования</a:t>
            </a:r>
            <a:endParaRPr lang="ru-RU" altLang="ru-RU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2975" y="1147763"/>
            <a:ext cx="7862888" cy="6604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До 8.45 получает в штабе</a:t>
            </a:r>
            <a:r>
              <a:rPr lang="ru-RU" altLang="ru-RU" sz="1600" dirty="0" smtClean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«Ведомость учета проведения итогового собеседования в аудитории», КИМ  (тексты для чтения, листы с тремя темами беседы, карточки с планом беседы по каждой теме), черновики для участников ИС</a:t>
            </a:r>
            <a:endParaRPr lang="ru-RU" alt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2975" y="1947863"/>
            <a:ext cx="7862888" cy="3968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Проверяет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паспортные данные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вносит в ведомость учета проведения  ИС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42975" y="2957513"/>
            <a:ext cx="7862888" cy="38893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Фиксирует начало и окончание ответа участника ИС (в форме)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42975" y="3443288"/>
            <a:ext cx="7862888" cy="99218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Напоминает о необходимости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ответа проговорить в средство аудиозаписи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фамилию, имя, отчество, номер варианта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ответом на каждое задание произнести номер задания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42975" y="5048250"/>
            <a:ext cx="7862888" cy="630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окончании ИС передает ответственному организатору в штабе материалы, использованные для проведения ИС, и запечатанный ВДК с протоколами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42975" y="4533900"/>
            <a:ext cx="7862888" cy="36988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Проводит собеседование по теме, соблюдая временной регламент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42975" y="2470150"/>
            <a:ext cx="7862888" cy="3889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Выдает участнику КИМ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4007" y="1126154"/>
            <a:ext cx="532489" cy="4552760"/>
          </a:xfrm>
          <a:prstGeom prst="roundRect">
            <a:avLst/>
          </a:prstGeom>
          <a:solidFill>
            <a:srgbClr val="3530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 - собеседник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804863" y="125413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Процедура проведения итогового собеседования</a:t>
            </a:r>
            <a:endParaRPr lang="ru-RU" altLang="ru-RU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01713" y="933450"/>
            <a:ext cx="7862887" cy="15081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indent="-228600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До 8.45 получает в штабе</a:t>
            </a:r>
            <a:r>
              <a:rPr lang="ru-RU" alt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: </a:t>
            </a:r>
          </a:p>
          <a:p>
            <a:pPr marL="571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«Протокол эксперта для оценивания ответов участников итогового собеседования» по количеству участников ИС в аудитории</a:t>
            </a:r>
          </a:p>
          <a:p>
            <a:pPr marL="571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критерии и дополнительные схемы оценивания</a:t>
            </a:r>
          </a:p>
          <a:p>
            <a:pPr marL="571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комплект материалов для проведения итогового собеседования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01713" y="2520950"/>
            <a:ext cx="7862887" cy="3968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режиме реального времени заносит в протокол  </a:t>
            </a:r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необходимые сведения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92188" y="4919663"/>
            <a:ext cx="7862887" cy="63023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Напоминает о необходимости оставить личные вещи в специально отведенном месте и взять с собой паспорт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92188" y="3768725"/>
            <a:ext cx="7862887" cy="36988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Получает от ответственного организатора список участников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94556" y="912138"/>
            <a:ext cx="668675" cy="2502263"/>
          </a:xfrm>
          <a:prstGeom prst="roundRect">
            <a:avLst/>
          </a:prstGeom>
          <a:solidFill>
            <a:srgbClr val="3530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84828" y="3768339"/>
            <a:ext cx="668676" cy="2253081"/>
          </a:xfrm>
          <a:prstGeom prst="roundRect">
            <a:avLst/>
          </a:prstGeom>
          <a:solidFill>
            <a:srgbClr val="3530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b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аудитории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01713" y="3017838"/>
            <a:ext cx="7862887" cy="3968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Выставляет зачет/незачет (от 10 до 19 баллов)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92188" y="4252913"/>
            <a:ext cx="7862887" cy="5619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Приглашает участника из аудитории ожидания и сопровождает его в аудиторию проведения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92188" y="5656263"/>
            <a:ext cx="7862887" cy="36988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Следит за соблюдением  порядка и тишины в коридорах и местах проведения 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214313" y="125413"/>
            <a:ext cx="8929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Ход итогового собеседования</a:t>
            </a:r>
            <a:endParaRPr lang="ru-RU" altLang="ru-RU" sz="3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26646" name="Picture 4" descr="http://gia.edu.ru/common/upload/news/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6954" y="1964987"/>
            <a:ext cx="3014662" cy="275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20763" y="2003425"/>
            <a:ext cx="4699000" cy="1722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defTabSz="6330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1. Чтение текста</a:t>
            </a:r>
          </a:p>
          <a:p>
            <a:pPr marL="342900" indent="-342900" defTabSz="6330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2. Работа с текстом (пересказ)</a:t>
            </a:r>
          </a:p>
          <a:p>
            <a:pPr marL="342900" indent="-342900" defTabSz="6330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3. Монолог</a:t>
            </a:r>
          </a:p>
          <a:p>
            <a:pPr marL="342900" indent="-342900" defTabSz="6330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Выбор участником темы для беседы</a:t>
            </a:r>
          </a:p>
          <a:p>
            <a:pPr marL="342900" indent="-342900" defTabSz="6330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4.  Беседа с участником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20763" y="3881438"/>
            <a:ext cx="4699000" cy="817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defTabSz="6330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Оценивание экспертом </a:t>
            </a:r>
            <a:b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ответа участника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3" y="4902200"/>
            <a:ext cx="8697912" cy="730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defTabSz="63306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white"/>
              </a:solidFill>
            </a:endParaRPr>
          </a:p>
          <a:p>
            <a:pPr marL="342900" indent="-342900" algn="ctr" defTabSz="6330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</a:rPr>
              <a:t>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Выдача результатов ИС – в течение суток со дня проведения</a:t>
            </a:r>
          </a:p>
          <a:p>
            <a:pPr marL="342900" indent="-342900" algn="ctr" defTabSz="6330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Апелляции по результатам ИС не предусмотрены</a:t>
            </a:r>
          </a:p>
          <a:p>
            <a:pPr marL="342900" indent="-342900" algn="ctr" defTabSz="6330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3223" y="1994171"/>
            <a:ext cx="554172" cy="2704289"/>
          </a:xfrm>
          <a:prstGeom prst="roundRect">
            <a:avLst/>
          </a:prstGeom>
          <a:solidFill>
            <a:srgbClr val="2F37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342900" indent="-342900"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минут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1411288"/>
            <a:ext cx="8697912" cy="377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defTabSz="6330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Проверка паспорта участника и инструктаж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846138"/>
            <a:ext cx="8697912" cy="407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defTabSz="6330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Приглашение участников в аудиторию проведения ИС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3363" y="5719763"/>
            <a:ext cx="8734425" cy="341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defTabSz="6330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</a:rPr>
              <a:t> </a:t>
            </a:r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КИМы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хранятся в ОО до 1 сентября 2018 года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0" y="12541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Завершение итогового собеседования</a:t>
            </a:r>
            <a:endParaRPr lang="ru-RU" altLang="ru-RU" sz="3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0038" y="827088"/>
            <a:ext cx="1733550" cy="5635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Эксперт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8538" y="841375"/>
            <a:ext cx="6635750" cy="5492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>
                <a:solidFill>
                  <a:srgbClr val="3530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упаковывает протоколы оценивания ответов участников ИС в ВДК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68538" y="2519363"/>
            <a:ext cx="6635750" cy="1042987"/>
          </a:xfrm>
          <a:prstGeom prst="roundRect">
            <a:avLst>
              <a:gd name="adj" fmla="val 365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solidFill>
                  <a:srgbClr val="3530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сохраняет на </a:t>
            </a:r>
            <a:r>
              <a:rPr lang="ru-RU" sz="1600" b="1" dirty="0" err="1">
                <a:solidFill>
                  <a:srgbClr val="3530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1600" b="1" dirty="0">
                <a:solidFill>
                  <a:srgbClr val="3530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-накопителе аудиозапись ИС и передает её ответственному организатору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3530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переносит результаты ИС из протоколов экспертов в специализированную форму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68538" y="3848100"/>
            <a:ext cx="6635750" cy="21542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50" b="1" dirty="0">
              <a:solidFill>
                <a:srgbClr val="39639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b="1" dirty="0">
                <a:solidFill>
                  <a:srgbClr val="3530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электронном носителе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50" dirty="0">
                <a:solidFill>
                  <a:srgbClr val="3530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специализированную форму для внесения информации из протоколов оценивания ИС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50" dirty="0">
                <a:solidFill>
                  <a:srgbClr val="3530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аудиозаписи ответов участников ИС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50" dirty="0">
                <a:solidFill>
                  <a:srgbClr val="3530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журналы проведения (при наличии)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b="1" dirty="0">
                <a:solidFill>
                  <a:srgbClr val="3530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бумажных носителях: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dirty="0">
                <a:solidFill>
                  <a:srgbClr val="3530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ведомости учета проведения ИС в аудиториях;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50" dirty="0">
                <a:solidFill>
                  <a:srgbClr val="3530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протоколы экспертов для оценивания ответов участников ИС;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50" dirty="0">
                <a:solidFill>
                  <a:srgbClr val="3530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журналы проведения (при наличии)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5913" y="1654175"/>
            <a:ext cx="1717675" cy="631825"/>
          </a:xfrm>
          <a:prstGeom prst="roundRect">
            <a:avLst/>
          </a:prstGeom>
          <a:solidFill>
            <a:srgbClr val="599A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Экзаменатор - собеседник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0038" y="2519363"/>
            <a:ext cx="1733550" cy="1042987"/>
          </a:xfrm>
          <a:prstGeom prst="round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5913" y="3848100"/>
            <a:ext cx="1717675" cy="1239838"/>
          </a:xfrm>
          <a:prstGeom prst="roundRect">
            <a:avLst/>
          </a:prstGeom>
          <a:solidFill>
            <a:srgbClr val="225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Ответственный</a:t>
            </a:r>
          </a:p>
          <a:p>
            <a:pPr algn="ctr">
              <a:defRPr/>
            </a:pPr>
            <a:r>
              <a:rPr lang="ru-RU" sz="1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989013" y="1400175"/>
            <a:ext cx="319087" cy="254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68538" y="1654175"/>
            <a:ext cx="6635750" cy="6318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rgbClr val="3530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собирает все материалы, включая ВДК с протоколами, и передает все ответственному организатору ОО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958850" y="3557588"/>
            <a:ext cx="349250" cy="29051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998538" y="2286000"/>
            <a:ext cx="319087" cy="23336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984250" y="5087938"/>
            <a:ext cx="349250" cy="29051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6363" y="5378450"/>
            <a:ext cx="2082800" cy="623888"/>
          </a:xfrm>
          <a:prstGeom prst="roundRect">
            <a:avLst/>
          </a:prstGeom>
          <a:solidFill>
            <a:srgbClr val="35307C"/>
          </a:solidFill>
          <a:ln>
            <a:solidFill>
              <a:srgbClr val="2F3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координатор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0" y="125413"/>
            <a:ext cx="90884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Действия при возникновении нештатных ситуаций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1950" y="871538"/>
            <a:ext cx="8443913" cy="12509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случае невозможности самостоятельного разрешения возникшей нештатной ситуации ответственному организатору  необходимо обратиться по телефонам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«горячей линии»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8575" y="2449513"/>
            <a:ext cx="7427913" cy="9477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 Региональная «горячая линия»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8(4862) 43-25-96 и  8(4862) 73-17-79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36838" y="3822700"/>
            <a:ext cx="6191250" cy="18097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Телефоны консультативной поддержки:</a:t>
            </a:r>
          </a:p>
          <a:p>
            <a:pPr algn="ctr">
              <a:defRPr/>
            </a:pP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 вопросам технологического сопровождения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8-920-086-51-74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(П. А. </a:t>
            </a:r>
            <a:r>
              <a:rPr lang="ru-RU" sz="20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Манюнин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8-953-614-70-84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(Г. С. Орехов)</a:t>
            </a:r>
          </a:p>
        </p:txBody>
      </p:sp>
      <p:pic>
        <p:nvPicPr>
          <p:cNvPr id="28678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82938"/>
            <a:ext cx="2524125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8738" y="2825750"/>
            <a:ext cx="6735762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207963" y="1849438"/>
            <a:ext cx="8789987" cy="1063625"/>
          </a:xfrm>
          <a:prstGeom prst="homePlate">
            <a:avLst>
              <a:gd name="adj" fmla="val 33780"/>
            </a:avLst>
          </a:prstGeom>
          <a:solidFill>
            <a:srgbClr val="065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11 декабря              2017 года </a:t>
            </a:r>
            <a:r>
              <a:rPr lang="ru-RU" sz="1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1205 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изменения в приказ  Министерства образования и науки Российской Федерации от 20 октября 2017 года № 1025 «О проведении мониторинга качества образования»</a:t>
            </a:r>
          </a:p>
          <a:p>
            <a:pPr algn="ctr">
              <a:defRPr/>
            </a:pPr>
            <a:endParaRPr lang="ru-RU" sz="2200" b="1" dirty="0">
              <a:latin typeface="Cambria" panose="02040503050406030204" pitchFamily="18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207963" y="1106488"/>
            <a:ext cx="8789987" cy="636587"/>
          </a:xfrm>
          <a:prstGeom prst="homePlate">
            <a:avLst>
              <a:gd name="adj" fmla="val 5834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20 октября 2017 года № 1025 «О проведении мониторинга качества образования»</a:t>
            </a:r>
          </a:p>
        </p:txBody>
      </p:sp>
      <p:sp>
        <p:nvSpPr>
          <p:cNvPr id="31" name="Пятиугольник 30"/>
          <p:cNvSpPr/>
          <p:nvPr/>
        </p:nvSpPr>
        <p:spPr>
          <a:xfrm>
            <a:off x="134938" y="3252788"/>
            <a:ext cx="8710612" cy="75565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Орловской области от 22 марта 2018 года № 417 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проведении итогового устного собеседования по русскому языку в 9 классах                               в Орловской области»</a:t>
            </a:r>
          </a:p>
        </p:txBody>
      </p:sp>
      <p:sp>
        <p:nvSpPr>
          <p:cNvPr id="33" name="Пятиугольник 32"/>
          <p:cNvSpPr/>
          <p:nvPr/>
        </p:nvSpPr>
        <p:spPr>
          <a:xfrm>
            <a:off x="134938" y="5549900"/>
            <a:ext cx="8807450" cy="400050"/>
          </a:xfrm>
          <a:prstGeom prst="homePlate">
            <a:avLst>
              <a:gd name="adj" fmla="val 54167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руководителя ОО о создании условий для проведения ИС</a:t>
            </a:r>
          </a:p>
        </p:txBody>
      </p:sp>
      <p:sp>
        <p:nvSpPr>
          <p:cNvPr id="15367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Нормативная база</a:t>
            </a:r>
            <a:endParaRPr lang="ru-RU" altLang="ru-RU" sz="3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725863" y="2924175"/>
            <a:ext cx="1668462" cy="266700"/>
          </a:xfrm>
          <a:prstGeom prst="downArrow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>
            <a:off x="134938" y="4370388"/>
            <a:ext cx="8863012" cy="808037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Приказ о назначении муниципального координатора проведения ИС                                                  и инженера-программиста, ответственного за прием и передачу материалов ИС                  по русскому </a:t>
            </a:r>
            <a:r>
              <a:rPr lang="ru-RU" sz="16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языку  </a:t>
            </a:r>
            <a:r>
              <a:rPr lang="ru-RU" sz="16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в 9 классах</a:t>
            </a:r>
            <a:endParaRPr lang="ru-RU" sz="12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743325" y="4040188"/>
            <a:ext cx="1668463" cy="266700"/>
          </a:xfrm>
          <a:prstGeom prst="downArrow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738563" y="5219700"/>
            <a:ext cx="1666875" cy="277813"/>
          </a:xfrm>
          <a:prstGeom prst="downArrow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&amp;Kcy;&amp;acy;&amp;rcy;&amp;tcy;&amp;icy;&amp;ncy;&amp;kcy;&amp;icy; &amp;pcy;&amp;ocy; &amp;zcy;&amp;acy;&amp;pcy;&amp;rcy;&amp;ocy;&amp;scy;&amp;ucy; &amp;zcy;&amp;acy;&amp;kcy;&amp;ocy;&amp;ncy; &amp;ocy;&amp;bcy; &amp;ocy;&amp;bcy;&amp;rcy;&amp;acy;&amp;zcy;&amp;ocy;&amp;vcy;&amp;acy;&amp;ncy;&amp;i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7" name="AutoShape 4" descr="&amp;Kcy;&amp;acy;&amp;rcy;&amp;tcy;&amp;icy;&amp;ncy;&amp;kcy;&amp;icy; &amp;pcy;&amp;ocy; &amp;zcy;&amp;acy;&amp;pcy;&amp;rcy;&amp;ocy;&amp;scy;&amp;ucy; &amp;zcy;&amp;acy;&amp;kcy;&amp;ocy;&amp;ncy; &amp;ocy;&amp;bcy; &amp;ocy;&amp;bcy;&amp;rcy;&amp;acy;&amp;zcy;&amp;ocy;&amp;vcy;&amp;acy;&amp;ncy;&amp;icy;&amp;icy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8" name="AutoShape 2" descr="&amp;Kcy;&amp;acy;&amp;rcy;&amp;tcy;&amp;icy;&amp;ncy;&amp;kcy;&amp;icy; &amp;pcy;&amp;ocy; &amp;zcy;&amp;acy;&amp;pcy;&amp;rcy;&amp;ocy;&amp;scy;&amp;ucy; &amp;zcy;&amp;acy;&amp;kcy;&amp;ocy;&amp;ncy; &amp;ocy;&amp;bcy; &amp;ocy;&amp;bcy;&amp;rcy;&amp;acy;&amp;zcy;&amp;ocy;&amp;vcy;&amp;acy;&amp;ncy;&amp;i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4" descr="&amp;Kcy;&amp;acy;&amp;rcy;&amp;tcy;&amp;icy;&amp;ncy;&amp;kcy;&amp;icy; &amp;pcy;&amp;ocy; &amp;zcy;&amp;acy;&amp;pcy;&amp;rcy;&amp;ocy;&amp;scy;&amp;ucy; &amp;zcy;&amp;acy;&amp;kcy;&amp;ocy;&amp;ncy; &amp;ocy;&amp;bcy; &amp;ocy;&amp;bcy;&amp;rcy;&amp;acy;&amp;zcy;&amp;ocy;&amp;vcy;&amp;acy;&amp;ncy;&amp;icy;&amp;icy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Ответственные за подготовку и проведение </a:t>
            </a:r>
            <a:endParaRPr lang="ru-RU" altLang="ru-RU" sz="3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6225" y="863600"/>
          <a:ext cx="8666163" cy="2835275"/>
        </p:xfrm>
        <a:graphic>
          <a:graphicData uri="http://schemas.openxmlformats.org/drawingml/2006/table">
            <a:tbl>
              <a:tblPr firstRow="1" bandRow="1"/>
              <a:tblGrid>
                <a:gridCol w="8666163"/>
              </a:tblGrid>
              <a:tr h="365784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1pPr>
                      <a:lvl2pPr marL="316531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2pPr>
                      <a:lvl3pPr marL="633062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3pPr>
                      <a:lvl4pPr marL="949593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4pPr>
                      <a:lvl5pPr marL="1266124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5pPr>
                      <a:lvl6pPr marL="1582655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6pPr>
                      <a:lvl7pPr marL="1899186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7pPr>
                      <a:lvl8pPr marL="2215717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8pPr>
                      <a:lvl9pPr marL="2532248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9pPr>
                    </a:lstStyle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На региональном уровне</a:t>
                      </a:r>
                      <a:endParaRPr lang="ru-RU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2" marB="45732">
                    <a:lnL w="10000" cap="flat" cmpd="sng" algn="ctr">
                      <a:solidFill>
                        <a:srgbClr val="39639D"/>
                      </a:solidFill>
                      <a:prstDash val="soli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/>
                    </a:solidFill>
                  </a:tcPr>
                </a:tc>
              </a:tr>
              <a:tr h="579263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316531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633062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949593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266124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1582655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1899186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2215717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2532248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координатор  </a:t>
                      </a:r>
                      <a:r>
                        <a:rPr kumimoji="0" lang="ru-RU" sz="160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kumimoji="0" lang="ru-RU" sz="16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Королева Валентина Сергеевна</a:t>
                      </a:r>
                      <a:r>
                        <a:rPr kumimoji="0" lang="ru-RU" sz="160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главный специалист</a:t>
                      </a:r>
                      <a:r>
                        <a:rPr kumimoji="0" lang="ru-RU" sz="16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управления общего образования Департамента образования Орловской области</a:t>
                      </a:r>
                      <a:endParaRPr lang="ru-RU" sz="1600" b="0" dirty="0">
                        <a:solidFill>
                          <a:srgbClr val="2E75B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2" marB="45732">
                    <a:lnL w="10000" cap="flat" cmpd="sng" algn="ctr">
                      <a:solidFill>
                        <a:srgbClr val="39639D"/>
                      </a:solidFill>
                      <a:prstDash val="soli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9263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316531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633062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949593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266124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1582655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1899186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2215717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2532248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за проведение ИС от ИРО </a:t>
                      </a:r>
                      <a:r>
                        <a:rPr kumimoji="0" lang="ru-RU" sz="160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kumimoji="0" lang="ru-RU" sz="16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Цыганкова Маргарита Евгеньевна</a:t>
                      </a:r>
                      <a:r>
                        <a:rPr kumimoji="0" lang="ru-RU" sz="160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заведующая отделом русского</a:t>
                      </a:r>
                      <a:r>
                        <a:rPr kumimoji="0" lang="ru-RU" sz="16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языка и литературы  БУ ОО ДПО «Институт развития образования»</a:t>
                      </a:r>
                      <a:endParaRPr lang="ru-RU" sz="1600" b="0" dirty="0">
                        <a:solidFill>
                          <a:srgbClr val="2E75B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2" marB="45732">
                    <a:lnL w="10000" cap="flat" cmpd="sng" algn="ctr">
                      <a:solidFill>
                        <a:srgbClr val="39639D"/>
                      </a:solidFill>
                      <a:prstDash val="soli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0965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316531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633062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949593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266124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1582655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1899186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2215717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2532248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за  прием и передачу материалов ИС от РЦОИ</a:t>
                      </a:r>
                      <a:r>
                        <a:rPr kumimoji="0" lang="ru-RU" sz="160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6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spc="0" normalizeH="0" noProof="0" dirty="0" err="1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Манюнин</a:t>
                      </a:r>
                      <a:r>
                        <a:rPr kumimoji="0" lang="ru-RU" sz="16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Павел Александрович, </a:t>
                      </a:r>
                      <a:r>
                        <a:rPr kumimoji="0" lang="ru-RU" sz="16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инженер-программист БУ ОО «Региональный центр  оценки качества образования»</a:t>
                      </a:r>
                    </a:p>
                    <a:p>
                      <a:pPr marL="0" marR="0" lvl="0" indent="0" algn="l" defTabSz="633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Орехов Григорий Сергеевич,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инженер-программист БУ ОО «Региональный центр  оценки качества образования»</a:t>
                      </a:r>
                    </a:p>
                  </a:txBody>
                  <a:tcPr marL="91441" marR="91441" marT="45732" marB="45732">
                    <a:lnL w="10000" cap="flat" cmpd="sng" algn="ctr">
                      <a:solidFill>
                        <a:srgbClr val="39639D"/>
                      </a:solidFill>
                      <a:prstDash val="soli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7975" y="3816350"/>
          <a:ext cx="8623300" cy="1036637"/>
        </p:xfrm>
        <a:graphic>
          <a:graphicData uri="http://schemas.openxmlformats.org/drawingml/2006/table">
            <a:tbl>
              <a:tblPr/>
              <a:tblGrid>
                <a:gridCol w="8623300"/>
              </a:tblGrid>
              <a:tr h="365871">
                <a:tc>
                  <a:txBody>
                    <a:bodyPr/>
                    <a:lstStyle>
                      <a:lvl1pPr defTabSz="631825" eaLnBrk="0" hangingPunct="0">
                        <a:lnSpc>
                          <a:spcPct val="90000"/>
                        </a:lnSpc>
                        <a:spcBef>
                          <a:spcPts val="688"/>
                        </a:spcBef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31825" eaLnBrk="0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31825" eaLnBrk="0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31825" eaLnBrk="0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31825" eaLnBrk="0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31825" eaLnBrk="0" fontAlgn="base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31825" eaLnBrk="0" fontAlgn="base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31825" eaLnBrk="0" fontAlgn="base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31825" eaLnBrk="0" fontAlgn="base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31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На муниципальном уровне</a:t>
                      </a:r>
                    </a:p>
                  </a:txBody>
                  <a:tcPr marL="91434" marR="91434" marT="45740" marB="45740" horzOverflow="overflow">
                    <a:lnL w="10000" cap="flat" cmpd="sng" algn="ctr">
                      <a:solidFill>
                        <a:srgbClr val="39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639D"/>
                    </a:solidFill>
                  </a:tcPr>
                </a:tc>
              </a:tr>
              <a:tr h="335383">
                <a:tc>
                  <a:txBody>
                    <a:bodyPr/>
                    <a:lstStyle>
                      <a:lvl1pPr defTabSz="631825" eaLnBrk="0" hangingPunct="0">
                        <a:lnSpc>
                          <a:spcPct val="90000"/>
                        </a:lnSpc>
                        <a:spcBef>
                          <a:spcPts val="688"/>
                        </a:spcBef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31825" eaLnBrk="0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31825" eaLnBrk="0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31825" eaLnBrk="0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31825" eaLnBrk="0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31825" eaLnBrk="0" fontAlgn="base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31825" eaLnBrk="0" fontAlgn="base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31825" eaLnBrk="0" fontAlgn="base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31825" eaLnBrk="0" fontAlgn="base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31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муниципальный координатор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40" marB="45740" horzOverflow="overflow">
                    <a:lnL w="10000" cap="flat" cmpd="sng" algn="ctr">
                      <a:solidFill>
                        <a:srgbClr val="39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83">
                <a:tc>
                  <a:txBody>
                    <a:bodyPr/>
                    <a:lstStyle>
                      <a:lvl1pPr defTabSz="631825" eaLnBrk="0" hangingPunct="0">
                        <a:lnSpc>
                          <a:spcPct val="90000"/>
                        </a:lnSpc>
                        <a:spcBef>
                          <a:spcPts val="688"/>
                        </a:spcBef>
                        <a:buFont typeface="Arial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31825" eaLnBrk="0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31825" eaLnBrk="0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31825" eaLnBrk="0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31825" eaLnBrk="0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31825" eaLnBrk="0" fontAlgn="base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31825" eaLnBrk="0" fontAlgn="base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31825" eaLnBrk="0" fontAlgn="base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31825" eaLnBrk="0" fontAlgn="base" hangingPunct="0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31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инженер-программист, ответственный за прием и передачу материалов ИС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40" marB="45740" horzOverflow="overflow">
                    <a:lnL w="10000" cap="flat" cmpd="sng" algn="ctr">
                      <a:solidFill>
                        <a:srgbClr val="39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07975" y="4976813"/>
          <a:ext cx="8655050" cy="1090615"/>
        </p:xfrm>
        <a:graphic>
          <a:graphicData uri="http://schemas.openxmlformats.org/drawingml/2006/table">
            <a:tbl>
              <a:tblPr firstRow="1" bandRow="1"/>
              <a:tblGrid>
                <a:gridCol w="8655050"/>
              </a:tblGrid>
              <a:tr h="365676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1pPr>
                      <a:lvl2pPr marL="316531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2pPr>
                      <a:lvl3pPr marL="633062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3pPr>
                      <a:lvl4pPr marL="949593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4pPr>
                      <a:lvl5pPr marL="1266124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5pPr>
                      <a:lvl6pPr marL="1582655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6pPr>
                      <a:lvl7pPr marL="1899186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7pPr>
                      <a:lvl8pPr marL="2215717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8pPr>
                      <a:lvl9pPr marL="2532248" algn="l" defTabSz="633062" rtl="0" eaLnBrk="1" latinLnBrk="0" hangingPunct="1">
                        <a:defRPr sz="1246" b="1" kern="1200">
                          <a:solidFill>
                            <a:schemeClr val="bg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633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На уровне образовательной организации</a:t>
                      </a:r>
                    </a:p>
                  </a:txBody>
                  <a:tcPr marL="91432" marR="91432" marT="45680" marB="45680">
                    <a:lnL w="10000" cap="flat" cmpd="sng" algn="ctr">
                      <a:solidFill>
                        <a:srgbClr val="39639D"/>
                      </a:solidFill>
                      <a:prstDash val="soli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39D"/>
                    </a:solidFill>
                  </a:tcPr>
                </a:tc>
              </a:tr>
              <a:tr h="366846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316531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633062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949593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266124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1582655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1899186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2215717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2532248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организатор (директор или заместитель директора ОО)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80" marB="45680">
                    <a:lnL w="10000" cap="flat" cmpd="sng" algn="ctr">
                      <a:solidFill>
                        <a:srgbClr val="39639D"/>
                      </a:solidFill>
                      <a:prstDash val="soli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8089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316531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633062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949593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266124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1582655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1899186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2215717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2532248" algn="l" defTabSz="633062" rtl="0" eaLnBrk="1" latinLnBrk="0" hangingPunct="1">
                        <a:defRPr sz="1246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технический специалист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80" marB="45680">
                    <a:lnL w="10000" cap="flat" cmpd="sng" algn="ctr">
                      <a:solidFill>
                        <a:srgbClr val="39639D"/>
                      </a:solidFill>
                      <a:prstDash val="solid"/>
                    </a:lnL>
                    <a:lnR w="10000" cap="flat" cmpd="sng" algn="ctr">
                      <a:solidFill>
                        <a:srgbClr val="39639D"/>
                      </a:solidFill>
                      <a:prstDash val="solid"/>
                    </a:lnR>
                    <a:lnT w="10000" cap="flat" cmpd="sng" algn="ctr">
                      <a:solidFill>
                        <a:srgbClr val="39639D"/>
                      </a:solidFill>
                      <a:prstDash val="solid"/>
                    </a:lnT>
                    <a:lnB w="10000" cap="flat" cmpd="sng" algn="ctr">
                      <a:solidFill>
                        <a:srgbClr val="39639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&amp;Kcy;&amp;acy;&amp;rcy;&amp;tcy;&amp;icy;&amp;ncy;&amp;kcy;&amp;icy; &amp;pcy;&amp;ocy; &amp;zcy;&amp;acy;&amp;pcy;&amp;rcy;&amp;ocy;&amp;scy;&amp;ucy; &amp;zcy;&amp;acy;&amp;kcy;&amp;ocy;&amp;ncy; &amp;ocy;&amp;bcy; &amp;ocy;&amp;bcy;&amp;rcy;&amp;acy;&amp;zcy;&amp;ocy;&amp;vcy;&amp;acy;&amp;ncy;&amp;i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11" name="AutoShape 4" descr="&amp;Kcy;&amp;acy;&amp;rcy;&amp;tcy;&amp;icy;&amp;ncy;&amp;kcy;&amp;icy; &amp;pcy;&amp;ocy; &amp;zcy;&amp;acy;&amp;pcy;&amp;rcy;&amp;ocy;&amp;scy;&amp;ucy; &amp;zcy;&amp;acy;&amp;kcy;&amp;ocy;&amp;ncy; &amp;ocy;&amp;bcy; &amp;ocy;&amp;bcy;&amp;rcy;&amp;acy;&amp;zcy;&amp;ocy;&amp;vcy;&amp;acy;&amp;ncy;&amp;icy;&amp;icy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12" name="AutoShape 2" descr="&amp;Kcy;&amp;acy;&amp;rcy;&amp;tcy;&amp;icy;&amp;ncy;&amp;kcy;&amp;icy; &amp;pcy;&amp;ocy; &amp;zcy;&amp;acy;&amp;pcy;&amp;rcy;&amp;ocy;&amp;scy;&amp;ucy; &amp;zcy;&amp;acy;&amp;kcy;&amp;ocy;&amp;ncy; &amp;ocy;&amp;bcy; &amp;ocy;&amp;bcy;&amp;rcy;&amp;acy;&amp;zcy;&amp;ocy;&amp;vcy;&amp;acy;&amp;ncy;&amp;i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13" name="AutoShape 4" descr="&amp;Kcy;&amp;acy;&amp;rcy;&amp;tcy;&amp;icy;&amp;ncy;&amp;kcy;&amp;icy; &amp;pcy;&amp;ocy; &amp;zcy;&amp;acy;&amp;pcy;&amp;rcy;&amp;ocy;&amp;scy;&amp;ucy; &amp;zcy;&amp;acy;&amp;kcy;&amp;ocy;&amp;ncy; &amp;ocy;&amp;bcy; &amp;ocy;&amp;bcy;&amp;rcy;&amp;acy;&amp;zcy;&amp;ocy;&amp;vcy;&amp;acy;&amp;ncy;&amp;icy;&amp;icy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1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 итогового собеседования</a:t>
            </a:r>
            <a:endParaRPr lang="ru-RU" altLang="ru-RU" sz="32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60350" y="930275"/>
            <a:ext cx="8543925" cy="706438"/>
          </a:xfrm>
          <a:prstGeom prst="homePlate">
            <a:avLst>
              <a:gd name="adj" fmla="val 0"/>
            </a:avLst>
          </a:prstGeom>
          <a:solidFill>
            <a:srgbClr val="075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 участие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образовательные организации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271463" y="1797050"/>
            <a:ext cx="8532812" cy="914400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подготовки обучающихся  9 классов  по русскому языку в форме итогового собеседования -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4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апреля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315913" y="5486400"/>
            <a:ext cx="8488362" cy="563563"/>
          </a:xfrm>
          <a:prstGeom prst="homePlate">
            <a:avLst>
              <a:gd name="adj" fmla="val 0"/>
            </a:avLst>
          </a:prstGeom>
          <a:solidFill>
            <a:srgbClr val="56A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апробации итогового собеседования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влияет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допуск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!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18138" y="2881313"/>
            <a:ext cx="3386137" cy="2300287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9" name="Picture 2" descr="http://rudocs.exdat.com/data/468/467632/467632_html_1140fb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8" t="25160" r="4120"/>
          <a:stretch>
            <a:fillRect/>
          </a:stretch>
        </p:blipFill>
        <p:spPr bwMode="auto">
          <a:xfrm>
            <a:off x="5543550" y="3008313"/>
            <a:ext cx="31750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15913" y="2881313"/>
            <a:ext cx="4876800" cy="2300287"/>
          </a:xfrm>
          <a:prstGeom prst="roundRect">
            <a:avLst>
              <a:gd name="adj" fmla="val 41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 с ограниченными возможностями здоровья  принимают участие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желанию</a:t>
            </a:r>
            <a:r>
              <a:rPr lang="ru-RU" sz="2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наличии согласия родителей (законных представителей)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445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проведения ИС увеличивается до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&amp;Kcy;&amp;acy;&amp;rcy;&amp;tcy;&amp;icy;&amp;ncy;&amp;kcy;&amp;icy; &amp;pcy;&amp;ocy; &amp;zcy;&amp;acy;&amp;pcy;&amp;rcy;&amp;ocy;&amp;scy;&amp;ucy; &amp;zcy;&amp;acy;&amp;kcy;&amp;ocy;&amp;ncy; &amp;ocy;&amp;bcy; &amp;ocy;&amp;bcy;&amp;rcy;&amp;acy;&amp;zcy;&amp;ocy;&amp;vcy;&amp;acy;&amp;ncy;&amp;i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35" name="AutoShape 4" descr="&amp;Kcy;&amp;acy;&amp;rcy;&amp;tcy;&amp;icy;&amp;ncy;&amp;kcy;&amp;icy; &amp;pcy;&amp;ocy; &amp;zcy;&amp;acy;&amp;pcy;&amp;rcy;&amp;ocy;&amp;scy;&amp;ucy; &amp;zcy;&amp;acy;&amp;kcy;&amp;ocy;&amp;ncy; &amp;ocy;&amp;bcy; &amp;ocy;&amp;bcy;&amp;rcy;&amp;acy;&amp;zcy;&amp;ocy;&amp;vcy;&amp;acy;&amp;ncy;&amp;icy;&amp;icy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36" name="AutoShape 2" descr="&amp;Kcy;&amp;acy;&amp;rcy;&amp;tcy;&amp;icy;&amp;ncy;&amp;kcy;&amp;icy; &amp;pcy;&amp;ocy; &amp;zcy;&amp;acy;&amp;pcy;&amp;rcy;&amp;ocy;&amp;scy;&amp;ucy; &amp;zcy;&amp;acy;&amp;kcy;&amp;ocy;&amp;ncy; &amp;ocy;&amp;bcy; &amp;ocy;&amp;bcy;&amp;rcy;&amp;acy;&amp;zcy;&amp;ocy;&amp;vcy;&amp;acy;&amp;ncy;&amp;i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37" name="AutoShape 4" descr="&amp;Kcy;&amp;acy;&amp;rcy;&amp;tcy;&amp;icy;&amp;ncy;&amp;kcy;&amp;icy; &amp;pcy;&amp;ocy; &amp;zcy;&amp;acy;&amp;pcy;&amp;rcy;&amp;ocy;&amp;scy;&amp;ucy; &amp;zcy;&amp;acy;&amp;kcy;&amp;ocy;&amp;ncy; &amp;ocy;&amp;bcy; &amp;ocy;&amp;bcy;&amp;rcy;&amp;acy;&amp;zcy;&amp;ocy;&amp;vcy;&amp;acy;&amp;ncy;&amp;icy;&amp;icy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38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39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Условия проведения итогового собеседования</a:t>
            </a:r>
            <a:endParaRPr lang="ru-RU" altLang="ru-RU" sz="3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1613" y="857250"/>
            <a:ext cx="4141787" cy="2382838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0" name="Picture 2" descr="http://splutscool.ucoz.ru/school/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0" r="4349" b="12402"/>
          <a:stretch>
            <a:fillRect/>
          </a:stretch>
        </p:blipFill>
        <p:spPr bwMode="auto">
          <a:xfrm>
            <a:off x="361950" y="1497013"/>
            <a:ext cx="366871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66713" y="958850"/>
            <a:ext cx="3790950" cy="4143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проводится в своей школе</a:t>
            </a:r>
            <a:endParaRPr lang="ru-RU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9075" y="3349625"/>
            <a:ext cx="4124325" cy="2227263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4450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4450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4450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4450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4450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4450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4450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4450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4450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6713" y="3492500"/>
            <a:ext cx="3790950" cy="1993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Аудитория ожидания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Аудитория проведения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справочных материалов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часов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3.Место для личных вещей </a:t>
            </a: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5" name="Picture 4" descr="C:\Users\tihonovskaya\Desktop\картинки фото для презентаций\компьютер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391819" y="3870307"/>
            <a:ext cx="2061567" cy="14672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0" name="Скругленный прямоугольник 29"/>
          <p:cNvSpPr/>
          <p:nvPr/>
        </p:nvSpPr>
        <p:spPr>
          <a:xfrm>
            <a:off x="4559300" y="3375025"/>
            <a:ext cx="4105275" cy="2201863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57713" y="857250"/>
            <a:ext cx="4141787" cy="2382838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8050" y="981075"/>
            <a:ext cx="2687638" cy="127635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 осуществляется на усмотрение ОО</a:t>
            </a:r>
          </a:p>
        </p:txBody>
      </p:sp>
      <p:pic>
        <p:nvPicPr>
          <p:cNvPr id="31" name="Picture 5" descr="C:\Users\tihonovskaya\Desktop\картинки фото для презентаций\часы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397132" y="926829"/>
            <a:ext cx="1267443" cy="117854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3" name="Скругленный прямоугольник 22"/>
          <p:cNvSpPr/>
          <p:nvPr/>
        </p:nvSpPr>
        <p:spPr>
          <a:xfrm>
            <a:off x="4716463" y="3503613"/>
            <a:ext cx="3790950" cy="1993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средств мобильной связи, фото-, аудио-                              и видеоаппаратуры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2975" y="2381250"/>
            <a:ext cx="3759200" cy="49688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проводится с 9.00 до 14.00</a:t>
            </a:r>
            <a:endParaRPr lang="ru-RU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075" y="5689600"/>
            <a:ext cx="8445500" cy="881063"/>
          </a:xfrm>
          <a:prstGeom prst="roundRect">
            <a:avLst/>
          </a:prstGeom>
          <a:solidFill>
            <a:srgbClr val="35307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Исключить пересечение потоков (встречи, общение) участников, 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уже прошедших процедуру собеседования и ещё ожидающих её.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&amp;Kcy;&amp;acy;&amp;rcy;&amp;tcy;&amp;icy;&amp;ncy;&amp;kcy;&amp;icy; &amp;pcy;&amp;ocy; &amp;zcy;&amp;acy;&amp;pcy;&amp;rcy;&amp;ocy;&amp;scy;&amp;ucy; &amp;zcy;&amp;acy;&amp;kcy;&amp;ocy;&amp;ncy; &amp;ocy;&amp;bcy; &amp;ocy;&amp;bcy;&amp;rcy;&amp;acy;&amp;zcy;&amp;ocy;&amp;vcy;&amp;acy;&amp;ncy;&amp;i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59" name="AutoShape 4" descr="&amp;Kcy;&amp;acy;&amp;rcy;&amp;tcy;&amp;icy;&amp;ncy;&amp;kcy;&amp;icy; &amp;pcy;&amp;ocy; &amp;zcy;&amp;acy;&amp;pcy;&amp;rcy;&amp;ocy;&amp;scy;&amp;ucy; &amp;zcy;&amp;acy;&amp;kcy;&amp;ocy;&amp;ncy; &amp;ocy;&amp;bcy; &amp;ocy;&amp;bcy;&amp;rcy;&amp;acy;&amp;zcy;&amp;ocy;&amp;vcy;&amp;acy;&amp;ncy;&amp;icy;&amp;icy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0" name="AutoShape 2" descr="&amp;Kcy;&amp;acy;&amp;rcy;&amp;tcy;&amp;icy;&amp;ncy;&amp;kcy;&amp;icy; &amp;pcy;&amp;ocy; &amp;zcy;&amp;acy;&amp;pcy;&amp;rcy;&amp;ocy;&amp;scy;&amp;ucy; &amp;zcy;&amp;acy;&amp;kcy;&amp;ocy;&amp;ncy; &amp;ocy;&amp;bcy; &amp;ocy;&amp;bcy;&amp;rcy;&amp;acy;&amp;zcy;&amp;ocy;&amp;vcy;&amp;acy;&amp;ncy;&amp;i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1" name="AutoShape 4" descr="&amp;Kcy;&amp;acy;&amp;rcy;&amp;tcy;&amp;icy;&amp;ncy;&amp;kcy;&amp;icy; &amp;pcy;&amp;ocy; &amp;zcy;&amp;acy;&amp;pcy;&amp;rcy;&amp;ocy;&amp;scy;&amp;ucy; &amp;zcy;&amp;acy;&amp;kcy;&amp;ocy;&amp;ncy; &amp;ocy;&amp;bcy; &amp;ocy;&amp;bcy;&amp;rcy;&amp;acy;&amp;zcy;&amp;ocy;&amp;vcy;&amp;acy;&amp;ncy;&amp;icy;&amp;icy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2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Технические условия проведения ИС</a:t>
            </a:r>
            <a:endParaRPr lang="ru-RU" altLang="ru-RU" sz="3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3200" y="947738"/>
            <a:ext cx="5824538" cy="1050925"/>
          </a:xfrm>
          <a:prstGeom prst="roundRect">
            <a:avLst/>
          </a:prstGeom>
          <a:solidFill>
            <a:srgbClr val="35307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Компьютер с подключением к сети Интернет    и установленным программным  обеспечением</a:t>
            </a:r>
          </a:p>
        </p:txBody>
      </p:sp>
      <p:pic>
        <p:nvPicPr>
          <p:cNvPr id="25" name="Picture 4" descr="C:\Users\tihonovskaya\Desktop\картинки фото для презентаций\компьютер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356775" y="756356"/>
            <a:ext cx="2155047" cy="135466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/>
        </p:spPr>
      </p:pic>
      <p:pic>
        <p:nvPicPr>
          <p:cNvPr id="19465" name="Picture 3" descr="https://otvetclub.com/wp-content/uploads/2017/04/podklyuchit-mikrofon-k-noutbuk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9688" y="3509963"/>
            <a:ext cx="206692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27025" y="3668713"/>
            <a:ext cx="5711825" cy="1006475"/>
          </a:xfrm>
          <a:prstGeom prst="roundRect">
            <a:avLst/>
          </a:prstGeom>
          <a:solidFill>
            <a:srgbClr val="2E75B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Компьютер + микрофон в аудитории проведения ИС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83013" y="2297113"/>
            <a:ext cx="4924425" cy="1041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Принтер для печати материалов итогового собеседования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71913" y="5062538"/>
            <a:ext cx="4786312" cy="898525"/>
          </a:xfrm>
          <a:prstGeom prst="roundRect">
            <a:avLst/>
          </a:prstGeom>
          <a:solidFill>
            <a:srgbClr val="3B87C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-накопитель (С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D/DVD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3950" y="2122488"/>
            <a:ext cx="1666875" cy="1309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4277" name="Picture 5" descr="https://i.ebayimg.com/00/s/MTYwMFgxNjAw/z/45IAAOSw3h1ZTOJL/$_3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1298365" y="4753437"/>
            <a:ext cx="1602879" cy="1305855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0" y="12541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Кадровые условия проведения ИС</a:t>
            </a:r>
            <a:endParaRPr lang="ru-RU" altLang="ru-RU" sz="3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20483" name="Группа 3"/>
          <p:cNvGrpSpPr>
            <a:grpSpLocks/>
          </p:cNvGrpSpPr>
          <p:nvPr/>
        </p:nvGrpSpPr>
        <p:grpSpPr bwMode="auto">
          <a:xfrm>
            <a:off x="1168400" y="796925"/>
            <a:ext cx="2022475" cy="5232400"/>
            <a:chOff x="244241" y="826839"/>
            <a:chExt cx="2022304" cy="523205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44241" y="826839"/>
              <a:ext cx="2022304" cy="96355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31825"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Ответственный организатор 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44241" y="1904682"/>
              <a:ext cx="2022304" cy="96354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Технический специалист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44241" y="2963474"/>
              <a:ext cx="2022304" cy="96355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31825"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Экзаменатор-собеседник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44241" y="4034967"/>
              <a:ext cx="2022304" cy="10143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31825"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Эксперт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44241" y="5176305"/>
              <a:ext cx="2022304" cy="88259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Организаторы вне аудитории</a:t>
              </a: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5418138" y="806450"/>
            <a:ext cx="2646362" cy="96202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Директор или заместитель директора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418138" y="1884363"/>
            <a:ext cx="2646362" cy="9636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Учитель, владеющий навыками работы с ПК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418138" y="2954338"/>
            <a:ext cx="2646362" cy="9636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330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с высшим образованием и коммуникативными навыками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18138" y="4014788"/>
            <a:ext cx="2646362" cy="10334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литературы,  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преподающий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классе участника ИС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18138" y="5184775"/>
            <a:ext cx="2646362" cy="8524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Работники ОО 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3346450" y="4217988"/>
            <a:ext cx="1944688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3346450" y="5156200"/>
            <a:ext cx="1944688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3346450" y="3148013"/>
            <a:ext cx="1944688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3346450" y="2070100"/>
            <a:ext cx="1944688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3346450" y="990600"/>
            <a:ext cx="1944688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0" y="12541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Процедура проведения итогового собеседования</a:t>
            </a:r>
            <a:endParaRPr lang="ru-RU" altLang="ru-RU" sz="3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0225" y="852488"/>
            <a:ext cx="3171825" cy="388937"/>
          </a:xfrm>
          <a:prstGeom prst="roundRect">
            <a:avLst/>
          </a:prstGeom>
          <a:solidFill>
            <a:srgbClr val="22568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2 дня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8438" y="1427163"/>
            <a:ext cx="2222500" cy="1841500"/>
          </a:xfrm>
          <a:prstGeom prst="round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97150" y="1390650"/>
            <a:ext cx="6313488" cy="187801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Директор издает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приказ по ОО «О создании условий для проведения итогового собеседования в ОО в 2018 году»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Определяет аудитории проведения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Назначает ответственных лиц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Распределяет участников по аудиториям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Распределяет работников по аудиториям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8438" y="3529013"/>
            <a:ext cx="2222500" cy="2405062"/>
          </a:xfrm>
          <a:prstGeom prst="roundRect">
            <a:avLst/>
          </a:prstGeom>
          <a:solidFill>
            <a:srgbClr val="225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97150" y="3529013"/>
            <a:ext cx="6313488" cy="5302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Получает сведения об участниках ОО от инженера-программиста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97150" y="4181475"/>
            <a:ext cx="6313488" cy="17526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ts val="0"/>
              </a:spcAft>
              <a:defRPr/>
            </a:pPr>
            <a:r>
              <a:rPr lang="ru-RU" sz="1600" b="1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Скачивает с сайта </a:t>
            </a:r>
            <a:r>
              <a:rPr lang="en-US" sz="1600" b="1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www</a:t>
            </a:r>
            <a:r>
              <a:rPr lang="ru-RU" sz="1600" b="1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en-US" sz="1600" b="1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orcoko</a:t>
            </a:r>
            <a:r>
              <a:rPr lang="ru-RU" sz="1600" b="1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en-US" sz="1600" b="1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ru</a:t>
            </a:r>
            <a:r>
              <a:rPr lang="ru-RU" sz="1600" b="1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/</a:t>
            </a:r>
            <a:r>
              <a:rPr lang="en-US" sz="1600" b="1" spc="-30" dirty="0" err="1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ppe</a:t>
            </a:r>
            <a:r>
              <a:rPr lang="ru-RU" sz="1600" b="1" spc="-3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папку «Итоговое собеседование по русскому языку»: </a:t>
            </a:r>
          </a:p>
          <a:p>
            <a:pPr marL="342900" indent="-342900" algn="just">
              <a:spcAft>
                <a:spcPts val="0"/>
              </a:spcAft>
              <a:buFont typeface="Symbol"/>
              <a:buChar char=""/>
              <a:defRPr/>
            </a:pP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дистрибутив ПО </a:t>
            </a:r>
          </a:p>
          <a:p>
            <a:pPr marL="342900" indent="-342900" algn="just">
              <a:spcAft>
                <a:spcPts val="0"/>
              </a:spcAft>
              <a:buFont typeface="Symbol"/>
              <a:buChar char=""/>
              <a:defRPr/>
            </a:pP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ведомости учета проведения ИС в аудитории</a:t>
            </a:r>
          </a:p>
          <a:p>
            <a:pPr marL="342900" indent="-342900" algn="just">
              <a:spcAft>
                <a:spcPts val="0"/>
              </a:spcAft>
              <a:buFont typeface="Symbol"/>
              <a:buChar char=""/>
              <a:tabLst>
                <a:tab pos="630555" algn="l"/>
              </a:tabLst>
              <a:defRPr/>
            </a:pP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протокол эксперта для оценивания ответов </a:t>
            </a:r>
          </a:p>
          <a:p>
            <a:pPr marL="342900" indent="-342900" algn="just">
              <a:spcAft>
                <a:spcPts val="0"/>
              </a:spcAft>
              <a:buFont typeface="Symbol"/>
              <a:buChar char=""/>
              <a:tabLst>
                <a:tab pos="630555" algn="l"/>
              </a:tabLst>
              <a:defRPr/>
            </a:pP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журнал проведения </a:t>
            </a:r>
          </a:p>
          <a:p>
            <a:pPr marL="342900" indent="-342900" algn="just">
              <a:spcAft>
                <a:spcPts val="0"/>
              </a:spcAft>
              <a:buFont typeface="Symbol"/>
              <a:buChar char=""/>
              <a:tabLst>
                <a:tab pos="630555" algn="l"/>
              </a:tabLst>
              <a:defRPr/>
            </a:pP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критерии и дополнительные схемы оценивания для экспертов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804863" y="125413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Процедура проведения итогового собеседования</a:t>
            </a:r>
            <a:endParaRPr lang="ru-RU" altLang="ru-RU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0225" y="836613"/>
            <a:ext cx="3171825" cy="369887"/>
          </a:xfrm>
          <a:prstGeom prst="roundRect">
            <a:avLst/>
          </a:prstGeom>
          <a:solidFill>
            <a:srgbClr val="22568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1 день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2713" y="1354138"/>
            <a:ext cx="2201862" cy="1924050"/>
          </a:xfrm>
          <a:prstGeom prst="round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7288" y="1354138"/>
            <a:ext cx="6570662" cy="41751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 smtClean="0">
                <a:solidFill>
                  <a:srgbClr val="FFFFFF"/>
                </a:solidFill>
                <a:latin typeface="Times New Roman" pitchFamily="18" charset="0"/>
              </a:rPr>
              <a:t>знакомит экспертов с формой протокола для оценивания ответов </a:t>
            </a:r>
            <a:endParaRPr lang="ru-RU" alt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2713" y="3725863"/>
            <a:ext cx="2201862" cy="2255837"/>
          </a:xfrm>
          <a:prstGeom prst="roundRect">
            <a:avLst/>
          </a:prstGeom>
          <a:solidFill>
            <a:srgbClr val="225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7288" y="1881188"/>
            <a:ext cx="6570662" cy="62706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 smtClean="0">
                <a:solidFill>
                  <a:srgbClr val="FFFFFF"/>
                </a:solidFill>
                <a:latin typeface="Times New Roman" pitchFamily="18" charset="0"/>
              </a:rPr>
              <a:t>контролирует подготовку технических средств для аудиозаписи ответов участников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27288" y="2632075"/>
            <a:ext cx="6570662" cy="64611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 smtClean="0">
                <a:solidFill>
                  <a:srgbClr val="FFFFFF"/>
                </a:solidFill>
                <a:latin typeface="Times New Roman" pitchFamily="18" charset="0"/>
              </a:rPr>
              <a:t>контролирует получение техническим специалистом на сайте материалов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 папки «Итоговое собеседование по русскому  языку»</a:t>
            </a:r>
            <a:endParaRPr lang="ru-RU" alt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27288" y="3725863"/>
            <a:ext cx="6570662" cy="72231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b="1" dirty="0" smtClean="0">
                <a:solidFill>
                  <a:srgbClr val="FFFFFF"/>
                </a:solidFill>
                <a:latin typeface="Times New Roman" pitchFamily="18" charset="0"/>
              </a:rPr>
              <a:t>готовит рабочее место для ответственного организатора, оборудованное компьютером с доступом в сеть Интернет и принтером (штаб)</a:t>
            </a:r>
            <a:endParaRPr lang="ru-RU" alt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27288" y="4530725"/>
            <a:ext cx="6570662" cy="4016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 smtClean="0">
                <a:solidFill>
                  <a:srgbClr val="FFFFFF"/>
                </a:solidFill>
                <a:latin typeface="Times New Roman" pitchFamily="18" charset="0"/>
              </a:rPr>
              <a:t>устанавливает в штабе ПО «Результаты итогового собеседования»</a:t>
            </a:r>
            <a:endParaRPr lang="ru-RU" alt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27288" y="5029200"/>
            <a:ext cx="6570662" cy="4778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 smtClean="0">
                <a:solidFill>
                  <a:srgbClr val="FFFFFF"/>
                </a:solidFill>
                <a:latin typeface="Times New Roman" pitchFamily="18" charset="0"/>
              </a:rPr>
              <a:t>готовит аудитории к проведению итогового собеседования </a:t>
            </a:r>
            <a:endParaRPr lang="ru-RU" alt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27288" y="5600700"/>
            <a:ext cx="6570662" cy="381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 smtClean="0">
                <a:solidFill>
                  <a:srgbClr val="FFFFFF"/>
                </a:solidFill>
                <a:latin typeface="Times New Roman" pitchFamily="18" charset="0"/>
              </a:rPr>
              <a:t>распечатывает и передает ответственному организатору все формы </a:t>
            </a:r>
            <a:endParaRPr lang="ru-RU" alt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15465</TotalTime>
  <Words>1247</Words>
  <Application>Microsoft Office PowerPoint</Application>
  <PresentationFormat>Экран (4:3)</PresentationFormat>
  <Paragraphs>215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Calibri</vt:lpstr>
      <vt:lpstr>Arial</vt:lpstr>
      <vt:lpstr>Calibri Light</vt:lpstr>
      <vt:lpstr>Times New Roman</vt:lpstr>
      <vt:lpstr>Cambria</vt:lpstr>
      <vt:lpstr>Symbol</vt:lpstr>
      <vt:lpstr>Wingdings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ОНФ по независимому мониторингу исполнения указов Президента РФ «Народная экспертиза»</dc:title>
  <dc:creator>Алла Молоствова</dc:creator>
  <cp:lastModifiedBy>user</cp:lastModifiedBy>
  <cp:revision>1342</cp:revision>
  <cp:lastPrinted>2018-03-23T16:26:15Z</cp:lastPrinted>
  <dcterms:created xsi:type="dcterms:W3CDTF">2014-12-02T07:06:06Z</dcterms:created>
  <dcterms:modified xsi:type="dcterms:W3CDTF">2018-04-09T13:08:40Z</dcterms:modified>
</cp:coreProperties>
</file>