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sldIdLst>
    <p:sldId id="257" r:id="rId5"/>
    <p:sldId id="328" r:id="rId6"/>
    <p:sldId id="259" r:id="rId7"/>
    <p:sldId id="264" r:id="rId8"/>
    <p:sldId id="260" r:id="rId9"/>
    <p:sldId id="306" r:id="rId10"/>
    <p:sldId id="271" r:id="rId11"/>
    <p:sldId id="273" r:id="rId12"/>
    <p:sldId id="262" r:id="rId13"/>
    <p:sldId id="310" r:id="rId14"/>
    <p:sldId id="312" r:id="rId15"/>
    <p:sldId id="313" r:id="rId16"/>
    <p:sldId id="307" r:id="rId17"/>
    <p:sldId id="315" r:id="rId18"/>
    <p:sldId id="314" r:id="rId19"/>
    <p:sldId id="316" r:id="rId20"/>
    <p:sldId id="317" r:id="rId21"/>
    <p:sldId id="319" r:id="rId22"/>
    <p:sldId id="320" r:id="rId23"/>
    <p:sldId id="318" r:id="rId24"/>
    <p:sldId id="321" r:id="rId25"/>
    <p:sldId id="322" r:id="rId26"/>
    <p:sldId id="323" r:id="rId27"/>
    <p:sldId id="324" r:id="rId28"/>
    <p:sldId id="325" r:id="rId29"/>
    <p:sldId id="326" r:id="rId30"/>
    <p:sldId id="291" r:id="rId31"/>
    <p:sldId id="275" r:id="rId32"/>
    <p:sldId id="288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671" autoAdjust="0"/>
  </p:normalViewPr>
  <p:slideViewPr>
    <p:cSldViewPr>
      <p:cViewPr>
        <p:scale>
          <a:sx n="70" d="100"/>
          <a:sy n="70" d="100"/>
        </p:scale>
        <p:origin x="-207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CBFA6-87CD-462A-A731-D682E265BE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B3F2F-74F9-41AE-A2BD-631C33BC8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FC57F-2AAE-4518-AD95-61C01A66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473EE-B54A-4201-86FE-F503ACB2A8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B54554-288D-465B-86E5-6B12E05872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86663-A919-4801-A445-93A16E9F28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CBFA6-87CD-462A-A731-D682E265BE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B3F2F-74F9-41AE-A2BD-631C33BC8B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8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21C7-49E3-4EAD-B636-A7F81C0B69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C33F1-7B9B-4E5B-A0BE-46736BA412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14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C35E-98EA-4F21-9DF8-59E4C8C879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05CB-A11D-4AAB-95C8-EC0088BDB0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9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3AC8-AE61-47FF-A346-47AFCF3DC7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913B-B55E-4350-91AE-AE80B34E10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6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1BED-AA03-46FE-8EBB-C4050CBE0C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B2043-58A7-4C35-B416-6C22C63409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15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921F-4E50-4624-93AE-F159254E59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E11B-D9DB-4BDA-A04C-39AFD34A53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62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2876-5099-4292-9591-49E56C76E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1D4B-165F-4300-B67B-D3FAB61A5F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89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930D7-9F4C-4652-A58D-B28BE14809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C51D-D445-402B-A08A-9F93408092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7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5A21C7-49E3-4EAD-B636-A7F81C0B69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C33F1-7B9B-4E5B-A0BE-46736BA41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3D35-4CA5-4186-B3F6-F9D48C56F2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E0C3-07A1-4BEA-B440-08CC8737C4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93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C57F-2AAE-4518-AD95-61C01A666B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73EE-B54A-4201-86FE-F503ACB2A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61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4554-288D-465B-86E5-6B12E05872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6663-A919-4801-A445-93A16E9F28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82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CBFA6-87CD-462A-A731-D682E265BE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B3F2F-74F9-41AE-A2BD-631C33BC8B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97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21C7-49E3-4EAD-B636-A7F81C0B69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C33F1-7B9B-4E5B-A0BE-46736BA412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57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C35E-98EA-4F21-9DF8-59E4C8C879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05CB-A11D-4AAB-95C8-EC0088BDB0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16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3AC8-AE61-47FF-A346-47AFCF3DC7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913B-B55E-4350-91AE-AE80B34E10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65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1BED-AA03-46FE-8EBB-C4050CBE0C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B2043-58A7-4C35-B416-6C22C63409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88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921F-4E50-4624-93AE-F159254E59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E11B-D9DB-4BDA-A04C-39AFD34A53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00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2876-5099-4292-9591-49E56C76E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1D4B-165F-4300-B67B-D3FAB61A5F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6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D7C35E-98EA-4F21-9DF8-59E4C8C87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A05CB-A11D-4AAB-95C8-EC0088BDB0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930D7-9F4C-4652-A58D-B28BE14809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C51D-D445-402B-A08A-9F93408092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39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3D35-4CA5-4186-B3F6-F9D48C56F2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E0C3-07A1-4BEA-B440-08CC8737C4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30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C57F-2AAE-4518-AD95-61C01A666B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73EE-B54A-4201-86FE-F503ACB2A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65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4554-288D-465B-86E5-6B12E05872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6663-A919-4801-A445-93A16E9F28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45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CBFA6-87CD-462A-A731-D682E265BE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B3F2F-74F9-41AE-A2BD-631C33BC8B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71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5A21C7-49E3-4EAD-B636-A7F81C0B69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C33F1-7B9B-4E5B-A0BE-46736BA41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67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D7C35E-98EA-4F21-9DF8-59E4C8C879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A05CB-A11D-4AAB-95C8-EC0088BDB0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2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C3AC8-AE61-47FF-A346-47AFCF3DC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0913B-B55E-4350-91AE-AE80B34E10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85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091BED-AA03-46FE-8EBB-C4050CBE0C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B2043-58A7-4C35-B416-6C22C63409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72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8921F-4E50-4624-93AE-F159254E59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E11B-D9DB-4BDA-A04C-39AFD34A53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8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C3AC8-AE61-47FF-A346-47AFCF3DC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0913B-B55E-4350-91AE-AE80B34E10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62876-5099-4292-9591-49E56C76EC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91D4B-165F-4300-B67B-D3FAB61A5F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04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930D7-9F4C-4652-A58D-B28BE1480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BC51D-D445-402B-A08A-9F93408092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32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73D35-4CA5-4186-B3F6-F9D48C56F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EE0C3-07A1-4BEA-B440-08CC8737C4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47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FC57F-2AAE-4518-AD95-61C01A666B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473EE-B54A-4201-86FE-F503ACB2A8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96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B54554-288D-465B-86E5-6B12E05872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86663-A919-4801-A445-93A16E9F28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2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091BED-AA03-46FE-8EBB-C4050CBE0C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B2043-58A7-4C35-B416-6C22C63409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8921F-4E50-4624-93AE-F159254E59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E11B-D9DB-4BDA-A04C-39AFD34A53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62876-5099-4292-9591-49E56C76EC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91D4B-165F-4300-B67B-D3FAB61A5F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930D7-9F4C-4652-A58D-B28BE1480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BC51D-D445-402B-A08A-9F93408092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73D35-4CA5-4186-B3F6-F9D48C56F2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EE0C3-07A1-4BEA-B440-08CC8737C4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27CE22-B518-49E1-9C7B-6AD19CF11D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625C76-D6A5-44F7-91FB-FAA1633E96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8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27CE22-B518-49E1-9C7B-6AD19CF11D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625C76-D6A5-44F7-91FB-FAA1633E96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7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712968" cy="5112568"/>
          </a:xfrm>
        </p:spPr>
        <p:txBody>
          <a:bodyPr>
            <a:normAutofit fontScale="85000" lnSpcReduction="20000"/>
          </a:bodyPr>
          <a:lstStyle/>
          <a:p>
            <a:endParaRPr lang="ru-RU" sz="3900" b="1" dirty="0" smtClean="0">
              <a:solidFill>
                <a:srgbClr val="FFFF00"/>
              </a:solidFill>
            </a:endParaRPr>
          </a:p>
          <a:p>
            <a:r>
              <a:rPr lang="ru-RU" sz="4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наблюдение</a:t>
            </a:r>
          </a:p>
          <a:p>
            <a:r>
              <a:rPr lang="ru-RU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государственной итоговой аттестации по образовательным программам основного общего и среднего общего образования в 2018 году на территории Орловской области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Мельнова</a:t>
            </a:r>
            <a:r>
              <a:rPr lang="ru-RU" sz="1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Наталья Владимировна,</a:t>
            </a:r>
          </a:p>
          <a:p>
            <a:pPr algn="r">
              <a:spcBef>
                <a:spcPts val="0"/>
              </a:spcBef>
            </a:pPr>
            <a:r>
              <a:rPr lang="ru-RU" sz="1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 повышения квалификации </a:t>
            </a:r>
          </a:p>
          <a:p>
            <a:pPr algn="r">
              <a:spcBef>
                <a:spcPts val="0"/>
              </a:spcBef>
            </a:pPr>
            <a:r>
              <a:rPr lang="ru-RU" sz="1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профессиональной переподготовки </a:t>
            </a:r>
          </a:p>
          <a:p>
            <a:pPr algn="r">
              <a:spcBef>
                <a:spcPts val="0"/>
              </a:spcBef>
            </a:pPr>
            <a:r>
              <a:rPr lang="ru-RU" sz="1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центра оценки качества образования</a:t>
            </a:r>
            <a:endParaRPr lang="ru-RU" sz="15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4923" y="188640"/>
            <a:ext cx="6633077" cy="667454"/>
            <a:chOff x="224923" y="188640"/>
            <a:chExt cx="6633077" cy="667454"/>
          </a:xfrm>
        </p:grpSpPr>
        <p:pic>
          <p:nvPicPr>
            <p:cNvPr id="4" name="Picture 8" descr="C:\Users\user\Desktop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23" y="188640"/>
              <a:ext cx="674518" cy="66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043608" y="188640"/>
              <a:ext cx="5814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altLang="ru-RU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Бюджетное учреждение Орловской области</a:t>
              </a:r>
              <a:br>
                <a:rPr lang="ru-RU" altLang="ru-RU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«Региональный центр оценки качества образования»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5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0432"/>
            <a:ext cx="6564313" cy="52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851" y="2556197"/>
            <a:ext cx="192563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39133" y="2617167"/>
            <a:ext cx="534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Общественные наблюдатели обязаны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явится в  ППЭ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2556198"/>
            <a:ext cx="1247775" cy="5127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позднее, чем за 1 час</a:t>
            </a:r>
          </a:p>
        </p:txBody>
      </p:sp>
      <p:pic>
        <p:nvPicPr>
          <p:cNvPr id="25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1" y="3219801"/>
            <a:ext cx="6564313" cy="6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981" y="3214717"/>
            <a:ext cx="1925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84218" y="3383993"/>
            <a:ext cx="560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находится в ППЭ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94911" y="3214717"/>
            <a:ext cx="1390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900" b="1" dirty="0" smtClean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50% времени установленного по предмету </a:t>
            </a:r>
            <a:endParaRPr lang="ru-RU" sz="900" b="1" dirty="0">
              <a:solidFill>
                <a:srgbClr val="E2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3" y="4725144"/>
            <a:ext cx="6564313" cy="6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37" y="5524057"/>
            <a:ext cx="6564313" cy="6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2087" y="5517232"/>
            <a:ext cx="6065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аудитории ППЭ находится не более одного общественного наблюдателя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4159" y="4771163"/>
            <a:ext cx="6123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наблюдатель может свободно перемещаться по ППЭ и аудиториям ППЭ</a:t>
            </a:r>
          </a:p>
        </p:txBody>
      </p:sp>
      <p:pic>
        <p:nvPicPr>
          <p:cNvPr id="32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" y="980728"/>
            <a:ext cx="6564313" cy="6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1" y="1770935"/>
            <a:ext cx="6564313" cy="6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3068" y="1116685"/>
            <a:ext cx="5327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Документ, удостоверяющий личность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7932" y="1876218"/>
            <a:ext cx="5856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Удостоверение общественного наблюдателя</a:t>
            </a:r>
            <a:endParaRPr lang="ru-RU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pic>
        <p:nvPicPr>
          <p:cNvPr id="36" name="Picture 13" descr="Картинки по запросу паспорт РФ пиктограмм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56" y="977333"/>
            <a:ext cx="2015206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29414" r="22040" b="6155"/>
          <a:stretch>
            <a:fillRect/>
          </a:stretch>
        </p:blipFill>
        <p:spPr bwMode="auto">
          <a:xfrm>
            <a:off x="7168266" y="4081921"/>
            <a:ext cx="1616959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4" y="3987940"/>
            <a:ext cx="6564313" cy="6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2088" y="3933056"/>
            <a:ext cx="5881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ППЭ-18 МАШ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наблюдения»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76181" y="44624"/>
            <a:ext cx="8858312" cy="851902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наблюдение в ППЭ</a:t>
            </a:r>
          </a:p>
        </p:txBody>
      </p:sp>
    </p:spTree>
    <p:extLst>
      <p:ext uri="{BB962C8B-B14F-4D97-AF65-F5344CB8AC3E}">
        <p14:creationId xmlns:p14="http://schemas.microsoft.com/office/powerpoint/2010/main" val="41124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475" y="1416050"/>
            <a:ext cx="3489325" cy="20367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1628775"/>
            <a:ext cx="145573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4475" y="2781300"/>
            <a:ext cx="34893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представителей ОО, сопровождающих участников ГИА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4475" y="4437063"/>
            <a:ext cx="3489325" cy="204152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35500"/>
            <a:ext cx="54768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581525"/>
            <a:ext cx="12398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850" y="5897563"/>
            <a:ext cx="31623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для хранения  личных вещей участников ГИА,  работников ППЭ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4475" y="3281363"/>
            <a:ext cx="536575" cy="13144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95688" y="3001963"/>
            <a:ext cx="536575" cy="18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b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b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b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b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b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b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35438" y="2328863"/>
            <a:ext cx="1444625" cy="33607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охраны правопорядка</a:t>
            </a:r>
          </a:p>
        </p:txBody>
      </p:sp>
      <p:pic>
        <p:nvPicPr>
          <p:cNvPr id="10253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2481263"/>
            <a:ext cx="917575" cy="122713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54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86250"/>
            <a:ext cx="917575" cy="208438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Прямоугольник 16"/>
          <p:cNvSpPr/>
          <p:nvPr/>
        </p:nvSpPr>
        <p:spPr>
          <a:xfrm>
            <a:off x="5580063" y="1416050"/>
            <a:ext cx="1600200" cy="22161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руководителя ППЭ, оборудованное телефонной связью, сейфом, ПАК (Штаб ППЭ)</a:t>
            </a:r>
          </a:p>
        </p:txBody>
      </p:sp>
      <p:pic>
        <p:nvPicPr>
          <p:cNvPr id="10256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1484313"/>
            <a:ext cx="11509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599113" y="3602038"/>
            <a:ext cx="1581150" cy="23907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медицинских 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</a:p>
        </p:txBody>
      </p:sp>
      <p:pic>
        <p:nvPicPr>
          <p:cNvPr id="10258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3946525"/>
            <a:ext cx="9937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197725" y="1431925"/>
            <a:ext cx="1739900" cy="32178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для участников ГИА, в том числе для участников с ОВЗ (на 1 этаже)</a:t>
            </a:r>
          </a:p>
        </p:txBody>
      </p:sp>
      <p:pic>
        <p:nvPicPr>
          <p:cNvPr id="10260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1552575"/>
            <a:ext cx="950912" cy="155257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1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3560763"/>
            <a:ext cx="11922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204075" y="4660900"/>
            <a:ext cx="1733550" cy="209708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представителей СМИ, общественных наблюдателей и иных лиц, имеющим право присутствовать в ППЭ</a:t>
            </a:r>
          </a:p>
        </p:txBody>
      </p:sp>
      <p:pic>
        <p:nvPicPr>
          <p:cNvPr id="10263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770438"/>
            <a:ext cx="1393825" cy="6207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8CF06-6CDF-4B75-93DD-4B5B10F69D0C}" type="slidenum">
              <a:rPr lang="ru-RU" altLang="ru-RU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07368" y="705891"/>
            <a:ext cx="3656607" cy="71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входа в ППЭ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5599113" y="764704"/>
            <a:ext cx="3221359" cy="66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20373" y="130425"/>
            <a:ext cx="8858312" cy="634279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alt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помещений ППЭ</a:t>
            </a:r>
            <a:endParaRPr lang="ru-RU" sz="2800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" y="1412776"/>
            <a:ext cx="4149725" cy="212706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292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025" y="1746250"/>
            <a:ext cx="1912938" cy="2270125"/>
          </a:xfrm>
        </p:spPr>
      </p:pic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78B56-150A-425B-AB40-36DE13AED9D3}" type="slidenum">
              <a:rPr lang="ru-RU" altLang="ru-RU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1229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1746250"/>
            <a:ext cx="1582737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7050" y="2958813"/>
            <a:ext cx="4149725" cy="5826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Убрать стенды, плакаты по соответствующим учебным предметам</a:t>
            </a:r>
          </a:p>
        </p:txBody>
      </p:sp>
      <p:pic>
        <p:nvPicPr>
          <p:cNvPr id="12295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954213"/>
            <a:ext cx="1235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877726"/>
            <a:ext cx="1230312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746250"/>
            <a:ext cx="197326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95838" y="1412777"/>
            <a:ext cx="4068762" cy="118596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48225" y="1628775"/>
            <a:ext cx="2898775" cy="7578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366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Отдельное  рабочее место </a:t>
            </a:r>
            <a:br>
              <a:rPr lang="ru-RU" sz="1366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66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66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заметным номером</a:t>
            </a:r>
            <a:r>
              <a:rPr lang="ru-RU" sz="1366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366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366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</a:t>
            </a:r>
            <a:r>
              <a:rPr lang="ru-RU" sz="1593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1593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95838" y="3424238"/>
            <a:ext cx="4068762" cy="9080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302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/>
          <a:stretch>
            <a:fillRect/>
          </a:stretch>
        </p:blipFill>
        <p:spPr bwMode="auto">
          <a:xfrm>
            <a:off x="4859338" y="3421063"/>
            <a:ext cx="746125" cy="88423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Прямоугольник 16"/>
          <p:cNvSpPr/>
          <p:nvPr/>
        </p:nvSpPr>
        <p:spPr>
          <a:xfrm>
            <a:off x="6246813" y="3429000"/>
            <a:ext cx="2324100" cy="7228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Часы, находящиеся в поле зрения участников ГИА и черные </a:t>
            </a:r>
            <a:r>
              <a:rPr lang="ru-RU" sz="1366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гелевые</a:t>
            </a:r>
            <a:r>
              <a:rPr lang="ru-RU" sz="1366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66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ручки</a:t>
            </a:r>
          </a:p>
        </p:txBody>
      </p:sp>
      <p:pic>
        <p:nvPicPr>
          <p:cNvPr id="12304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3870325"/>
            <a:ext cx="8048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821238" y="5100638"/>
            <a:ext cx="4067175" cy="15303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306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5297488"/>
            <a:ext cx="955675" cy="16430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1" name="Прямоугольник 20"/>
          <p:cNvSpPr/>
          <p:nvPr/>
        </p:nvSpPr>
        <p:spPr>
          <a:xfrm>
            <a:off x="5073650" y="5187950"/>
            <a:ext cx="2533650" cy="1319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Аудитории, </a:t>
            </a:r>
          </a:p>
          <a:p>
            <a:pPr>
              <a:defRPr/>
            </a:pPr>
            <a:r>
              <a:rPr lang="ru-RU" sz="1593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задействованные для проведения ГИА, необходимо закрыть, опечатать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7200" y="4379913"/>
            <a:ext cx="4149725" cy="22510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309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4554538"/>
            <a:ext cx="15970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4554538"/>
            <a:ext cx="13525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68313" y="5948363"/>
            <a:ext cx="4127500" cy="722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предупреждения о ведении видеонаблюдения, запрете использования средств связи</a:t>
            </a:r>
          </a:p>
        </p:txBody>
      </p:sp>
      <p:pic>
        <p:nvPicPr>
          <p:cNvPr id="12312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638013"/>
            <a:ext cx="198278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68313" y="3535363"/>
            <a:ext cx="4127500" cy="838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1175" y="3724275"/>
            <a:ext cx="4127500" cy="512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бумагу для печати ЭМ ( в случае применения технологии печати)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800600" y="2565400"/>
            <a:ext cx="4067175" cy="838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66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Стол, находящийся в зоне видимости камер видеонаблюдения для раскладки и упаковки ЭМ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806950" y="4332288"/>
            <a:ext cx="4068763" cy="838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66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программно-аппаратный комплекс для проведения печати ЭМ ( в случае применения технологии)</a:t>
            </a:r>
          </a:p>
        </p:txBody>
      </p:sp>
      <p:pic>
        <p:nvPicPr>
          <p:cNvPr id="33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7" y="1428938"/>
            <a:ext cx="1624013" cy="113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178184" y="116632"/>
            <a:ext cx="8858312" cy="864096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alt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аудиторий ППЭ</a:t>
            </a:r>
            <a:endParaRPr lang="ru-RU" sz="2800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11931" y="358876"/>
            <a:ext cx="8789225" cy="909884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Организация штаба ППЭ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69976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700483" y="4294837"/>
            <a:ext cx="424847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сканер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(сканирование экзаменационных работ участников ЕГЭ)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90033" y="332656"/>
            <a:ext cx="436148" cy="370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290033" y="1772816"/>
            <a:ext cx="436148" cy="370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290033" y="1196752"/>
            <a:ext cx="4361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721998" y="334465"/>
            <a:ext cx="312992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Телефонная связь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718660" y="1772816"/>
            <a:ext cx="313399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видеонаблюдение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1" y="2789233"/>
            <a:ext cx="2373018" cy="143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97" y="979335"/>
            <a:ext cx="2041837" cy="296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5908864" y="3585790"/>
            <a:ext cx="2983616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стол, находящийся в зоне видимости камер видеонаблюдения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830346" y="6070894"/>
            <a:ext cx="402177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сейф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находящийся в зоне видимости видеонаблюдения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3569" y="2483604"/>
            <a:ext cx="316909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персональный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721998" y="1196752"/>
            <a:ext cx="312992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принтер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90032" y="2482136"/>
            <a:ext cx="436148" cy="370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4444907" y="6070892"/>
            <a:ext cx="3571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87045" y="4261464"/>
            <a:ext cx="431615" cy="679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16" y="2455394"/>
            <a:ext cx="1929560" cy="271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1944216" cy="375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 bwMode="auto">
          <a:xfrm>
            <a:off x="5459337" y="3573016"/>
            <a:ext cx="449527" cy="9567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6" y="5087393"/>
            <a:ext cx="2728206" cy="16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53" y="4505201"/>
            <a:ext cx="1516087" cy="15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78184" y="44624"/>
            <a:ext cx="8858312" cy="864096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alt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штаба ППЭ</a:t>
            </a:r>
            <a:endParaRPr lang="ru-RU" sz="2800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5949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548880"/>
          </a:xfrm>
        </p:spPr>
        <p:txBody>
          <a:bodyPr/>
          <a:lstStyle/>
          <a:p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</a:t>
            </a:r>
          </a:p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(столы, стулья) для организаторов вне 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представителей средств массовой информации</a:t>
            </a: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общественных наблюдателей и иных лиц, имеющих право присутствовать в ППЭ в день экзамена. Указанные помещения должны быть изолированы от аудиторий для проведения экзамена.</a:t>
            </a:r>
          </a:p>
          <a:p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http://gkmsk-med.ru/up/Realizovannie_proekti/1453038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09170"/>
            <a:ext cx="3755153" cy="25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7.kommersant.ru/Issues.photo/DAILY/2017/217/KMO_074594_00002_1_t222_2152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09170"/>
            <a:ext cx="3904276" cy="257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9506" y="188640"/>
            <a:ext cx="8858312" cy="864096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организации проведения ГИА</a:t>
            </a:r>
          </a:p>
        </p:txBody>
      </p:sp>
    </p:spTree>
    <p:extLst>
      <p:ext uri="{BB962C8B-B14F-4D97-AF65-F5344CB8AC3E}">
        <p14:creationId xmlns:p14="http://schemas.microsoft.com/office/powerpoint/2010/main" val="22682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5949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2123728" y="983385"/>
            <a:ext cx="4289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58763" indent="-2587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 организаторы ППЭ</a:t>
            </a:r>
          </a:p>
        </p:txBody>
      </p:sp>
      <p:pic>
        <p:nvPicPr>
          <p:cNvPr id="1331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5967"/>
            <a:ext cx="1306824" cy="24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2195736" y="2035204"/>
            <a:ext cx="2355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58763" indent="-2587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ОО</a:t>
            </a:r>
          </a:p>
        </p:txBody>
      </p:sp>
      <p:pic>
        <p:nvPicPr>
          <p:cNvPr id="13318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0" y="2215743"/>
            <a:ext cx="1305237" cy="223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2195736" y="2664758"/>
            <a:ext cx="4534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58763" indent="-2587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ГЭК с </a:t>
            </a:r>
            <a:r>
              <a:rPr lang="ru-RU" alt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токенами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 менее 2)</a:t>
            </a:r>
          </a:p>
          <a:p>
            <a:pPr>
              <a:buFont typeface="Arial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уполномоченные представители ГЭК</a:t>
            </a:r>
          </a:p>
        </p:txBody>
      </p:sp>
      <p:pic>
        <p:nvPicPr>
          <p:cNvPr id="13320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56" y="963577"/>
            <a:ext cx="1604024" cy="18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53" y="2057957"/>
            <a:ext cx="10668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7889140" y="5297910"/>
            <a:ext cx="9763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58" y="3530764"/>
            <a:ext cx="198755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Прямоугольник 12"/>
          <p:cNvSpPr>
            <a:spLocks noChangeArrowheads="1"/>
          </p:cNvSpPr>
          <p:nvPr/>
        </p:nvSpPr>
        <p:spPr bwMode="auto">
          <a:xfrm>
            <a:off x="2195736" y="3587994"/>
            <a:ext cx="3298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58763" indent="-2587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специалисты</a:t>
            </a:r>
          </a:p>
        </p:txBody>
      </p:sp>
      <p:sp>
        <p:nvSpPr>
          <p:cNvPr id="13325" name="Прямоугольник 13"/>
          <p:cNvSpPr>
            <a:spLocks noChangeArrowheads="1"/>
          </p:cNvSpPr>
          <p:nvPr/>
        </p:nvSpPr>
        <p:spPr bwMode="auto">
          <a:xfrm>
            <a:off x="2259605" y="4221088"/>
            <a:ext cx="44726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58763" indent="-2587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работники, ассистенты</a:t>
            </a:r>
          </a:p>
        </p:txBody>
      </p:sp>
      <p:sp>
        <p:nvSpPr>
          <p:cNvPr id="13326" name="Прямоугольник 14"/>
          <p:cNvSpPr>
            <a:spLocks noChangeArrowheads="1"/>
          </p:cNvSpPr>
          <p:nvPr/>
        </p:nvSpPr>
        <p:spPr bwMode="auto">
          <a:xfrm>
            <a:off x="2250008" y="5221649"/>
            <a:ext cx="599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8763" indent="-2587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сотрудники, осуществляющие охрану правопорядка и (или) сотрудники органов внутренних дел (полиции)</a:t>
            </a:r>
          </a:p>
        </p:txBody>
      </p:sp>
      <p:pic>
        <p:nvPicPr>
          <p:cNvPr id="1332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0" y="3479183"/>
            <a:ext cx="10636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0" y="5136033"/>
            <a:ext cx="984250" cy="254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07504" y="-27384"/>
            <a:ext cx="8858312" cy="864096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ГИА в ППЭ присутствуют</a:t>
            </a:r>
            <a:endParaRPr lang="ru-RU" sz="2800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5949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0" y="3254374"/>
            <a:ext cx="18097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4026692"/>
            <a:ext cx="188595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06260" y="1083469"/>
            <a:ext cx="7683500" cy="528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СМИ</a:t>
            </a:r>
          </a:p>
        </p:txBody>
      </p:sp>
      <p:pic>
        <p:nvPicPr>
          <p:cNvPr id="14342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4" y="1878013"/>
            <a:ext cx="159488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27022" y="1727744"/>
            <a:ext cx="5641975" cy="7651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60193" indent="-260193">
              <a:buFont typeface="Arial" panose="020B0604020202020204" pitchFamily="34" charset="0"/>
              <a:buChar char="•"/>
              <a:defRPr/>
            </a:pPr>
            <a:r>
              <a:rPr lang="ru-RU" sz="18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в аудиториях только до момента  выдачи участникам ГИА </a:t>
            </a:r>
            <a:r>
              <a:rPr lang="ru-RU" sz="182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 или до момента начала печати ЭМ</a:t>
            </a:r>
            <a:endParaRPr lang="ru-RU" sz="182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84881" y="2977356"/>
            <a:ext cx="6167437" cy="5540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</a:t>
            </a:r>
          </a:p>
        </p:txBody>
      </p:sp>
      <p:pic>
        <p:nvPicPr>
          <p:cNvPr id="14346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67" y="3423051"/>
            <a:ext cx="13525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060451" y="3789040"/>
            <a:ext cx="6904037" cy="15875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sz="13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входе в ППЭ предъявляют  документ, удостоверяющий личность,  и удостоверение об аккредитации.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sz="13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свободно перемещаться по ППЭ (в ППЭ для участников с ОВЗ, инвалидов и детей-инвалидов рекомендуется направить общественных наблюдателей в каждую аудиторию).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sz="13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Фиксируют все нарушения во время проведения экзамена и доводят до членов ГЭК, заполняют форму 18-МАШ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77" y="5589240"/>
            <a:ext cx="6265983" cy="552450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Орловской области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3655" y="6280434"/>
            <a:ext cx="89757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в ППЭ вышеперечисленных лиц осуществляется при наличии документов,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удостоверяющих личность, и документов, подтверждающих их полномочия</a:t>
            </a:r>
          </a:p>
        </p:txBody>
      </p:sp>
      <p:pic>
        <p:nvPicPr>
          <p:cNvPr id="14350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992" y="1727744"/>
            <a:ext cx="17033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66502" y="116632"/>
            <a:ext cx="8858312" cy="864096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имеющие право находиться </a:t>
            </a:r>
            <a:b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в день экзамена</a:t>
            </a:r>
            <a:endParaRPr lang="ru-RU" sz="2800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0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5949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48456" y="-27384"/>
            <a:ext cx="8651875" cy="71985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</a:t>
            </a:r>
          </a:p>
        </p:txBody>
      </p:sp>
      <p:pic>
        <p:nvPicPr>
          <p:cNvPr id="19459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75" y="3716865"/>
            <a:ext cx="1670449" cy="292633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122238" y="692696"/>
            <a:ext cx="8769350" cy="1656184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Прибытие в ППЭ</a:t>
            </a:r>
          </a:p>
          <a:p>
            <a:pPr>
              <a:defRPr/>
            </a:pPr>
            <a:r>
              <a:rPr lang="ru-RU" spc="-3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pc="-3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spc="-3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7.30  </a:t>
            </a:r>
            <a:r>
              <a:rPr lang="ru-RU" spc="-3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ППЭ, руководитель ОО, члены и  уполномоченные ГЭК</a:t>
            </a:r>
          </a:p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8.00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ППЭ</a:t>
            </a:r>
          </a:p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9.00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работник, общественные наблюдатели, представители охраны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2238" y="2492896"/>
            <a:ext cx="8769350" cy="15774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60193" indent="-260193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8.15  краткий инструктаж для организаторов и работников ППЭ, </a:t>
            </a: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ведомостей и протоколов организаторам</a:t>
            </a:r>
            <a:endParaRPr lang="ru-RU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193" indent="-260193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9.45 выдача  </a:t>
            </a: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 </a:t>
            </a:r>
            <a:r>
              <a:rPr lang="ru-RU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организаторам в аудитории</a:t>
            </a:r>
            <a:endParaRPr lang="ru-RU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2238" y="4202113"/>
            <a:ext cx="5049837" cy="23637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 в аудиториях:</a:t>
            </a:r>
          </a:p>
          <a:p>
            <a:pPr marL="260193" indent="-260193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участников экзамена в аудиториях, протоколы (формы ППЭ-05-01, ППЭ-05-02, 12-02, 12-03, 12-04, ППЭ-16);</a:t>
            </a:r>
          </a:p>
          <a:p>
            <a:pPr marL="260193" indent="-260193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таблички с номером аудитории, ножницы;</a:t>
            </a:r>
          </a:p>
          <a:p>
            <a:pPr marL="260193" indent="-260193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инструкцию, зачитываемую организатором в аудитории перед началом экзамена для участников;</a:t>
            </a:r>
          </a:p>
          <a:p>
            <a:pPr marL="260193" indent="-260193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черновики, конверты для упаковки черновиков;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78463" y="4514850"/>
            <a:ext cx="3040062" cy="17145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Организатору </a:t>
            </a:r>
            <a:r>
              <a:rPr lang="ru-RU" sz="1600" b="1" i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аудитории: </a:t>
            </a:r>
          </a:p>
          <a:p>
            <a:pPr algn="ctr">
              <a:defRPr/>
            </a:pPr>
            <a:r>
              <a:rPr lang="ru-RU" sz="16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ППЭ-06-01 – для размещения  на информационном стенде при входе в ППЭ</a:t>
            </a:r>
          </a:p>
        </p:txBody>
      </p:sp>
      <p:pic>
        <p:nvPicPr>
          <p:cNvPr id="19465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070350"/>
            <a:ext cx="9461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73525"/>
            <a:ext cx="13096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4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5949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541" y="3856456"/>
            <a:ext cx="4294188" cy="2981715"/>
          </a:xfr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337ED-E368-48B9-89F9-EA426EE2220D}" type="slidenum">
              <a:rPr lang="ru-RU" altLang="ru-RU"/>
              <a:pPr>
                <a:defRPr/>
              </a:pPr>
              <a:t>18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66675" y="1124744"/>
            <a:ext cx="2997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9:00 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2599" y="2957513"/>
            <a:ext cx="8482014" cy="40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Паспортный контроль. Организатор на входе в ППЭ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594100"/>
            <a:ext cx="4680644" cy="903288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документ, удостоверяющий личность участника, наличие его в списке распределения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92613" y="45811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у обучающегося документа,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личность ПИСЬМЕННО подтверждает сопровождающий в форме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ППЭ-20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вне аудитории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2599" y="1811338"/>
            <a:ext cx="8482013" cy="91440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вне аудитории указывают участникам на необходимость оставить личные вещи (в специально выделенном в ППЭ месте для личных вещей участников)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30525" y="1124744"/>
            <a:ext cx="6034088" cy="599281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 осуществляет контроль за организацией входа участников в ППЭ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18729" y="5949280"/>
            <a:ext cx="4468812" cy="712787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 участников в аудитории </a:t>
            </a:r>
            <a:br>
              <a:rPr lang="ru-RU" sz="15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автоматизированным распределением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51675" y="116632"/>
            <a:ext cx="8858312" cy="864096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alt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входа в  </a:t>
            </a:r>
            <a:r>
              <a:rPr lang="ru-RU" alt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2800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8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5949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1650" y="836712"/>
            <a:ext cx="8328025" cy="715045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допускаются в ППЭ в случаях: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1650" y="1700808"/>
            <a:ext cx="8328025" cy="659681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участника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списках распределения в данный ППЭ на данный экзамен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1650" y="2492896"/>
            <a:ext cx="8328025" cy="648072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 от сдачи запрещённых средств, в том числе средств связи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1650" y="3284984"/>
            <a:ext cx="8328025" cy="84016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у выпускника прошлых лет документа удостоверяющего личность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1650" y="4264149"/>
            <a:ext cx="8328025" cy="965051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Опоздание не является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 участника в ППЭ!!!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378128"/>
            <a:ext cx="8362131" cy="1147216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 допуска  или опоздания участника ГИА в ППЭ  руководителем ППЭ и членом ГЭК составляется акт в свободной форме.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7544" y="33746"/>
            <a:ext cx="8362132" cy="730958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alt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входа в ППЭ</a:t>
            </a:r>
            <a:endParaRPr lang="ru-RU" sz="2800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31032" y="2060848"/>
            <a:ext cx="8712968" cy="2016224"/>
          </a:xfrm>
        </p:spPr>
        <p:txBody>
          <a:bodyPr>
            <a:normAutofit/>
          </a:bodyPr>
          <a:lstStyle/>
          <a:p>
            <a:r>
              <a:rPr lang="ru-RU" sz="3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РАСПРЕДЕЛЕНИЯ </a:t>
            </a:r>
            <a:br>
              <a:rPr lang="ru-RU" sz="3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ЭКЗАМЕН ЯВКА СТРОГО ОБЯЗАТЕЛЬНА!!!</a:t>
            </a:r>
          </a:p>
        </p:txBody>
      </p:sp>
    </p:spTree>
    <p:extLst>
      <p:ext uri="{BB962C8B-B14F-4D97-AF65-F5344CB8AC3E}">
        <p14:creationId xmlns:p14="http://schemas.microsoft.com/office/powerpoint/2010/main" val="10993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5949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AA89A-3ECD-4F2D-B187-02F50AF540B1}" type="slidenum">
              <a:rPr lang="ru-RU" altLang="ru-RU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044" y="908720"/>
            <a:ext cx="5340350" cy="19589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b="1" i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 аудитории проводит инструктаж участников. Первая часть инструктажа в 9.50 о: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проведения экзамена;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правилах оформления экзаменационной работы;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экзамена;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подачи апелляции;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 удаления с экзамена;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и месте ознакомления с результатами;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 записи на КИМ и черновиках не обрабатываются и не проверяются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07063" y="1772816"/>
            <a:ext cx="3152775" cy="13477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 начало, продолжительность и время окончания экзамена, фиксируется время начала и окончания на доске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3413" y="3571875"/>
            <a:ext cx="3152775" cy="17049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проверяют правильность заполнения регистрационных полей бланков участниками;</a:t>
            </a:r>
          </a:p>
          <a:p>
            <a:pPr algn="ctr">
              <a:defRPr/>
            </a:pPr>
            <a:r>
              <a:rPr lang="ru-RU" sz="14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проверяют соответствие данных участника в бланке регистрации и документе, удостоверяющем личность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2713" y="3789040"/>
            <a:ext cx="5335587" cy="18975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часть инструктажа не ранее 10.00:</a:t>
            </a:r>
          </a:p>
          <a:p>
            <a:pPr>
              <a:defRPr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ГИА-11</a:t>
            </a:r>
            <a:r>
              <a:rPr lang="ru-RU" sz="14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Выполняется </a:t>
            </a:r>
            <a:r>
              <a:rPr lang="ru-RU" sz="14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ЭМ с электронного носителя ( в 10.00</a:t>
            </a:r>
            <a:r>
              <a:rPr lang="ru-RU" sz="14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defRPr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</a:t>
            </a:r>
            <a:r>
              <a:rPr lang="ru-RU" sz="14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Вскрытие пакета с ЭМ;</a:t>
            </a:r>
            <a:endParaRPr lang="ru-RU" sz="1400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проверяет качество печати контрольного листа;</a:t>
            </a:r>
          </a:p>
          <a:p>
            <a:pPr>
              <a:defRPr/>
            </a:pPr>
            <a:r>
              <a:rPr lang="ru-RU" sz="14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раздает участникам ИК в произвольном порядке;</a:t>
            </a:r>
          </a:p>
          <a:p>
            <a:pPr>
              <a:defRPr/>
            </a:pPr>
            <a:r>
              <a:rPr lang="ru-RU" sz="14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заполнить бланки регистрации и регистрационные поля бланков ответов, проверив качество и комплектацию полученного ИК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713" y="5805265"/>
            <a:ext cx="8753475" cy="864095"/>
          </a:xfrm>
          <a:prstGeom prst="roundRect">
            <a:avLst/>
          </a:prstGeom>
          <a:solidFill>
            <a:srgbClr val="006AB3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ГИА-11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 осуществляет контроль  за процедурой использования Станции печати ЭМ, вскрытия сейф-пакета с ЭМ  и его последующего использования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341563" y="3405188"/>
            <a:ext cx="954087" cy="1254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411788" y="4721225"/>
            <a:ext cx="338137" cy="42703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804248" y="3192613"/>
            <a:ext cx="700088" cy="379262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96044" y="2950269"/>
            <a:ext cx="5315744" cy="7667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66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Продемонстрировать участникам </a:t>
            </a:r>
            <a:r>
              <a:rPr lang="ru-RU" sz="1366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lang="ru-RU" sz="1366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целостность упаковки </a:t>
            </a:r>
            <a:r>
              <a:rPr lang="ru-RU" sz="1366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сейф-пакета</a:t>
            </a:r>
            <a:endParaRPr lang="ru-RU" sz="1366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625" y="1124744"/>
            <a:ext cx="3527871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Общественным наблюдателям необходимо проверить целостность ЭМ</a:t>
            </a:r>
            <a:endParaRPr lang="ru-RU" sz="1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9506" y="44624"/>
            <a:ext cx="8858312" cy="864096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проведения экзамена в аудитории ППЭ</a:t>
            </a:r>
            <a:endParaRPr lang="ru-RU" sz="2800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1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5949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862" y="1262634"/>
            <a:ext cx="8229600" cy="504056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Математика: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144055"/>
            <a:ext cx="5007868" cy="17088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 утверждении единого расписания и продолжительности проведения   экзамена по каждому учебному предмету, перечня средств обучения и воспитания, используемых при его проведении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8184" y="116632"/>
            <a:ext cx="8858312" cy="864096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 и воспитания</a:t>
            </a:r>
            <a:endParaRPr lang="ru-RU" sz="2800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27384"/>
            <a:ext cx="921067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28" y="1196752"/>
            <a:ext cx="8913168" cy="5256584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 за порядком и не допускает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разговоров  участников между собой, обмена любыми материалами и предметами между участниками;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уведомлений о регистрации на экзамены, средств связи, электронно-вычислительной техники, фото, аудио и видеоаппаратуры, письменных заметок, справочных материалов  и иных средств хранения и передачи информации;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произвольного выхода участника из аудитории и перемещения по ППЭ без сопровождения организатора вне аудитории;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обучающимся, выпускникам прошлых лет, в том числе в передаче им средств связи, электронно-вычислительной техники, фото, аудио и видеоаппаратуры, справочных материалов, письменных заметок и иных средств хранения и передачи информации;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выноса из аудиторий и ППЭ экзаменационных материалов на бумажном или электронном носителях, письменных принадлежностей, фотографирования или переписывания  экзаменационных материалов участниками, а также ассистентами или техническими специалистами;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содействия  участникам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 лицами, находящимися в ППЭ.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в аудитории следят  за состоянием участников и при ухудшении самочувствия направляют участников в сопровождении организаторов вне аудиторий в медицинский пункт.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случае организатор в аудитории рекомендует участнику завершить экзамен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прийти на пересдачу.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6018" y="116632"/>
            <a:ext cx="8858312" cy="1008112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организатора </a:t>
            </a:r>
            <a:b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во время </a:t>
            </a:r>
            <a:r>
              <a:rPr lang="ru-RU" alt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endParaRPr lang="ru-RU" sz="2800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5949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525963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обязан: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1.Выдать по просьбе участника дополнительный бланк ответов №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 когда в области ответов основного бланка ответов № 2 Лист № 1 и Лист № 2  не осталось места).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Выдать по просьбе участника дополнительные черновики.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Проверить комплектность оставленных на рабочем месте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выхода участника из аудитории).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Зафиксировать  время отсутствия  участников во время выхода из аудитории в форме ППЭ-12-04 –МАШ.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59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59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9506" y="188640"/>
            <a:ext cx="8858312" cy="1008112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организатора </a:t>
            </a:r>
            <a:b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во время экзамена</a:t>
            </a:r>
            <a:endParaRPr lang="ru-RU" sz="2800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5949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7"/>
          <a:stretch>
            <a:fillRect/>
          </a:stretch>
        </p:blipFill>
        <p:spPr bwMode="auto">
          <a:xfrm>
            <a:off x="7452320" y="1078361"/>
            <a:ext cx="1656755" cy="127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9"/>
            <a:ext cx="8229600" cy="504056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30 мин и за 5 минут до окончания выполнения экзаменационной работы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 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скором завершении экзамена и  необходимости переноса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черновиков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в бланки ответов;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истечении установленного времени  объявляет об окончании выполнения экзаменационной работы;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 сбор ЭМ, помещенных участниками на край стола своего рабочего места;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упаковывает бланки, КИМ 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черновики;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извлекает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CD-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 из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CD-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привода Станции печати и убирает его в сейф-пакет;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 формы ППЭ, собирает подписи участников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ГИА;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сдают все ЭМ в упакованном виде  руководителю ППЭ в штабе ППЭ.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8B441-6A49-4FFB-A5D9-DBFD4FC3B70A}" type="slidenum">
              <a:rPr lang="ru-RU" altLang="ru-RU"/>
              <a:pPr>
                <a:defRPr/>
              </a:pPr>
              <a:t>24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6075" y="4797152"/>
            <a:ext cx="8474075" cy="727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 аудитории: демонстрирует запечатанные возвратные пакеты с ЭМ участников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ГИА;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 на видеокамеру все данные протокол ППЭ-05-02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предмет, кол-во участников, ЭМ, время и др.)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6075" y="5805264"/>
            <a:ext cx="8474075" cy="733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покидают ППЭ после передачи всех ЭМ руководителю ППЭ </a:t>
            </a:r>
            <a:br>
              <a:rPr lang="ru-RU" sz="1593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93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с разрешения руководителя </a:t>
            </a:r>
            <a:r>
              <a:rPr lang="ru-RU" sz="1593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endParaRPr lang="ru-RU" sz="1593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9506" y="44624"/>
            <a:ext cx="8858312" cy="1008112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</a:t>
            </a:r>
            <a:b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организаторов в аудитории</a:t>
            </a:r>
            <a:endParaRPr lang="ru-RU" sz="2800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5949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294888"/>
            <a:ext cx="8784976" cy="4014432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в Штабе ППЭ с включенным видеонаблюдением  в присутствии члена ГЭК получает  от всех ответственных организаторов в аудитории следующие материалы, вскрывая их и пересчитывая:</a:t>
            </a:r>
          </a:p>
          <a:p>
            <a:pPr algn="ctr">
              <a:defRPr/>
            </a:pP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72" indent="-285772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бланками регистрации, с бланками ответов № 1, с бланками ответов № 2 Лист № 1 и Лист №2  (в том числе с дополнительными бланками ответов № 2);</a:t>
            </a:r>
          </a:p>
          <a:p>
            <a:pPr marL="285772" indent="-285772" algn="just">
              <a:buFont typeface="Wingdings" panose="05000000000000000000" pitchFamily="2" charset="2"/>
              <a:buChar char="ü"/>
              <a:defRPr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72" indent="-285772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(или сейф-пакеты) с вложенными в них КИМ;</a:t>
            </a:r>
          </a:p>
          <a:p>
            <a:pPr marL="285772" indent="-285772" algn="just">
              <a:buFont typeface="Wingdings" panose="05000000000000000000" pitchFamily="2" charset="2"/>
              <a:buChar char="ü"/>
              <a:defRPr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72" indent="-285772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испорченными/бракованными ИК;</a:t>
            </a:r>
          </a:p>
          <a:p>
            <a:pPr marL="285772" indent="-285772" algn="just">
              <a:buFont typeface="Wingdings" panose="05000000000000000000" pitchFamily="2" charset="2"/>
              <a:buChar char="ü"/>
              <a:defRPr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72" indent="-285772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 с использованными черновиками; неиспользованные черновики;</a:t>
            </a:r>
          </a:p>
          <a:p>
            <a:pPr marL="285772" indent="-285772" algn="just">
              <a:buFont typeface="Wingdings" panose="05000000000000000000" pitchFamily="2" charset="2"/>
              <a:buChar char="ü"/>
              <a:defRPr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72" indent="-285772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использованные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CD-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диски с ЭМ, вложенные в сейф-пакет;</a:t>
            </a:r>
          </a:p>
          <a:p>
            <a:pPr marL="285772" indent="-285772" algn="just">
              <a:buFont typeface="Wingdings" panose="05000000000000000000" pitchFamily="2" charset="2"/>
              <a:buChar char="ü"/>
              <a:defRPr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72" indent="-285772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ППЭ.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0"/>
            <a:ext cx="9143999" cy="403225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66675" y="-36513"/>
            <a:ext cx="9210675" cy="106521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6176" y="135284"/>
            <a:ext cx="8858312" cy="1709540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</a:t>
            </a:r>
          </a:p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руководителя ППЭ и члена </a:t>
            </a:r>
          </a:p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(уполномоченного) ГЭК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9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5949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8288" y="1340768"/>
            <a:ext cx="8518525" cy="582613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5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ВДП с бланками участников ЕГЭ и формы ППЭ  передаются руководителем ППЭ техническому специалисту для сканирования</a:t>
            </a:r>
          </a:p>
        </p:txBody>
      </p:sp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0" y="58737"/>
            <a:ext cx="9144000" cy="11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7081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7081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7081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7081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7081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70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70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70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70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288" y="2132856"/>
            <a:ext cx="8518525" cy="582612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5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Технический специалист обеспечивает качественное сканирование  сначала бланков ответов участников ЕГЭ,  потом форм ППЭ, и возвращает их руководителю </a:t>
            </a:r>
            <a:r>
              <a:rPr lang="ru-RU" sz="159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159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8288" y="2996952"/>
            <a:ext cx="8518525" cy="338137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5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 ГЭК проверяет   данные о количестве отсканированных бланков по аудиториям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8288" y="3573016"/>
            <a:ext cx="8518525" cy="582612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5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9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и член ГЭК несут полную ответственность за экспортируемые данные, используя все технические и организационные методы контроля.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8288" y="4293096"/>
            <a:ext cx="8518525" cy="582613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5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корректности всех данных технический специалист экспортирует  электронные образы бланков и форм ППЭ в зашифрованном виде в </a:t>
            </a:r>
            <a:r>
              <a:rPr lang="ru-RU" sz="159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РЦОИ</a:t>
            </a:r>
            <a:endParaRPr lang="ru-RU" sz="159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1947" y="5013176"/>
            <a:ext cx="8518525" cy="827087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5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 ГЭК и технический специалист ожидают в штабе ППЭ подтверждения от РЦОИ факта успешного получения и расшифровки переданного пакета с электронными образами бланков и форм </a:t>
            </a:r>
            <a:r>
              <a:rPr lang="ru-RU" sz="159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159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1947" y="5949280"/>
            <a:ext cx="8518525" cy="582613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5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в ППЭ не проводилось сканирование бланков, то оригиналы бланков и КИМ должны быть переданы в РЦОИ в тот же </a:t>
            </a:r>
            <a:r>
              <a:rPr lang="ru-RU" sz="159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endParaRPr lang="ru-RU" sz="159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55E84-735D-4790-8FC7-1616BEC31DFB}" type="slidenum">
              <a:rPr lang="ru-RU" altLang="ru-RU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8394" y="58737"/>
            <a:ext cx="8858312" cy="1133476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ЭМ в штабе ППЭ </a:t>
            </a:r>
            <a:b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передача образов бланков в РЦОИ</a:t>
            </a:r>
          </a:p>
        </p:txBody>
      </p:sp>
    </p:spTree>
    <p:extLst>
      <p:ext uri="{BB962C8B-B14F-4D97-AF65-F5344CB8AC3E}">
        <p14:creationId xmlns:p14="http://schemas.microsoft.com/office/powerpoint/2010/main" val="214073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96780" y="125797"/>
            <a:ext cx="8767708" cy="1214446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обратить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b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следующие моменты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39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бъект 10"/>
          <p:cNvSpPr txBox="1">
            <a:spLocks/>
          </p:cNvSpPr>
          <p:nvPr/>
        </p:nvSpPr>
        <p:spPr>
          <a:xfrm>
            <a:off x="196780" y="1844825"/>
            <a:ext cx="8856984" cy="38884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не имеют права свободно перемещаться по аудитории;</a:t>
            </a:r>
          </a:p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не имеют права выходить из аудитории без разрешения организатора;</a:t>
            </a:r>
          </a:p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не имеют права общаться друг с другом как устно, так и письменно, передавать друг другу какие-то ни было материалы;</a:t>
            </a:r>
          </a:p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не имеют права пересаживаться на другое место;</a:t>
            </a:r>
          </a:p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фиксирование фактов наличия в аудитории менее или более </a:t>
            </a:r>
            <a:b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2-х организаторов;</a:t>
            </a:r>
          </a:p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участники, закончившие выполнение экзаменационных заданий досрочно покидают ППЭ</a:t>
            </a:r>
          </a:p>
          <a:p>
            <a:pPr algn="just"/>
            <a:endParaRPr lang="ru-RU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8184" y="188640"/>
            <a:ext cx="8858312" cy="1152128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обратить внимание</a:t>
            </a:r>
            <a:b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следующие моменты:</a:t>
            </a:r>
            <a:endParaRPr lang="ru-RU" sz="2800" b="1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3"/>
            <a:ext cx="8858312" cy="1214446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Общественным наблюдателям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2844" y="1787636"/>
            <a:ext cx="8858312" cy="18573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108000" anchor="ctr"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Запрещается</a:t>
            </a:r>
          </a:p>
          <a:p>
            <a:pPr algn="ctr">
              <a:defRPr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и использовать средства связи, электронно-вычислительную технику, фото, аудио и видеоаппаратуру, и иные средства передачи информации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6181" y="4077072"/>
            <a:ext cx="8858312" cy="21602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Оказывать содействие участникам ГИА,  в том числе передавать им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8184" y="188640"/>
            <a:ext cx="8858312" cy="1152128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alt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Общественному наблюдателю</a:t>
            </a:r>
            <a:endParaRPr lang="ru-RU" sz="2800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712968" cy="5688632"/>
          </a:xfrm>
        </p:spPr>
        <p:txBody>
          <a:bodyPr>
            <a:normAutofit/>
          </a:bodyPr>
          <a:lstStyle/>
          <a:p>
            <a:endParaRPr lang="ru-RU" sz="5400" b="1" dirty="0" smtClean="0">
              <a:solidFill>
                <a:srgbClr val="FFFF00"/>
              </a:solidFill>
            </a:endParaRPr>
          </a:p>
          <a:p>
            <a:endParaRPr lang="ru-RU" sz="800" b="1" dirty="0" smtClean="0">
              <a:solidFill>
                <a:srgbClr val="FFFF00"/>
              </a:solidFill>
            </a:endParaRPr>
          </a:p>
          <a:p>
            <a:r>
              <a:rPr lang="ru-RU" sz="5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endParaRPr lang="en-US" sz="1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www.orcoko.ru</a:t>
            </a:r>
          </a:p>
          <a:p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ел. 8(4862) 73-17-79, 43-25-96  (доб. 102, 138)</a:t>
            </a:r>
          </a:p>
          <a:p>
            <a:r>
              <a:rPr lang="en-US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orel@orcoko.ru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42844" y="44624"/>
            <a:ext cx="8858312" cy="1053899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Нормативные правовые документы, регламентирующие общественное наблюдение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196752"/>
            <a:ext cx="8429684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закон от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29.12.2012 года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273-ФЗ «Об образовании в Российской Федерации»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144" y="1673513"/>
            <a:ext cx="8429684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spc="-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</a:t>
            </a:r>
            <a:r>
              <a:rPr lang="ru-RU" sz="1600" spc="-3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28.06.2013 года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491 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олимпиады школьников»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157192"/>
            <a:ext cx="8429684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Департамент образования Орловской области от  06.03.2018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303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организации работы по подготовке и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всероссийских проверочных работ, региональных процедур оценки качества образования на территории Орловской области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4202504"/>
            <a:ext cx="8406852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 anchor="b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Минобрнауки  России  от 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26.12.2013 года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 1400  «Об утверждении  Порядка  проведения  государственной  итоговой  аттестации  по образовательным  программам  среднего  общего  образования»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04" y="3266399"/>
            <a:ext cx="8406852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tIns="0" bIns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Минобрнауки  России  от 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25.12.2013 года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1394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утверждении  Порядка  проведения  государственной  итоговой  аттестации  по образовательным  программам 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основного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общего  образования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96752"/>
            <a:ext cx="391960" cy="2462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1673514"/>
            <a:ext cx="391960" cy="1323438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3266400"/>
            <a:ext cx="391960" cy="738664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505" y="4202504"/>
            <a:ext cx="391960" cy="738664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7505" y="5157191"/>
            <a:ext cx="391960" cy="1477329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3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5"/>
          <p:cNvSpPr txBox="1">
            <a:spLocks/>
          </p:cNvSpPr>
          <p:nvPr/>
        </p:nvSpPr>
        <p:spPr>
          <a:xfrm>
            <a:off x="214282" y="764704"/>
            <a:ext cx="8786874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Общественное наблюдение осуществляется при проведении 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971600" y="1337348"/>
            <a:ext cx="1381599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9552" y="2057429"/>
            <a:ext cx="2775252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Государственной итоговой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аттестации (ГИА)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4263479"/>
            <a:ext cx="774152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присутствием в местах проведения ГИА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999759" y="1337348"/>
            <a:ext cx="1381599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17710" y="2057429"/>
            <a:ext cx="3005489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Всероссийской олимпиады школьников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олимпиад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школьников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7027918" y="1337348"/>
            <a:ext cx="1381599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444208" y="2057428"/>
            <a:ext cx="2554244" cy="1631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Всероссийских проверочных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 (ВПР),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региональных процедур оценки качества образования</a:t>
            </a:r>
          </a:p>
        </p:txBody>
      </p:sp>
      <p:sp>
        <p:nvSpPr>
          <p:cNvPr id="5" name="Стрелка углом вверх 4"/>
          <p:cNvSpPr/>
          <p:nvPr/>
        </p:nvSpPr>
        <p:spPr>
          <a:xfrm rot="5400000">
            <a:off x="1558" y="3492205"/>
            <a:ext cx="1580044" cy="792088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углом вверх 18"/>
          <p:cNvSpPr/>
          <p:nvPr/>
        </p:nvSpPr>
        <p:spPr>
          <a:xfrm rot="5400000">
            <a:off x="179512" y="4797152"/>
            <a:ext cx="1224136" cy="792088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5190291"/>
            <a:ext cx="773882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Дистанционно  с использованием информационно-телекоммуникационных технологий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47853" y="142853"/>
            <a:ext cx="8996147" cy="1214446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Требования, предъявляемые</a:t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общественным наблюдателям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497" y="3227492"/>
            <a:ext cx="396044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юбой 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получивший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аккредитацию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установленным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</a:t>
            </a:r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5"/>
          <p:cNvSpPr txBox="1">
            <a:spLocks/>
          </p:cNvSpPr>
          <p:nvPr/>
        </p:nvSpPr>
        <p:spPr>
          <a:xfrm>
            <a:off x="35496" y="1643049"/>
            <a:ext cx="3960440" cy="12429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качестве общественного наблюдателя может быть привлечен:</a:t>
            </a:r>
          </a:p>
        </p:txBody>
      </p:sp>
      <p:sp>
        <p:nvSpPr>
          <p:cNvPr id="10" name="Подзаголовок 5"/>
          <p:cNvSpPr txBox="1">
            <a:spLocks/>
          </p:cNvSpPr>
          <p:nvPr/>
        </p:nvSpPr>
        <p:spPr>
          <a:xfrm>
            <a:off x="4139952" y="1628800"/>
            <a:ext cx="4861204" cy="12572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Запрещено участвовать в качестве общественного наблюдателя в ППЭ гражданину,  у которого:</a:t>
            </a:r>
            <a:endParaRPr lang="ru-RU" sz="23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2996952"/>
            <a:ext cx="4861204" cy="37856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существует личная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заинтересованность (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близкие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родственники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принимают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ГИА, являются работниками ППЭ и др.), что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 повлиять на объективное исполнение возложенных на него обязанностей и при которой возникает противоречие между личной заинтересованностью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общественного наблюдателя и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законными интересами обучающихся, их родителей (законных представителей), иных заинтересованных лиц, способное привести к причинению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вреда этим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законным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интересам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9506" y="173160"/>
            <a:ext cx="8858312" cy="1239616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Требования, предъявляемые 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общественным наблюдателям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88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3"/>
            <a:ext cx="8786874" cy="693859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ШАГ  1:  Подать заявление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9816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5"/>
          <p:cNvSpPr txBox="1">
            <a:spLocks/>
          </p:cNvSpPr>
          <p:nvPr/>
        </p:nvSpPr>
        <p:spPr>
          <a:xfrm>
            <a:off x="214282" y="980728"/>
            <a:ext cx="8786874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Подать заявление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письменном виде 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 право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115616" y="1490008"/>
            <a:ext cx="2169360" cy="782968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544772" y="1490008"/>
            <a:ext cx="2169360" cy="782968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2354104"/>
            <a:ext cx="3429024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Аккредитующийся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гражданин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2354104"/>
            <a:ext cx="4574882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Уполномоченное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лицо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основании документа, удостоверяющего личность, и оформленной в установленном порядке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доверенности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433044"/>
            <a:ext cx="8786874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Подача заявлений об аккредитации в качестве общественного наблюдателя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осуществляется в сроки, установленные Порядком аккредитации,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орган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исполнительной власти субъекта Российской Федерации, осуществляющий государственное управление в сфере образования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Орловской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49622" y="116632"/>
            <a:ext cx="8786874" cy="693859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ШАГ  1:  Подать заявление</a:t>
            </a:r>
            <a:endParaRPr lang="ru-RU" sz="51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3"/>
            <a:ext cx="8715436" cy="1214446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ШАГ 2: Получить документ (удостоверение), подтверждающий полномочия общественного  наблюдателя, в соответствии с поданным заявлением</a:t>
            </a:r>
            <a:endParaRPr lang="ru-RU" sz="2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8220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5786" y="2996952"/>
            <a:ext cx="8215370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Получить удостоверение необходимо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адресу: г.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Орел,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Полесская,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24, 2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этаж, кабинет №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 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8-4862) 73-17-79,  доб. 102, 138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861048"/>
            <a:ext cx="8215370" cy="19193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36000" bIns="36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Аккредитующая организация имеет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дать мотивированный отказ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гражданину, подавшему заявление на участие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ГИА,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олимпиад школьников, ВПР, региональных процедур оценки качества образования  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качестве общественного наблюдателя в случае выявления недостоверных данных, указанных в заявлении, и возможности возникновения конфликта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интересов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1484784"/>
            <a:ext cx="8215370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об аккредитации гражданина в качестве общественного наблюдателя принимается в течение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одного рабочего дня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момента принятия заявления и выполнения всех условий, которые дают право гражданину аккредитоваться в качестве общественного наблюдателя.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484784"/>
            <a:ext cx="357190" cy="13261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72000" bIns="144000"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2996952"/>
            <a:ext cx="357190" cy="709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72000" bIns="144000">
            <a:spAutoFit/>
          </a:bodyPr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5496" y="3878624"/>
            <a:ext cx="384485" cy="1885755"/>
          </a:xfrm>
          <a:custGeom>
            <a:avLst/>
            <a:gdLst>
              <a:gd name="connsiteX0" fmla="*/ 0 w 357190"/>
              <a:gd name="connsiteY0" fmla="*/ 0 h 1612800"/>
              <a:gd name="connsiteX1" fmla="*/ 357190 w 357190"/>
              <a:gd name="connsiteY1" fmla="*/ 0 h 1612800"/>
              <a:gd name="connsiteX2" fmla="*/ 357190 w 357190"/>
              <a:gd name="connsiteY2" fmla="*/ 1612800 h 1612800"/>
              <a:gd name="connsiteX3" fmla="*/ 0 w 357190"/>
              <a:gd name="connsiteY3" fmla="*/ 1612800 h 1612800"/>
              <a:gd name="connsiteX4" fmla="*/ 0 w 357190"/>
              <a:gd name="connsiteY4" fmla="*/ 0 h 1612800"/>
              <a:gd name="connsiteX0" fmla="*/ 0 w 425428"/>
              <a:gd name="connsiteY0" fmla="*/ 0 h 1953994"/>
              <a:gd name="connsiteX1" fmla="*/ 357190 w 425428"/>
              <a:gd name="connsiteY1" fmla="*/ 0 h 1953994"/>
              <a:gd name="connsiteX2" fmla="*/ 425428 w 425428"/>
              <a:gd name="connsiteY2" fmla="*/ 1953994 h 1953994"/>
              <a:gd name="connsiteX3" fmla="*/ 0 w 425428"/>
              <a:gd name="connsiteY3" fmla="*/ 1612800 h 1953994"/>
              <a:gd name="connsiteX4" fmla="*/ 0 w 425428"/>
              <a:gd name="connsiteY4" fmla="*/ 0 h 1953994"/>
              <a:gd name="connsiteX0" fmla="*/ 27296 w 452724"/>
              <a:gd name="connsiteY0" fmla="*/ 0 h 1953994"/>
              <a:gd name="connsiteX1" fmla="*/ 384486 w 452724"/>
              <a:gd name="connsiteY1" fmla="*/ 0 h 1953994"/>
              <a:gd name="connsiteX2" fmla="*/ 452724 w 452724"/>
              <a:gd name="connsiteY2" fmla="*/ 1953994 h 1953994"/>
              <a:gd name="connsiteX3" fmla="*/ 0 w 452724"/>
              <a:gd name="connsiteY3" fmla="*/ 1885755 h 1953994"/>
              <a:gd name="connsiteX4" fmla="*/ 27296 w 452724"/>
              <a:gd name="connsiteY4" fmla="*/ 0 h 1953994"/>
              <a:gd name="connsiteX0" fmla="*/ 27296 w 398133"/>
              <a:gd name="connsiteY0" fmla="*/ 0 h 1926699"/>
              <a:gd name="connsiteX1" fmla="*/ 384486 w 398133"/>
              <a:gd name="connsiteY1" fmla="*/ 0 h 1926699"/>
              <a:gd name="connsiteX2" fmla="*/ 398133 w 398133"/>
              <a:gd name="connsiteY2" fmla="*/ 1926699 h 1926699"/>
              <a:gd name="connsiteX3" fmla="*/ 0 w 398133"/>
              <a:gd name="connsiteY3" fmla="*/ 1885755 h 1926699"/>
              <a:gd name="connsiteX4" fmla="*/ 27296 w 398133"/>
              <a:gd name="connsiteY4" fmla="*/ 0 h 1926699"/>
              <a:gd name="connsiteX0" fmla="*/ 13648 w 384485"/>
              <a:gd name="connsiteY0" fmla="*/ 0 h 1926699"/>
              <a:gd name="connsiteX1" fmla="*/ 370838 w 384485"/>
              <a:gd name="connsiteY1" fmla="*/ 0 h 1926699"/>
              <a:gd name="connsiteX2" fmla="*/ 384485 w 384485"/>
              <a:gd name="connsiteY2" fmla="*/ 1926699 h 1926699"/>
              <a:gd name="connsiteX3" fmla="*/ 0 w 384485"/>
              <a:gd name="connsiteY3" fmla="*/ 1926698 h 1926699"/>
              <a:gd name="connsiteX4" fmla="*/ 13648 w 384485"/>
              <a:gd name="connsiteY4" fmla="*/ 0 h 1926699"/>
              <a:gd name="connsiteX0" fmla="*/ 13648 w 384485"/>
              <a:gd name="connsiteY0" fmla="*/ 0 h 1926699"/>
              <a:gd name="connsiteX1" fmla="*/ 370838 w 384485"/>
              <a:gd name="connsiteY1" fmla="*/ 0 h 1926699"/>
              <a:gd name="connsiteX2" fmla="*/ 384485 w 384485"/>
              <a:gd name="connsiteY2" fmla="*/ 1926699 h 1926699"/>
              <a:gd name="connsiteX3" fmla="*/ 0 w 384485"/>
              <a:gd name="connsiteY3" fmla="*/ 1926698 h 1926699"/>
              <a:gd name="connsiteX4" fmla="*/ 13648 w 384485"/>
              <a:gd name="connsiteY4" fmla="*/ 0 h 1926699"/>
              <a:gd name="connsiteX0" fmla="*/ 13648 w 384485"/>
              <a:gd name="connsiteY0" fmla="*/ 0 h 1926698"/>
              <a:gd name="connsiteX1" fmla="*/ 370838 w 384485"/>
              <a:gd name="connsiteY1" fmla="*/ 0 h 1926698"/>
              <a:gd name="connsiteX2" fmla="*/ 384485 w 384485"/>
              <a:gd name="connsiteY2" fmla="*/ 1858460 h 1926698"/>
              <a:gd name="connsiteX3" fmla="*/ 0 w 384485"/>
              <a:gd name="connsiteY3" fmla="*/ 1926698 h 1926698"/>
              <a:gd name="connsiteX4" fmla="*/ 13648 w 384485"/>
              <a:gd name="connsiteY4" fmla="*/ 0 h 1926698"/>
              <a:gd name="connsiteX0" fmla="*/ 13648 w 384485"/>
              <a:gd name="connsiteY0" fmla="*/ 0 h 1885755"/>
              <a:gd name="connsiteX1" fmla="*/ 370838 w 384485"/>
              <a:gd name="connsiteY1" fmla="*/ 0 h 1885755"/>
              <a:gd name="connsiteX2" fmla="*/ 384485 w 384485"/>
              <a:gd name="connsiteY2" fmla="*/ 1858460 h 1885755"/>
              <a:gd name="connsiteX3" fmla="*/ 0 w 384485"/>
              <a:gd name="connsiteY3" fmla="*/ 1885755 h 1885755"/>
              <a:gd name="connsiteX4" fmla="*/ 13648 w 384485"/>
              <a:gd name="connsiteY4" fmla="*/ 0 h 188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485" h="1885755">
                <a:moveTo>
                  <a:pt x="13648" y="0"/>
                </a:moveTo>
                <a:lnTo>
                  <a:pt x="370838" y="0"/>
                </a:lnTo>
                <a:lnTo>
                  <a:pt x="384485" y="1858460"/>
                </a:lnTo>
                <a:cubicBezTo>
                  <a:pt x="256323" y="1858460"/>
                  <a:pt x="128162" y="1844811"/>
                  <a:pt x="0" y="1885755"/>
                </a:cubicBezTo>
                <a:cubicBezTo>
                  <a:pt x="4549" y="1243522"/>
                  <a:pt x="9099" y="642233"/>
                  <a:pt x="13648" y="0"/>
                </a:cubicBez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72000" bIns="180000"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99211" y="5941841"/>
            <a:ext cx="8215370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Удостоверение действительно до 31 декабря календарного года,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котором оно выдано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145" y="5927448"/>
            <a:ext cx="357190" cy="709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72000" bIns="144000">
            <a:spAutoFit/>
          </a:bodyPr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51520" y="116632"/>
            <a:ext cx="8715436" cy="1214446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100" b="1" i="1" smtClean="0">
                <a:latin typeface="Times New Roman" pitchFamily="18" charset="0"/>
                <a:cs typeface="Times New Roman" pitchFamily="18" charset="0"/>
              </a:rPr>
              <a:t>ШАГ 2: Получить документ (удостоверение), подтверждающий полномочия общественного  наблюдателя, в соответствии с поданным заявлением</a:t>
            </a:r>
            <a:endParaRPr lang="ru-RU" sz="21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71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6" name="Группа 15"/>
          <p:cNvGrpSpPr>
            <a:grpSpLocks/>
          </p:cNvGrpSpPr>
          <p:nvPr/>
        </p:nvGrpSpPr>
        <p:grpSpPr bwMode="auto">
          <a:xfrm>
            <a:off x="214313" y="1515938"/>
            <a:ext cx="4446948" cy="5225430"/>
            <a:chOff x="214282" y="1239469"/>
            <a:chExt cx="4427205" cy="522487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46423" y="2535474"/>
              <a:ext cx="3995064" cy="1154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bIns="0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день проведения экзамена в ППЭ может находиться неограниченное 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общественных наблюдателей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4282" y="1239469"/>
              <a:ext cx="4427204" cy="120020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Требования </a:t>
              </a:r>
              <a:endParaRPr lang="ru-RU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к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количественному составу общественных наблюдателей: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46424" y="3833131"/>
              <a:ext cx="3995063" cy="26312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Во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время проведения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кзамена в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аудитории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должен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находиться </a:t>
              </a:r>
              <a:b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только один 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общественный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наблюдатель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4282" y="2535474"/>
              <a:ext cx="357190" cy="11511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bIns="180000">
              <a:spAutoFit/>
            </a:bodyPr>
            <a:lstStyle/>
            <a:p>
              <a:pPr>
                <a:defRPr/>
              </a:pPr>
              <a:endParaRPr lang="ru-RU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 smtClean="0"/>
            </a:p>
            <a:p>
              <a:pPr>
                <a:defRPr/>
              </a:pPr>
              <a:endParaRPr lang="ru-RU" sz="100" dirty="0"/>
            </a:p>
            <a:p>
              <a:pPr>
                <a:defRPr/>
              </a:pPr>
              <a:endParaRPr lang="ru-RU" sz="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4282" y="3789803"/>
              <a:ext cx="357190" cy="26522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252000" bIns="180000">
              <a:spAutoFit/>
            </a:bodyPr>
            <a:lstStyle/>
            <a:p>
              <a:pPr>
                <a:defRPr/>
              </a:pPr>
              <a:endParaRPr lang="ru-RU" dirty="0"/>
            </a:p>
            <a:p>
              <a:pPr>
                <a:defRPr/>
              </a:pPr>
              <a:endParaRPr lang="ru-RU" dirty="0"/>
            </a:p>
            <a:p>
              <a:pPr>
                <a:defRPr/>
              </a:pPr>
              <a:endParaRPr lang="ru-RU" dirty="0"/>
            </a:p>
            <a:p>
              <a:pPr>
                <a:defRPr/>
              </a:pPr>
              <a:endParaRPr lang="ru-RU" dirty="0"/>
            </a:p>
            <a:p>
              <a:pPr>
                <a:defRPr/>
              </a:pPr>
              <a:endParaRPr lang="ru-RU" dirty="0"/>
            </a:p>
            <a:p>
              <a:pPr>
                <a:defRPr/>
              </a:pPr>
              <a:endParaRPr lang="ru-RU" dirty="0"/>
            </a:p>
            <a:p>
              <a:pPr>
                <a:defRPr/>
              </a:pPr>
              <a:endParaRPr lang="ru-RU" dirty="0"/>
            </a:p>
            <a:p>
              <a:pPr>
                <a:defRPr/>
              </a:pPr>
              <a:endParaRPr lang="ru-RU" dirty="0"/>
            </a:p>
          </p:txBody>
        </p:sp>
      </p:grpSp>
      <p:pic>
        <p:nvPicPr>
          <p:cNvPr id="4813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43" y="4437112"/>
            <a:ext cx="2000728" cy="187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 bwMode="auto">
          <a:xfrm>
            <a:off x="4788025" y="1529408"/>
            <a:ext cx="424847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Требования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рабочему месту общественного наблюдателя: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4813392" y="2890162"/>
            <a:ext cx="354271" cy="38512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144000" bIns="180000">
            <a:spAutoFit/>
          </a:bodyPr>
          <a:lstStyle/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sz="100" dirty="0"/>
          </a:p>
          <a:p>
            <a:pPr>
              <a:defRPr/>
            </a:pPr>
            <a:endParaRPr lang="ru-RU" sz="100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292080" y="2897560"/>
            <a:ext cx="3744417" cy="38625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ППЭ  должна  быть  выделена  отдельная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аудитория для общественных наблюдателей, где оборудованы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них рабочие места, или рабочее место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5985569" y="4633931"/>
            <a:ext cx="2357437" cy="1352550"/>
            <a:chOff x="5500694" y="3857628"/>
            <a:chExt cx="2357454" cy="135185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00694" y="3857628"/>
              <a:ext cx="1038228" cy="13518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Рисунок 2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00760" y="3929066"/>
              <a:ext cx="1857388" cy="12144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179512" y="116632"/>
            <a:ext cx="8858312" cy="1220528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ШАГ 3:Участие общественного наблюдателя 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ГИА,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олимпиадах школьников, ВПР, региональных процедурах оценки качества образования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98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11931" y="142852"/>
            <a:ext cx="8789225" cy="909884"/>
          </a:xfrm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Общественные наблюдатели при проведении ГИА </a:t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имеют право присутствовать: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640558" y="1196752"/>
            <a:ext cx="8358185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проведении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ГИА по образовательным программам  основного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в форме ОГЭ и ГВЭ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40558" y="2060920"/>
            <a:ext cx="8358185" cy="6463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проведении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ГИА по образовательным программам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общего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в форме ЕГЭ и ГВЭ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640558" y="2924944"/>
            <a:ext cx="8358185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обработке экзаменационных материалов участников ГИА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образовательным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программам основного общего и среднего общего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11931" y="1196752"/>
            <a:ext cx="357189" cy="6463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11931" y="2060920"/>
            <a:ext cx="357189" cy="6463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11931" y="2924944"/>
            <a:ext cx="357189" cy="64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211931" y="4700761"/>
            <a:ext cx="357189" cy="6463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11931" y="5592056"/>
            <a:ext cx="357189" cy="6463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40558" y="5592056"/>
            <a:ext cx="8358185" cy="6463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рассмотрении апелляций о нарушении установленного порядка проведения ГИА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211931" y="3803970"/>
            <a:ext cx="357189" cy="64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640558" y="3803970"/>
            <a:ext cx="8358185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проверке экзаменационных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образовательным программам основного общего и среднего общего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640558" y="4700761"/>
            <a:ext cx="835818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рассмотрении апелляций о несогласии с выставленными баллами по ЕГЭ,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ОГЭ и ГВЭ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47271" y="116632"/>
            <a:ext cx="8789225" cy="909884"/>
          </a:xfrm>
          <a:prstGeom prst="rect">
            <a:avLst/>
          </a:prstGeom>
          <a:ln>
            <a:noFill/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Общественные наблюдатели при проведении ГИА </a:t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имеют право присутствовать: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2390</Words>
  <Application>Microsoft Office PowerPoint</Application>
  <PresentationFormat>Экран (4:3)</PresentationFormat>
  <Paragraphs>586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Тема1</vt:lpstr>
      <vt:lpstr>2_Тема Office</vt:lpstr>
      <vt:lpstr>3_Тема Office</vt:lpstr>
      <vt:lpstr>Тема Office</vt:lpstr>
      <vt:lpstr>Презентация PowerPoint</vt:lpstr>
      <vt:lpstr>Презентация PowerPoint</vt:lpstr>
      <vt:lpstr>Нормативные правовые документы, регламентирующие общественное наблюдение</vt:lpstr>
      <vt:lpstr>Презентация PowerPoint</vt:lpstr>
      <vt:lpstr>Требования, предъявляемые к общественным наблюдателям</vt:lpstr>
      <vt:lpstr> ШАГ  1:  Подать заявление  </vt:lpstr>
      <vt:lpstr>ШАГ 2: Получить документ (удостоверение), подтверждающий полномочия общественного  наблюдателя, в соответствии с поданным заявлением</vt:lpstr>
      <vt:lpstr>Презентация PowerPoint</vt:lpstr>
      <vt:lpstr>Общественные наблюдатели при проведении ГИА  имеют право присутствовать:</vt:lpstr>
      <vt:lpstr>Презентация PowerPoint</vt:lpstr>
      <vt:lpstr>Презентация PowerPoint</vt:lpstr>
      <vt:lpstr>Презентация PowerPoint</vt:lpstr>
      <vt:lpstr>Организация штаба ППЭ</vt:lpstr>
      <vt:lpstr>Презентация PowerPoint</vt:lpstr>
      <vt:lpstr>Презентация PowerPoint</vt:lpstr>
      <vt:lpstr>Презентация PowerPoint</vt:lpstr>
      <vt:lpstr>В день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 обратить внимание  на следующие моменты:</vt:lpstr>
      <vt:lpstr>Общественным наблюдателям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ОРЦОКО</dc:title>
  <dc:creator>User</dc:creator>
  <cp:lastModifiedBy>Наталья Мельнова</cp:lastModifiedBy>
  <cp:revision>108</cp:revision>
  <cp:lastPrinted>2018-01-09T06:12:51Z</cp:lastPrinted>
  <dcterms:created xsi:type="dcterms:W3CDTF">2014-05-11T09:02:36Z</dcterms:created>
  <dcterms:modified xsi:type="dcterms:W3CDTF">2018-05-18T07:20:35Z</dcterms:modified>
</cp:coreProperties>
</file>