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91314" r:id="rId2"/>
    <p:sldMasterId id="2147491327" r:id="rId3"/>
  </p:sldMasterIdLst>
  <p:notesMasterIdLst>
    <p:notesMasterId r:id="rId28"/>
  </p:notesMasterIdLst>
  <p:sldIdLst>
    <p:sldId id="561" r:id="rId4"/>
    <p:sldId id="624" r:id="rId5"/>
    <p:sldId id="640" r:id="rId6"/>
    <p:sldId id="639" r:id="rId7"/>
    <p:sldId id="643" r:id="rId8"/>
    <p:sldId id="622" r:id="rId9"/>
    <p:sldId id="619" r:id="rId10"/>
    <p:sldId id="644" r:id="rId11"/>
    <p:sldId id="645" r:id="rId12"/>
    <p:sldId id="646" r:id="rId13"/>
    <p:sldId id="647" r:id="rId14"/>
    <p:sldId id="579" r:id="rId15"/>
    <p:sldId id="641" r:id="rId16"/>
    <p:sldId id="649" r:id="rId17"/>
    <p:sldId id="650" r:id="rId18"/>
    <p:sldId id="651" r:id="rId19"/>
    <p:sldId id="617" r:id="rId20"/>
    <p:sldId id="654" r:id="rId21"/>
    <p:sldId id="655" r:id="rId22"/>
    <p:sldId id="656" r:id="rId23"/>
    <p:sldId id="657" r:id="rId24"/>
    <p:sldId id="658" r:id="rId25"/>
    <p:sldId id="653" r:id="rId26"/>
    <p:sldId id="621" r:id="rId2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2333CD"/>
    <a:srgbClr val="CC0066"/>
    <a:srgbClr val="66CCFF"/>
    <a:srgbClr val="339933"/>
    <a:srgbClr val="35307C"/>
    <a:srgbClr val="41C733"/>
    <a:srgbClr val="60C03A"/>
    <a:srgbClr val="83C937"/>
    <a:srgbClr val="85C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 snapToGrid="0">
      <p:cViewPr>
        <p:scale>
          <a:sx n="100" d="100"/>
          <a:sy n="100" d="100"/>
        </p:scale>
        <p:origin x="-270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7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007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AE8129-DC7F-4E96-9FCD-AEFA08DA608B}" type="datetimeFigureOut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362"/>
            <a:ext cx="5438775" cy="3910635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219"/>
            <a:ext cx="2946400" cy="498007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0219"/>
            <a:ext cx="2946400" cy="498007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2C1AA1-EAF1-4EA0-B6A1-14F19C4D02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585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6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484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484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6C626-CC4C-4932-93B8-515688E04DD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6C626-CC4C-4932-93B8-515688E04DD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47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521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6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82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73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295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761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238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917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027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890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927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264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25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965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959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744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898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47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955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150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725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309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2593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05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898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6857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124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458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686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5914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6288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14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08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9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09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3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85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05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89" r:id="rId1"/>
    <p:sldLayoutId id="2147491290" r:id="rId2"/>
    <p:sldLayoutId id="2147491291" r:id="rId3"/>
    <p:sldLayoutId id="2147491292" r:id="rId4"/>
    <p:sldLayoutId id="2147491293" r:id="rId5"/>
    <p:sldLayoutId id="2147491294" r:id="rId6"/>
    <p:sldLayoutId id="2147491295" r:id="rId7"/>
    <p:sldLayoutId id="2147491296" r:id="rId8"/>
    <p:sldLayoutId id="2147491297" r:id="rId9"/>
    <p:sldLayoutId id="2147491298" r:id="rId10"/>
    <p:sldLayoutId id="2147491299" r:id="rId11"/>
    <p:sldLayoutId id="2147491300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95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15" r:id="rId1"/>
    <p:sldLayoutId id="2147491316" r:id="rId2"/>
    <p:sldLayoutId id="2147491317" r:id="rId3"/>
    <p:sldLayoutId id="2147491318" r:id="rId4"/>
    <p:sldLayoutId id="2147491319" r:id="rId5"/>
    <p:sldLayoutId id="2147491320" r:id="rId6"/>
    <p:sldLayoutId id="2147491321" r:id="rId7"/>
    <p:sldLayoutId id="2147491322" r:id="rId8"/>
    <p:sldLayoutId id="2147491323" r:id="rId9"/>
    <p:sldLayoutId id="2147491324" r:id="rId10"/>
    <p:sldLayoutId id="2147491325" r:id="rId11"/>
    <p:sldLayoutId id="2147491326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56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28" r:id="rId1"/>
    <p:sldLayoutId id="2147491329" r:id="rId2"/>
    <p:sldLayoutId id="2147491330" r:id="rId3"/>
    <p:sldLayoutId id="2147491331" r:id="rId4"/>
    <p:sldLayoutId id="2147491332" r:id="rId5"/>
    <p:sldLayoutId id="2147491333" r:id="rId6"/>
    <p:sldLayoutId id="2147491334" r:id="rId7"/>
    <p:sldLayoutId id="2147491335" r:id="rId8"/>
    <p:sldLayoutId id="2147491336" r:id="rId9"/>
    <p:sldLayoutId id="2147491337" r:id="rId10"/>
    <p:sldLayoutId id="2147491338" r:id="rId11"/>
    <p:sldLayoutId id="2147491339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12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jpeg"/><Relationship Id="rId7" Type="http://schemas.openxmlformats.org/officeDocument/2006/relationships/image" Target="../media/image34.pn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image" Target="../media/image38.gif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3.jpeg"/><Relationship Id="rId7" Type="http://schemas.microsoft.com/office/2007/relationships/hdphoto" Target="../media/hdphoto5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3.jpe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55.jpeg"/><Relationship Id="rId4" Type="http://schemas.openxmlformats.org/officeDocument/2006/relationships/image" Target="../media/image52.jpeg"/><Relationship Id="rId9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8.wdp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0" Type="http://schemas.microsoft.com/office/2007/relationships/hdphoto" Target="../media/hdphoto1.wdp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Box 2"/>
          <p:cNvSpPr txBox="1">
            <a:spLocks noChangeArrowheads="1"/>
          </p:cNvSpPr>
          <p:nvPr/>
        </p:nvSpPr>
        <p:spPr bwMode="auto">
          <a:xfrm>
            <a:off x="200025" y="1131931"/>
            <a:ext cx="8674100" cy="308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3600" b="1" dirty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  <a:t>Особенности организации </a:t>
            </a:r>
            <a:r>
              <a:rPr lang="ru-RU" sz="3600" b="1" dirty="0" smtClean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  <a:t>и </a:t>
            </a:r>
            <a:r>
              <a:rPr lang="ru-RU" sz="3600" b="1" dirty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  <a:t>проведения государственного выпускного экзамена </a:t>
            </a:r>
            <a:r>
              <a:rPr lang="ru-RU" sz="3600" b="1" dirty="0" smtClean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  <a:t>и </a:t>
            </a:r>
            <a:r>
              <a:rPr lang="ru-RU" sz="3600" b="1" dirty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  <a:t>единого государственного экзамена с использованием бумажной </a:t>
            </a:r>
            <a:r>
              <a:rPr lang="ru-RU" sz="3600" b="1" dirty="0" smtClean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  <a:t>технологии в </a:t>
            </a:r>
            <a:r>
              <a:rPr lang="ru-RU" sz="3600" b="1" dirty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  <a:t>2018 году</a:t>
            </a:r>
            <a:endParaRPr lang="ru-RU" sz="3600" dirty="0">
              <a:solidFill>
                <a:prstClr val="white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160771" name="TextBox 1"/>
          <p:cNvSpPr txBox="1">
            <a:spLocks noChangeArrowheads="1"/>
          </p:cNvSpPr>
          <p:nvPr/>
        </p:nvSpPr>
        <p:spPr bwMode="auto">
          <a:xfrm>
            <a:off x="3083860" y="5664834"/>
            <a:ext cx="603950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Гридунова Мария Олеговна,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старший методист отдела обеспечения ГИА 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Регионального центра оценки качества образования Орловской области </a:t>
            </a:r>
            <a:endParaRPr lang="ru-RU" altLang="ru-RU" sz="16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1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-200025" y="0"/>
            <a:ext cx="9591675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Подготовка экзамена: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/>
            </a:r>
            <a:b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лица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, привлекаемые к проведению ГИА 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7" name="Объект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987" y="1722041"/>
            <a:ext cx="1257300" cy="1631552"/>
          </a:xfrm>
        </p:spPr>
      </p:pic>
      <p:pic>
        <p:nvPicPr>
          <p:cNvPr id="1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4" y="1794668"/>
            <a:ext cx="1285876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357187" y="1006475"/>
            <a:ext cx="20002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br>
              <a:rPr lang="ru-RU" alt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ППЭ</a:t>
            </a:r>
          </a:p>
        </p:txBody>
      </p:sp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2357437" y="1006475"/>
            <a:ext cx="22145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Член ГЭК</a:t>
            </a:r>
          </a:p>
          <a:p>
            <a:pPr algn="ctr" eaLnBrk="1" hangingPunct="1"/>
            <a:r>
              <a:rPr lang="ru-RU" alt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(не менее одного)</a:t>
            </a:r>
          </a:p>
        </p:txBody>
      </p:sp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4614862" y="1006474"/>
            <a:ext cx="235743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Организаторы ППЭ </a:t>
            </a:r>
          </a:p>
          <a:p>
            <a:pPr algn="ctr" eaLnBrk="1" hangingPunct="1"/>
            <a:r>
              <a:rPr lang="ru-RU" alt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(два в аудитории) </a:t>
            </a:r>
            <a:endParaRPr lang="ru-RU" alt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1"/>
          <p:cNvSpPr>
            <a:spLocks noChangeArrowheads="1"/>
          </p:cNvSpPr>
          <p:nvPr/>
        </p:nvSpPr>
        <p:spPr bwMode="auto">
          <a:xfrm>
            <a:off x="6922204" y="1006475"/>
            <a:ext cx="2254430" cy="6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688" tIns="26344" rIns="52688" bIns="26344">
            <a:sp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Ассистент</a:t>
            </a:r>
          </a:p>
          <a:p>
            <a:pPr algn="ctr" eaLnBrk="1" hangingPunct="1"/>
            <a:r>
              <a:rPr lang="ru-RU" alt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(при необходимости)</a:t>
            </a:r>
            <a:endParaRPr lang="ru-RU" alt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2" r="18810"/>
          <a:stretch/>
        </p:blipFill>
        <p:spPr bwMode="auto">
          <a:xfrm>
            <a:off x="7654063" y="1614488"/>
            <a:ext cx="1095375" cy="172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1"/>
          <a:stretch/>
        </p:blipFill>
        <p:spPr bwMode="auto">
          <a:xfrm>
            <a:off x="5136750" y="1742281"/>
            <a:ext cx="1313659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0"/>
          <p:cNvSpPr>
            <a:spLocks noChangeArrowheads="1"/>
          </p:cNvSpPr>
          <p:nvPr/>
        </p:nvSpPr>
        <p:spPr bwMode="auto">
          <a:xfrm>
            <a:off x="200024" y="3787775"/>
            <a:ext cx="86772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just" eaLnBrk="1" hangingPunct="1"/>
            <a:r>
              <a:rPr lang="ru-RU" alt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участников экзаменов вправе привлекаться в качестве ассистентов при проведении ГИА (с обязательным внесением их в региональную информационную систему и распределением </a:t>
            </a:r>
            <a:r>
              <a:rPr lang="ru-RU" alt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alt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указанный ППЭ на дому). </a:t>
            </a:r>
          </a:p>
          <a:p>
            <a:pPr indent="457200" algn="just" eaLnBrk="1" hangingPunct="1"/>
            <a:endParaRPr lang="ru-RU" alt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eaLnBrk="1" hangingPunct="1"/>
            <a:r>
              <a:rPr lang="ru-RU" alt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Лица, привлекаемые к проведению ЕГЭ, прибывают в ППЭ на дому не ранее 09.00 </a:t>
            </a:r>
            <a:r>
              <a:rPr lang="ru-RU" alt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  <a:endParaRPr lang="ru-RU" alt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3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64parallel.ru/wp-content/uploads/2014/07/%D0%B6%D1%83%D1%80%D0%BD%D0%B0%D0%BB%D0%B8%D1%81%D1%82%D1%8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760013"/>
            <a:ext cx="1857376" cy="128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-200025" y="0"/>
            <a:ext cx="9591675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Лица, имеющие право находиться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/>
            </a:r>
            <a:b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ППЭ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день экзамена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6275" y="866774"/>
            <a:ext cx="7810500" cy="1038225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Представители СМИ</a:t>
            </a:r>
          </a:p>
          <a:p>
            <a:pPr algn="just"/>
            <a:endParaRPr lang="ru-RU" sz="2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присутствуют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аудиториях только </a:t>
            </a:r>
            <a:endParaRPr lang="ru-RU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начала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выдачи ЭМ участникам экзамена</a:t>
            </a:r>
            <a:endParaRPr lang="ru-RU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0976" y="2105026"/>
            <a:ext cx="8760618" cy="1666874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Общественные наблюдатели</a:t>
            </a:r>
          </a:p>
          <a:p>
            <a:pPr algn="just"/>
            <a:endParaRPr lang="ru-RU" sz="2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могут свободно перемещаться по ППЭ (в каждой аудитории </a:t>
            </a:r>
            <a:endParaRPr lang="ru-RU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одновременно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не может находиться более 1 наблюдателя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endParaRPr lang="ru-RU" sz="5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фиксируют все нарушения во время проведения экзамена </a:t>
            </a:r>
            <a:endParaRPr lang="ru-RU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направляют свои замечания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Рособрнадзор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0077" y="4010025"/>
            <a:ext cx="7810500" cy="847725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Должностные лица </a:t>
            </a:r>
            <a:r>
              <a:rPr lang="ru-RU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Департамента образования </a:t>
            </a:r>
            <a:b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Орловской области</a:t>
            </a:r>
            <a:endParaRPr 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00075" y="5135226"/>
            <a:ext cx="7810502" cy="857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algn="ctr"/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Допуск в ППЭ вышеперечисленных лиц осуществляется при наличии документов, удостоверяющих личность, и документов, подтверждающих их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полномочия</a:t>
            </a:r>
            <a:endParaRPr lang="ru-RU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4" descr="http://sibagropribor.ru/upload/medialibrary/8e1/8e1940a407de1a3959305b349f3e55c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1" t="7605" r="41362" b="3905"/>
          <a:stretch/>
        </p:blipFill>
        <p:spPr bwMode="auto">
          <a:xfrm>
            <a:off x="85725" y="4986963"/>
            <a:ext cx="350043" cy="105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sibagropribor.ru/upload/medialibrary/8e1/8e1940a407de1a3959305b349f3e55c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1" t="7605" r="41362" b="3905"/>
          <a:stretch/>
        </p:blipFill>
        <p:spPr bwMode="auto">
          <a:xfrm>
            <a:off x="8591550" y="5034588"/>
            <a:ext cx="350043" cy="105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pluspng.com/img-png/looking-through-binoculars-png-looking-through-binoculars-72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49" y="2185750"/>
            <a:ext cx="1371602" cy="150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70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17930"/>
            <a:ext cx="9143999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Подготовка экзамена: аудитории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ППЭ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65907" y="774068"/>
            <a:ext cx="4593033" cy="18591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/>
          </a:p>
        </p:txBody>
      </p:sp>
      <p:sp>
        <p:nvSpPr>
          <p:cNvPr id="13" name="Прямоугольник 12"/>
          <p:cNvSpPr/>
          <p:nvPr/>
        </p:nvSpPr>
        <p:spPr>
          <a:xfrm>
            <a:off x="4812298" y="2152386"/>
            <a:ext cx="4149394" cy="51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Убрать (закрыть) стенды, плакаты </a:t>
            </a:r>
            <a: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3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соответствующим учебным предметам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465674" y="2633190"/>
            <a:ext cx="4596128" cy="12413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/>
          <a:srcRect r="13012"/>
          <a:stretch/>
        </p:blipFill>
        <p:spPr>
          <a:xfrm>
            <a:off x="8020523" y="2657637"/>
            <a:ext cx="936900" cy="147996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571999" y="2688317"/>
            <a:ext cx="4134481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Участники: отдельное  </a:t>
            </a:r>
            <a:r>
              <a:rPr lang="ru-RU" sz="13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рабочее </a:t>
            </a:r>
            <a: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</a:t>
            </a:r>
            <a:b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номером, черновики со штампом ОО </a:t>
            </a:r>
            <a:b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3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расчета </a:t>
            </a:r>
            <a: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3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листа на каждого участника </a:t>
            </a:r>
            <a: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ЕГЭ (при проведении ЕГЭ по иностранным </a:t>
            </a:r>
            <a:b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языкам раздел «Говорение» черновики не выдаются)</a:t>
            </a:r>
            <a:endParaRPr lang="ru-RU" sz="135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65674" y="3874524"/>
            <a:ext cx="4596128" cy="12091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35023" y="3982546"/>
            <a:ext cx="928612" cy="92861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050620" y="4026924"/>
            <a:ext cx="2794351" cy="933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66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Функционирующие часы, </a:t>
            </a:r>
            <a:r>
              <a:rPr lang="ru-RU" sz="136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находящиеся в </a:t>
            </a:r>
            <a:r>
              <a:rPr lang="ru-RU" sz="1366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поле зрения участников ГИА, и черные </a:t>
            </a:r>
            <a:r>
              <a:rPr lang="ru-RU" sz="136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6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66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гелевые</a:t>
            </a:r>
            <a:r>
              <a:rPr lang="ru-RU" sz="136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66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ручки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78831" y="4098556"/>
            <a:ext cx="534874" cy="27749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465674" y="5083710"/>
            <a:ext cx="4596128" cy="94574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/>
          </a:p>
        </p:txBody>
      </p:sp>
      <p:sp>
        <p:nvSpPr>
          <p:cNvPr id="25" name="Прямоугольник 24"/>
          <p:cNvSpPr/>
          <p:nvPr/>
        </p:nvSpPr>
        <p:spPr>
          <a:xfrm>
            <a:off x="4783420" y="5083710"/>
            <a:ext cx="2534402" cy="933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66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Аудитории, </a:t>
            </a:r>
          </a:p>
          <a:p>
            <a:r>
              <a:rPr lang="ru-RU" sz="1366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задействованные </a:t>
            </a:r>
            <a:r>
              <a:rPr lang="ru-RU" sz="136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6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6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366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проведения ГИА, </a:t>
            </a:r>
            <a:r>
              <a:rPr lang="ru-RU" sz="136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запираются и опечатываются</a:t>
            </a:r>
            <a:endParaRPr lang="ru-RU" sz="1366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06582" y="763707"/>
            <a:ext cx="4149394" cy="52752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7" cstate="print"/>
          <a:srcRect b="50000"/>
          <a:stretch/>
        </p:blipFill>
        <p:spPr>
          <a:xfrm>
            <a:off x="259412" y="948680"/>
            <a:ext cx="1903832" cy="1460057"/>
          </a:xfrm>
          <a:prstGeom prst="rect">
            <a:avLst/>
          </a:prstGeom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 cstate="print"/>
          <a:srcRect b="50000"/>
          <a:stretch/>
        </p:blipFill>
        <p:spPr>
          <a:xfrm>
            <a:off x="2590800" y="947200"/>
            <a:ext cx="1714173" cy="1461537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86154" y="3494916"/>
            <a:ext cx="41278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разместить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предупреждения о ведении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видеонаблюдения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запрете использования средств связи;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подготовить рабочие места для участников, организаторов и общественных наблюдателей;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подготовить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стол, находящийся в зоне видимости камер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видеонаблюдения, для: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осуществления упаковки  ЭМ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завершению экзамена;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оформления соответствующих форм ППЭ;</a:t>
            </a:r>
          </a:p>
        </p:txBody>
      </p:sp>
      <p:pic>
        <p:nvPicPr>
          <p:cNvPr id="3076" name="Picture 4" descr="https://s.ura.news/760/images/news/upload/news/207/671/1052207671/31314_Repetitsiya_EGE_Ekaterinburg_dvery_opechatano_3648.2535.0.304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t="11560" r="5959" b="14841"/>
          <a:stretch/>
        </p:blipFill>
        <p:spPr bwMode="auto">
          <a:xfrm>
            <a:off x="7316708" y="5130128"/>
            <a:ext cx="1528263" cy="87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3" descr="http://ram.by/media/product/origin/i/p/ip_kamera_vivotek_ip8335h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14" y="2657637"/>
            <a:ext cx="1154329" cy="76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s://images.by.prom.st/12742745_w640_h640_russkij_yazyk.gif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3918" r="25451" b="5357"/>
          <a:stretch/>
        </p:blipFill>
        <p:spPr bwMode="auto">
          <a:xfrm>
            <a:off x="5014814" y="819498"/>
            <a:ext cx="1935857" cy="134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014814" y="851397"/>
            <a:ext cx="1935857" cy="13452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5014815" y="851397"/>
            <a:ext cx="1935856" cy="13452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http://xn-----7kcgdbleadolecb5bwnedacgajdg9bxbku7c1b3a3p.xn--p1ai/img/slides/shkoli/17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" t="5405" r="4496" b="4384"/>
          <a:stretch/>
        </p:blipFill>
        <p:spPr bwMode="auto">
          <a:xfrm>
            <a:off x="7316708" y="839101"/>
            <a:ext cx="1362635" cy="136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Прямая соединительная линия 41"/>
          <p:cNvCxnSpPr/>
          <p:nvPr/>
        </p:nvCxnSpPr>
        <p:spPr>
          <a:xfrm flipH="1">
            <a:off x="7316708" y="872481"/>
            <a:ext cx="1362636" cy="13622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316708" y="872481"/>
            <a:ext cx="1362635" cy="13241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85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Организация распределения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по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аудиториям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/>
            </a:r>
            <a:b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участников экзамена и организаторов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st03.kakprosto.ru/tumb/680/images/article/2011/8/23/1_5255180d6dad95255180d6db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9" t="10312" r="11439" b="5046"/>
          <a:stretch/>
        </p:blipFill>
        <p:spPr bwMode="auto">
          <a:xfrm rot="768409">
            <a:off x="6991373" y="4744605"/>
            <a:ext cx="1372925" cy="115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850" y="4606824"/>
            <a:ext cx="8460576" cy="13939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7200" algn="just">
              <a:spcBef>
                <a:spcPts val="0"/>
              </a:spcBef>
              <a:buFont typeface="Arial" pitchFamily="34" charset="0"/>
            </a:pP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Допуск участников ГИА в ППЭ </a:t>
            </a: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осуществляется </a:t>
            </a:r>
          </a:p>
          <a:p>
            <a:pPr indent="97200" algn="just">
              <a:spcBef>
                <a:spcPts val="0"/>
              </a:spcBef>
              <a:buFont typeface="Arial" pitchFamily="34" charset="0"/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наличии у них документов, удостоверяющих </a:t>
            </a:r>
            <a:endParaRPr lang="ru-RU" sz="20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97200" algn="just">
              <a:spcBef>
                <a:spcPts val="0"/>
              </a:spcBef>
              <a:buFont typeface="Arial" pitchFamily="34" charset="0"/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их личность</a:t>
            </a:r>
            <a:endParaRPr lang="ru-RU" sz="20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838201"/>
            <a:ext cx="8460576" cy="1724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7200" algn="just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Автоматизированное распределение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участников </a:t>
            </a:r>
          </a:p>
          <a:p>
            <a:pPr indent="97200"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ЕГЭ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ГВЭ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организаторов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аудиториям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97200"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осуществляет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ОРЦОКО.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Списки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распределения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97200"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комплект отчетных форм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ЕГЭ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ГВЭ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передаются </a:t>
            </a:r>
          </a:p>
          <a:p>
            <a:pPr indent="97200"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ППЭ членом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ГЭК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850" y="2719386"/>
            <a:ext cx="8460576" cy="1656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r">
              <a:spcBef>
                <a:spcPts val="0"/>
              </a:spcBef>
              <a:buFont typeface="Arial" pitchFamily="34" charset="0"/>
            </a:pP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участников экзамена с ОВЗ, </a:t>
            </a:r>
            <a:endParaRPr lang="ru-RU" sz="20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r">
              <a:spcBef>
                <a:spcPts val="0"/>
              </a:spcBef>
              <a:buFont typeface="Arial" pitchFamily="34" charset="0"/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детей-инвалидов и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инвалидов осуществляется </a:t>
            </a:r>
            <a:endParaRPr lang="ru-RU" sz="20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r">
              <a:spcBef>
                <a:spcPts val="0"/>
              </a:spcBef>
              <a:buFont typeface="Arial" pitchFamily="34" charset="0"/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индивидуально с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учетом состояния их здоровья, </a:t>
            </a:r>
            <a:endParaRPr lang="ru-RU" sz="20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r">
              <a:spcBef>
                <a:spcPts val="0"/>
              </a:spcBef>
              <a:buFont typeface="Arial" pitchFamily="34" charset="0"/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особенностей психофизического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развития.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57645" y="1123949"/>
            <a:ext cx="1917750" cy="1095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Пакет руководителя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ППЭ 045</a:t>
            </a:r>
          </a:p>
          <a:p>
            <a:pPr algn="ctr"/>
            <a:endParaRPr lang="ru-RU" sz="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Русский язык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6.06.2018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s://s.vtambove.ru/localStorage/news/b3/86/31/52/b3863152_resizedScaled_1020to7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1" y="2838450"/>
            <a:ext cx="2121699" cy="140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11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Проведение экзамена: </a:t>
            </a:r>
            <a:endParaRPr lang="ru-RU" sz="2400" b="1" dirty="0" smtClean="0">
              <a:solidFill>
                <a:prstClr val="white"/>
              </a:solidFill>
              <a:latin typeface="Cambria" panose="02040503050406030204" pitchFamily="18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выдача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ЭМ руководителем ППЭ в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штабе ППЭ</a:t>
            </a: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3317" y="838200"/>
            <a:ext cx="6861175" cy="33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52688" tIns="26344" rIns="52688" bIns="26344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ru-RU" sz="1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позднее </a:t>
            </a:r>
            <a:r>
              <a:rPr lang="ru-RU" sz="1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чем за 15 минут до начала экзамена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00025" y="1281112"/>
            <a:ext cx="8772525" cy="2909888"/>
          </a:xfrm>
          <a:prstGeom prst="rect">
            <a:avLst/>
          </a:prstGeom>
          <a:solidFill>
            <a:schemeClr val="accent1"/>
          </a:solidFill>
          <a:ln>
            <a:solidFill>
              <a:srgbClr val="87888A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indent="72000" algn="ctr"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ППЭ выдает ответственным организаторам в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штабе ППЭ:</a:t>
            </a:r>
          </a:p>
          <a:p>
            <a:pPr indent="72000" algn="ctr"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форме ППЭ-14-02 (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ППЭ-14-02-ГВЭ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Ведомость выдачи и возврата экзаменационных материалов по аудиториям ППЭ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pPr indent="72000" algn="ctr">
              <a:spcAft>
                <a:spcPts val="0"/>
              </a:spcAft>
              <a:defRPr/>
            </a:pP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720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доставочные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сейф-пакеты с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индивидуальными комплектами ЕГЭ /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возвратные доставочные пакеты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индивидуальными комплектами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ГВЭ;</a:t>
            </a:r>
          </a:p>
          <a:p>
            <a:pPr indent="720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возвратные доставочные пакеты для упаковки бланков;</a:t>
            </a:r>
          </a:p>
          <a:p>
            <a:pPr indent="720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дополнительные бланки ответов № 2;</a:t>
            </a:r>
          </a:p>
          <a:p>
            <a:pPr indent="720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конверты для упаковки черновиков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img3.stockfresh.com/files/j/johanh/m/54/1807849_stock-photo-deal-do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4273654"/>
            <a:ext cx="2554283" cy="180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pp.userapi.com/c824500/v824500821/105e41/2y3Vs_C8yo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t="1673" r="4281"/>
          <a:stretch/>
        </p:blipFill>
        <p:spPr bwMode="auto">
          <a:xfrm rot="1215726">
            <a:off x="5820591" y="3949564"/>
            <a:ext cx="1360850" cy="188087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ject 3"/>
          <p:cNvSpPr>
            <a:spLocks noChangeArrowheads="1"/>
          </p:cNvSpPr>
          <p:nvPr/>
        </p:nvSpPr>
        <p:spPr bwMode="auto">
          <a:xfrm rot="17293079">
            <a:off x="4676063" y="4434486"/>
            <a:ext cx="1202958" cy="1768171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4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Проведение экзамена: </a:t>
            </a:r>
            <a:endParaRPr lang="ru-RU" sz="2400" b="1" dirty="0" smtClean="0">
              <a:solidFill>
                <a:prstClr val="white"/>
              </a:solidFill>
              <a:latin typeface="Cambria" panose="02040503050406030204" pitchFamily="18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начало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проведения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ЕГЭ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в аудитории ППЭ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6834" y="819154"/>
            <a:ext cx="4808541" cy="1800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Организатор(ы) проводит </a:t>
            </a:r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первую 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часть инструктажа </a:t>
            </a:r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9.50 часов:</a:t>
            </a:r>
            <a:endParaRPr lang="ru-RU" sz="1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порядке проведения экзамена;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правилах подачи апелляции о нарушении установленного порядка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проведения;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правилах заполнения бланков, случаях удаления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экзамена, использовании доп. материалов;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времени и месте ознакомления с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результатами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6833" y="3009900"/>
            <a:ext cx="4808542" cy="1562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Организатор(ы) </a:t>
            </a:r>
            <a:r>
              <a:rPr lang="ru-RU" sz="1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проводят  вторую </a:t>
            </a:r>
            <a:r>
              <a:rPr lang="ru-RU" sz="14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часть инструктажа не ранее 10.00</a:t>
            </a:r>
            <a:r>
              <a:rPr lang="ru-RU" sz="1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демонстрирует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целостность упаковки </a:t>
            </a:r>
            <a:r>
              <a:rPr lang="ru-RU" sz="1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спецпакета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с ЭМ;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вскрывает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доставочный пакет с ИК (в ППЭ-05-02 фиксируется дата и время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1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организаторы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раздают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участникам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ИК в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произвольном порядке</a:t>
            </a:r>
            <a:endParaRPr lang="ru-RU" sz="1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6834" y="4924425"/>
            <a:ext cx="8964612" cy="11144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Участники экзамена:</a:t>
            </a:r>
          </a:p>
          <a:p>
            <a:pPr marL="285750" indent="-285750" algn="ctr"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в процессе инструктажа по указанию организатора вскрывают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ИК;</a:t>
            </a:r>
          </a:p>
          <a:p>
            <a:pPr marL="285750" indent="-285750" algn="ctr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проверяют комплектацию, соответствие цифровых значений штрих-кодов на бланке регистрации и на листах КИМ со значением на контрольном листе, и наличие полиграфического брака;</a:t>
            </a:r>
          </a:p>
          <a:p>
            <a:pPr marL="285750" indent="-285750" algn="ctr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заполняют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регистрационные поля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бланков</a:t>
            </a:r>
            <a:endParaRPr lang="ru-RU" sz="1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38750" y="3009900"/>
            <a:ext cx="3822696" cy="1562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Организаторы </a:t>
            </a:r>
            <a:r>
              <a:rPr lang="ru-RU" sz="1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проверяют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правильность заполнения регистрационных полей бланков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участниками, соответствие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данных участника в бланке регистрации и документе, удостоверяющем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личность</a:t>
            </a:r>
            <a:endParaRPr lang="ru-RU" sz="1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38750" y="1838325"/>
            <a:ext cx="3822696" cy="781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Объявляется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начало, продолжительность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 окончания экзамена, фиксируется время начала и окончания на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доске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017" y="800104"/>
            <a:ext cx="1250160" cy="15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1762123" y="2619376"/>
            <a:ext cx="1419225" cy="390524"/>
          </a:xfrm>
          <a:prstGeom prst="straightConnector1">
            <a:avLst/>
          </a:prstGeom>
          <a:ln w="190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809749" y="4572000"/>
            <a:ext cx="1323975" cy="352425"/>
          </a:xfrm>
          <a:prstGeom prst="straightConnector1">
            <a:avLst/>
          </a:prstGeom>
          <a:ln w="190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6373810" y="4572000"/>
            <a:ext cx="1552575" cy="352426"/>
          </a:xfrm>
          <a:prstGeom prst="straightConnector1">
            <a:avLst/>
          </a:prstGeom>
          <a:ln w="190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6572249" y="2619376"/>
            <a:ext cx="1304925" cy="390524"/>
          </a:xfrm>
          <a:prstGeom prst="straightConnector1">
            <a:avLst/>
          </a:prstGeom>
          <a:ln w="190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32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Проведение экзамена: </a:t>
            </a:r>
            <a:endParaRPr lang="ru-RU" sz="2400" b="1" dirty="0" smtClean="0">
              <a:solidFill>
                <a:prstClr val="white"/>
              </a:solidFill>
              <a:latin typeface="Cambria" panose="02040503050406030204" pitchFamily="18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начало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проведения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ГВЭ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в аудитории ППЭ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734" y="819153"/>
            <a:ext cx="4341816" cy="1762121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Организатор (ы) в аудитории: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раздает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участникам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ИК (бланк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регистрации, </a:t>
            </a:r>
            <a:endParaRPr lang="ru-RU" sz="14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бланк ответов),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КИМ, черновики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должны быть подготовлены заранее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проводят инструктаж, который состоит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из двух частей. Первая часть инструктажа проводится с 9.50 часов, вторая часть инструктажа начинается не ранее 10.00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  <a:endParaRPr lang="ru-RU" sz="1400" b="1" i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734" y="2962274"/>
            <a:ext cx="4341815" cy="16573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 Организатор(ы) </a:t>
            </a:r>
            <a:r>
              <a:rPr lang="ru-RU" sz="14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1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аудитории: </a:t>
            </a:r>
          </a:p>
          <a:p>
            <a:pPr algn="ctr">
              <a:defRPr/>
            </a:pPr>
            <a:endParaRPr lang="ru-RU" sz="1050" b="1" i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начала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экзамена должны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предупредить </a:t>
            </a:r>
            <a:endParaRPr lang="ru-RU" sz="14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участников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ГВЭ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 ведении видеонаблюдения и провести инструктаж участников ГВЭ</a:t>
            </a:r>
          </a:p>
          <a:p>
            <a:pPr>
              <a:defRPr/>
            </a:pPr>
            <a:endParaRPr lang="ru-RU" sz="1400" b="1" i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420473" y="3025826"/>
            <a:ext cx="935495" cy="68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734" y="4972052"/>
            <a:ext cx="9002712" cy="10858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Участники экзамена</a:t>
            </a:r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проведения организаторами в аудитории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инструктажа, проверки правильности заполнения бланков регистрации и регистрационных полей в бланке ответов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участники ГВЭ приступают к выполнению экзаменационной работы. Участники при выполнении заданий вносят в бланк ответов номера заданий и ответы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задания</a:t>
            </a:r>
            <a:endParaRPr lang="ru-RU" sz="1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76800" y="2962275"/>
            <a:ext cx="4184646" cy="1657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 истечении установленного времени организаторы в зоне видимости камер видеонаблюдения объявляют об окончании выполнения экзаменационной работы. Участники ГВЭ откладывают ЭМ, включая КИМ и черновики, на край своего рабочего стола. Организаторы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аудитории собирают ЭМ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участников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ГВЭ</a:t>
            </a:r>
            <a:endParaRPr lang="ru-RU" sz="1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76800" y="819155"/>
            <a:ext cx="4184646" cy="1762121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Участники ГВЭ, досрочно завершившие выполнение экзаменационной работы, </a:t>
            </a:r>
            <a:b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могут покинуть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ППЭ</a:t>
            </a:r>
            <a:endParaRPr lang="ru-RU" sz="1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647825" y="2581274"/>
            <a:ext cx="1267617" cy="371476"/>
          </a:xfrm>
          <a:prstGeom prst="straightConnector1">
            <a:avLst/>
          </a:prstGeom>
          <a:ln w="190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567654" y="4619625"/>
            <a:ext cx="1323975" cy="352425"/>
          </a:xfrm>
          <a:prstGeom prst="straightConnector1">
            <a:avLst/>
          </a:prstGeom>
          <a:ln w="190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373810" y="4619625"/>
            <a:ext cx="1552575" cy="352426"/>
          </a:xfrm>
          <a:prstGeom prst="straightConnector1">
            <a:avLst/>
          </a:prstGeom>
          <a:ln w="190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6497635" y="2600326"/>
            <a:ext cx="1189040" cy="352424"/>
          </a:xfrm>
          <a:prstGeom prst="straightConnector1">
            <a:avLst/>
          </a:prstGeom>
          <a:ln w="190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70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3324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Новая форма ППЭ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12-04-МАШ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«Ведомость учета времени отсутствия участников ГИА в аудитории»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3330" y="783773"/>
            <a:ext cx="3865601" cy="5074102"/>
          </a:xfrm>
          <a:prstGeom prst="roundRect">
            <a:avLst>
              <a:gd name="adj" fmla="val 350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Заполняется вручную,</a:t>
            </a:r>
          </a:p>
          <a:p>
            <a:pPr algn="ctr"/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используется необходимое количество листов (страниц) </a:t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каждой аудитории. </a:t>
            </a:r>
          </a:p>
          <a:p>
            <a:pPr algn="ctr"/>
            <a:endParaRPr lang="ru-RU" sz="12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Необходимо указывать номер аудитории, код </a:t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 наименование предмета, номер страницы.</a:t>
            </a:r>
          </a:p>
          <a:p>
            <a:pPr algn="ctr"/>
            <a:endParaRPr lang="ru-RU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Фиксируется каждый выход участников ЕГЭ из аудитории </a:t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во время экзамена.</a:t>
            </a:r>
          </a:p>
          <a:p>
            <a:pPr algn="ctr"/>
            <a:endParaRPr lang="ru-RU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 ГВЭ при выходе участников </a:t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из аудитории фиксируется </a:t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 номер бланка регистрации, </a:t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а код работы</a:t>
            </a:r>
            <a:endParaRPr lang="ru-RU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3"/>
          <p:cNvSpPr/>
          <p:nvPr/>
        </p:nvSpPr>
        <p:spPr>
          <a:xfrm>
            <a:off x="318435" y="783772"/>
            <a:ext cx="4260704" cy="6008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74993" y="1449586"/>
            <a:ext cx="556627" cy="22077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8147" y="1059257"/>
            <a:ext cx="285184" cy="140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5936" y="1059257"/>
            <a:ext cx="377227" cy="140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001</a:t>
            </a:r>
            <a:endParaRPr lang="ru-RU" sz="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28226" y="1000409"/>
            <a:ext cx="471768" cy="38024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29182" y="1000410"/>
            <a:ext cx="948584" cy="38024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34662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Заголовок 1"/>
          <p:cNvSpPr>
            <a:spLocks noGrp="1"/>
          </p:cNvSpPr>
          <p:nvPr>
            <p:ph type="title"/>
          </p:nvPr>
        </p:nvSpPr>
        <p:spPr>
          <a:xfrm>
            <a:off x="261874" y="662602"/>
            <a:ext cx="8633932" cy="681990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Выводы</a:t>
            </a:r>
            <a:endParaRPr lang="ru-RU" altLang="ru-RU" sz="2400" b="1" dirty="0" smtClean="0">
              <a:solidFill>
                <a:schemeClr val="bg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47625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Особенности проведения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ГВЭ по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русскому языку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6723" y="2162175"/>
            <a:ext cx="8181975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выполнение экзаменационной работы по русскому языку дается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 часа 55 минут (235 минут). </a:t>
            </a:r>
            <a:endParaRPr lang="ru-RU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время по 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заявлению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участника с ОВЗ может быть увеличено на 1,5 часа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7249" y="3219450"/>
            <a:ext cx="8603779" cy="481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Дополнительные материалы и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оборудование: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075" y="3895724"/>
            <a:ext cx="4924426" cy="1171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разрешается пользоваться орфографическими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толковыми словарями</a:t>
            </a:r>
          </a:p>
        </p:txBody>
      </p:sp>
      <p:pic>
        <p:nvPicPr>
          <p:cNvPr id="10" name="Picture 2" descr="http://getseoreport.com/data_images/56a91969d739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t="2826" r="3277" b="2674"/>
          <a:stretch/>
        </p:blipFill>
        <p:spPr bwMode="auto">
          <a:xfrm>
            <a:off x="5753100" y="3730222"/>
            <a:ext cx="2276474" cy="15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77248" y="5253036"/>
            <a:ext cx="8603779" cy="775740"/>
          </a:xfrm>
          <a:prstGeom prst="rect">
            <a:avLst/>
          </a:prstGeom>
          <a:ln w="28575">
            <a:solidFill>
              <a:srgbClr val="E2001A"/>
            </a:solidFill>
          </a:ln>
        </p:spPr>
        <p:txBody>
          <a:bodyPr wrap="square" lIns="158639" tIns="79319" rIns="158639" bIns="79319">
            <a:spAutoFit/>
          </a:bodyPr>
          <a:lstStyle/>
          <a:p>
            <a:pPr indent="444510" algn="ctr" hangingPunct="0">
              <a:tabLst>
                <a:tab pos="752343" algn="l"/>
              </a:tabLst>
            </a:pPr>
            <a:r>
              <a:rPr lang="ru-RU" sz="2000" b="1" dirty="0" smtClean="0">
                <a:solidFill>
                  <a:srgbClr val="E2001A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ЗАПРЕЩЕНО</a:t>
            </a:r>
          </a:p>
          <a:p>
            <a:pPr indent="444510" algn="ctr" hangingPunct="0">
              <a:tabLst>
                <a:tab pos="752343" algn="l"/>
              </a:tabLst>
            </a:pPr>
            <a:r>
              <a:rPr lang="ru-RU" sz="2000" b="1" dirty="0" smtClean="0">
                <a:solidFill>
                  <a:srgbClr val="E2001A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!!! пользование </a:t>
            </a:r>
            <a:r>
              <a:rPr lang="ru-RU" sz="2000" b="1" dirty="0">
                <a:solidFill>
                  <a:srgbClr val="E2001A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личными </a:t>
            </a:r>
            <a:r>
              <a:rPr lang="ru-RU" sz="2000" b="1" dirty="0" smtClean="0">
                <a:solidFill>
                  <a:srgbClr val="E2001A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словарями !!!</a:t>
            </a:r>
            <a:endParaRPr lang="ru-RU" sz="2000" b="1" dirty="0">
              <a:solidFill>
                <a:srgbClr val="E2001A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248" y="788445"/>
            <a:ext cx="8603780" cy="1268183"/>
          </a:xfrm>
          <a:prstGeom prst="rect">
            <a:avLst/>
          </a:prstGeom>
          <a:ln>
            <a:solidFill>
              <a:srgbClr val="003399"/>
            </a:solidFill>
          </a:ln>
        </p:spPr>
        <p:txBody>
          <a:bodyPr wrap="square" lIns="158639" tIns="79319" rIns="158639" bIns="79319">
            <a:spAutoFit/>
          </a:bodyPr>
          <a:lstStyle/>
          <a:p>
            <a:pPr indent="444510" hangingPunct="0">
              <a:spcAft>
                <a:spcPts val="0"/>
              </a:spcAft>
              <a:tabLst>
                <a:tab pos="752343" algn="l"/>
              </a:tabLst>
            </a:pPr>
            <a:r>
              <a:rPr lang="ru-RU" b="1" dirty="0">
                <a:solidFill>
                  <a:srgbClr val="003399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Изложение 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</a:t>
            </a:r>
            <a:r>
              <a:rPr lang="ru-RU" b="1" dirty="0">
                <a:solidFill>
                  <a:srgbClr val="003399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творческим заданием содержит </a:t>
            </a:r>
          </a:p>
          <a:p>
            <a:pPr marL="564258" indent="-564258" algn="just" hangingPunct="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752343" algn="l"/>
              </a:tabLst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текст</a:t>
            </a:r>
          </a:p>
          <a:p>
            <a:pPr marL="564258" indent="-564258" algn="just" hangingPunct="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752343" algn="l"/>
              </a:tabLst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творческое задание</a:t>
            </a:r>
          </a:p>
          <a:p>
            <a:pPr marL="564258" indent="-564258" algn="just" hangingPunct="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752343" algn="l"/>
              </a:tabLst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инструкцию для обучающегося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48325" y="897229"/>
            <a:ext cx="1138237" cy="105061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Текст читается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раза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 со стрелкой влево 13"/>
          <p:cNvSpPr/>
          <p:nvPr/>
        </p:nvSpPr>
        <p:spPr>
          <a:xfrm>
            <a:off x="6791324" y="897229"/>
            <a:ext cx="1990726" cy="1050613"/>
          </a:xfrm>
          <a:prstGeom prst="leftArrowCallout">
            <a:avLst>
              <a:gd name="adj1" fmla="val 21212"/>
              <a:gd name="adj2" fmla="val 24053"/>
              <a:gd name="adj3" fmla="val 25000"/>
              <a:gd name="adj4" fmla="val 7675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Участники ГВЭ могут работать </a:t>
            </a:r>
            <a:b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 черновиками</a:t>
            </a:r>
            <a:endParaRPr lang="ru-RU"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5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pc-spb.ru/wp-content/uploads/2016/12/%D1%87%D0%B5%D0%BB%D0%BE%D0%B2%D0%B5%D1%87%D0%B5%D0%BA-%D1%81-%D0%BA%D0%B0%D1%80%D0%B0%D0%BD%D0%B4%D0%B0%D1%88%D0%BE%D0%BC-768x11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6" y="3773784"/>
            <a:ext cx="1575594" cy="229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47625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Проведение экзамена: </a:t>
            </a:r>
            <a:endParaRPr lang="ru-RU" sz="2400" b="1" dirty="0" smtClean="0">
              <a:solidFill>
                <a:prstClr val="white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действия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организаторов в аудитории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35737" y="2314574"/>
            <a:ext cx="8689187" cy="1428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99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000" algn="just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 За 30 минут и за 5 минут до окончания выполнения экзаменационной работы организатор(ы) сообщают участникам </a:t>
            </a: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экзамена </a:t>
            </a:r>
            <a:b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скором завершении экзамена и напоминают о необходимости перенести ответы из </a:t>
            </a: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черновиков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КИМ в </a:t>
            </a: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бланки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5737" y="4057647"/>
            <a:ext cx="6231737" cy="1571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just"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По истечении установленного времени организатор(ы) в зоне видимости камер видеонаблюдения объявляют об окончании выполнения экзаменационной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737" y="895349"/>
            <a:ext cx="8689188" cy="1095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just">
              <a:spcAft>
                <a:spcPts val="0"/>
              </a:spcAft>
              <a:defRPr/>
            </a:pP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1. Обеспечивают порядок проведения экзамена в аудитории и осуществляют контроль за порядком проведения экзамена в </a:t>
            </a: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аудитории</a:t>
            </a:r>
            <a:endParaRPr lang="ru-RU" sz="20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6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3810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Нормативно-правовые документы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96833" y="758745"/>
            <a:ext cx="8964613" cy="8986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algn="ctr"/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 декабря 2013 г. № 1400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утверждении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Порядка 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проведения государственной итоговой аттестации по образовательным программам среднего общего образования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03187" y="3667128"/>
            <a:ext cx="8964613" cy="128587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Департамента образования Орловской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области от 5 февраля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2018 г. №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145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 организации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проведении государственной итоговой аттестации по образовательным программам основного общего и среднего общего образования в форме основного государственного экзамена и единого государственного экзамена для лиц с ограниченными возможностями здоровья,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детей-инвалидов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инвалидов»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96831" y="1695451"/>
            <a:ext cx="8964613" cy="79057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Департамента образования Орловской области от 25 октября 2017 г. № 1702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 определении мест расположения пунктов проведения государственной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итоговой аттестации на территории Орловской области в 2018 году»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6833" y="2533653"/>
            <a:ext cx="8964613" cy="106679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Департамента образования Орловской области от 30 октября 2017 г. № 1724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 утверждении состава членов государственной экзаменационной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комиссии Орловской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области для проведения государственной итоговой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аттестации по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образовательным программам среднего общего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образования в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2018 году»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03187" y="5000626"/>
            <a:ext cx="8964613" cy="10287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Департамента образования Орловской области от 6 февраля 2018 г. № 154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«Об утверждении пунктов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проведения экзаменов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дому в период проведения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государственной итоговой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аттестации по образовательным программам среднего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общего образования на территории Орловской области»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81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423" y="790577"/>
            <a:ext cx="570264" cy="49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5250" y="19050"/>
            <a:ext cx="8920698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Завершение экзамена: 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действия организаторов в аудиториях ППЭ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250" y="828677"/>
            <a:ext cx="8953500" cy="400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объявляет об окончании экзамена в центре видимости камеры видеонаблюдения</a:t>
            </a:r>
            <a:endParaRPr lang="ru-RU" sz="16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6339" y="1299360"/>
            <a:ext cx="1915144" cy="304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ГВЭ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25092" y="1286671"/>
            <a:ext cx="5157046" cy="3040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endParaRPr lang="ru-RU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251" y="1676399"/>
            <a:ext cx="2517320" cy="43325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Сбор и упаковка </a:t>
            </a:r>
          </a:p>
          <a:p>
            <a:pPr algn="ctr"/>
            <a:r>
              <a:rPr lang="ru-RU" sz="17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экзаменационных материалов </a:t>
            </a:r>
            <a:br>
              <a:rPr lang="ru-RU" sz="17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ППЭ:</a:t>
            </a:r>
          </a:p>
          <a:p>
            <a:pPr algn="ctr"/>
            <a:endParaRPr lang="ru-RU" sz="5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 algn="ctr">
              <a:buFont typeface="Wingdings" panose="05000000000000000000" pitchFamily="2" charset="2"/>
              <a:buChar char="ü"/>
            </a:pPr>
            <a:r>
              <a:rPr lang="ru-RU" sz="17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 – в один ВДП;</a:t>
            </a:r>
          </a:p>
          <a:p>
            <a:pPr algn="ctr"/>
            <a:endParaRPr lang="ru-RU" sz="1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 algn="ctr">
              <a:buFont typeface="Wingdings" panose="05000000000000000000" pitchFamily="2" charset="2"/>
              <a:buChar char="ü"/>
            </a:pPr>
            <a:r>
              <a:rPr lang="ru-RU" sz="17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– во второй ВДП;</a:t>
            </a:r>
          </a:p>
          <a:p>
            <a:pPr indent="-285750" algn="ctr">
              <a:buFont typeface="Wingdings" panose="05000000000000000000" pitchFamily="2" charset="2"/>
              <a:buChar char="ü"/>
            </a:pPr>
            <a:endParaRPr lang="ru-RU" sz="3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 algn="ctr">
              <a:buFont typeface="Wingdings" panose="05000000000000000000" pitchFamily="2" charset="2"/>
              <a:buChar char="ü"/>
            </a:pPr>
            <a:r>
              <a:rPr lang="ru-RU" sz="17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 – </a:t>
            </a:r>
            <a:br>
              <a:rPr lang="ru-RU" sz="17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конверт, подготовленный руководителем ППЭ.</a:t>
            </a:r>
          </a:p>
          <a:p>
            <a:pPr indent="-285750" algn="ctr">
              <a:buFont typeface="Wingdings" panose="05000000000000000000" pitchFamily="2" charset="2"/>
              <a:buChar char="ü"/>
            </a:pPr>
            <a:endParaRPr lang="ru-RU" sz="5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Заполнение </a:t>
            </a:r>
            <a:r>
              <a:rPr lang="ru-RU" sz="17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протокола </a:t>
            </a:r>
            <a:r>
              <a:rPr lang="ru-RU" sz="17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05-02-ГВЭ </a:t>
            </a:r>
            <a:r>
              <a:rPr lang="ru-RU" sz="17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«Протокол проведения </a:t>
            </a:r>
            <a:r>
              <a:rPr lang="ru-RU" sz="17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ГВЭ </a:t>
            </a:r>
            <a:r>
              <a:rPr lang="ru-RU" sz="17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аудитории»</a:t>
            </a:r>
            <a:endParaRPr lang="ru-RU" sz="175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0036" y="1676399"/>
            <a:ext cx="6398549" cy="433251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ctr">
              <a:buFontTx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экзаменационных материалов у участников:</a:t>
            </a:r>
          </a:p>
          <a:p>
            <a:pPr marL="342900" indent="-342900" algn="ctr">
              <a:buFontTx/>
              <a:buAutoNum type="arabicPeriod"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Упаковка ЭМ:</a:t>
            </a:r>
          </a:p>
          <a:p>
            <a:pPr algn="ctr"/>
            <a:endParaRPr lang="ru-RU" sz="1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 с контрольным листом – в конверт от ИК и в ВДП;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бланки – во второй ВДП;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 – в конверт, подготовленный руководителем ППЭ.</a:t>
            </a:r>
          </a:p>
          <a:p>
            <a:pPr algn="ctr"/>
            <a:endParaRPr lang="ru-RU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протокола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05-02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«Протокол проведения ГИА в аудитории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8" descr="otv_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727" y="2034949"/>
            <a:ext cx="1521891" cy="215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4330050" y="2281880"/>
            <a:ext cx="4685898" cy="1560775"/>
            <a:chOff x="2921520" y="3336967"/>
            <a:chExt cx="4487471" cy="1347060"/>
          </a:xfrm>
        </p:grpSpPr>
        <p:pic>
          <p:nvPicPr>
            <p:cNvPr id="11" name="Рисунок 9" descr="otv_1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28"/>
            <a:stretch>
              <a:fillRect/>
            </a:stretch>
          </p:blipFill>
          <p:spPr bwMode="auto">
            <a:xfrm>
              <a:off x="2921520" y="3336967"/>
              <a:ext cx="4487471" cy="1347060"/>
            </a:xfrm>
            <a:prstGeom prst="rect">
              <a:avLst/>
            </a:prstGeom>
            <a:noFill/>
            <a:ln w="19050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4988049" y="4299781"/>
              <a:ext cx="172192" cy="24938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362974" y="4299780"/>
              <a:ext cx="1305130" cy="24938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574475" y="4129832"/>
              <a:ext cx="3188522" cy="130630"/>
            </a:xfrm>
            <a:prstGeom prst="rect">
              <a:avLst/>
            </a:prstGeom>
            <a:noFill/>
            <a:ln w="28575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989141" y="4299781"/>
              <a:ext cx="942175" cy="249383"/>
            </a:xfrm>
            <a:prstGeom prst="rect">
              <a:avLst/>
            </a:prstGeom>
            <a:noFill/>
            <a:ln w="28575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2733727" y="3746500"/>
            <a:ext cx="1521891" cy="3937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19446325">
            <a:off x="4107077" y="3476405"/>
            <a:ext cx="564700" cy="45381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8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89186" y="19050"/>
            <a:ext cx="8734097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Завершение экзамена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: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действия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руководителя ППЭ и члена ГЭК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230" y="800532"/>
            <a:ext cx="9015940" cy="5143068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 sz="3400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3420" y="895350"/>
            <a:ext cx="8734097" cy="4933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ctr">
              <a:spcAft>
                <a:spcPts val="0"/>
              </a:spcAft>
              <a:defRPr/>
            </a:pPr>
            <a:r>
              <a:rPr lang="ru-RU" sz="17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штабе ППЭ с включенным видеонаблюдением </a:t>
            </a:r>
            <a:r>
              <a:rPr lang="ru-RU" sz="17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ППЭ </a:t>
            </a:r>
            <a:br>
              <a:rPr lang="ru-RU" sz="17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присутствии члена ГЭК принимает от </a:t>
            </a:r>
            <a:r>
              <a:rPr lang="ru-RU" sz="17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ответственных организаторов в аудитории следующие материалы</a:t>
            </a:r>
            <a:r>
              <a:rPr lang="ru-RU" sz="17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0000" algn="ctr">
              <a:spcAft>
                <a:spcPts val="0"/>
              </a:spcAft>
              <a:defRPr/>
            </a:pPr>
            <a:endParaRPr lang="ru-RU" sz="9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запечатанный ВДП с бланками;</a:t>
            </a: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запечатанный ВДП с КИМ участников экзамена;</a:t>
            </a: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запечатанный конверт с использованными черновиками;</a:t>
            </a: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неиспользованные черновики;</a:t>
            </a: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неиспользованные ИК участников;</a:t>
            </a: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испорченные и (или) имеющие полиграфические дефекты ИК;</a:t>
            </a: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неиспользованные дополнительные бланки ответов;</a:t>
            </a: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служебные записки (при наличии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ППЭ:</a:t>
            </a:r>
            <a:endParaRPr lang="ru-RU" sz="17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ППЭ-05-02 (ППЭ-05-02-ГВЭ) «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проведения ГИА 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(ГВЭ) в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аудитории»; </a:t>
            </a:r>
          </a:p>
          <a:p>
            <a:pPr algn="just"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ППЭ-12-02 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ППЭ-12-02-ГВЭ) «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коррекции персональных данных участников ГИА 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(ГВЭ) в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аудитории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(при наличии);</a:t>
            </a:r>
            <a:endParaRPr lang="ru-RU" sz="17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ППЭ-12-04-МАШ 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«Ведомость учета времени отсутствия участников ГИА 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аудитории»;</a:t>
            </a:r>
          </a:p>
          <a:p>
            <a:pPr algn="just"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ППЭ-12-03 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«Ведомость использования дополнительных бланков ответов № 2» 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ЕГЭ)</a:t>
            </a:r>
            <a:endParaRPr lang="ru-RU" sz="17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50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89186" y="19050"/>
            <a:ext cx="8734097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Завершение экзамена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: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действия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руководителя ППЭ и члена ГЭК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058" y="771525"/>
            <a:ext cx="9017878" cy="19476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ППЭ совместно с членом ГЭК заполняют формы</a:t>
            </a: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3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ППЭ 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14-01 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(ППЭ 14-01-ГВЭ) «Акт 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приёмки-передачи экзаменационных материалов в ППЭ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ru-RU" sz="17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ППЭ 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13-01 (ППЭ 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13-01-ГВЭ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проведения ГИА 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(ГВЭ) в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ППЭ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7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ППЭ-14-02 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(ППЭ 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14-02-ГВЭ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выдачи и возврата ЭМ по аудиториям ППЭ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en-US" sz="17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ППЭ 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13-02 МАШ «Сводная ведомость учёта участников и использования ЭМ в ППЭ»</a:t>
            </a:r>
            <a:r>
              <a:rPr lang="en-US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7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7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ЕГЭ»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9545" y="2771775"/>
            <a:ext cx="8623738" cy="895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необходимые материалы передаются руководителем ППЭ члену ГЭК по форме </a:t>
            </a:r>
            <a:r>
              <a:rPr lang="ru-RU" alt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ППЭ-14-01 (ППЭ-14-01 ГВЭ) </a:t>
            </a:r>
            <a:r>
              <a:rPr lang="ru-RU" alt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«Акт приемки-передачи экзаменационных материалов в ППЭ</a:t>
            </a:r>
            <a:r>
              <a:rPr lang="ru-RU" alt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сейф-пакете для дальнейшей передачи и обработки в ОРЦОКО</a:t>
            </a:r>
            <a:endParaRPr lang="ru-RU" alt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Z:\scan\DOC077.XSM\00000001.jp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39" y="3749988"/>
            <a:ext cx="3637797" cy="2170752"/>
          </a:xfrm>
          <a:prstGeom prst="rect">
            <a:avLst/>
          </a:prstGeom>
          <a:noFill/>
          <a:ln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Z:\scan\DOC077.XSM\00000002.jpg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8" y="3749988"/>
            <a:ext cx="3616478" cy="2170752"/>
          </a:xfrm>
          <a:prstGeom prst="rect">
            <a:avLst/>
          </a:prstGeom>
          <a:noFill/>
          <a:ln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:\scan\DOC077.XSM\00000003.jpg"/>
          <p:cNvPicPr>
            <a:picLocks noChangeAspect="1" noChangeArrowheads="1"/>
          </p:cNvPicPr>
          <p:nvPr/>
        </p:nvPicPr>
        <p:blipFill>
          <a:blip r:embed="rId8" cstate="print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284" y="3990973"/>
            <a:ext cx="2073786" cy="2842339"/>
          </a:xfrm>
          <a:prstGeom prst="rect">
            <a:avLst/>
          </a:prstGeom>
          <a:noFill/>
          <a:ln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Z:\scan\DOC077.XSM\00000004.jpg"/>
          <p:cNvPicPr>
            <a:picLocks noChangeAspect="1" noChangeArrowheads="1"/>
          </p:cNvPicPr>
          <p:nvPr/>
        </p:nvPicPr>
        <p:blipFill>
          <a:blip r:embed="rId10" cstate="print">
            <a:grayscl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686" y="3990974"/>
            <a:ext cx="2073786" cy="2842339"/>
          </a:xfrm>
          <a:prstGeom prst="rect">
            <a:avLst/>
          </a:prstGeom>
          <a:noFill/>
          <a:ln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1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6833" y="21266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631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</a:rPr>
              <a:t>ВКС-совещание с руководителями ППЭ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9136" y="2072907"/>
            <a:ext cx="4345785" cy="2678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23 мая 2018 в 10.00 часов </a:t>
            </a:r>
          </a:p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 ОРЦОКО</a:t>
            </a: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состоится совещание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руководителями пунктов проведения экзаменов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вопросу готовности к основному периоду проведения ГИА-11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9" t="4149" r="4723" b="14737"/>
          <a:stretch/>
        </p:blipFill>
        <p:spPr bwMode="auto">
          <a:xfrm>
            <a:off x="295274" y="785854"/>
            <a:ext cx="4048125" cy="5252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2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9549" y="2812688"/>
            <a:ext cx="6735762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</a:t>
            </a:r>
            <a:r>
              <a:rPr lang="ru-RU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8467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3810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Нормативно-правовые документы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6832" y="790577"/>
            <a:ext cx="8964613" cy="119062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Департамента образования Орловской области от 14 февраля 2018 г. № 194 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 проведении государственной итоговой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аттестации по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образовательным программам среднего общего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образования в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Орловской области для участников единого государственного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экзамена 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выпускного государственного экзамена с ограниченными возможностями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здоровья, детей-инвалидов и инвалидов»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6831" y="5686425"/>
            <a:ext cx="8964613" cy="100012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Департамента образования Орловской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области от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27 апреля 2018 г. № 674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работниках, привлекаемых к организации и проведению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государственной итоговой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аттестации по образовательным программам среднего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общего образования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пунктах проведения экзаменов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основной период 2018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на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территории Орловской области»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6833" y="2038350"/>
            <a:ext cx="8964613" cy="9620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Департамента образования Орловской области от 26 февраля 2018 г. № 254 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 организации 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проведении государственной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итоговой аттестации по образовательным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программам основного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общего и среднего общего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образования в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форме государственного выпускного экзамена»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6833" y="3057526"/>
            <a:ext cx="8964613" cy="147637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Департамента образования Орловской области от 12 марта 2018 г. № 313 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 внесении изменений в приказ Департамента образования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Орловской области 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 февраля 2018 года № 192 «О проведении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государственной итоговой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аттестации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образовательным программам среднего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общего образования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Орловской области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участников единого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государственного экзамена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государственного выпускного экзамена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ограниченными возможностями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здоровья, детей-инвалидов и инвалидов»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6830" y="4591050"/>
            <a:ext cx="8964613" cy="10382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Департамента образования Орловской области от 27 марта 2018 г. № 453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утверждении Регламента проведения единого государственного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экзамена в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пунктах проведения экзаменов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использованием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экзаменационных материалов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бумажных носителях в 2018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 на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территории Орловской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области» </a:t>
            </a:r>
          </a:p>
        </p:txBody>
      </p:sp>
    </p:spTree>
    <p:extLst>
      <p:ext uri="{BB962C8B-B14F-4D97-AF65-F5344CB8AC3E}">
        <p14:creationId xmlns:p14="http://schemas.microsoft.com/office/powerpoint/2010/main" val="195311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-200025" y="19050"/>
            <a:ext cx="9534525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Общая информация проведения ЕГЭ </a:t>
            </a:r>
            <a:b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по бумажной технологии 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800100"/>
            <a:ext cx="8658225" cy="771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Экзаменационные материалы, доставляемые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ППЭ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ЕГЭ 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бумажных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носителях, используются при проведении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28601" y="1647824"/>
            <a:ext cx="2133600" cy="3333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20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  <a:b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дому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505076" y="1647821"/>
            <a:ext cx="2228850" cy="33337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ru-RU" sz="20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  <a:b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базе медицинских учреждений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867276" y="1647822"/>
            <a:ext cx="4019549" cy="33337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ЕГЭ для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обучающихся, освоивших образовательные программы среднего общего образования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специальных учебно-воспитательных учреждениях закрытого типа, в учреждениях, исполняющих наказание в виде лишения свободы, а также </a:t>
            </a:r>
            <a:b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учреждениях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несовершеннолетних лиц, подозреваемых, обвиняемых, содержащихся под стражей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28599" y="5133975"/>
            <a:ext cx="8658225" cy="847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проведении ЕГЭ используются чёрно-белые односторонние бланки </a:t>
            </a: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КИМ</a:t>
            </a:r>
          </a:p>
        </p:txBody>
      </p:sp>
      <p:pic>
        <p:nvPicPr>
          <p:cNvPr id="3074" name="Picture 2" descr="https://pics.clipartpng.com/House_PNG_Clip_Art-21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5" y="3459753"/>
            <a:ext cx="1730371" cy="137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kisslog2.com/wp-content/uploads/imgs/b/4/b4d78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218" y="3459753"/>
            <a:ext cx="2037219" cy="147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44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4697"/>
            <a:ext cx="2038419" cy="288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573" y="853603"/>
            <a:ext cx="2038419" cy="288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66" y="844697"/>
            <a:ext cx="2038419" cy="288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743" y="850030"/>
            <a:ext cx="2038419" cy="2880000"/>
          </a:xfrm>
          <a:prstGeom prst="rect">
            <a:avLst/>
          </a:prstGeom>
        </p:spPr>
      </p:pic>
      <p:pic>
        <p:nvPicPr>
          <p:cNvPr id="31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99" y="3263728"/>
            <a:ext cx="2842686" cy="1927398"/>
          </a:xfrm>
          <a:prstGeom prst="rect">
            <a:avLst/>
          </a:prstGeom>
          <a:ln>
            <a:solidFill>
              <a:schemeClr val="tx1"/>
            </a:solidFill>
          </a:ln>
          <a:effectLst/>
          <a:ex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29125" y="3215125"/>
            <a:ext cx="1662216" cy="284223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33" name="Скругленный прямоугольник 32"/>
          <p:cNvSpPr/>
          <p:nvPr/>
        </p:nvSpPr>
        <p:spPr>
          <a:xfrm>
            <a:off x="240273" y="3783069"/>
            <a:ext cx="4715772" cy="1684282"/>
          </a:xfrm>
          <a:prstGeom prst="roundRect">
            <a:avLst>
              <a:gd name="adj" fmla="val 350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anose="02020603050405020304" pitchFamily="18" charset="0"/>
              </a:rPr>
              <a:t>Черно-белые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anose="02020603050405020304" pitchFamily="18" charset="0"/>
              </a:rPr>
              <a:t>односторонние бланки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anose="02020603050405020304" pitchFamily="18" charset="0"/>
              </a:rPr>
              <a:t>бланк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anose="02020603050405020304" pitchFamily="18" charset="0"/>
              </a:rPr>
              <a:t>регистрации;</a:t>
            </a:r>
            <a:endParaRPr lang="ru-RU" sz="1600" dirty="0">
              <a:solidFill>
                <a:srgbClr val="003399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003399"/>
                </a:solidFill>
                <a:latin typeface="Cambria" pitchFamily="18" charset="0"/>
                <a:cs typeface="Times New Roman" panose="02020603050405020304" pitchFamily="18" charset="0"/>
              </a:rPr>
              <a:t>бланк ответов № </a:t>
            </a:r>
            <a:r>
              <a:rPr lang="ru-RU" altLang="ru-RU" sz="1600" dirty="0" smtClean="0">
                <a:solidFill>
                  <a:srgbClr val="003399"/>
                </a:solidFill>
                <a:latin typeface="Cambria" pitchFamily="18" charset="0"/>
                <a:cs typeface="Times New Roman" panose="02020603050405020304" pitchFamily="18" charset="0"/>
              </a:rPr>
              <a:t>1;</a:t>
            </a:r>
            <a:endParaRPr lang="ru-RU" altLang="ru-RU" sz="1600" dirty="0">
              <a:solidFill>
                <a:srgbClr val="003399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003399"/>
                </a:solidFill>
                <a:latin typeface="Cambria" pitchFamily="18" charset="0"/>
                <a:cs typeface="Times New Roman" panose="02020603050405020304" pitchFamily="18" charset="0"/>
              </a:rPr>
              <a:t>бланк ответов № 2 лист </a:t>
            </a:r>
            <a:r>
              <a:rPr lang="ru-RU" altLang="ru-RU" sz="1600" dirty="0" smtClean="0">
                <a:solidFill>
                  <a:srgbClr val="003399"/>
                </a:solidFill>
                <a:latin typeface="Cambria" pitchFamily="18" charset="0"/>
                <a:cs typeface="Times New Roman" panose="02020603050405020304" pitchFamily="18" charset="0"/>
              </a:rPr>
              <a:t>1;</a:t>
            </a:r>
            <a:endParaRPr lang="ru-RU" altLang="ru-RU" sz="1600" dirty="0">
              <a:solidFill>
                <a:srgbClr val="003399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003399"/>
                </a:solidFill>
                <a:latin typeface="Cambria" pitchFamily="18" charset="0"/>
                <a:cs typeface="Times New Roman" panose="02020603050405020304" pitchFamily="18" charset="0"/>
              </a:rPr>
              <a:t>бланк ответов № 2 лист </a:t>
            </a:r>
            <a:r>
              <a:rPr lang="ru-RU" altLang="ru-RU" sz="1600" dirty="0" smtClean="0">
                <a:solidFill>
                  <a:srgbClr val="003399"/>
                </a:solidFill>
                <a:latin typeface="Cambria" pitchFamily="18" charset="0"/>
                <a:cs typeface="Times New Roman" panose="02020603050405020304" pitchFamily="18" charset="0"/>
              </a:rPr>
              <a:t>2;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rgbClr val="003399"/>
                </a:solidFill>
                <a:latin typeface="Cambria" pitchFamily="18" charset="0"/>
                <a:cs typeface="Times New Roman" panose="02020603050405020304" pitchFamily="18" charset="0"/>
              </a:rPr>
              <a:t>КИМ;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rgbClr val="003399"/>
                </a:solidFill>
                <a:latin typeface="Cambria" pitchFamily="18" charset="0"/>
                <a:cs typeface="Times New Roman" panose="02020603050405020304" pitchFamily="18" charset="0"/>
              </a:rPr>
              <a:t>контрольный лист</a:t>
            </a:r>
            <a:endParaRPr lang="ru-RU" altLang="ru-RU" sz="1600" dirty="0">
              <a:solidFill>
                <a:srgbClr val="003399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3850" y="150616"/>
            <a:ext cx="84963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Состав индивидуального комплекта ЕГЭ – 2018</a:t>
            </a: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38770" y="3824674"/>
            <a:ext cx="2156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контрольный лист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250" y="5543551"/>
            <a:ext cx="8957071" cy="11388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случае обнаружения участником ЕГЭ в ИК лишних или недостающих бланков или КИМ, несоответствия цифровых значений штрих-кодов на бланке регистрации и на листах КИМ </a:t>
            </a:r>
            <a:b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 значениями на контрольном листе, а также наличия в них полиграфических дефектов </a:t>
            </a:r>
          </a:p>
          <a:p>
            <a:pPr algn="ctr"/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полностью заменить ИК на новый. Факт замены фиксируется в форме ППЭ-05-02</a:t>
            </a:r>
            <a:endParaRPr lang="ru-RU"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http://sibagropribor.ru/upload/medialibrary/8e1/8e1940a407de1a3959305b349f3e55c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1" t="7605" r="41362" b="3905"/>
          <a:stretch/>
        </p:blipFill>
        <p:spPr bwMode="auto">
          <a:xfrm>
            <a:off x="148828" y="5585786"/>
            <a:ext cx="350043" cy="105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sibagropribor.ru/upload/medialibrary/8e1/8e1940a407de1a3959305b349f3e55c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1" t="7605" r="41362" b="3905"/>
          <a:stretch/>
        </p:blipFill>
        <p:spPr bwMode="auto">
          <a:xfrm>
            <a:off x="8645128" y="5585786"/>
            <a:ext cx="350043" cy="105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86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ridunova\Desktop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753399"/>
            <a:ext cx="3848100" cy="51623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object 14"/>
          <p:cNvSpPr/>
          <p:nvPr/>
        </p:nvSpPr>
        <p:spPr>
          <a:xfrm>
            <a:off x="5086787" y="5337352"/>
            <a:ext cx="3483668" cy="0"/>
          </a:xfrm>
          <a:custGeom>
            <a:avLst/>
            <a:gdLst/>
            <a:ahLst/>
            <a:cxnLst/>
            <a:rect l="l" t="t" r="r" b="b"/>
            <a:pathLst>
              <a:path w="3679825">
                <a:moveTo>
                  <a:pt x="0" y="0"/>
                </a:moveTo>
                <a:lnTo>
                  <a:pt x="3679698" y="0"/>
                </a:lnTo>
              </a:path>
            </a:pathLst>
          </a:custGeom>
          <a:ln w="25908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object 13"/>
          <p:cNvSpPr/>
          <p:nvPr/>
        </p:nvSpPr>
        <p:spPr>
          <a:xfrm>
            <a:off x="5159887" y="1882102"/>
            <a:ext cx="3355195" cy="3607655"/>
          </a:xfrm>
          <a:custGeom>
            <a:avLst/>
            <a:gdLst/>
            <a:ahLst/>
            <a:cxnLst/>
            <a:rect l="l" t="t" r="r" b="b"/>
            <a:pathLst>
              <a:path w="3837940" h="2719070">
                <a:moveTo>
                  <a:pt x="0" y="2718943"/>
                </a:moveTo>
                <a:lnTo>
                  <a:pt x="3837812" y="0"/>
                </a:lnTo>
              </a:path>
            </a:pathLst>
          </a:custGeom>
          <a:ln w="25908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905375" y="753399"/>
            <a:ext cx="7197" cy="15329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31899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Новые бланки ответов</a:t>
            </a:r>
            <a:endParaRPr lang="ru-RU" sz="20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85" name="object 13"/>
          <p:cNvSpPr/>
          <p:nvPr/>
        </p:nvSpPr>
        <p:spPr>
          <a:xfrm>
            <a:off x="4624442" y="3889314"/>
            <a:ext cx="3468745" cy="2452084"/>
          </a:xfrm>
          <a:custGeom>
            <a:avLst/>
            <a:gdLst/>
            <a:ahLst/>
            <a:cxnLst/>
            <a:rect l="l" t="t" r="r" b="b"/>
            <a:pathLst>
              <a:path w="3837940" h="2719070">
                <a:moveTo>
                  <a:pt x="0" y="2718943"/>
                </a:moveTo>
                <a:lnTo>
                  <a:pt x="3837812" y="0"/>
                </a:lnTo>
              </a:path>
            </a:pathLst>
          </a:custGeom>
          <a:ln w="25908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object 12"/>
          <p:cNvSpPr/>
          <p:nvPr/>
        </p:nvSpPr>
        <p:spPr>
          <a:xfrm flipV="1">
            <a:off x="5142163" y="1836382"/>
            <a:ext cx="3372919" cy="45719"/>
          </a:xfrm>
          <a:custGeom>
            <a:avLst/>
            <a:gdLst/>
            <a:ahLst/>
            <a:cxnLst/>
            <a:rect l="l" t="t" r="r" b="b"/>
            <a:pathLst>
              <a:path w="3679825">
                <a:moveTo>
                  <a:pt x="0" y="0"/>
                </a:moveTo>
                <a:lnTo>
                  <a:pt x="3679698" y="0"/>
                </a:lnTo>
              </a:path>
            </a:pathLst>
          </a:custGeom>
          <a:ln w="25908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6146" name="Picture 2" descr="C:\Users\gridunova\Desktop\Рисунок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575" y="1919673"/>
            <a:ext cx="3792069" cy="48576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object 14"/>
          <p:cNvSpPr/>
          <p:nvPr/>
        </p:nvSpPr>
        <p:spPr>
          <a:xfrm flipV="1">
            <a:off x="4624443" y="6295679"/>
            <a:ext cx="3468744" cy="45719"/>
          </a:xfrm>
          <a:custGeom>
            <a:avLst/>
            <a:gdLst/>
            <a:ahLst/>
            <a:cxnLst/>
            <a:rect l="l" t="t" r="r" b="b"/>
            <a:pathLst>
              <a:path w="3679825">
                <a:moveTo>
                  <a:pt x="0" y="0"/>
                </a:moveTo>
                <a:lnTo>
                  <a:pt x="3679698" y="0"/>
                </a:lnTo>
              </a:path>
            </a:pathLst>
          </a:custGeom>
          <a:ln w="25908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object 15"/>
          <p:cNvSpPr/>
          <p:nvPr/>
        </p:nvSpPr>
        <p:spPr>
          <a:xfrm>
            <a:off x="5757631" y="5024811"/>
            <a:ext cx="1598459" cy="0"/>
          </a:xfrm>
          <a:custGeom>
            <a:avLst/>
            <a:gdLst/>
            <a:ahLst/>
            <a:cxnLst/>
            <a:rect l="l" t="t" r="r" b="b"/>
            <a:pathLst>
              <a:path w="1688465">
                <a:moveTo>
                  <a:pt x="0" y="0"/>
                </a:moveTo>
                <a:lnTo>
                  <a:pt x="1688084" y="0"/>
                </a:lnTo>
              </a:path>
            </a:pathLst>
          </a:custGeom>
          <a:ln w="25908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object 12"/>
          <p:cNvSpPr/>
          <p:nvPr/>
        </p:nvSpPr>
        <p:spPr>
          <a:xfrm flipV="1">
            <a:off x="4627025" y="3971679"/>
            <a:ext cx="3493943" cy="45719"/>
          </a:xfrm>
          <a:custGeom>
            <a:avLst/>
            <a:gdLst/>
            <a:ahLst/>
            <a:cxnLst/>
            <a:rect l="l" t="t" r="r" b="b"/>
            <a:pathLst>
              <a:path w="3679825">
                <a:moveTo>
                  <a:pt x="0" y="0"/>
                </a:moveTo>
                <a:lnTo>
                  <a:pt x="3679698" y="0"/>
                </a:lnTo>
              </a:path>
            </a:pathLst>
          </a:custGeom>
          <a:ln w="25908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947971" y="2456454"/>
            <a:ext cx="1292151" cy="1577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762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6775" y="2991348"/>
            <a:ext cx="348366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750" b="1" i="1" dirty="0" smtClean="0">
                <a:latin typeface="Times New Roman" pitchFamily="18" charset="0"/>
                <a:cs typeface="Times New Roman" pitchFamily="18" charset="0"/>
              </a:rPr>
              <a:t>В первую очередь заполняется лист 1!</a:t>
            </a:r>
            <a:endParaRPr lang="ru-RU" sz="275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810250" y="1732960"/>
            <a:ext cx="366380" cy="7234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4624444" y="4017398"/>
            <a:ext cx="3496524" cy="23240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C:\Users\gridunova\Desktop\Рисунок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14" y="753399"/>
            <a:ext cx="3722756" cy="51623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01030" y="2402875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07169" y="1285683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743950" y="1314258"/>
            <a:ext cx="0" cy="12210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185354" y="1494796"/>
            <a:ext cx="1011205" cy="2381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762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rot="5400000">
            <a:off x="4714079" y="1922594"/>
            <a:ext cx="392780" cy="1477039"/>
          </a:xfrm>
          <a:prstGeom prst="wedgeRoundRectCallout">
            <a:avLst>
              <a:gd name="adj1" fmla="val -41496"/>
              <a:gd name="adj2" fmla="val -68323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1950" y="2388176"/>
            <a:ext cx="1490432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Заполняется </a:t>
            </a:r>
            <a:b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автоматически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6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idunova\Desktop\Рисунок111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07" y="845819"/>
            <a:ext cx="4212733" cy="565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31899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Дополнительный бланк  ответов № 2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41785" y="1230337"/>
            <a:ext cx="438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5 7</a:t>
            </a:r>
            <a:endParaRPr lang="ru-RU" sz="10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916" y="1226856"/>
            <a:ext cx="438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1</a:t>
            </a:r>
            <a:endParaRPr lang="ru-RU" sz="10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99128" y="1226856"/>
            <a:ext cx="537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Р У С</a:t>
            </a:r>
            <a:endParaRPr lang="ru-RU" sz="10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2051" name="Picture 3" descr="C:\Users\gridunova\Desktop\Рисунок111122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34" y="857010"/>
            <a:ext cx="4207006" cy="564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742138" y="1782309"/>
            <a:ext cx="1382215" cy="1870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H="1" flipV="1">
            <a:off x="3290335" y="1659308"/>
            <a:ext cx="1471962" cy="2165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ject 7"/>
          <p:cNvSpPr txBox="1"/>
          <p:nvPr/>
        </p:nvSpPr>
        <p:spPr>
          <a:xfrm>
            <a:off x="1054241" y="2722662"/>
            <a:ext cx="7154094" cy="163891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ru-RU" sz="2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Ответственный организатор в аудитории: </a:t>
            </a:r>
          </a:p>
          <a:p>
            <a:pPr marL="457200" indent="-432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b="1" spc="-2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переносит номер штрих-кода из ДБО № 2 </a:t>
            </a:r>
            <a:br>
              <a:rPr lang="ru-RU" sz="2600" b="1" spc="-2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spc="-2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бланк ответов № 2 лист 2;</a:t>
            </a:r>
          </a:p>
          <a:p>
            <a:pPr marL="457200" indent="-432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b="1" spc="-2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ДБО № 2 указывает № листа (3, 4, и т. д.) </a:t>
            </a:r>
            <a:endParaRPr sz="26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811643" y="1435380"/>
            <a:ext cx="1553123" cy="2239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7976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-200025" y="19050"/>
            <a:ext cx="9534525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Общая информация проведения ГВЭ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2525" y="790575"/>
            <a:ext cx="4037081" cy="1729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58639" tIns="79319" rIns="158639" bIns="79319" rtlCol="0">
            <a:spAutoFit/>
          </a:bodyPr>
          <a:lstStyle/>
          <a:p>
            <a:pPr indent="450000" algn="ctr"/>
            <a:r>
              <a:rPr lang="ru-RU" sz="17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ЭМ для проведения </a:t>
            </a:r>
            <a:r>
              <a:rPr lang="ru-RU" sz="17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ГВЭ:</a:t>
            </a:r>
            <a:endParaRPr lang="ru-RU" sz="17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>
              <a:buFont typeface="Wingdings" pitchFamily="2" charset="2"/>
              <a:buChar char="Ø"/>
            </a:pP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КИМ;</a:t>
            </a:r>
          </a:p>
          <a:p>
            <a:pPr indent="450000">
              <a:buFont typeface="Wingdings" pitchFamily="2" charset="2"/>
              <a:buChar char="Ø"/>
            </a:pP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бланк регистрации и бланк </a:t>
            </a: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ответов, связанные </a:t>
            </a: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между собой </a:t>
            </a: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единым кодом работы;</a:t>
            </a:r>
            <a:endParaRPr lang="ru-RU" sz="17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>
              <a:buFont typeface="Wingdings" pitchFamily="2" charset="2"/>
              <a:buChar char="Ø"/>
            </a:pP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дополнительные </a:t>
            </a: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бланки </a:t>
            </a: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ответов</a:t>
            </a:r>
            <a:endParaRPr lang="ru-RU" sz="17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674" y="781050"/>
            <a:ext cx="4695826" cy="2333625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ctr"/>
            <a:r>
              <a:rPr lang="ru-RU" sz="17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ГВЭ проводится для: </a:t>
            </a:r>
          </a:p>
          <a:p>
            <a:pPr indent="450000">
              <a:buFont typeface="Wingdings" pitchFamily="2" charset="2"/>
              <a:buChar char="Ø"/>
            </a:pP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обучающихся в специальных </a:t>
            </a:r>
            <a:b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учебно-воспитательных учреждениях </a:t>
            </a: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закрытого типа; </a:t>
            </a:r>
          </a:p>
          <a:p>
            <a:pPr indent="450000">
              <a:buFont typeface="Wingdings" pitchFamily="2" charset="2"/>
              <a:buChar char="Ø"/>
            </a:pP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обучающихся в учреждениях, исполняющих наказание </a:t>
            </a: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виде лишения свободы; </a:t>
            </a:r>
          </a:p>
          <a:p>
            <a:pPr indent="450000">
              <a:buFont typeface="Wingdings" pitchFamily="2" charset="2"/>
              <a:buChar char="Ø"/>
            </a:pP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для обучающихся с ОВЗ , детей-инвалидов и инвалидов</a:t>
            </a:r>
          </a:p>
        </p:txBody>
      </p:sp>
      <p:pic>
        <p:nvPicPr>
          <p:cNvPr id="3074" name="Picture 2" descr="C:\Users\gridunova\Downloads\ilovepdf_com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320" y="2631806"/>
            <a:ext cx="2348986" cy="33213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ridunova\Downloads\ilovepdf_co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101" y="3419475"/>
            <a:ext cx="2348986" cy="33051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3" t="20606" r="14609" b="17480"/>
          <a:stretch/>
        </p:blipFill>
        <p:spPr bwMode="auto">
          <a:xfrm>
            <a:off x="209550" y="3228975"/>
            <a:ext cx="4124325" cy="27813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38850" y="3914775"/>
            <a:ext cx="704850" cy="219075"/>
          </a:xfrm>
          <a:prstGeom prst="rect">
            <a:avLst/>
          </a:prstGeom>
          <a:noFill/>
          <a:ln w="28575">
            <a:solidFill>
              <a:srgbClr val="233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010525" y="3081337"/>
            <a:ext cx="704850" cy="219075"/>
          </a:xfrm>
          <a:prstGeom prst="rect">
            <a:avLst/>
          </a:prstGeom>
          <a:noFill/>
          <a:ln w="28575">
            <a:solidFill>
              <a:srgbClr val="233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6743700" y="3328987"/>
            <a:ext cx="1619250" cy="723901"/>
          </a:xfrm>
          <a:prstGeom prst="straightConnector1">
            <a:avLst/>
          </a:prstGeom>
          <a:ln w="28575">
            <a:solidFill>
              <a:srgbClr val="2333CD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0163602">
            <a:off x="6960192" y="3611046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дентичные</a:t>
            </a:r>
            <a:endParaRPr lang="ru-RU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91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-200025" y="0"/>
            <a:ext cx="9591675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Подготовка экзамена: особенности  организации ППЭ </a:t>
            </a:r>
            <a:endParaRPr lang="ru-RU" sz="2400" b="1" dirty="0" smtClean="0">
              <a:solidFill>
                <a:prstClr val="white"/>
              </a:solidFill>
              <a:latin typeface="Cambria" panose="02040503050406030204" pitchFamily="18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для участников с ОВЗ, ППЭ на дому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9232" y="1728469"/>
            <a:ext cx="6284694" cy="5618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indent="3600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мест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не более 12</a:t>
            </a:r>
            <a:endParaRPr lang="ru-RU"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9231" y="4179323"/>
            <a:ext cx="6585894" cy="7923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indent="3600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anose="02020603050405020304" pitchFamily="18" charset="0"/>
              </a:rPr>
              <a:t>увеличение продолжительности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для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ОВЗ, инвалидов и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детей-инвалидов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часа </a:t>
            </a:r>
            <a:endParaRPr lang="ru-RU" sz="16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9231" y="836367"/>
            <a:ext cx="6284695" cy="7352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indent="3600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anose="02020603050405020304" pitchFamily="18" charset="0"/>
              </a:rPr>
              <a:t>беспрепятственный доступ в ППЭ (наличие пандусов, поручней, расширенных дверей и других приспособлений)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9231" y="3371850"/>
            <a:ext cx="6284695" cy="6903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lvl="0" indent="3600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рабочие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места для всех работников данного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ППЭ</a:t>
            </a:r>
            <a:endParaRPr lang="ru-RU"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9232" y="5095874"/>
            <a:ext cx="6585893" cy="8558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indent="36000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видеонаблюдение без возможности трансляции в сети «Интернет» (в режиме «офлайн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982" y="855349"/>
            <a:ext cx="1357270" cy="1339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533" y="3167918"/>
            <a:ext cx="1371602" cy="1331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8019" y="2109358"/>
            <a:ext cx="1309604" cy="1469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://clipart-library.com/image_gallery2/Web-Camera-Transparen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96" y="4727964"/>
            <a:ext cx="1590675" cy="98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96701" y="5493489"/>
            <a:ext cx="2281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!OFFLINE!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9231" y="2420550"/>
            <a:ext cx="6282371" cy="8084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lvl="0" indent="3600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рабочее место для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участника ЕГЭ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 учетом состояния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его здоровья)</a:t>
            </a:r>
            <a:endParaRPr lang="ru-RU"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91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26983</TotalTime>
  <Words>1265</Words>
  <Application>Microsoft Office PowerPoint</Application>
  <PresentationFormat>Экран (4:3)</PresentationFormat>
  <Paragraphs>285</Paragraphs>
  <Slides>24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3_Тема Office</vt:lpstr>
      <vt:lpstr>5_Тема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Обучающие семинары</dc:title>
  <dc:creator>Мария Гридунова</dc:creator>
  <cp:lastModifiedBy>Мария Гридунова</cp:lastModifiedBy>
  <cp:revision>2050</cp:revision>
  <cp:lastPrinted>2018-05-11T05:43:55Z</cp:lastPrinted>
  <dcterms:created xsi:type="dcterms:W3CDTF">2014-12-02T07:06:06Z</dcterms:created>
  <dcterms:modified xsi:type="dcterms:W3CDTF">2018-05-11T05:50:01Z</dcterms:modified>
</cp:coreProperties>
</file>