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27" r:id="rId3"/>
    <p:sldMasterId id="2147491353" r:id="rId4"/>
    <p:sldMasterId id="2147491366" r:id="rId5"/>
    <p:sldMasterId id="2147491470" r:id="rId6"/>
    <p:sldMasterId id="2147491496" r:id="rId7"/>
    <p:sldMasterId id="2147491522" r:id="rId8"/>
    <p:sldMasterId id="2147491535" r:id="rId9"/>
    <p:sldMasterId id="2147491548" r:id="rId10"/>
  </p:sldMasterIdLst>
  <p:notesMasterIdLst>
    <p:notesMasterId r:id="rId31"/>
  </p:notesMasterIdLst>
  <p:sldIdLst>
    <p:sldId id="371" r:id="rId11"/>
    <p:sldId id="597" r:id="rId12"/>
    <p:sldId id="561" r:id="rId13"/>
    <p:sldId id="604" r:id="rId14"/>
    <p:sldId id="598" r:id="rId15"/>
    <p:sldId id="569" r:id="rId16"/>
    <p:sldId id="570" r:id="rId17"/>
    <p:sldId id="599" r:id="rId18"/>
    <p:sldId id="605" r:id="rId19"/>
    <p:sldId id="601" r:id="rId20"/>
    <p:sldId id="602" r:id="rId21"/>
    <p:sldId id="571" r:id="rId22"/>
    <p:sldId id="553" r:id="rId23"/>
    <p:sldId id="594" r:id="rId24"/>
    <p:sldId id="572" r:id="rId25"/>
    <p:sldId id="573" r:id="rId26"/>
    <p:sldId id="603" r:id="rId27"/>
    <p:sldId id="589" r:id="rId28"/>
    <p:sldId id="557" r:id="rId29"/>
    <p:sldId id="558" r:id="rId3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>
        <p:scale>
          <a:sx n="80" d="100"/>
          <a:sy n="80" d="100"/>
        </p:scale>
        <p:origin x="-164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6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7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1917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8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8503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829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3950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478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4824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1599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4448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08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2485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2182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042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2632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5505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054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978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3362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455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431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7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4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8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8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2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50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1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3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2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42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47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82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5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8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67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2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00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92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8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9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3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632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19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247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2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95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7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55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6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47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62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30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886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19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72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11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29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5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7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182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758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591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326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486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20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65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9429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5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6536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9266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448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558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7549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384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577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29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29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11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628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173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35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880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574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7288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3419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03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7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9054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1148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9060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70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667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643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50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0091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3914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49" r:id="rId1"/>
    <p:sldLayoutId id="2147491550" r:id="rId2"/>
    <p:sldLayoutId id="2147491551" r:id="rId3"/>
    <p:sldLayoutId id="2147491552" r:id="rId4"/>
    <p:sldLayoutId id="2147491553" r:id="rId5"/>
    <p:sldLayoutId id="2147491554" r:id="rId6"/>
    <p:sldLayoutId id="2147491555" r:id="rId7"/>
    <p:sldLayoutId id="2147491556" r:id="rId8"/>
    <p:sldLayoutId id="2147491557" r:id="rId9"/>
    <p:sldLayoutId id="2147491558" r:id="rId10"/>
    <p:sldLayoutId id="2147491559" r:id="rId11"/>
    <p:sldLayoutId id="214749156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8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  <p:sldLayoutId id="214749136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  <p:sldLayoutId id="2147491372" r:id="rId6"/>
    <p:sldLayoutId id="2147491373" r:id="rId7"/>
    <p:sldLayoutId id="2147491374" r:id="rId8"/>
    <p:sldLayoutId id="2147491375" r:id="rId9"/>
    <p:sldLayoutId id="2147491376" r:id="rId10"/>
    <p:sldLayoutId id="2147491377" r:id="rId11"/>
    <p:sldLayoutId id="214749137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71" r:id="rId1"/>
    <p:sldLayoutId id="2147491472" r:id="rId2"/>
    <p:sldLayoutId id="2147491473" r:id="rId3"/>
    <p:sldLayoutId id="2147491474" r:id="rId4"/>
    <p:sldLayoutId id="2147491475" r:id="rId5"/>
    <p:sldLayoutId id="2147491476" r:id="rId6"/>
    <p:sldLayoutId id="2147491477" r:id="rId7"/>
    <p:sldLayoutId id="2147491478" r:id="rId8"/>
    <p:sldLayoutId id="2147491479" r:id="rId9"/>
    <p:sldLayoutId id="2147491480" r:id="rId10"/>
    <p:sldLayoutId id="2147491481" r:id="rId11"/>
    <p:sldLayoutId id="214749148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4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97" r:id="rId1"/>
    <p:sldLayoutId id="2147491498" r:id="rId2"/>
    <p:sldLayoutId id="2147491499" r:id="rId3"/>
    <p:sldLayoutId id="2147491500" r:id="rId4"/>
    <p:sldLayoutId id="2147491501" r:id="rId5"/>
    <p:sldLayoutId id="2147491502" r:id="rId6"/>
    <p:sldLayoutId id="2147491503" r:id="rId7"/>
    <p:sldLayoutId id="2147491504" r:id="rId8"/>
    <p:sldLayoutId id="2147491505" r:id="rId9"/>
    <p:sldLayoutId id="2147491506" r:id="rId10"/>
    <p:sldLayoutId id="2147491507" r:id="rId11"/>
    <p:sldLayoutId id="214749150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33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23" r:id="rId1"/>
    <p:sldLayoutId id="2147491524" r:id="rId2"/>
    <p:sldLayoutId id="2147491525" r:id="rId3"/>
    <p:sldLayoutId id="2147491526" r:id="rId4"/>
    <p:sldLayoutId id="2147491527" r:id="rId5"/>
    <p:sldLayoutId id="2147491528" r:id="rId6"/>
    <p:sldLayoutId id="2147491529" r:id="rId7"/>
    <p:sldLayoutId id="2147491530" r:id="rId8"/>
    <p:sldLayoutId id="2147491531" r:id="rId9"/>
    <p:sldLayoutId id="2147491532" r:id="rId10"/>
    <p:sldLayoutId id="2147491533" r:id="rId11"/>
    <p:sldLayoutId id="2147491534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63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36" r:id="rId1"/>
    <p:sldLayoutId id="2147491537" r:id="rId2"/>
    <p:sldLayoutId id="2147491538" r:id="rId3"/>
    <p:sldLayoutId id="2147491539" r:id="rId4"/>
    <p:sldLayoutId id="2147491540" r:id="rId5"/>
    <p:sldLayoutId id="2147491541" r:id="rId6"/>
    <p:sldLayoutId id="2147491542" r:id="rId7"/>
    <p:sldLayoutId id="2147491543" r:id="rId8"/>
    <p:sldLayoutId id="2147491544" r:id="rId9"/>
    <p:sldLayoutId id="2147491545" r:id="rId10"/>
    <p:sldLayoutId id="2147491546" r:id="rId11"/>
    <p:sldLayoutId id="2147491547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1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0" y="1155966"/>
            <a:ext cx="9123363" cy="36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5400" dirty="0">
                <a:solidFill>
                  <a:schemeClr val="bg1"/>
                </a:solidFill>
                <a:latin typeface="Cambria" panose="02040503050406030204" pitchFamily="18" charset="0"/>
              </a:rPr>
              <a:t>Взаимодействие уполномоченных представителей ГЭК </a:t>
            </a:r>
            <a:br>
              <a:rPr lang="ru-RU" sz="54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5400" dirty="0">
                <a:solidFill>
                  <a:schemeClr val="bg1"/>
                </a:solidFill>
                <a:latin typeface="Cambria" panose="02040503050406030204" pitchFamily="18" charset="0"/>
              </a:rPr>
              <a:t>с работниками ППЭ </a:t>
            </a:r>
            <a:r>
              <a:rPr lang="ru-RU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ГВЭ</a:t>
            </a:r>
            <a:endParaRPr lang="ru-RU" sz="5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(для уполномоченных представителей ГЭК)</a:t>
            </a: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Маркировки КИМ ГВЭ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3197" y="1367473"/>
            <a:ext cx="4204424" cy="3050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экзаменационной работы;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«К»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 200-ым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номерам экзаменационной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работы.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«С»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300-ым номерам экзаменационной работы  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5369" y="780861"/>
            <a:ext cx="4222252" cy="5254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математике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50903" y="794547"/>
            <a:ext cx="4202074" cy="52542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русскому языку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0186" y="4557836"/>
            <a:ext cx="8800852" cy="44166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предметам по выбору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50903" y="1365249"/>
            <a:ext cx="4445899" cy="3052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написания сочинения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400-ым –изложения.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«К»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 200-ым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номерам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написании сочинения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500-ым –изложения.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«С» </a:t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300-ым номерам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написании сочинения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600-ым - изложение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0186" y="5068773"/>
            <a:ext cx="8801434" cy="5343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«А»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соответствует 100-ым номерам экзаменационной работы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4" y="5732415"/>
            <a:ext cx="1004264" cy="100089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1335739" y="5827414"/>
            <a:ext cx="7615299" cy="8227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Контроль за выдачей руководителем ППЭ организаторам доставочных конвертов с КИМ в аудитории по соответствующим литерам</a:t>
            </a:r>
            <a:endParaRPr lang="ru-RU" sz="16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КИМ ГВЭ по русскому языку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5366" y="793354"/>
            <a:ext cx="8841756" cy="33480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Сочинение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5369" y="1173664"/>
            <a:ext cx="3901618" cy="702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Литеры «А» или «С» </a:t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минимальный объем сочинения 250 слов (менее 200 слов – 0 баллов)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3243" y="1173664"/>
            <a:ext cx="4773879" cy="702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 </a:t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минимальный объем сочинения 100 слов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(менее 70 слов – 0 баллов)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0994" y="1931410"/>
            <a:ext cx="8800852" cy="44166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Изложение с творческим заданием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368" y="2430472"/>
            <a:ext cx="8836478" cy="502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Творческое задание распечатывается на каждого участника экзамена. При необходимости на доске записываются имена собственные, упомянутые в тексте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368" y="3000489"/>
            <a:ext cx="3901620" cy="1440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Литеры «А» или «С»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сжатое изложение от 70 слов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(менее 50 – 0 баллов);</a:t>
            </a:r>
          </a:p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ворческое задание (сочинение) – от 200 слов (менее 150 слов – 0 баллов)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3244" y="3000489"/>
            <a:ext cx="4773878" cy="1440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сжатое изложение от 40 слов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(менее 30 – 0 баллов) или подробное изложение – объем не регламентируется;</a:t>
            </a:r>
          </a:p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ворческое задание (сочинение) – от 70 слов (менее 50 слов – 0 баллов)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367" y="4534405"/>
            <a:ext cx="3901622" cy="1440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Литеры «А» или «С»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Текст изложения читается три раза. Интервал между прочтениями – 2,5-3 минуты. В это время участники могут работать с черновиками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63245" y="4534405"/>
            <a:ext cx="4773876" cy="2234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Литера «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Текст изложения зачитывается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дважды. Интервал между прочтениями – 2,5-3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минуты.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 это время участники могут работать с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черновиками. После второго прочтения участникам предоставляется текст изложения на 40 минут. В это время участники могут работать с черновиками, выписывая ключевые слова, составляя план изложения. Через 40 минут организатор забирает текст и обучающиеся приступают к написанию изложения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9" y="1687580"/>
            <a:ext cx="5497082" cy="3525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0027" y="208335"/>
            <a:ext cx="423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Работа с формой ППЭ-12-02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689" y="890649"/>
            <a:ext cx="878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«Ведомость коррекции персональных данных участников ГВЭ в аудитории»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287" y="1503388"/>
            <a:ext cx="30638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наличии несоответствия данных об участнике ОГЭ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форме ППЭ-05-02-ГВЭ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документе, удостоверяющем личность данного участника, организатором в аудитории заполняется форма ППЭ-12-02.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день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 </a:t>
            </a: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заполненная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форма ППЭ-12-02 передается уполномоченным представителем ГЭК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формами ППЭ в ОРЦОКО. При получении нового паспорта дополнительно к форме ППЭ-12-02 прикладывается копия паспорта (страницы с фото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со сведениями о ранее выданном паспорте)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918654">
            <a:off x="279363" y="3421874"/>
            <a:ext cx="2603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Заполняются все сведения об участнике ГВЭ из формы ППЭ-05-02-ГВЭ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918654">
            <a:off x="3235145" y="3603313"/>
            <a:ext cx="2387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Заполняются только данные, требующие корректировки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739" y="88126"/>
            <a:ext cx="9030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На инструктаже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обратить внимание организаторов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AutoShape 4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6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5575" y="833621"/>
            <a:ext cx="3074513" cy="1862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Выдача дополнительных бланков ответов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5575" y="2814453"/>
            <a:ext cx="3074513" cy="11874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Копировать ДБО </a:t>
            </a:r>
            <a:b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выдавать копии категорически запрещено!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89" y="833621"/>
            <a:ext cx="2451278" cy="3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90" y="828608"/>
            <a:ext cx="2451278" cy="336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7"/>
          <p:cNvSpPr txBox="1"/>
          <p:nvPr/>
        </p:nvSpPr>
        <p:spPr>
          <a:xfrm>
            <a:off x="3800103" y="1994998"/>
            <a:ext cx="4916385" cy="1490152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переносит код работы из бланка ответов </a:t>
            </a:r>
            <a:b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ДБО;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ДБО указывает № листа (2, </a:t>
            </a:r>
            <a:r>
              <a:rPr lang="ru-RU" sz="1600" b="1" spc="-2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3</a:t>
            </a: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, и т. д.);</a:t>
            </a:r>
          </a:p>
          <a:p>
            <a:pPr marL="457200" indent="-4320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spc="-2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к</a:t>
            </a:r>
            <a:r>
              <a:rPr lang="ru-RU" sz="1600" b="1" spc="-2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онтролирует заполнение участником регистрационных полей на ДБО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282" y="1210246"/>
            <a:ext cx="734429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4565" y="1162746"/>
            <a:ext cx="734429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37711" y="1385605"/>
            <a:ext cx="21542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13739" y="4340025"/>
            <a:ext cx="1491909" cy="4937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За 30 минут </a:t>
            </a:r>
            <a:b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и 5 минут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18157" y="4336539"/>
            <a:ext cx="7323005" cy="495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информируют участников ГИА 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скором окончании экзамена </a:t>
            </a:r>
            <a:endParaRPr lang="ru-RU" alt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необходимости перенести ответы из черновиков и КИМ в бланки ответов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3739" y="4939261"/>
            <a:ext cx="8927423" cy="10622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После объявления на камеру видеонаблюдения об окончании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экзамена,</a:t>
            </a:r>
            <a:r>
              <a:rPr lang="ru-RU" altLang="ru-RU" sz="1600" i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рганизаторы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начинают</a:t>
            </a:r>
            <a:r>
              <a:rPr lang="ru-RU" altLang="ru-RU" sz="16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сбор со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столов участников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ГИА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ЭМ,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проставляют знак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en-US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Z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 на пустых полях бланка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ответов, включая ДБО 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том числе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на оборотной стороне). </a:t>
            </a: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 ГИА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ставит свою подпись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протоколе 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05-02-ГВЭ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Выгнутая вниз стрелка 56"/>
          <p:cNvSpPr/>
          <p:nvPr/>
        </p:nvSpPr>
        <p:spPr>
          <a:xfrm rot="12817769">
            <a:off x="2412242" y="982503"/>
            <a:ext cx="1694803" cy="609956"/>
          </a:xfrm>
          <a:prstGeom prst="curvedUpArrow">
            <a:avLst>
              <a:gd name="adj1" fmla="val 25000"/>
              <a:gd name="adj2" fmla="val 44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Сбор экзаменационных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материалов в аудитории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9635" y="4929559"/>
            <a:ext cx="5272064" cy="461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в аудитории заполняет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протокол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05-02-ГВЭ. Зачитывает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 камеру видеонаблюдения данные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протокола 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9635" y="5465613"/>
            <a:ext cx="527206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уполномоченного представителя ГЭК ответственный организатор передает материалы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руководителю ППЭ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2902931" y="1917147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2625124" y="2169407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1746802" y="2607522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1468995" y="2859782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/>
          <a:srcRect l="34650" t="8438" r="36222" b="18536"/>
          <a:stretch/>
        </p:blipFill>
        <p:spPr>
          <a:xfrm>
            <a:off x="1227702" y="3119478"/>
            <a:ext cx="999947" cy="140944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5"/>
          <a:srcRect l="33632" t="8748" r="34742" b="11482"/>
          <a:stretch/>
        </p:blipFill>
        <p:spPr>
          <a:xfrm>
            <a:off x="949895" y="3371738"/>
            <a:ext cx="1019074" cy="1445178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77" name="Прямоугольник 76"/>
          <p:cNvSpPr/>
          <p:nvPr/>
        </p:nvSpPr>
        <p:spPr>
          <a:xfrm>
            <a:off x="2193670" y="4318522"/>
            <a:ext cx="972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solidFill>
                  <a:srgbClr val="003399"/>
                </a:solidFill>
              </a:rPr>
              <a:t>Бланки </a:t>
            </a:r>
            <a:r>
              <a:rPr lang="ru-RU" altLang="ru-RU" sz="1200" dirty="0" smtClean="0">
                <a:solidFill>
                  <a:srgbClr val="003399"/>
                </a:solidFill>
              </a:rPr>
              <a:t>первого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782542" y="3841556"/>
            <a:ext cx="98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solidFill>
                  <a:srgbClr val="003399"/>
                </a:solidFill>
              </a:rPr>
              <a:t>Бланки </a:t>
            </a:r>
            <a:r>
              <a:rPr lang="ru-RU" altLang="ru-RU" sz="1200" dirty="0" smtClean="0">
                <a:solidFill>
                  <a:srgbClr val="003399"/>
                </a:solidFill>
              </a:rPr>
              <a:t>второго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H="1">
            <a:off x="1978532" y="4659914"/>
            <a:ext cx="375290" cy="751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2113292" y="4443460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2561034" y="4164722"/>
            <a:ext cx="375289" cy="7513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2695793" y="3948268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2999150" y="3572175"/>
            <a:ext cx="570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200" dirty="0" smtClean="0">
                <a:solidFill>
                  <a:srgbClr val="003399"/>
                </a:solidFill>
              </a:rPr>
              <a:t>И т. д.</a:t>
            </a:r>
            <a:endParaRPr lang="ru-RU" sz="1200" dirty="0">
              <a:solidFill>
                <a:srgbClr val="003399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913882" y="2898897"/>
            <a:ext cx="1097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solidFill>
                  <a:srgbClr val="003399"/>
                </a:solidFill>
              </a:rPr>
              <a:t>Бланки </a:t>
            </a:r>
            <a:r>
              <a:rPr lang="ru-RU" altLang="ru-RU" sz="1200" dirty="0" smtClean="0">
                <a:solidFill>
                  <a:srgbClr val="003399"/>
                </a:solidFill>
              </a:rPr>
              <a:t>последнего участника</a:t>
            </a:r>
            <a:endParaRPr lang="ru-RU" sz="1200" dirty="0">
              <a:solidFill>
                <a:srgbClr val="003399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3717162" y="3481860"/>
            <a:ext cx="393440" cy="0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3851922" y="3257893"/>
            <a:ext cx="240530" cy="21645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5441699" y="3063848"/>
            <a:ext cx="2812793" cy="9323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Использованные КИМ </a:t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(и справочные материалы, </a:t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их наличии), вложенные участниками в файлы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" y="5985500"/>
            <a:ext cx="819187" cy="816439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46" y="1428236"/>
            <a:ext cx="2135186" cy="1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" y="813822"/>
            <a:ext cx="2363524" cy="1716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Выгнутая вниз стрелка 51"/>
          <p:cNvSpPr/>
          <p:nvPr/>
        </p:nvSpPr>
        <p:spPr>
          <a:xfrm rot="14411348">
            <a:off x="7374763" y="2023733"/>
            <a:ext cx="1694803" cy="7705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9581" y="2632064"/>
            <a:ext cx="1172235" cy="3223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64885" y="805825"/>
            <a:ext cx="4370064" cy="544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Два конверта с сопроводительным бланком, приготовленные руководителем ППЭ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503345" y="5713522"/>
            <a:ext cx="2751147" cy="2719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Черновики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92" y="4077909"/>
            <a:ext cx="2135186" cy="1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Выгнутая вниз стрелка 61"/>
          <p:cNvSpPr/>
          <p:nvPr/>
        </p:nvSpPr>
        <p:spPr>
          <a:xfrm rot="14411348">
            <a:off x="7388909" y="4554656"/>
            <a:ext cx="1694803" cy="7705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06854" y="6180695"/>
            <a:ext cx="738503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Из аудитории проведения экзамена все ЭМ выносятся </a:t>
            </a:r>
            <a:b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запечатанном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7666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Возможные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ситуации в аудитории во время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2" y="769338"/>
            <a:ext cx="7439087" cy="1498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809349"/>
            <a:ext cx="1787309" cy="1388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83" y="809348"/>
            <a:ext cx="1894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даление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в случае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нарушения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ГВЭ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677" y="774714"/>
            <a:ext cx="7327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«Протокол проведения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ГВЭ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регистрации и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уполномоченного представителя ГЭК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«Протокол проведения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ГВЭ 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штабе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акта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ППЭ-21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лужебные записки от организаторов в аудитории (вне аудитории), </a:t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руководителя ППЭ, уполномоченных представителей ГЭК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3" y="2234530"/>
            <a:ext cx="7422078" cy="1748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2246406"/>
            <a:ext cx="1787310" cy="166582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0333" y="2405166"/>
            <a:ext cx="15140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осрочное завершение экзамена по уважительной причине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681" y="2194343"/>
            <a:ext cx="7160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организатор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вне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 сопровождает участника ГВЭ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 медицинскому работнику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и приглашает уполномоченного представителя ГЭК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 медицинский кабинет.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случае подтверждения медицинским работником ухудшения состояния здоровья участника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ГВЭ </a:t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и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при согласии участника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досрочно завершить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экзамен оформляются формы ППЭ: </a:t>
            </a:r>
          </a:p>
          <a:p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«Протокол проведения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ГВЭ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аудитории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регистрации и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уполномоченного представителя ГЭК;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ППЭ-05-02-ГВЭ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«Протокол проведения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ГВЭ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аудитории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медицинском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кабинете акта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ППЭ-22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3931689"/>
            <a:ext cx="7439086" cy="14962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3943565"/>
            <a:ext cx="1770301" cy="14254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0958" y="3971699"/>
            <a:ext cx="1758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пелляция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 нарушении установленного 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ГИА-9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9300" y="4006822"/>
            <a:ext cx="6774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подается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 выхода из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в аудитории через организатора вне аудитории приглашает уполномоченного представителя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полномоченным представителем ГЭК 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оформляются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формы ППЭ-02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 рассмотрению факта, изложенного участником ГИА в 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апелляции, приглашаются необходимые работники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5373620"/>
            <a:ext cx="7439086" cy="149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5385496"/>
            <a:ext cx="1770301" cy="142547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5958" y="5627380"/>
            <a:ext cx="1758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Отключение </a:t>
            </a:r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дения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5448093"/>
            <a:ext cx="6477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ставят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известность руководителя 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приглашают технического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специалиста;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если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течение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20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минут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удается восстановить работоспособность оборудования, уполномоченный представитель ГЭК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согласованию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председателем ГЭК останавливает экзамен в ППЭ или отдельной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28262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-125131"/>
            <a:ext cx="9108504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Контроль приема ЭМ руководителем ППЭ </a:t>
            </a:r>
            <a:b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от организаторов в аудитории</a:t>
            </a:r>
            <a:endParaRPr lang="ru-RU" alt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2546" y="792825"/>
            <a:ext cx="7291450" cy="115071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Прием ЭМ должен проводиться за специально отведенным столом,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находящимся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зоне видимости камер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видеонаблюдения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присутствии уполномоченного представителя ГЭК.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Руководитель ППЭ принимает от организаторов: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935" y="2042556"/>
            <a:ext cx="8809061" cy="4358244"/>
          </a:xfrm>
          <a:prstGeom prst="roundRect">
            <a:avLst>
              <a:gd name="adj" fmla="val 762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запечатанный ВДП с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бланками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всех типов (регистрации, ответов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, включая ДБО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);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запечатанный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конверт с заполненным сопроводительным бланком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КИМ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запечатанный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конверт с заполненным сопроводительным бланком с использованными черновиками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апечатанный конверт с неиспользованными комплектами бланков и КИМ;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апечатанный конверт с бракованными/испорченными комплектами бланков;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неиспользованные черновики;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формы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ППЭ: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ППЭ-05-02-ГВЭ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«Протокол проведения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 аудитории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»;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ППЭ-12-02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«Ведомость коррекции персональных данных участников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ГВЭ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 аудитории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 (при наличии);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неиспользованные ДБО;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служебные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записки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иные акты (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при наличии) </a:t>
            </a:r>
            <a:endParaRPr lang="ru-RU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5" y="792825"/>
            <a:ext cx="1434480" cy="11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в штабе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20" y="2506401"/>
            <a:ext cx="1710086" cy="234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7" y="1767876"/>
            <a:ext cx="2445219" cy="308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121268" y="1823634"/>
            <a:ext cx="3820897" cy="28314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Запечатанные конверты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черновиками упаковываются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пакет, приготовленный руководителем ППЭ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(на пакет приклеивается сопроводительный бланк со следующей информацией: код ППЭ, наименование ППЭ, дата экзамена, код и название предмета, количество черновиков)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6447" y="834382"/>
            <a:ext cx="8665718" cy="760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Уполномоченный представитель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ГЭК совместно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руководителем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упаковывают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экзаменационные материалы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тот-же сейф-пакет. </a:t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карман сейф-пакета вкладывается опись возвратного сейф-пакета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6447" y="4901524"/>
            <a:ext cx="8665719" cy="5329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ППЭ 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уполномоченный представитель ГЭК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оформляют акт приёмки-передачи экзаменационных материалов в ППЭ (форма ППЭ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14-01-ГВЭ)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0944" y="1911928"/>
            <a:ext cx="673319" cy="3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ИЛИ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447" y="5527644"/>
            <a:ext cx="8665719" cy="966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После упаковки ЭМ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ППЭ дает указание техническому специалисту остановить видеонаблюдение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штабе ППЭ и осуществить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копирование всех файлов видеозаписи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отчужденный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носитель (упаковываются в отдельный конверт со следующей информацией: код ППЭ, сокращенное наименование ППЭ, дата экзамена, название предмета)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" y="3155485"/>
            <a:ext cx="2045828" cy="1544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96" y="3708741"/>
            <a:ext cx="1375534" cy="103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996688" y="1552655"/>
            <a:ext cx="3149469" cy="212870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492980" y="1523629"/>
            <a:ext cx="1653178" cy="24040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Опись возвратного сейф-пакета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43013"/>
            <a:ext cx="5791200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-72290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работников ППЭ при возникновении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нештатных ситуаций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373" y="872043"/>
            <a:ext cx="8931016" cy="1421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невозможности самостоятельного разрешения возникшей нештатной ситуации уполномоченному представителю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ГЭК или руководителю ППЭ необходимо обратиться по телефонам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горячей линии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»: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9284" y="2471984"/>
            <a:ext cx="6297772" cy="9956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региональной «горячей линии»</a:t>
            </a:r>
          </a:p>
          <a:p>
            <a:pPr algn="ctr"/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8(4862)432596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8(4862)731779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6" y="2293859"/>
            <a:ext cx="2793200" cy="37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28617" y="3633849"/>
            <a:ext cx="6297772" cy="2242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консультативной поддержки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методическим вопросам: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Н. Тихоновская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8-910-269-05-95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Т. А. Журавлева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8-903-882-72-14;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видеонаблюдения: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П. А.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Манюнин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8-920-086-51-74;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Г. С. Орехов   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8-953-614-70-84</a:t>
            </a:r>
          </a:p>
        </p:txBody>
      </p:sp>
    </p:spTree>
    <p:extLst>
      <p:ext uri="{BB962C8B-B14F-4D97-AF65-F5344CB8AC3E}">
        <p14:creationId xmlns:p14="http://schemas.microsoft.com/office/powerpoint/2010/main" val="2430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88126"/>
            <a:ext cx="8867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уполномоченного представителя ГЭК до 9.00 часов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04" y="814020"/>
            <a:ext cx="6563869" cy="6675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32" y="814021"/>
            <a:ext cx="1925448" cy="66752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23552" y="851162"/>
            <a:ext cx="6120679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Прибытие в ППЭ и передача ЭМ руководителю ППЭ в штабе ППЭ 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3381" y="886787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052" y="2264796"/>
            <a:ext cx="6563869" cy="6675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1780" y="2264797"/>
            <a:ext cx="1925448" cy="66752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01099" y="2301938"/>
            <a:ext cx="6159803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распечатки форм ППЭ, назначение ответственных организаторов руководителем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6554" y="2456313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 – 8.15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034" y="1537895"/>
            <a:ext cx="6563869" cy="66752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9762" y="1537896"/>
            <a:ext cx="1925448" cy="66752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29082" y="1563162"/>
            <a:ext cx="5838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размещением ЭМ в сейфе в штабе ППЭ,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находящемся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84536" y="1622537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630" y="2994459"/>
            <a:ext cx="6563869" cy="6675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9358" y="2994460"/>
            <a:ext cx="1925448" cy="66752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8678" y="3043476"/>
            <a:ext cx="5160644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Присутствие при проведении руководителем ППЭ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инструктажа с организаторами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10382" y="3174101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8.15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3721360"/>
            <a:ext cx="6563869" cy="66752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3721361"/>
            <a:ext cx="1925448" cy="667526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765475" y="3770377"/>
            <a:ext cx="6182142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 медицинского работника, проверка готовности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медицинской комнаты (наличие у медработника паспорта)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32804" y="3865377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4467524"/>
            <a:ext cx="6563869" cy="66752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4467525"/>
            <a:ext cx="1925448" cy="66752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765475" y="4611541"/>
            <a:ext cx="5943230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началом видеонаблюдения в аудиториях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09054" y="4623416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9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568" y="5212238"/>
            <a:ext cx="6563869" cy="78174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7296" y="5212238"/>
            <a:ext cx="1925448" cy="781743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776616" y="5166255"/>
            <a:ext cx="5932089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готовности всех помещений ППЭ к экзамену (соответствие времени на часах и средствах видеонаблюдения в штабе и аудиториях ППЭ)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08320" y="5391880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 – 9.00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7" y="5676392"/>
            <a:ext cx="45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ОРЦОКО, 2018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Контроль готовности ППЭ к экзамену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250" y="3576318"/>
            <a:ext cx="3195519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987" y="3594691"/>
            <a:ext cx="3173637" cy="791202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сопровождающих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участников ГВЭ</a:t>
            </a: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52624" y="773245"/>
            <a:ext cx="3492100" cy="2706225"/>
            <a:chOff x="3762178" y="3036477"/>
            <a:chExt cx="3492100" cy="28848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62178" y="3036477"/>
              <a:ext cx="1828186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Пункт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охраны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правопорядка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6837" y="3126605"/>
              <a:ext cx="867196" cy="106783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 cstate="print"/>
            <a:srcRect t="-1" b="45438"/>
            <a:stretch/>
          </p:blipFill>
          <p:spPr>
            <a:xfrm>
              <a:off x="4587765" y="3471825"/>
              <a:ext cx="918484" cy="113951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672671" y="3036477"/>
              <a:ext cx="1581607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Помещение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для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руководителя </a:t>
              </a: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ППЭ 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(штаб ППЭ) </a:t>
              </a:r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1150" y="3394503"/>
              <a:ext cx="1304648" cy="1182837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5663118" y="3576318"/>
            <a:ext cx="158160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медицинских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работников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6838" y="3648925"/>
            <a:ext cx="885584" cy="1154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92080" y="773245"/>
            <a:ext cx="1572408" cy="27062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участников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ГВЭ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/>
          <a:srcRect t="1" b="53177"/>
          <a:stretch/>
        </p:blipFill>
        <p:spPr>
          <a:xfrm>
            <a:off x="7524328" y="1481316"/>
            <a:ext cx="1256248" cy="8281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52624" y="3576318"/>
            <a:ext cx="182818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общественных наблюдателей, представителей СМИ </a:t>
            </a:r>
            <a:b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и иных лиц, имеющих право присутствовать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 ППЭ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 день экзамена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/>
          <a:srcRect t="7132" b="4634"/>
          <a:stretch/>
        </p:blipFill>
        <p:spPr>
          <a:xfrm>
            <a:off x="4097961" y="3591774"/>
            <a:ext cx="1127648" cy="686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7380312" y="3576318"/>
            <a:ext cx="1584176" cy="2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Рабочие места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для организаторов вне аудитории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250" y="773244"/>
            <a:ext cx="3195520" cy="27062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28746" y="881375"/>
            <a:ext cx="1446563" cy="16694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3753" y="2598268"/>
            <a:ext cx="2993532" cy="791202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Специально выделенное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место 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личных вещей участников</a:t>
            </a:r>
          </a:p>
        </p:txBody>
      </p:sp>
      <p:pic>
        <p:nvPicPr>
          <p:cNvPr id="5122" name="Picture 2" descr="https://murmansk.komodus.ru/upload/iblock/5c1/5c1c494b2bb070ddaa7e024b9386b89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5" y="798406"/>
            <a:ext cx="885394" cy="17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etupr.org.ru/Content/img/555_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/>
        </p:blipFill>
        <p:spPr bwMode="auto">
          <a:xfrm>
            <a:off x="818634" y="4379284"/>
            <a:ext cx="1982344" cy="11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949" y="2766870"/>
            <a:ext cx="535652" cy="17061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65714" y="2024444"/>
            <a:ext cx="724396" cy="277916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51536" y="5729073"/>
            <a:ext cx="5212951" cy="759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87394" y="5682656"/>
            <a:ext cx="4121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задействованные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проведения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ГВЭ, запираются </a:t>
            </a:r>
            <a:b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опечатываются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5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718962" y="5776575"/>
            <a:ext cx="1212748" cy="6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60" y="3183868"/>
            <a:ext cx="592618" cy="6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5" y="864140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80" y="833875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honovskaya\Desktop\2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1" y="3848163"/>
            <a:ext cx="1390465" cy="10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0430046">
            <a:off x="304059" y="4227028"/>
            <a:ext cx="510152" cy="109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руководителя ППЭ (штаб ППЭ)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3" y="790873"/>
            <a:ext cx="5315139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Б  О  Р  У  Д  У  Е  Т  С  Я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 descr="C:\Users\tihonovskaya\Desktop\15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7" y="2280635"/>
            <a:ext cx="1719641" cy="157310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5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50" y="2307050"/>
            <a:ext cx="1188869" cy="11486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52" y="2295468"/>
            <a:ext cx="1512168" cy="31785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3" y="770293"/>
            <a:ext cx="1177244" cy="7607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6961" y="1550497"/>
            <a:ext cx="2009558" cy="554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телефонной связью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73464" y="1518598"/>
            <a:ext cx="2009558" cy="1469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Компьютером </a:t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принтером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ля распечатки необходимого количества </a:t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 ППЭ 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6513" y="1497828"/>
            <a:ext cx="2009558" cy="6609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сейфом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2505" y="1532791"/>
            <a:ext cx="2009558" cy="649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часами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65503" y="796282"/>
            <a:ext cx="1894246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1361" y="4931112"/>
            <a:ext cx="6479464" cy="1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Руководители ППЭ, уполномоченные представители ГЭК, общественные наблюдатели,  руководители ОО, на базе которой расположен ППЭ,  сотрудники полиции, представители СМИ, должностные лица управления контроля 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надзора пользуются мобильным телефоном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только в штабе ППЭ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и только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служебной необходимости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Picture 5" descr="C:\Users\tihonovskaya\Desktop\совещание с руководителями ППЭ 2015\принтер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49" y="3007060"/>
            <a:ext cx="1740423" cy="15126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tihonovskaya\Desktop\совещание с руководителями ППЭ 2015\компьютер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98" y="3173476"/>
            <a:ext cx="1663216" cy="15414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80655" y="-72186"/>
            <a:ext cx="7042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Передача ЭМ уполномоченным представителем ГЭК руководителю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188" y="853980"/>
            <a:ext cx="3863074" cy="117928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Форма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ППЭ-14-01-ГВЭ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«Акт приёмки-передачи экзаменационных материалов в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857253" y="2055746"/>
            <a:ext cx="355157" cy="381453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36" y="1753557"/>
            <a:ext cx="2800255" cy="35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56" y="2742146"/>
            <a:ext cx="2088291" cy="26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204913" y="876276"/>
            <a:ext cx="2383529" cy="724399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Большой сейф-пакет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61761" y="875420"/>
            <a:ext cx="1721921" cy="72525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Стандартный </a:t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сейф-пакет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442" y="1059873"/>
            <a:ext cx="673319" cy="3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ИЛИ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9836" y="5475984"/>
            <a:ext cx="4995511" cy="110294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Автоматизированное распределение участников </a:t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и работников ППЭ (формы ППЭ):</a:t>
            </a:r>
          </a:p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в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 пакете руководителя ППЭ или </a:t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</a:t>
            </a:r>
            <a:r>
              <a:rPr lang="en-US" sz="1600" dirty="0" err="1" smtClean="0">
                <a:solidFill>
                  <a:prstClr val="white"/>
                </a:solidFill>
                <a:latin typeface="Cambria" panose="02040503050406030204" pitchFamily="18" charset="0"/>
              </a:rPr>
              <a:t>VipNet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 «Деловая почта»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8" y="2437199"/>
            <a:ext cx="3086100" cy="4025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38763" y="786875"/>
            <a:ext cx="2997200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b="1" dirty="0">
                <a:solidFill>
                  <a:srgbClr val="FF0000"/>
                </a:solidFill>
                <a:latin typeface="Cambria" panose="02040503050406030204" pitchFamily="18" charset="0"/>
              </a:rPr>
              <a:t>С </a:t>
            </a:r>
            <a:r>
              <a:rPr lang="ru-RU" sz="1593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9:00 часов </a:t>
            </a:r>
            <a:r>
              <a:rPr lang="ru-RU" sz="1593" b="1" dirty="0">
                <a:solidFill>
                  <a:srgbClr val="FF0000"/>
                </a:solidFill>
                <a:latin typeface="Cambria" panose="02040503050406030204" pitchFamily="18" charset="0"/>
              </a:rPr>
              <a:t>в день </a:t>
            </a:r>
            <a:r>
              <a:rPr lang="ru-RU" sz="1593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1593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0055" y="2176860"/>
            <a:ext cx="4468812" cy="90328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64530" y="2191979"/>
            <a:ext cx="3420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В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случае отсутствия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обучающегося документа,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удостоверяющего личность,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личность участника ГВЭ ПИСЬМЕННО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подтверждает сопровождающий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форме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ППЭ-20 в присутствии уполномоченного представителя ГЭК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85" y="1160950"/>
            <a:ext cx="6932592" cy="9144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вне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аудитории (дежурный на входе):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указывает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участникам на необходимость оставить личные вещи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специально выделенном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 входа в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ППЭ месте для личных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вещей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237" y="3150137"/>
            <a:ext cx="3992501" cy="78478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Уполномоченный представитель ГЭК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осуществляет контроль за организацией входа участников в ППЭ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23834" y="4037048"/>
            <a:ext cx="2446709" cy="200275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Организаторы из аудиторий сопровождают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участников в аудитории </a:t>
            </a:r>
            <a:b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в соответствии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автоматизированным распределением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8763" y="192376"/>
            <a:ext cx="539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входа участников в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65" y="786875"/>
            <a:ext cx="1942110" cy="13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Картинки по запросу картинки паспорта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" y="2176860"/>
            <a:ext cx="840715" cy="8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1" y="4080993"/>
            <a:ext cx="2139931" cy="18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29" y="4037048"/>
            <a:ext cx="2875266" cy="200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152" y="208335"/>
            <a:ext cx="75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Алгоритм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действий в нестандартных ситуаци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ях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6951" y="769338"/>
            <a:ext cx="6204050" cy="12668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992" y="781214"/>
            <a:ext cx="2381076" cy="1206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492" y="720422"/>
            <a:ext cx="21673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Отсутствие </a:t>
            </a:r>
            <a:r>
              <a:rPr lang="ru-RU" sz="15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sz="15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в списках автоматизированного распределения </a:t>
            </a:r>
            <a:br>
              <a:rPr lang="ru-RU" sz="15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участников ГИА</a:t>
            </a:r>
            <a:endParaRPr lang="ru-RU" sz="1500" dirty="0">
              <a:solidFill>
                <a:srgbClr val="C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1341" y="952642"/>
            <a:ext cx="535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ГВЭ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фиксация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данного факта для дальнейшего принятия решения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6951" y="2042860"/>
            <a:ext cx="6204050" cy="13880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992" y="2054736"/>
            <a:ext cx="2381076" cy="130991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87743" y="2195819"/>
            <a:ext cx="2072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Явка без </a:t>
            </a: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документа</a:t>
            </a:r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, </a:t>
            </a: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           удостоверяющего </a:t>
            </a:r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личность, </a:t>
            </a: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выпускника </a:t>
            </a:r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  <a:cs typeface="Calibri" pitchFamily="34" charset="0"/>
              </a:rPr>
              <a:t>текущего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04462" y="2166789"/>
            <a:ext cx="56407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сопровождающим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 идентификации личности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ГВЭ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(форма ППЭ-20)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 присутствии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уполномоченного представителя ГЭК;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на экзамен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4029" y="3429940"/>
            <a:ext cx="6282709" cy="13084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729" y="3465567"/>
            <a:ext cx="2252211" cy="11914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09731" y="3559149"/>
            <a:ext cx="2084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Отказ </a:t>
            </a:r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</a:rPr>
              <a:t>от </a:t>
            </a: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сдачи </a:t>
            </a:r>
            <a:r>
              <a:rPr lang="ru-RU" sz="1400" dirty="0">
                <a:solidFill>
                  <a:srgbClr val="C00000"/>
                </a:solidFill>
                <a:latin typeface="Cambria" panose="02040503050406030204" pitchFamily="18" charset="0"/>
              </a:rPr>
              <a:t>запрещённых средств, в том числе средств связи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050200" y="3506369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ГВЭ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уполномоченным представителем ГЭК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ГВЭ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ГВЭ)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485" y="4703806"/>
            <a:ext cx="6168516" cy="140011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616" y="4739432"/>
            <a:ext cx="2345451" cy="126728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789618" y="4904265"/>
            <a:ext cx="208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Опоздание 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участника </a:t>
            </a: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ГВЭ </a:t>
            </a:r>
            <a:b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040087" y="4958360"/>
            <a:ext cx="564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ГВЭ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акта об опоздании участника ГВЭ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ГВЭ)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Z:\scan\DOC037.XSM\0000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4713" b="3073"/>
          <a:stretch>
            <a:fillRect/>
          </a:stretch>
        </p:blipFill>
        <p:spPr bwMode="auto">
          <a:xfrm>
            <a:off x="52700" y="2921581"/>
            <a:ext cx="27016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9" y="1493313"/>
            <a:ext cx="1922462" cy="1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-30624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Взаимодействие с лицами, имеющими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право находиться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ППЭ в день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313" y="89653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Представителями </a:t>
            </a:r>
            <a:r>
              <a:rPr 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СМИ</a:t>
            </a:r>
          </a:p>
        </p:txBody>
      </p:sp>
      <p:pic>
        <p:nvPicPr>
          <p:cNvPr id="42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" y="1648888"/>
            <a:ext cx="1363129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467525"/>
            <a:ext cx="1703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1292225" y="1618213"/>
            <a:ext cx="5472113" cy="765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присутствуют в аудиториях только до момента  вскрытия доставочного спецпакета 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ИК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754313" y="2549563"/>
            <a:ext cx="61674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Общественными наблюдателями</a:t>
            </a:r>
            <a:endParaRPr lang="ru-RU" sz="20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979712" y="3208681"/>
            <a:ext cx="6904037" cy="17982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имеют удостоверение об аккредитации;</a:t>
            </a: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могут свободно перемещаться по ППЭ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(при этом в одной аудитории находится не более одного общественного наблюдателя);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фиксируют все нарушения во время проведения экзамена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доводят до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сведения уполномоченного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представителя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ГЭК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24951" y="5114997"/>
            <a:ext cx="5616575" cy="656419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Должностными лицами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Рособрнадзора,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Департамента образования Орловской области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3" y="5878291"/>
            <a:ext cx="6889968" cy="878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Руководителем ППЭ, техническими специалистами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организаторами ППЭ. Оказывают содействие в решении возникающих в процессе экзамена ситуаций 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41" y="2451237"/>
            <a:ext cx="2901136" cy="1934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13" y="3288814"/>
            <a:ext cx="1880444" cy="258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Содержание </a:t>
            </a: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экзаменационных материалов ГВЭ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4079" r="46684" b="17998"/>
          <a:stretch/>
        </p:blipFill>
        <p:spPr bwMode="auto">
          <a:xfrm>
            <a:off x="5581399" y="4484868"/>
            <a:ext cx="1593180" cy="1995851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11051" r="10250" b="7468"/>
          <a:stretch/>
        </p:blipFill>
        <p:spPr bwMode="auto">
          <a:xfrm>
            <a:off x="6820301" y="5214437"/>
            <a:ext cx="2180651" cy="150217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5581399" y="2014594"/>
            <a:ext cx="3186360" cy="3010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 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каждого учебного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предмета свои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Нашивка 17"/>
          <p:cNvSpPr/>
          <p:nvPr/>
        </p:nvSpPr>
        <p:spPr>
          <a:xfrm>
            <a:off x="1946596" y="5198493"/>
            <a:ext cx="285965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318" y="4975761"/>
            <a:ext cx="1818827" cy="10350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бланк регистрации </a:t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бланк ответов 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всех учебных предметов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493" y="792735"/>
            <a:ext cx="4902706" cy="9723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первом доставочном конверте содержатся комплекты бланков ответов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________ шт., вложенные в файлы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27204" y="792734"/>
            <a:ext cx="3773748" cy="11548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 втором  доставочном конверте содержатся КИМ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(и справочные материалы при наличии):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240280" y="4148666"/>
            <a:ext cx="854538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4991199" y="2930994"/>
            <a:ext cx="1694963" cy="90341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258811" y="2930994"/>
            <a:ext cx="780396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7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шт.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134586" y="3814572"/>
            <a:ext cx="1138336" cy="2176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5873" y="2653995"/>
            <a:ext cx="1941920" cy="2769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Изложение (литера «А»)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9068" y="3902427"/>
            <a:ext cx="2000510" cy="95269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каждом комплекте бланков содержится:</a:t>
            </a:r>
            <a:endParaRPr lang="ru-RU" sz="15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0" y="4244482"/>
            <a:ext cx="1881868" cy="2589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91351" y="4596634"/>
            <a:ext cx="465019" cy="3507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8120" y="3549232"/>
            <a:ext cx="496766" cy="3741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139335" y="3923384"/>
            <a:ext cx="785551" cy="65926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741809" y="3300326"/>
            <a:ext cx="1767902" cy="9351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64779">
            <a:off x="3931928" y="4239546"/>
            <a:ext cx="140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дентичные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6" y="1947553"/>
            <a:ext cx="2811535" cy="1759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25614</TotalTime>
  <Words>1231</Words>
  <Application>Microsoft Office PowerPoint</Application>
  <PresentationFormat>Экран (4:3)</PresentationFormat>
  <Paragraphs>268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3_Тема Office</vt:lpstr>
      <vt:lpstr>4_Тема Office</vt:lpstr>
      <vt:lpstr>6_Тема Office</vt:lpstr>
      <vt:lpstr>8_Тема Office</vt:lpstr>
      <vt:lpstr>9_Тема Office</vt:lpstr>
      <vt:lpstr>14_Тема Office</vt:lpstr>
      <vt:lpstr>12_Тема Office</vt:lpstr>
      <vt:lpstr>7_Тема Office</vt:lpstr>
      <vt:lpstr>10_Тема Office</vt:lpstr>
      <vt:lpstr>13_Тема Office</vt:lpstr>
      <vt:lpstr>Презентация PowerPoint</vt:lpstr>
      <vt:lpstr>Презентация PowerPoint</vt:lpstr>
      <vt:lpstr>Презентация PowerPoint</vt:lpstr>
      <vt:lpstr>Помещение для руководителя ППЭ (штаб 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приема ЭМ руководителем ППЭ  от организаторов в аудитории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1937</cp:revision>
  <cp:lastPrinted>2018-05-18T14:39:14Z</cp:lastPrinted>
  <dcterms:created xsi:type="dcterms:W3CDTF">2014-12-02T07:06:06Z</dcterms:created>
  <dcterms:modified xsi:type="dcterms:W3CDTF">2018-05-21T13:35:45Z</dcterms:modified>
</cp:coreProperties>
</file>