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91301" r:id="rId2"/>
    <p:sldMasterId id="2147491327" r:id="rId3"/>
    <p:sldMasterId id="2147491340" r:id="rId4"/>
    <p:sldMasterId id="2147491353" r:id="rId5"/>
    <p:sldMasterId id="2147491366" r:id="rId6"/>
    <p:sldMasterId id="2147491379" r:id="rId7"/>
    <p:sldMasterId id="2147491392" r:id="rId8"/>
    <p:sldMasterId id="2147491418" r:id="rId9"/>
    <p:sldMasterId id="2147491431" r:id="rId10"/>
    <p:sldMasterId id="2147491444" r:id="rId11"/>
    <p:sldMasterId id="2147491457" r:id="rId12"/>
  </p:sldMasterIdLst>
  <p:notesMasterIdLst>
    <p:notesMasterId r:id="rId44"/>
  </p:notesMasterIdLst>
  <p:sldIdLst>
    <p:sldId id="371" r:id="rId13"/>
    <p:sldId id="565" r:id="rId14"/>
    <p:sldId id="561" r:id="rId15"/>
    <p:sldId id="511" r:id="rId16"/>
    <p:sldId id="562" r:id="rId17"/>
    <p:sldId id="548" r:id="rId18"/>
    <p:sldId id="563" r:id="rId19"/>
    <p:sldId id="566" r:id="rId20"/>
    <p:sldId id="594" r:id="rId21"/>
    <p:sldId id="567" r:id="rId22"/>
    <p:sldId id="568" r:id="rId23"/>
    <p:sldId id="569" r:id="rId24"/>
    <p:sldId id="570" r:id="rId25"/>
    <p:sldId id="598" r:id="rId26"/>
    <p:sldId id="519" r:id="rId27"/>
    <p:sldId id="571" r:id="rId28"/>
    <p:sldId id="590" r:id="rId29"/>
    <p:sldId id="591" r:id="rId30"/>
    <p:sldId id="592" r:id="rId31"/>
    <p:sldId id="593" r:id="rId32"/>
    <p:sldId id="572" r:id="rId33"/>
    <p:sldId id="573" r:id="rId34"/>
    <p:sldId id="597" r:id="rId35"/>
    <p:sldId id="596" r:id="rId36"/>
    <p:sldId id="574" r:id="rId37"/>
    <p:sldId id="585" r:id="rId38"/>
    <p:sldId id="579" r:id="rId39"/>
    <p:sldId id="587" r:id="rId40"/>
    <p:sldId id="575" r:id="rId41"/>
    <p:sldId id="557" r:id="rId42"/>
    <p:sldId id="558" r:id="rId43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Pack by Diakov" initials="RbD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66CCFF"/>
    <a:srgbClr val="339933"/>
    <a:srgbClr val="35307C"/>
    <a:srgbClr val="41C733"/>
    <a:srgbClr val="60C03A"/>
    <a:srgbClr val="83C937"/>
    <a:srgbClr val="85C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97" autoAdjust="0"/>
    <p:restoredTop sz="94343" autoAdjust="0"/>
  </p:normalViewPr>
  <p:slideViewPr>
    <p:cSldViewPr snapToGrid="0">
      <p:cViewPr varScale="1">
        <p:scale>
          <a:sx n="92" d="100"/>
          <a:sy n="92" d="100"/>
        </p:scale>
        <p:origin x="-13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7AE8129-DC7F-4E96-9FCD-AEFA08DA608B}" type="datetimeFigureOut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389"/>
            <a:ext cx="5438775" cy="3889375"/>
          </a:xfrm>
          <a:prstGeom prst="rect">
            <a:avLst/>
          </a:prstGeom>
        </p:spPr>
        <p:txBody>
          <a:bodyPr vert="horz" lIns="91422" tIns="45711" rIns="91422" bIns="45711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1"/>
            <a:ext cx="2946400" cy="495300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1"/>
            <a:ext cx="2946400" cy="495300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22C1AA1-EAF1-4EA0-B6A1-14F19C4D02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05857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7509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900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900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9009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1768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4AE59B-578C-426F-A3DD-7B77A534658C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3043033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9009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6687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6687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4632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907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955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1768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1768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6362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6362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27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8D96C626-CC4C-4932-93B8-515688E04DD6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0433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0433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933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4AE59B-578C-426F-A3DD-7B77A534658C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27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8D96C626-CC4C-4932-93B8-515688E04DD6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95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750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750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900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900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2825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573862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35541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454814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780666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658824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404536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721923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828124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652694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68211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6145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029561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586970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195868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106177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66803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20135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86194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766933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483837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267063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342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676148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487648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628840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313586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14352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919788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901913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637349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984532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023741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3679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677557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069681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341872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82692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897248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57304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410020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760708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073074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283385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1910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374051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427050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3217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010332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976633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3364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5082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2684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6744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0423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167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0965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4942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2975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90950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23287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16476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60507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22148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89358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06247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1970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18983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02425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16473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23822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73565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75881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8676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56297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19175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04945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8751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40842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71922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79627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95985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37177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07396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09201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38620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7621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61808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3100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7965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17929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70865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1097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87376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76326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40199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92472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3922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49950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327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20984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33550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26428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0467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98473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15623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91302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08860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68192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45725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7811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8301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58291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58576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70772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670341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378035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41357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57967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459579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415331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1032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68595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471604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738205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177864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476742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273834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382730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743302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463848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913120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4518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505013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829977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94526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485761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59196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990591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273153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80864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793833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067283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601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image" Target="../media/image1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image" Target="../media/image1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289" r:id="rId1"/>
    <p:sldLayoutId id="2147491290" r:id="rId2"/>
    <p:sldLayoutId id="2147491291" r:id="rId3"/>
    <p:sldLayoutId id="2147491292" r:id="rId4"/>
    <p:sldLayoutId id="2147491293" r:id="rId5"/>
    <p:sldLayoutId id="2147491294" r:id="rId6"/>
    <p:sldLayoutId id="2147491295" r:id="rId7"/>
    <p:sldLayoutId id="2147491296" r:id="rId8"/>
    <p:sldLayoutId id="2147491297" r:id="rId9"/>
    <p:sldLayoutId id="2147491298" r:id="rId10"/>
    <p:sldLayoutId id="2147491299" r:id="rId11"/>
    <p:sldLayoutId id="2147491300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6614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432" r:id="rId1"/>
    <p:sldLayoutId id="2147491433" r:id="rId2"/>
    <p:sldLayoutId id="2147491434" r:id="rId3"/>
    <p:sldLayoutId id="2147491435" r:id="rId4"/>
    <p:sldLayoutId id="2147491436" r:id="rId5"/>
    <p:sldLayoutId id="2147491437" r:id="rId6"/>
    <p:sldLayoutId id="2147491438" r:id="rId7"/>
    <p:sldLayoutId id="2147491439" r:id="rId8"/>
    <p:sldLayoutId id="2147491440" r:id="rId9"/>
    <p:sldLayoutId id="2147491441" r:id="rId10"/>
    <p:sldLayoutId id="2147491442" r:id="rId11"/>
    <p:sldLayoutId id="2147491443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920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445" r:id="rId1"/>
    <p:sldLayoutId id="2147491446" r:id="rId2"/>
    <p:sldLayoutId id="2147491447" r:id="rId3"/>
    <p:sldLayoutId id="2147491448" r:id="rId4"/>
    <p:sldLayoutId id="2147491449" r:id="rId5"/>
    <p:sldLayoutId id="2147491450" r:id="rId6"/>
    <p:sldLayoutId id="2147491451" r:id="rId7"/>
    <p:sldLayoutId id="2147491452" r:id="rId8"/>
    <p:sldLayoutId id="2147491453" r:id="rId9"/>
    <p:sldLayoutId id="2147491454" r:id="rId10"/>
    <p:sldLayoutId id="2147491455" r:id="rId11"/>
    <p:sldLayoutId id="2147491456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0879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458" r:id="rId1"/>
    <p:sldLayoutId id="2147491459" r:id="rId2"/>
    <p:sldLayoutId id="2147491460" r:id="rId3"/>
    <p:sldLayoutId id="2147491461" r:id="rId4"/>
    <p:sldLayoutId id="2147491462" r:id="rId5"/>
    <p:sldLayoutId id="2147491463" r:id="rId6"/>
    <p:sldLayoutId id="2147491464" r:id="rId7"/>
    <p:sldLayoutId id="2147491465" r:id="rId8"/>
    <p:sldLayoutId id="2147491466" r:id="rId9"/>
    <p:sldLayoutId id="2147491467" r:id="rId10"/>
    <p:sldLayoutId id="2147491468" r:id="rId11"/>
    <p:sldLayoutId id="2147491469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8952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302" r:id="rId1"/>
    <p:sldLayoutId id="2147491303" r:id="rId2"/>
    <p:sldLayoutId id="2147491304" r:id="rId3"/>
    <p:sldLayoutId id="2147491305" r:id="rId4"/>
    <p:sldLayoutId id="2147491306" r:id="rId5"/>
    <p:sldLayoutId id="2147491307" r:id="rId6"/>
    <p:sldLayoutId id="2147491308" r:id="rId7"/>
    <p:sldLayoutId id="2147491309" r:id="rId8"/>
    <p:sldLayoutId id="2147491310" r:id="rId9"/>
    <p:sldLayoutId id="2147491311" r:id="rId10"/>
    <p:sldLayoutId id="2147491312" r:id="rId11"/>
    <p:sldLayoutId id="2147491313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8495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328" r:id="rId1"/>
    <p:sldLayoutId id="2147491329" r:id="rId2"/>
    <p:sldLayoutId id="2147491330" r:id="rId3"/>
    <p:sldLayoutId id="2147491331" r:id="rId4"/>
    <p:sldLayoutId id="2147491332" r:id="rId5"/>
    <p:sldLayoutId id="2147491333" r:id="rId6"/>
    <p:sldLayoutId id="2147491334" r:id="rId7"/>
    <p:sldLayoutId id="2147491335" r:id="rId8"/>
    <p:sldLayoutId id="2147491336" r:id="rId9"/>
    <p:sldLayoutId id="2147491337" r:id="rId10"/>
    <p:sldLayoutId id="2147491338" r:id="rId11"/>
    <p:sldLayoutId id="2147491339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2752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341" r:id="rId1"/>
    <p:sldLayoutId id="2147491342" r:id="rId2"/>
    <p:sldLayoutId id="2147491343" r:id="rId3"/>
    <p:sldLayoutId id="2147491344" r:id="rId4"/>
    <p:sldLayoutId id="2147491345" r:id="rId5"/>
    <p:sldLayoutId id="2147491346" r:id="rId6"/>
    <p:sldLayoutId id="2147491347" r:id="rId7"/>
    <p:sldLayoutId id="2147491348" r:id="rId8"/>
    <p:sldLayoutId id="2147491349" r:id="rId9"/>
    <p:sldLayoutId id="2147491350" r:id="rId10"/>
    <p:sldLayoutId id="2147491351" r:id="rId11"/>
    <p:sldLayoutId id="2147491352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0864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354" r:id="rId1"/>
    <p:sldLayoutId id="2147491355" r:id="rId2"/>
    <p:sldLayoutId id="2147491356" r:id="rId3"/>
    <p:sldLayoutId id="2147491357" r:id="rId4"/>
    <p:sldLayoutId id="2147491358" r:id="rId5"/>
    <p:sldLayoutId id="2147491359" r:id="rId6"/>
    <p:sldLayoutId id="2147491360" r:id="rId7"/>
    <p:sldLayoutId id="2147491361" r:id="rId8"/>
    <p:sldLayoutId id="2147491362" r:id="rId9"/>
    <p:sldLayoutId id="2147491363" r:id="rId10"/>
    <p:sldLayoutId id="2147491364" r:id="rId11"/>
    <p:sldLayoutId id="2147491365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9002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367" r:id="rId1"/>
    <p:sldLayoutId id="2147491368" r:id="rId2"/>
    <p:sldLayoutId id="2147491369" r:id="rId3"/>
    <p:sldLayoutId id="2147491370" r:id="rId4"/>
    <p:sldLayoutId id="2147491371" r:id="rId5"/>
    <p:sldLayoutId id="2147491372" r:id="rId6"/>
    <p:sldLayoutId id="2147491373" r:id="rId7"/>
    <p:sldLayoutId id="2147491374" r:id="rId8"/>
    <p:sldLayoutId id="2147491375" r:id="rId9"/>
    <p:sldLayoutId id="2147491376" r:id="rId10"/>
    <p:sldLayoutId id="2147491377" r:id="rId11"/>
    <p:sldLayoutId id="2147491378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8348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380" r:id="rId1"/>
    <p:sldLayoutId id="2147491381" r:id="rId2"/>
    <p:sldLayoutId id="2147491382" r:id="rId3"/>
    <p:sldLayoutId id="2147491383" r:id="rId4"/>
    <p:sldLayoutId id="2147491384" r:id="rId5"/>
    <p:sldLayoutId id="2147491385" r:id="rId6"/>
    <p:sldLayoutId id="2147491386" r:id="rId7"/>
    <p:sldLayoutId id="2147491387" r:id="rId8"/>
    <p:sldLayoutId id="2147491388" r:id="rId9"/>
    <p:sldLayoutId id="2147491389" r:id="rId10"/>
    <p:sldLayoutId id="2147491390" r:id="rId11"/>
    <p:sldLayoutId id="2147491391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1372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393" r:id="rId1"/>
    <p:sldLayoutId id="2147491394" r:id="rId2"/>
    <p:sldLayoutId id="2147491395" r:id="rId3"/>
    <p:sldLayoutId id="2147491396" r:id="rId4"/>
    <p:sldLayoutId id="2147491397" r:id="rId5"/>
    <p:sldLayoutId id="2147491398" r:id="rId6"/>
    <p:sldLayoutId id="2147491399" r:id="rId7"/>
    <p:sldLayoutId id="2147491400" r:id="rId8"/>
    <p:sldLayoutId id="2147491401" r:id="rId9"/>
    <p:sldLayoutId id="2147491402" r:id="rId10"/>
    <p:sldLayoutId id="2147491403" r:id="rId11"/>
    <p:sldLayoutId id="2147491404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21.05.2018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9659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419" r:id="rId1"/>
    <p:sldLayoutId id="2147491420" r:id="rId2"/>
    <p:sldLayoutId id="2147491421" r:id="rId3"/>
    <p:sldLayoutId id="2147491422" r:id="rId4"/>
    <p:sldLayoutId id="2147491423" r:id="rId5"/>
    <p:sldLayoutId id="2147491424" r:id="rId6"/>
    <p:sldLayoutId id="2147491425" r:id="rId7"/>
    <p:sldLayoutId id="2147491426" r:id="rId8"/>
    <p:sldLayoutId id="2147491427" r:id="rId9"/>
    <p:sldLayoutId id="2147491428" r:id="rId10"/>
    <p:sldLayoutId id="2147491429" r:id="rId11"/>
    <p:sldLayoutId id="2147491430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4.xml"/><Relationship Id="rId5" Type="http://schemas.openxmlformats.org/officeDocument/2006/relationships/image" Target="../media/image45.png"/><Relationship Id="rId4" Type="http://schemas.openxmlformats.org/officeDocument/2006/relationships/hyperlink" Target="mailto:gia9@orcoko.ru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5.xml"/><Relationship Id="rId6" Type="http://schemas.openxmlformats.org/officeDocument/2006/relationships/image" Target="../media/image47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5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7.xml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3.jpe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7.xml"/><Relationship Id="rId4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68.jpeg"/><Relationship Id="rId5" Type="http://schemas.openxmlformats.org/officeDocument/2006/relationships/image" Target="../media/image24.jpeg"/><Relationship Id="rId4" Type="http://schemas.openxmlformats.org/officeDocument/2006/relationships/image" Target="../media/image6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7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7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3.jpe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72.jpeg"/><Relationship Id="rId5" Type="http://schemas.openxmlformats.org/officeDocument/2006/relationships/image" Target="../media/image68.jpeg"/><Relationship Id="rId4" Type="http://schemas.openxmlformats.org/officeDocument/2006/relationships/image" Target="../media/image24.jpeg"/><Relationship Id="rId9" Type="http://schemas.openxmlformats.org/officeDocument/2006/relationships/image" Target="../media/image7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image" Target="../media/image3.jpe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5" Type="http://schemas.openxmlformats.org/officeDocument/2006/relationships/image" Target="../media/image19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3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9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extBox 2"/>
          <p:cNvSpPr txBox="1">
            <a:spLocks noChangeArrowheads="1"/>
          </p:cNvSpPr>
          <p:nvPr/>
        </p:nvSpPr>
        <p:spPr bwMode="auto">
          <a:xfrm>
            <a:off x="457200" y="1547841"/>
            <a:ext cx="8369300" cy="297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688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Wingdings" pitchFamily="2" charset="2"/>
              <a:buNone/>
              <a:defRPr/>
            </a:pPr>
            <a:r>
              <a:rPr lang="ru-RU" sz="5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Особенности подготовки и проведения </a:t>
            </a:r>
            <a:br>
              <a:rPr lang="ru-RU" sz="5400" dirty="0" smtClean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sz="5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ОГЭ в  ППЭ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4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(для руководителей ППЭ)</a:t>
            </a:r>
            <a:endParaRPr lang="ru-RU" sz="4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60771" name="TextBox 1"/>
          <p:cNvSpPr txBox="1">
            <a:spLocks noChangeArrowheads="1"/>
          </p:cNvSpPr>
          <p:nvPr/>
        </p:nvSpPr>
        <p:spPr bwMode="auto">
          <a:xfrm>
            <a:off x="3352800" y="5579109"/>
            <a:ext cx="57705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688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Тихоновская Светлана Николаевна,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ачальник отдела ГИА Регионального центра </a:t>
            </a:r>
            <a:b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оценки качества образования Орловской области </a:t>
            </a:r>
            <a:endParaRPr lang="ru-RU" alt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Скругленный прямоугольник 32"/>
          <p:cNvSpPr/>
          <p:nvPr/>
        </p:nvSpPr>
        <p:spPr>
          <a:xfrm>
            <a:off x="111326" y="793759"/>
            <a:ext cx="8972669" cy="1957085"/>
          </a:xfrm>
          <a:prstGeom prst="roundRect">
            <a:avLst>
              <a:gd name="adj" fmla="val 821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i="1" dirty="0">
                <a:solidFill>
                  <a:srgbClr val="006AB3"/>
                </a:solidFill>
                <a:latin typeface="Cambria" panose="02040503050406030204" pitchFamily="18" charset="0"/>
              </a:rPr>
              <a:t>До организации входа участников в ППЭ руководитель ППЭ осуществляет:</a:t>
            </a:r>
          </a:p>
          <a:p>
            <a:pPr marL="260193" indent="-260193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6AB3"/>
                </a:solidFill>
                <a:latin typeface="Cambria" panose="02040503050406030204" pitchFamily="18" charset="0"/>
              </a:rPr>
              <a:t>п</a:t>
            </a:r>
            <a:r>
              <a:rPr lang="ru-RU" sz="1400" dirty="0" smtClean="0">
                <a:solidFill>
                  <a:srgbClr val="006AB3"/>
                </a:solidFill>
                <a:latin typeface="Cambria" panose="02040503050406030204" pitchFamily="18" charset="0"/>
              </a:rPr>
              <a:t>олучение сейф-пакета от уполномоченного представителя ГЭК </a:t>
            </a:r>
            <a:r>
              <a:rPr lang="ru-RU" sz="1400" dirty="0">
                <a:solidFill>
                  <a:srgbClr val="006AB3"/>
                </a:solidFill>
                <a:latin typeface="Cambria" panose="02040503050406030204" pitchFamily="18" charset="0"/>
              </a:rPr>
              <a:t>и проверку комплектности  </a:t>
            </a:r>
            <a:r>
              <a:rPr lang="ru-RU" sz="1400" dirty="0" smtClean="0">
                <a:solidFill>
                  <a:srgbClr val="006AB3"/>
                </a:solidFill>
                <a:latin typeface="Cambria" panose="02040503050406030204" pitchFamily="18" charset="0"/>
              </a:rPr>
              <a:t/>
            </a:r>
            <a:br>
              <a:rPr lang="ru-RU" sz="1400" dirty="0" smtClean="0">
                <a:solidFill>
                  <a:srgbClr val="006AB3"/>
                </a:solidFill>
                <a:latin typeface="Cambria" panose="02040503050406030204" pitchFamily="18" charset="0"/>
              </a:rPr>
            </a:br>
            <a:r>
              <a:rPr lang="ru-RU" sz="1400" dirty="0" smtClean="0">
                <a:solidFill>
                  <a:srgbClr val="006AB3"/>
                </a:solidFill>
                <a:latin typeface="Cambria" panose="02040503050406030204" pitchFamily="18" charset="0"/>
              </a:rPr>
              <a:t>и </a:t>
            </a:r>
            <a:r>
              <a:rPr lang="ru-RU" sz="1400" dirty="0">
                <a:solidFill>
                  <a:srgbClr val="006AB3"/>
                </a:solidFill>
                <a:latin typeface="Cambria" panose="02040503050406030204" pitchFamily="18" charset="0"/>
              </a:rPr>
              <a:t>целостности ЭМ по форме </a:t>
            </a:r>
            <a:r>
              <a:rPr lang="ru-RU" sz="1400" dirty="0" smtClean="0">
                <a:solidFill>
                  <a:srgbClr val="006AB3"/>
                </a:solidFill>
                <a:latin typeface="Cambria" panose="02040503050406030204" pitchFamily="18" charset="0"/>
              </a:rPr>
              <a:t>ППЭ-14-01 </a:t>
            </a:r>
            <a:r>
              <a:rPr lang="ru-RU" sz="1400" dirty="0">
                <a:solidFill>
                  <a:srgbClr val="006AB3"/>
                </a:solidFill>
                <a:latin typeface="Cambria" panose="02040503050406030204" pitchFamily="18" charset="0"/>
              </a:rPr>
              <a:t>(</a:t>
            </a:r>
            <a:r>
              <a:rPr lang="ru-RU" sz="1400" dirty="0" smtClean="0">
                <a:solidFill>
                  <a:srgbClr val="006AB3"/>
                </a:solidFill>
                <a:latin typeface="Cambria" panose="02040503050406030204" pitchFamily="18" charset="0"/>
              </a:rPr>
              <a:t>доставочные конверты с ИК, ДБО № 2</a:t>
            </a:r>
            <a:r>
              <a:rPr lang="ru-RU" sz="1400" dirty="0">
                <a:solidFill>
                  <a:srgbClr val="006AB3"/>
                </a:solidFill>
                <a:latin typeface="Cambria" panose="02040503050406030204" pitchFamily="18" charset="0"/>
              </a:rPr>
              <a:t>, CD-диск </a:t>
            </a:r>
            <a:r>
              <a:rPr lang="ru-RU" sz="1400" dirty="0" smtClean="0">
                <a:solidFill>
                  <a:srgbClr val="006AB3"/>
                </a:solidFill>
                <a:latin typeface="Cambria" panose="02040503050406030204" pitchFamily="18" charset="0"/>
              </a:rPr>
              <a:t/>
            </a:r>
            <a:br>
              <a:rPr lang="ru-RU" sz="1400" dirty="0" smtClean="0">
                <a:solidFill>
                  <a:srgbClr val="006AB3"/>
                </a:solidFill>
                <a:latin typeface="Cambria" panose="02040503050406030204" pitchFamily="18" charset="0"/>
              </a:rPr>
            </a:br>
            <a:r>
              <a:rPr lang="ru-RU" sz="1400" dirty="0" smtClean="0">
                <a:solidFill>
                  <a:srgbClr val="006AB3"/>
                </a:solidFill>
                <a:latin typeface="Cambria" panose="02040503050406030204" pitchFamily="18" charset="0"/>
              </a:rPr>
              <a:t>с </a:t>
            </a:r>
            <a:r>
              <a:rPr lang="ru-RU" sz="1400" dirty="0">
                <a:solidFill>
                  <a:srgbClr val="006AB3"/>
                </a:solidFill>
                <a:latin typeface="Cambria" panose="02040503050406030204" pitchFamily="18" charset="0"/>
              </a:rPr>
              <a:t>автоматизированным распределением </a:t>
            </a:r>
            <a:r>
              <a:rPr lang="ru-RU" sz="1400" dirty="0" smtClean="0">
                <a:solidFill>
                  <a:srgbClr val="006AB3"/>
                </a:solidFill>
                <a:latin typeface="Cambria" panose="02040503050406030204" pitchFamily="18" charset="0"/>
              </a:rPr>
              <a:t>участников и </a:t>
            </a:r>
            <a:r>
              <a:rPr lang="ru-RU" sz="1400" dirty="0">
                <a:solidFill>
                  <a:srgbClr val="006AB3"/>
                </a:solidFill>
                <a:latin typeface="Cambria" panose="02040503050406030204" pitchFamily="18" charset="0"/>
              </a:rPr>
              <a:t>работников ППЭ по </a:t>
            </a:r>
            <a:r>
              <a:rPr lang="ru-RU" sz="1400" dirty="0" smtClean="0">
                <a:solidFill>
                  <a:srgbClr val="006AB3"/>
                </a:solidFill>
                <a:latin typeface="Cambria" panose="02040503050406030204" pitchFamily="18" charset="0"/>
              </a:rPr>
              <a:t>аудиториям, ВДП). Размещение ЭМ в </a:t>
            </a:r>
            <a:r>
              <a:rPr lang="ru-RU" sz="1400" dirty="0">
                <a:solidFill>
                  <a:srgbClr val="006AB3"/>
                </a:solidFill>
                <a:latin typeface="Cambria" panose="02040503050406030204" pitchFamily="18" charset="0"/>
              </a:rPr>
              <a:t>сейфе ППЭ – </a:t>
            </a:r>
            <a:r>
              <a:rPr lang="ru-RU" sz="1400" b="1" dirty="0" smtClean="0">
                <a:solidFill>
                  <a:srgbClr val="006AB3"/>
                </a:solidFill>
                <a:latin typeface="Cambria" panose="02040503050406030204" pitchFamily="18" charset="0"/>
              </a:rPr>
              <a:t>сразу после передачи ЭМ (8.30)</a:t>
            </a:r>
            <a:r>
              <a:rPr lang="ru-RU" sz="1400" dirty="0" smtClean="0">
                <a:solidFill>
                  <a:srgbClr val="006AB3"/>
                </a:solidFill>
                <a:latin typeface="Cambria" panose="02040503050406030204" pitchFamily="18" charset="0"/>
              </a:rPr>
              <a:t>;</a:t>
            </a:r>
            <a:endParaRPr lang="ru-RU" sz="1400" dirty="0">
              <a:solidFill>
                <a:srgbClr val="006AB3"/>
              </a:solidFill>
              <a:latin typeface="Cambria" panose="02040503050406030204" pitchFamily="18" charset="0"/>
            </a:endParaRPr>
          </a:p>
          <a:p>
            <a:pPr marL="260193" indent="-260193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6AB3"/>
                </a:solidFill>
                <a:latin typeface="Cambria" panose="02040503050406030204" pitchFamily="18" charset="0"/>
              </a:rPr>
              <a:t>распечатку форм ППЭ с CD-диска, регистрацию работников ППЭ по </a:t>
            </a:r>
            <a:r>
              <a:rPr lang="ru-RU" sz="1400" dirty="0">
                <a:solidFill>
                  <a:srgbClr val="006AB3"/>
                </a:solidFill>
                <a:latin typeface="Cambria" panose="02040503050406030204" pitchFamily="18" charset="0"/>
              </a:rPr>
              <a:t>форме </a:t>
            </a:r>
            <a:r>
              <a:rPr lang="ru-RU" sz="1400" dirty="0" smtClean="0">
                <a:solidFill>
                  <a:srgbClr val="006AB3"/>
                </a:solidFill>
                <a:latin typeface="Cambria" panose="02040503050406030204" pitchFamily="18" charset="0"/>
              </a:rPr>
              <a:t>ППЭ-07, назначение </a:t>
            </a:r>
            <a:r>
              <a:rPr lang="ru-RU" sz="1400" dirty="0">
                <a:solidFill>
                  <a:srgbClr val="006AB3"/>
                </a:solidFill>
                <a:latin typeface="Cambria" panose="02040503050406030204" pitchFamily="18" charset="0"/>
              </a:rPr>
              <a:t>ответственных организаторов </a:t>
            </a:r>
            <a:r>
              <a:rPr lang="ru-RU" sz="1400" dirty="0" smtClean="0">
                <a:solidFill>
                  <a:srgbClr val="006AB3"/>
                </a:solidFill>
                <a:latin typeface="Cambria" panose="02040503050406030204" pitchFamily="18" charset="0"/>
              </a:rPr>
              <a:t>в форме ППЭ-07 </a:t>
            </a:r>
            <a:r>
              <a:rPr lang="ru-RU" sz="1400" dirty="0">
                <a:solidFill>
                  <a:srgbClr val="006AB3"/>
                </a:solidFill>
                <a:latin typeface="Cambria" panose="02040503050406030204" pitchFamily="18" charset="0"/>
              </a:rPr>
              <a:t>– </a:t>
            </a:r>
            <a:r>
              <a:rPr lang="ru-RU" sz="1400" b="1" dirty="0" smtClean="0">
                <a:solidFill>
                  <a:srgbClr val="006AB3"/>
                </a:solidFill>
                <a:latin typeface="Cambria" panose="02040503050406030204" pitchFamily="18" charset="0"/>
              </a:rPr>
              <a:t>8.30</a:t>
            </a:r>
            <a:r>
              <a:rPr lang="ru-RU" sz="1400" dirty="0" smtClean="0">
                <a:solidFill>
                  <a:srgbClr val="006AB3"/>
                </a:solidFill>
                <a:latin typeface="Cambria" panose="02040503050406030204" pitchFamily="18" charset="0"/>
              </a:rPr>
              <a:t>;</a:t>
            </a:r>
            <a:endParaRPr lang="ru-RU" sz="1400" dirty="0">
              <a:solidFill>
                <a:srgbClr val="006AB3"/>
              </a:solidFill>
              <a:latin typeface="Cambria" panose="02040503050406030204" pitchFamily="18" charset="0"/>
            </a:endParaRPr>
          </a:p>
          <a:p>
            <a:pPr marL="260193" indent="-260193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6AB3"/>
                </a:solidFill>
                <a:latin typeface="Cambria" panose="02040503050406030204" pitchFamily="18" charset="0"/>
              </a:rPr>
              <a:t> </a:t>
            </a:r>
            <a:r>
              <a:rPr lang="ru-RU" sz="1400" dirty="0" smtClean="0">
                <a:solidFill>
                  <a:srgbClr val="006AB3"/>
                </a:solidFill>
                <a:latin typeface="Cambria" panose="02040503050406030204" pitchFamily="18" charset="0"/>
              </a:rPr>
              <a:t>проведение </a:t>
            </a:r>
            <a:r>
              <a:rPr lang="ru-RU" sz="1400" dirty="0">
                <a:solidFill>
                  <a:srgbClr val="006AB3"/>
                </a:solidFill>
                <a:latin typeface="Cambria" panose="02040503050406030204" pitchFamily="18" charset="0"/>
              </a:rPr>
              <a:t>краткого инструктажа </a:t>
            </a:r>
            <a:r>
              <a:rPr lang="ru-RU" sz="1400" dirty="0" smtClean="0">
                <a:solidFill>
                  <a:srgbClr val="006AB3"/>
                </a:solidFill>
                <a:latin typeface="Cambria" panose="02040503050406030204" pitchFamily="18" charset="0"/>
              </a:rPr>
              <a:t>с организаторами ППЭ (</a:t>
            </a:r>
            <a:r>
              <a:rPr lang="ru-RU" sz="1400" b="1" dirty="0" smtClean="0">
                <a:solidFill>
                  <a:srgbClr val="006AB3"/>
                </a:solidFill>
                <a:latin typeface="Cambria" panose="02040503050406030204" pitchFamily="18" charset="0"/>
              </a:rPr>
              <a:t>8.40)</a:t>
            </a:r>
            <a:r>
              <a:rPr lang="ru-RU" sz="1400" dirty="0" smtClean="0">
                <a:solidFill>
                  <a:srgbClr val="006AB3"/>
                </a:solidFill>
                <a:latin typeface="Cambria" panose="02040503050406030204" pitchFamily="18" charset="0"/>
              </a:rPr>
              <a:t>, </a:t>
            </a:r>
            <a:r>
              <a:rPr lang="ru-RU" sz="1400" dirty="0">
                <a:solidFill>
                  <a:srgbClr val="006AB3"/>
                </a:solidFill>
                <a:latin typeface="Cambria" panose="02040503050406030204" pitchFamily="18" charset="0"/>
              </a:rPr>
              <a:t>выдача ведомостей </a:t>
            </a:r>
            <a:r>
              <a:rPr lang="ru-RU" sz="1400" dirty="0" smtClean="0">
                <a:solidFill>
                  <a:srgbClr val="006AB3"/>
                </a:solidFill>
                <a:latin typeface="Cambria" panose="02040503050406030204" pitchFamily="18" charset="0"/>
              </a:rPr>
              <a:t/>
            </a:r>
            <a:br>
              <a:rPr lang="ru-RU" sz="1400" dirty="0" smtClean="0">
                <a:solidFill>
                  <a:srgbClr val="006AB3"/>
                </a:solidFill>
                <a:latin typeface="Cambria" panose="02040503050406030204" pitchFamily="18" charset="0"/>
              </a:rPr>
            </a:br>
            <a:r>
              <a:rPr lang="ru-RU" sz="1400" dirty="0" smtClean="0">
                <a:solidFill>
                  <a:srgbClr val="006AB3"/>
                </a:solidFill>
                <a:latin typeface="Cambria" panose="02040503050406030204" pitchFamily="18" charset="0"/>
              </a:rPr>
              <a:t>и </a:t>
            </a:r>
            <a:r>
              <a:rPr lang="ru-RU" sz="1400" dirty="0">
                <a:solidFill>
                  <a:srgbClr val="006AB3"/>
                </a:solidFill>
                <a:latin typeface="Cambria" panose="02040503050406030204" pitchFamily="18" charset="0"/>
              </a:rPr>
              <a:t>протоколов </a:t>
            </a:r>
            <a:r>
              <a:rPr lang="ru-RU" sz="1400" dirty="0" smtClean="0">
                <a:solidFill>
                  <a:srgbClr val="006AB3"/>
                </a:solidFill>
                <a:latin typeface="Cambria" panose="02040503050406030204" pitchFamily="18" charset="0"/>
              </a:rPr>
              <a:t>организаторам:</a:t>
            </a:r>
            <a:endParaRPr lang="ru-RU" sz="1400" dirty="0">
              <a:solidFill>
                <a:srgbClr val="006AB3"/>
              </a:solidFill>
              <a:latin typeface="Cambria" panose="02040503050406030204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20430" y="3041153"/>
            <a:ext cx="3665026" cy="16030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1200"/>
              </a:spcBef>
              <a:spcAft>
                <a:spcPts val="0"/>
              </a:spcAft>
            </a:pPr>
            <a:r>
              <a:rPr lang="en-US" sz="1366" b="1" i="1" dirty="0" smtClean="0">
                <a:solidFill>
                  <a:srgbClr val="006AB3"/>
                </a:solidFill>
                <a:latin typeface="Cambria" panose="02040503050406030204" pitchFamily="18" charset="0"/>
              </a:rPr>
              <a:t> </a:t>
            </a:r>
            <a:r>
              <a:rPr lang="ru-RU" sz="1366" b="1" i="1" dirty="0" smtClean="0">
                <a:solidFill>
                  <a:srgbClr val="006AB3"/>
                </a:solidFill>
                <a:latin typeface="Cambria" panose="02040503050406030204" pitchFamily="18" charset="0"/>
              </a:rPr>
              <a:t>Организаторам </a:t>
            </a:r>
            <a:r>
              <a:rPr lang="ru-RU" sz="1366" b="1" i="1" dirty="0">
                <a:solidFill>
                  <a:srgbClr val="006AB3"/>
                </a:solidFill>
                <a:latin typeface="Cambria" panose="02040503050406030204" pitchFamily="18" charset="0"/>
              </a:rPr>
              <a:t>в аудиториях</a:t>
            </a:r>
          </a:p>
          <a:p>
            <a:pPr marL="260193" indent="-26019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366" dirty="0" smtClean="0">
                <a:solidFill>
                  <a:srgbClr val="006AB3"/>
                </a:solidFill>
                <a:latin typeface="Cambria" panose="02040503050406030204" pitchFamily="18" charset="0"/>
              </a:rPr>
              <a:t>формы </a:t>
            </a:r>
            <a:r>
              <a:rPr lang="ru-RU" sz="1366" dirty="0">
                <a:solidFill>
                  <a:srgbClr val="006AB3"/>
                </a:solidFill>
                <a:latin typeface="Cambria" panose="02040503050406030204" pitchFamily="18" charset="0"/>
              </a:rPr>
              <a:t>ППЭ-05-01, </a:t>
            </a:r>
            <a:r>
              <a:rPr lang="ru-RU" sz="1366" dirty="0" smtClean="0">
                <a:solidFill>
                  <a:srgbClr val="006AB3"/>
                </a:solidFill>
                <a:latin typeface="Cambria" panose="02040503050406030204" pitchFamily="18" charset="0"/>
              </a:rPr>
              <a:t>05-02</a:t>
            </a:r>
            <a:r>
              <a:rPr lang="ru-RU" sz="1366" dirty="0">
                <a:solidFill>
                  <a:srgbClr val="006AB3"/>
                </a:solidFill>
                <a:latin typeface="Cambria" panose="02040503050406030204" pitchFamily="18" charset="0"/>
              </a:rPr>
              <a:t>, 12-02, </a:t>
            </a:r>
            <a:r>
              <a:rPr lang="ru-RU" sz="1366" dirty="0" smtClean="0">
                <a:solidFill>
                  <a:srgbClr val="006AB3"/>
                </a:solidFill>
                <a:latin typeface="Cambria" panose="02040503050406030204" pitchFamily="18" charset="0"/>
              </a:rPr>
              <a:t>12-03</a:t>
            </a:r>
            <a:r>
              <a:rPr lang="ru-RU" sz="1366" dirty="0">
                <a:solidFill>
                  <a:srgbClr val="006AB3"/>
                </a:solidFill>
                <a:latin typeface="Cambria" panose="02040503050406030204" pitchFamily="18" charset="0"/>
              </a:rPr>
              <a:t>,</a:t>
            </a:r>
            <a:r>
              <a:rPr lang="ru-RU" sz="1366" dirty="0" smtClean="0">
                <a:solidFill>
                  <a:srgbClr val="006AB3"/>
                </a:solidFill>
                <a:latin typeface="Cambria" panose="02040503050406030204" pitchFamily="18" charset="0"/>
              </a:rPr>
              <a:t>, ППЭ-16;</a:t>
            </a:r>
            <a:endParaRPr lang="ru-RU" sz="1366" dirty="0">
              <a:solidFill>
                <a:srgbClr val="006AB3"/>
              </a:solidFill>
              <a:latin typeface="Cambria" panose="02040503050406030204" pitchFamily="18" charset="0"/>
            </a:endParaRPr>
          </a:p>
          <a:p>
            <a:pPr marL="260193" indent="-26019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366" dirty="0">
                <a:solidFill>
                  <a:srgbClr val="006AB3"/>
                </a:solidFill>
                <a:latin typeface="Cambria" panose="02040503050406030204" pitchFamily="18" charset="0"/>
              </a:rPr>
              <a:t>таблички с номером аудитории, ножницы;</a:t>
            </a:r>
          </a:p>
          <a:p>
            <a:pPr marL="260193" indent="-26019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366" dirty="0">
                <a:solidFill>
                  <a:srgbClr val="006AB3"/>
                </a:solidFill>
                <a:latin typeface="Cambria" panose="02040503050406030204" pitchFamily="18" charset="0"/>
              </a:rPr>
              <a:t>п</a:t>
            </a:r>
            <a:r>
              <a:rPr lang="ru-RU" sz="1366" dirty="0" smtClean="0">
                <a:solidFill>
                  <a:srgbClr val="006AB3"/>
                </a:solidFill>
                <a:latin typeface="Cambria" panose="02040503050406030204" pitchFamily="18" charset="0"/>
              </a:rPr>
              <a:t>апку для организатора;</a:t>
            </a:r>
            <a:endParaRPr lang="ru-RU" sz="1366" dirty="0">
              <a:solidFill>
                <a:srgbClr val="006AB3"/>
              </a:solidFill>
              <a:latin typeface="Cambria" panose="02040503050406030204" pitchFamily="18" charset="0"/>
            </a:endParaRPr>
          </a:p>
          <a:p>
            <a:pPr marL="260193" indent="-26019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366" dirty="0" smtClean="0">
                <a:solidFill>
                  <a:srgbClr val="006AB3"/>
                </a:solidFill>
                <a:latin typeface="Cambria" panose="02040503050406030204" pitchFamily="18" charset="0"/>
              </a:rPr>
              <a:t>черновики</a:t>
            </a:r>
            <a:endParaRPr lang="ru-RU" sz="1366" dirty="0">
              <a:solidFill>
                <a:srgbClr val="006AB3"/>
              </a:solidFill>
              <a:latin typeface="Cambria" panose="02040503050406030204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932416" y="3041153"/>
            <a:ext cx="2160682" cy="16030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366" b="1" i="1" dirty="0">
                <a:solidFill>
                  <a:srgbClr val="006AB3"/>
                </a:solidFill>
                <a:latin typeface="Cambria" panose="02040503050406030204" pitchFamily="18" charset="0"/>
              </a:rPr>
              <a:t>Ответственному организатору </a:t>
            </a:r>
            <a:r>
              <a:rPr lang="en-US" sz="1366" b="1" i="1" dirty="0" smtClean="0">
                <a:solidFill>
                  <a:srgbClr val="006AB3"/>
                </a:solidFill>
                <a:latin typeface="Cambria" panose="02040503050406030204" pitchFamily="18" charset="0"/>
              </a:rPr>
              <a:t/>
            </a:r>
            <a:br>
              <a:rPr lang="en-US" sz="1366" b="1" i="1" dirty="0" smtClean="0">
                <a:solidFill>
                  <a:srgbClr val="006AB3"/>
                </a:solidFill>
                <a:latin typeface="Cambria" panose="02040503050406030204" pitchFamily="18" charset="0"/>
              </a:rPr>
            </a:br>
            <a:r>
              <a:rPr lang="ru-RU" sz="1366" b="1" i="1" dirty="0" smtClean="0">
                <a:solidFill>
                  <a:srgbClr val="006AB3"/>
                </a:solidFill>
                <a:latin typeface="Cambria" panose="02040503050406030204" pitchFamily="18" charset="0"/>
              </a:rPr>
              <a:t>вне </a:t>
            </a:r>
            <a:r>
              <a:rPr lang="ru-RU" sz="1366" b="1" i="1" dirty="0">
                <a:solidFill>
                  <a:srgbClr val="006AB3"/>
                </a:solidFill>
                <a:latin typeface="Cambria" panose="02040503050406030204" pitchFamily="18" charset="0"/>
              </a:rPr>
              <a:t>аудитории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366" dirty="0" smtClean="0">
                <a:solidFill>
                  <a:srgbClr val="006AB3"/>
                </a:solidFill>
                <a:latin typeface="Cambria" panose="02040503050406030204" pitchFamily="18" charset="0"/>
              </a:rPr>
              <a:t>ППЭ-06-01</a:t>
            </a:r>
            <a:r>
              <a:rPr lang="ru-RU" sz="1366" dirty="0">
                <a:solidFill>
                  <a:srgbClr val="006AB3"/>
                </a:solidFill>
                <a:latin typeface="Cambria" panose="02040503050406030204" pitchFamily="18" charset="0"/>
              </a:rPr>
              <a:t>, </a:t>
            </a:r>
            <a:r>
              <a:rPr lang="ru-RU" sz="1366" dirty="0" smtClean="0">
                <a:solidFill>
                  <a:srgbClr val="006AB3"/>
                </a:solidFill>
                <a:latin typeface="Cambria" panose="02040503050406030204" pitchFamily="18" charset="0"/>
              </a:rPr>
              <a:t>ППЭ-06-02 для </a:t>
            </a:r>
            <a:r>
              <a:rPr lang="ru-RU" sz="1366" dirty="0">
                <a:solidFill>
                  <a:srgbClr val="006AB3"/>
                </a:solidFill>
                <a:latin typeface="Cambria" panose="02040503050406030204" pitchFamily="18" charset="0"/>
              </a:rPr>
              <a:t>размещения  на информационном стенде при </a:t>
            </a:r>
            <a:r>
              <a:rPr lang="ru-RU" sz="1366" dirty="0" smtClean="0">
                <a:solidFill>
                  <a:srgbClr val="006AB3"/>
                </a:solidFill>
                <a:latin typeface="Cambria" panose="02040503050406030204" pitchFamily="18" charset="0"/>
              </a:rPr>
              <a:t>входе в</a:t>
            </a:r>
            <a:r>
              <a:rPr lang="en-US" sz="1366" dirty="0" smtClean="0">
                <a:solidFill>
                  <a:srgbClr val="006AB3"/>
                </a:solidFill>
                <a:latin typeface="Cambria" panose="02040503050406030204" pitchFamily="18" charset="0"/>
              </a:rPr>
              <a:t> </a:t>
            </a:r>
            <a:r>
              <a:rPr lang="ru-RU" sz="1366" dirty="0" smtClean="0">
                <a:solidFill>
                  <a:srgbClr val="006AB3"/>
                </a:solidFill>
                <a:latin typeface="Cambria" panose="02040503050406030204" pitchFamily="18" charset="0"/>
              </a:rPr>
              <a:t>ППЭ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20429" y="4734477"/>
            <a:ext cx="8925169" cy="7291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6A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72122" fontAlgn="auto">
              <a:spcBef>
                <a:spcPts val="0"/>
              </a:spcBef>
              <a:spcAft>
                <a:spcPts val="0"/>
              </a:spcAft>
            </a:pPr>
            <a:r>
              <a:rPr lang="ru-RU" sz="1366" dirty="0" smtClean="0">
                <a:solidFill>
                  <a:srgbClr val="006AB3"/>
                </a:solidFill>
                <a:latin typeface="Cambria" panose="02040503050406030204" pitchFamily="18" charset="0"/>
              </a:rPr>
              <a:t>дать </a:t>
            </a:r>
            <a:r>
              <a:rPr lang="ru-RU" sz="1366" dirty="0">
                <a:solidFill>
                  <a:srgbClr val="006AB3"/>
                </a:solidFill>
                <a:latin typeface="Cambria" panose="02040503050406030204" pitchFamily="18" charset="0"/>
              </a:rPr>
              <a:t>распоряжение техническим специалистам, отвечающим за организацию видеонаблюдения в ППЭ, о начале видеонаблюдения в аудиториях ППЭ </a:t>
            </a:r>
            <a:r>
              <a:rPr lang="ru-RU" sz="1366" dirty="0">
                <a:solidFill>
                  <a:srgbClr val="FF0000"/>
                </a:solidFill>
                <a:latin typeface="Cambria" panose="02040503050406030204" pitchFamily="18" charset="0"/>
              </a:rPr>
              <a:t>не позднее 9</a:t>
            </a:r>
            <a:r>
              <a:rPr lang="ru-RU" sz="1366" dirty="0" smtClean="0">
                <a:solidFill>
                  <a:srgbClr val="FF0000"/>
                </a:solidFill>
                <a:latin typeface="Cambria" panose="02040503050406030204" pitchFamily="18" charset="0"/>
              </a:rPr>
              <a:t>:00 </a:t>
            </a:r>
            <a:r>
              <a:rPr lang="ru-RU" sz="1366" dirty="0" smtClean="0">
                <a:solidFill>
                  <a:srgbClr val="006AB3"/>
                </a:solidFill>
                <a:latin typeface="Cambria" panose="02040503050406030204" pitchFamily="18" charset="0"/>
              </a:rPr>
              <a:t>часов, </a:t>
            </a:r>
            <a:r>
              <a:rPr lang="ru-RU" sz="1366" dirty="0">
                <a:solidFill>
                  <a:srgbClr val="006AB3"/>
                </a:solidFill>
                <a:latin typeface="Cambria" panose="02040503050406030204" pitchFamily="18" charset="0"/>
              </a:rPr>
              <a:t>о сверке </a:t>
            </a:r>
            <a:r>
              <a:rPr lang="ru-RU" sz="1366" dirty="0" smtClean="0">
                <a:solidFill>
                  <a:srgbClr val="006AB3"/>
                </a:solidFill>
                <a:latin typeface="Cambria" panose="02040503050406030204" pitchFamily="18" charset="0"/>
              </a:rPr>
              <a:t> времени на часах </a:t>
            </a:r>
            <a:r>
              <a:rPr lang="ru-RU" sz="1366" dirty="0">
                <a:solidFill>
                  <a:srgbClr val="006AB3"/>
                </a:solidFill>
                <a:latin typeface="Cambria" panose="02040503050406030204" pitchFamily="18" charset="0"/>
              </a:rPr>
              <a:t>во всех аудиториях </a:t>
            </a:r>
            <a:r>
              <a:rPr lang="ru-RU" sz="1366" dirty="0" smtClean="0">
                <a:solidFill>
                  <a:srgbClr val="006AB3"/>
                </a:solidFill>
                <a:latin typeface="Cambria" panose="02040503050406030204" pitchFamily="18" charset="0"/>
              </a:rPr>
              <a:t>ППЭ и сверке </a:t>
            </a:r>
            <a:r>
              <a:rPr lang="ru-RU" sz="1366" dirty="0">
                <a:solidFill>
                  <a:srgbClr val="006AB3"/>
                </a:solidFill>
                <a:latin typeface="Cambria" panose="02040503050406030204" pitchFamily="18" charset="0"/>
              </a:rPr>
              <a:t>времени на </a:t>
            </a:r>
            <a:r>
              <a:rPr lang="ru-RU" sz="1366" dirty="0" smtClean="0">
                <a:solidFill>
                  <a:srgbClr val="006AB3"/>
                </a:solidFill>
                <a:latin typeface="Cambria" panose="02040503050406030204" pitchFamily="18" charset="0"/>
              </a:rPr>
              <a:t>средствах видеонаблюдения</a:t>
            </a:r>
            <a:endParaRPr lang="ru-RU" sz="1366" dirty="0">
              <a:solidFill>
                <a:srgbClr val="006AB3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80655" y="118314"/>
            <a:ext cx="70420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Действия </a:t>
            </a:r>
            <a:r>
              <a:rPr lang="ru-RU" altLang="ru-RU" sz="2400" dirty="0">
                <a:solidFill>
                  <a:prstClr val="white"/>
                </a:solidFill>
                <a:latin typeface="Cambria" panose="02040503050406030204" pitchFamily="18" charset="0"/>
              </a:rPr>
              <a:t>руководителя ППЭ до начала экзамена</a:t>
            </a:r>
            <a:endParaRPr lang="ru-RU" sz="2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2057141" y="2810220"/>
            <a:ext cx="164786" cy="1966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868584" y="3046284"/>
            <a:ext cx="2992582" cy="1597951"/>
          </a:xfrm>
          <a:prstGeom prst="roundRect">
            <a:avLst>
              <a:gd name="adj" fmla="val 1491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366" b="1" i="1" dirty="0" smtClean="0">
                <a:solidFill>
                  <a:srgbClr val="006AB3"/>
                </a:solidFill>
                <a:latin typeface="Cambria" panose="02040503050406030204" pitchFamily="18" charset="0"/>
              </a:rPr>
              <a:t>Медицинскому работнику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366" dirty="0">
                <a:solidFill>
                  <a:srgbClr val="006AB3"/>
                </a:solidFill>
                <a:latin typeface="Cambria" panose="02040503050406030204" pitchFamily="18" charset="0"/>
              </a:rPr>
              <a:t>инструкцию, определяющую порядок его работы во время проведения </a:t>
            </a:r>
            <a:r>
              <a:rPr lang="ru-RU" sz="1366" dirty="0" smtClean="0">
                <a:solidFill>
                  <a:srgbClr val="006AB3"/>
                </a:solidFill>
                <a:latin typeface="Cambria" panose="02040503050406030204" pitchFamily="18" charset="0"/>
              </a:rPr>
              <a:t>ОГЭ </a:t>
            </a:r>
            <a:r>
              <a:rPr lang="ru-RU" sz="1366" dirty="0">
                <a:solidFill>
                  <a:srgbClr val="006AB3"/>
                </a:solidFill>
                <a:latin typeface="Cambria" panose="02040503050406030204" pitchFamily="18" charset="0"/>
              </a:rPr>
              <a:t>в </a:t>
            </a:r>
            <a:r>
              <a:rPr lang="ru-RU" sz="1366" dirty="0" smtClean="0">
                <a:solidFill>
                  <a:srgbClr val="006AB3"/>
                </a:solidFill>
                <a:latin typeface="Cambria" panose="02040503050406030204" pitchFamily="18" charset="0"/>
              </a:rPr>
              <a:t>ППЭ;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366" dirty="0" smtClean="0">
                <a:solidFill>
                  <a:srgbClr val="006AB3"/>
                </a:solidFill>
                <a:latin typeface="Cambria" panose="02040503050406030204" pitchFamily="18" charset="0"/>
              </a:rPr>
              <a:t>журнал </a:t>
            </a:r>
            <a:r>
              <a:rPr lang="ru-RU" sz="1366" dirty="0">
                <a:solidFill>
                  <a:srgbClr val="006AB3"/>
                </a:solidFill>
                <a:latin typeface="Cambria" panose="02040503050406030204" pitchFamily="18" charset="0"/>
              </a:rPr>
              <a:t>учета участников </a:t>
            </a:r>
            <a:r>
              <a:rPr lang="ru-RU" sz="1366" dirty="0" smtClean="0">
                <a:solidFill>
                  <a:srgbClr val="006AB3"/>
                </a:solidFill>
                <a:latin typeface="Cambria" panose="02040503050406030204" pitchFamily="18" charset="0"/>
              </a:rPr>
              <a:t>ОГЭ</a:t>
            </a:r>
            <a:r>
              <a:rPr lang="ru-RU" sz="1366" dirty="0">
                <a:solidFill>
                  <a:srgbClr val="006AB3"/>
                </a:solidFill>
                <a:latin typeface="Cambria" panose="02040503050406030204" pitchFamily="18" charset="0"/>
              </a:rPr>
              <a:t>, обратившихся к медицинскому </a:t>
            </a:r>
            <a:r>
              <a:rPr lang="ru-RU" sz="1366" dirty="0" smtClean="0">
                <a:solidFill>
                  <a:srgbClr val="006AB3"/>
                </a:solidFill>
                <a:latin typeface="Cambria" panose="02040503050406030204" pitchFamily="18" charset="0"/>
              </a:rPr>
              <a:t>работнику</a:t>
            </a:r>
            <a:endParaRPr lang="ru-RU" sz="1366" dirty="0">
              <a:solidFill>
                <a:srgbClr val="006AB3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5472854" y="2810219"/>
            <a:ext cx="164786" cy="1966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7967038" y="2815435"/>
            <a:ext cx="164786" cy="1966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9103" y="5532928"/>
            <a:ext cx="8925169" cy="974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6A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72122" fontAlgn="auto">
              <a:spcBef>
                <a:spcPts val="0"/>
              </a:spcBef>
              <a:spcAft>
                <a:spcPts val="0"/>
              </a:spcAft>
            </a:pPr>
            <a:r>
              <a:rPr lang="ru-RU" sz="1366" b="1" dirty="0" smtClean="0">
                <a:solidFill>
                  <a:srgbClr val="006AB3"/>
                </a:solidFill>
                <a:latin typeface="Cambria" panose="02040503050406030204" pitchFamily="18" charset="0"/>
              </a:rPr>
              <a:t>Не позднее 9.45 часов в штабе ППЭ выдать ответственным организаторам:</a:t>
            </a:r>
          </a:p>
          <a:p>
            <a:pPr algn="ctr" defTabSz="972122" fontAlgn="auto">
              <a:spcBef>
                <a:spcPts val="0"/>
              </a:spcBef>
              <a:spcAft>
                <a:spcPts val="0"/>
              </a:spcAft>
            </a:pPr>
            <a:r>
              <a:rPr lang="ru-RU" sz="1366" dirty="0">
                <a:solidFill>
                  <a:srgbClr val="006AB3"/>
                </a:solidFill>
                <a:latin typeface="Cambria" panose="02040503050406030204" pitchFamily="18" charset="0"/>
              </a:rPr>
              <a:t>д</a:t>
            </a:r>
            <a:r>
              <a:rPr lang="ru-RU" sz="1366" dirty="0" smtClean="0">
                <a:solidFill>
                  <a:srgbClr val="006AB3"/>
                </a:solidFill>
                <a:latin typeface="Cambria" panose="02040503050406030204" pitchFamily="18" charset="0"/>
              </a:rPr>
              <a:t>оставочные конверты с ИК, ДБО № 2, ВДП (2 шт.) для упаковки бланков ответов № 1 и № 2, конверты </a:t>
            </a:r>
            <a:r>
              <a:rPr lang="ru-RU" sz="1366" dirty="0">
                <a:solidFill>
                  <a:srgbClr val="006AB3"/>
                </a:solidFill>
                <a:latin typeface="Cambria" panose="02040503050406030204" pitchFamily="18" charset="0"/>
              </a:rPr>
              <a:t>для упаковки </a:t>
            </a:r>
            <a:r>
              <a:rPr lang="ru-RU" sz="1366" dirty="0" smtClean="0">
                <a:solidFill>
                  <a:srgbClr val="006AB3"/>
                </a:solidFill>
                <a:latin typeface="Cambria" panose="02040503050406030204" pitchFamily="18" charset="0"/>
              </a:rPr>
              <a:t> КИМ и черновиков (готовит руководитель ППЭ) по форме ППЭ-14-02 «Ведомость выдачи </a:t>
            </a:r>
            <a:br>
              <a:rPr lang="ru-RU" sz="1366" dirty="0" smtClean="0">
                <a:solidFill>
                  <a:srgbClr val="006AB3"/>
                </a:solidFill>
                <a:latin typeface="Cambria" panose="02040503050406030204" pitchFamily="18" charset="0"/>
              </a:rPr>
            </a:br>
            <a:r>
              <a:rPr lang="ru-RU" sz="1366" dirty="0" smtClean="0">
                <a:solidFill>
                  <a:srgbClr val="006AB3"/>
                </a:solidFill>
                <a:latin typeface="Cambria" panose="02040503050406030204" pitchFamily="18" charset="0"/>
              </a:rPr>
              <a:t>и возврата экзаменационных материалов по аудиториям ППЭ»</a:t>
            </a:r>
            <a:endParaRPr lang="ru-RU" sz="1366" dirty="0">
              <a:solidFill>
                <a:srgbClr val="006AB3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43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46" y="1246906"/>
            <a:ext cx="5722029" cy="44176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88545" y="-59811"/>
            <a:ext cx="8729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Форма ППЭ-19 «Контроль изменения состава работников </a:t>
            </a:r>
            <a:br>
              <a:rPr lang="ru-RU" alt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alt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в день экзамена»</a:t>
            </a:r>
            <a:endParaRPr lang="ru-RU" sz="2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27668" y="1520032"/>
            <a:ext cx="29094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 случае неявки организатора, назначенного 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на экзамен 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 аудиторию, руководитель ППЭ выполняет замену </a:t>
            </a:r>
            <a:b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по форме ППЭ-19 данного организатора </a:t>
            </a:r>
            <a:b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на явившегося организатора из числа </a:t>
            </a:r>
            <a:b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не распределенных </a:t>
            </a:r>
            <a:b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 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аудитории 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организаторов </a:t>
            </a:r>
            <a:b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из формы ППЭ-07    </a:t>
            </a:r>
            <a:endParaRPr lang="ru-RU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00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038763" y="786875"/>
            <a:ext cx="2997200" cy="3365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93" b="1" dirty="0">
                <a:solidFill>
                  <a:srgbClr val="FF0000"/>
                </a:solidFill>
                <a:latin typeface="Cambria" panose="02040503050406030204" pitchFamily="18" charset="0"/>
              </a:rPr>
              <a:t>С </a:t>
            </a:r>
            <a:r>
              <a:rPr lang="ru-RU" sz="1593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9:00 часов </a:t>
            </a:r>
            <a:r>
              <a:rPr lang="ru-RU" sz="1593" b="1" dirty="0">
                <a:solidFill>
                  <a:srgbClr val="FF0000"/>
                </a:solidFill>
                <a:latin typeface="Cambria" panose="02040503050406030204" pitchFamily="18" charset="0"/>
              </a:rPr>
              <a:t>в день </a:t>
            </a:r>
            <a:r>
              <a:rPr lang="ru-RU" sz="1593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экзамена</a:t>
            </a:r>
            <a:endParaRPr lang="ru-RU" sz="1593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30055" y="2176860"/>
            <a:ext cx="4468812" cy="903288"/>
          </a:xfrm>
          <a:prstGeom prst="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white"/>
                </a:solidFill>
                <a:latin typeface="Cambria" panose="02040503050406030204" pitchFamily="18" charset="0"/>
              </a:rPr>
              <a:t>проверяет документ, удостоверяющий личность участника, наличие его в списке распределения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664530" y="2191979"/>
            <a:ext cx="342009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В</a:t>
            </a:r>
            <a:r>
              <a:rPr lang="ru-RU" sz="1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случае отсутствия </a:t>
            </a:r>
            <a:r>
              <a:rPr lang="ru-RU" sz="1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/>
            </a:r>
            <a:br>
              <a:rPr lang="ru-RU" sz="1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sz="1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у 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обучающегося документа, </a:t>
            </a:r>
            <a:r>
              <a:rPr lang="ru-RU" sz="1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удостоверяющего личность,</a:t>
            </a:r>
            <a:endParaRPr lang="ru-RU" sz="1400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личность участника ОГЭ ПИСЬМЕННО 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подтверждает сопровождающий </a:t>
            </a:r>
            <a:r>
              <a:rPr lang="ru-RU" sz="1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/>
            </a:r>
            <a:br>
              <a:rPr lang="ru-RU" sz="1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sz="1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в 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форме </a:t>
            </a:r>
            <a:r>
              <a:rPr lang="ru-RU" sz="1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ППЭ-20 в присутствии уполномоченного представителя ГЭК</a:t>
            </a:r>
            <a:endParaRPr lang="ru-RU" sz="14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3685" y="1160950"/>
            <a:ext cx="6932592" cy="914400"/>
          </a:xfrm>
          <a:prstGeom prst="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Организатор </a:t>
            </a:r>
            <a:r>
              <a:rPr lang="ru-RU" sz="1600" dirty="0">
                <a:solidFill>
                  <a:prstClr val="white"/>
                </a:solidFill>
                <a:latin typeface="Cambria" panose="02040503050406030204" pitchFamily="18" charset="0"/>
              </a:rPr>
              <a:t>вне </a:t>
            </a:r>
            <a:r>
              <a:rPr lang="ru-RU" sz="16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аудитории (дежурный на входе):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prstClr val="white"/>
                </a:solidFill>
                <a:latin typeface="Cambria" panose="02040503050406030204" pitchFamily="18" charset="0"/>
              </a:rPr>
              <a:t>указывает </a:t>
            </a:r>
            <a:r>
              <a:rPr lang="ru-RU" sz="1600" dirty="0">
                <a:solidFill>
                  <a:prstClr val="white"/>
                </a:solidFill>
                <a:latin typeface="Cambria" panose="02040503050406030204" pitchFamily="18" charset="0"/>
              </a:rPr>
              <a:t>участникам на необходимость оставить личные вещи </a:t>
            </a:r>
            <a:r>
              <a:rPr lang="ru-RU" sz="1600" dirty="0" smtClean="0">
                <a:solidFill>
                  <a:prstClr val="white"/>
                </a:solidFill>
                <a:latin typeface="Cambria" panose="02040503050406030204" pitchFamily="18" charset="0"/>
              </a:rPr>
              <a:t/>
            </a:r>
            <a:br>
              <a:rPr lang="ru-RU" sz="1600" dirty="0" smtClean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в </a:t>
            </a:r>
            <a:r>
              <a:rPr lang="ru-RU" sz="1600" dirty="0">
                <a:solidFill>
                  <a:prstClr val="white"/>
                </a:solidFill>
                <a:latin typeface="Cambria" panose="02040503050406030204" pitchFamily="18" charset="0"/>
              </a:rPr>
              <a:t>специально выделенном </a:t>
            </a:r>
            <a:r>
              <a:rPr lang="ru-RU" sz="16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до входа в </a:t>
            </a:r>
            <a:r>
              <a:rPr lang="ru-RU" sz="1600" dirty="0">
                <a:solidFill>
                  <a:prstClr val="white"/>
                </a:solidFill>
                <a:latin typeface="Cambria" panose="02040503050406030204" pitchFamily="18" charset="0"/>
              </a:rPr>
              <a:t>ППЭ месте для личных </a:t>
            </a:r>
            <a:r>
              <a:rPr lang="ru-RU" sz="16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вещей</a:t>
            </a:r>
            <a:endParaRPr lang="ru-RU" sz="16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28237" y="3150137"/>
            <a:ext cx="3992501" cy="784780"/>
          </a:xfrm>
          <a:prstGeom prst="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prstClr val="white"/>
                </a:solidFill>
                <a:latin typeface="Cambria" panose="02040503050406030204" pitchFamily="18" charset="0"/>
              </a:rPr>
              <a:t>Уполномоченный представитель ГЭК </a:t>
            </a:r>
            <a:r>
              <a:rPr lang="ru-RU" sz="1600" dirty="0">
                <a:solidFill>
                  <a:prstClr val="white"/>
                </a:solidFill>
                <a:latin typeface="Cambria" panose="02040503050406030204" pitchFamily="18" charset="0"/>
              </a:rPr>
              <a:t>осуществляет контроль за организацией входа участников в ППЭ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323834" y="4037048"/>
            <a:ext cx="2446709" cy="2002750"/>
          </a:xfrm>
          <a:prstGeom prst="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Организаторы из аудиторий сопровождают </a:t>
            </a:r>
            <a:r>
              <a:rPr lang="ru-RU" sz="1600" dirty="0">
                <a:solidFill>
                  <a:prstClr val="white"/>
                </a:solidFill>
                <a:latin typeface="Cambria" panose="02040503050406030204" pitchFamily="18" charset="0"/>
              </a:rPr>
              <a:t>участников в аудитории </a:t>
            </a:r>
            <a:br>
              <a:rPr lang="ru-RU" sz="1600" dirty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sz="1600" dirty="0">
                <a:solidFill>
                  <a:prstClr val="white"/>
                </a:solidFill>
                <a:latin typeface="Cambria" panose="02040503050406030204" pitchFamily="18" charset="0"/>
              </a:rPr>
              <a:t>в соответствии </a:t>
            </a:r>
            <a:r>
              <a:rPr lang="ru-RU" sz="1600" dirty="0" smtClean="0">
                <a:solidFill>
                  <a:prstClr val="white"/>
                </a:solidFill>
                <a:latin typeface="Cambria" panose="02040503050406030204" pitchFamily="18" charset="0"/>
              </a:rPr>
              <a:t/>
            </a:r>
            <a:br>
              <a:rPr lang="ru-RU" sz="1600" dirty="0" smtClean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prstClr val="white"/>
                </a:solidFill>
                <a:latin typeface="Cambria" panose="02040503050406030204" pitchFamily="18" charset="0"/>
              </a:rPr>
              <a:t>с </a:t>
            </a:r>
            <a:r>
              <a:rPr lang="ru-RU" sz="1600" dirty="0">
                <a:solidFill>
                  <a:prstClr val="white"/>
                </a:solidFill>
                <a:latin typeface="Cambria" panose="02040503050406030204" pitchFamily="18" charset="0"/>
              </a:rPr>
              <a:t>автоматизированным распределением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38763" y="192376"/>
            <a:ext cx="53955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Организация </a:t>
            </a:r>
            <a:r>
              <a:rPr lang="ru-RU" altLang="ru-RU" sz="2400" dirty="0">
                <a:solidFill>
                  <a:prstClr val="white"/>
                </a:solidFill>
                <a:latin typeface="Cambria" panose="02040503050406030204" pitchFamily="18" charset="0"/>
              </a:rPr>
              <a:t>входа участников в ППЭ</a:t>
            </a:r>
            <a:endParaRPr lang="ru-RU" sz="2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165" y="786875"/>
            <a:ext cx="1942110" cy="1389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 descr="Картинки по запросу картинки паспорта росси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85" y="2176860"/>
            <a:ext cx="840715" cy="89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tihonovskaya\Desktop\IMG_20160218_09095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41" y="4080993"/>
            <a:ext cx="2139931" cy="189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129" y="4037048"/>
            <a:ext cx="2875266" cy="200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61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38152" y="208335"/>
            <a:ext cx="75883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Алгоритм </a:t>
            </a:r>
            <a:r>
              <a:rPr lang="ru-RU" altLang="ru-RU" sz="2400" dirty="0">
                <a:solidFill>
                  <a:prstClr val="white"/>
                </a:solidFill>
                <a:latin typeface="Cambria" panose="02040503050406030204" pitchFamily="18" charset="0"/>
              </a:rPr>
              <a:t>действий в нестандартных ситуаци</a:t>
            </a:r>
            <a:r>
              <a:rPr lang="ru-RU" sz="2400" dirty="0">
                <a:solidFill>
                  <a:prstClr val="white"/>
                </a:solidFill>
                <a:latin typeface="Cambria" panose="02040503050406030204" pitchFamily="18" charset="0"/>
              </a:rPr>
              <a:t>ях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09455" y="769338"/>
            <a:ext cx="6085296" cy="126682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116" y="781214"/>
            <a:ext cx="2939215" cy="12069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1492" y="851047"/>
            <a:ext cx="21673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Отсутствие в </a:t>
            </a: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списках автоматизированного распределения </a:t>
            </a:r>
            <a:b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</a:b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участников ГИА</a:t>
            </a:r>
            <a:endParaRPr lang="ru-RU" sz="1500" dirty="0">
              <a:solidFill>
                <a:srgbClr val="003399"/>
              </a:solidFill>
              <a:latin typeface="Cambria" panose="02040503050406030204" pitchFamily="18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25091" y="952642"/>
            <a:ext cx="53557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н</a:t>
            </a:r>
            <a:r>
              <a:rPr lang="ru-RU" sz="1600" dirty="0" err="1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едопуск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участника О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ГЭ в ППЭ;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фиксация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данного факта для дальнейшего принятия решения</a:t>
            </a: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09455" y="2042860"/>
            <a:ext cx="6085296" cy="138808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116" y="2054736"/>
            <a:ext cx="2939215" cy="1309912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611493" y="2148319"/>
            <a:ext cx="22979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Явка без документа, удостоверяющего личность, выпускника текущего года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218212" y="2166789"/>
            <a:ext cx="5640779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составление сопровождающим акта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об идентификации личности участника О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ГЭ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(форма ППЭ-20)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в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 присутствии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уполномоченного представителя ГЭК;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  <a:cs typeface="Calibri" pitchFamily="34" charset="0"/>
            </a:endParaRPr>
          </a:p>
          <a:p>
            <a:pPr marL="285750" indent="-285750" defTabSz="71120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допуск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участника на экзамен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55193" y="3429940"/>
            <a:ext cx="6085296" cy="130842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2854" y="3465567"/>
            <a:ext cx="2939215" cy="1191424"/>
          </a:xfrm>
          <a:prstGeom prst="rect">
            <a:avLst/>
          </a:prstGeom>
        </p:spPr>
      </p:pic>
      <p:sp>
        <p:nvSpPr>
          <p:cNvPr id="51" name="Прямоугольник 50"/>
          <p:cNvSpPr/>
          <p:nvPr/>
        </p:nvSpPr>
        <p:spPr>
          <a:xfrm>
            <a:off x="597856" y="3523524"/>
            <a:ext cx="20841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Отказ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от сдачи запрещённых средств, в том числе средств связи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3263950" y="3506369"/>
            <a:ext cx="56407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недопуск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 участника О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ГЭ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в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ППЭ;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составление уполномоченным представителем ГЭК акта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о </a:t>
            </a:r>
            <a:r>
              <a:rPr lang="ru-RU" sz="1600" dirty="0" err="1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недопуске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 участника О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ГЭ в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ППЭ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в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2-х экземплярах (с подписью участника О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ГЭ)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  <a:cs typeface="Calibri" pitchFamily="34" charset="0"/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45080" y="4703806"/>
            <a:ext cx="6085296" cy="1400111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2741" y="4739432"/>
            <a:ext cx="2939215" cy="1267286"/>
          </a:xfrm>
          <a:prstGeom prst="rect">
            <a:avLst/>
          </a:prstGeom>
        </p:spPr>
      </p:pic>
      <p:sp>
        <p:nvSpPr>
          <p:cNvPr id="56" name="Прямоугольник 55"/>
          <p:cNvSpPr/>
          <p:nvPr/>
        </p:nvSpPr>
        <p:spPr>
          <a:xfrm>
            <a:off x="611493" y="4904265"/>
            <a:ext cx="20841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Опоздание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участника О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ГЭ </a:t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ППЭ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3253837" y="4967270"/>
            <a:ext cx="56407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допуск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участника О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ГЭ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в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ППЭ;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составление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акта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об опоздании участника ОГЭ в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ППЭ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/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в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2-х экземплярах (с подписью участника О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ГЭ)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56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1886" y="118750"/>
            <a:ext cx="83721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Мониторинг руководителя ППЭ</a:t>
            </a:r>
            <a:endParaRPr lang="ru-RU" sz="2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042748" y="860033"/>
            <a:ext cx="7323005" cy="10726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</a:rPr>
              <a:t>Мониторинг отправляется на адрес электронной почты </a:t>
            </a:r>
            <a:r>
              <a:rPr lang="en-US" sz="2000" b="1" u="sng" dirty="0" err="1">
                <a:solidFill>
                  <a:srgbClr val="C00000"/>
                </a:solidFill>
                <a:latin typeface="Cambria" panose="02040503050406030204" pitchFamily="18" charset="0"/>
                <a:hlinkClick r:id="rId4"/>
              </a:rPr>
              <a:t>gia</a:t>
            </a:r>
            <a:r>
              <a:rPr lang="ru-RU" sz="2000" b="1" u="sng" dirty="0">
                <a:solidFill>
                  <a:srgbClr val="C00000"/>
                </a:solidFill>
                <a:latin typeface="Cambria" panose="02040503050406030204" pitchFamily="18" charset="0"/>
                <a:hlinkClick r:id="rId4"/>
              </a:rPr>
              <a:t>9@orcoko.ru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 </a:t>
            </a: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</a:rPr>
              <a:t>день проведения экзамена  до 10.45 часов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64" y="2213264"/>
            <a:ext cx="8634845" cy="37303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44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3326" y="88126"/>
            <a:ext cx="8386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>
                <a:solidFill>
                  <a:schemeClr val="bg1"/>
                </a:solidFill>
                <a:latin typeface="Cambria" panose="02040503050406030204" pitchFamily="18" charset="0"/>
              </a:rPr>
              <a:t>Общая схема проведения </a:t>
            </a:r>
            <a:r>
              <a:rPr lang="ru-RU" altLang="ru-RU" sz="2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ОГЭ </a:t>
            </a:r>
            <a:r>
              <a:rPr lang="ru-RU" altLang="ru-RU" sz="2400" dirty="0">
                <a:solidFill>
                  <a:schemeClr val="bg1"/>
                </a:solidFill>
                <a:latin typeface="Cambria" panose="02040503050406030204" pitchFamily="18" charset="0"/>
              </a:rPr>
              <a:t>в </a:t>
            </a:r>
            <a:r>
              <a:rPr lang="ru-RU" altLang="ru-RU" sz="2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аудитории</a:t>
            </a:r>
            <a:endParaRPr lang="ru-RU" sz="24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0004" y="1647181"/>
            <a:ext cx="1015094" cy="912909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Cambria" panose="02040503050406030204" pitchFamily="18" charset="0"/>
              </a:rPr>
              <a:t>Не позднее 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149434" y="1625853"/>
            <a:ext cx="6878357" cy="9342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Получение ответственным организатором от руководителя ППЭ ОГЭ в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штабе ППЭ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 </a:t>
            </a:r>
            <a:r>
              <a:rPr lang="ru-RU" sz="1400" i="1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форме ППЭ 14-02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доставочных конвертов с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ИК,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ВДП для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упаковки бланков О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ГЭ,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ДБО № 2, конвертов для упаковки КИМ и черновиков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0004" y="782712"/>
            <a:ext cx="1015094" cy="77295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С 9.00 час.</a:t>
            </a:r>
            <a:endParaRPr lang="ru-RU" sz="14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144839" y="804699"/>
            <a:ext cx="7882952" cy="75096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Допуск участников 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ОГЭ </a:t>
            </a:r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в 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аудитории ППЭ </a:t>
            </a:r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согласно спискам распределения (</a:t>
            </a:r>
            <a:r>
              <a:rPr lang="ru-RU" sz="1400" i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форма </a:t>
            </a:r>
            <a:r>
              <a:rPr lang="ru-RU" sz="1400" i="1" dirty="0">
                <a:solidFill>
                  <a:srgbClr val="003399"/>
                </a:solidFill>
                <a:latin typeface="Cambria" panose="02040503050406030204" pitchFamily="18" charset="0"/>
              </a:rPr>
              <a:t>ППЭ – </a:t>
            </a:r>
            <a:r>
              <a:rPr lang="ru-RU" sz="1400" i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05-01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). </a:t>
            </a:r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С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верить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данные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 документе участника ОГЭ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с данными в </a:t>
            </a:r>
            <a:r>
              <a:rPr lang="ru-RU" sz="1400" i="1" dirty="0">
                <a:solidFill>
                  <a:srgbClr val="003399"/>
                </a:solidFill>
                <a:latin typeface="Cambria" panose="02040503050406030204" pitchFamily="18" charset="0"/>
              </a:rPr>
              <a:t>форме </a:t>
            </a:r>
            <a:r>
              <a:rPr lang="ru-RU" sz="1400" i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ППЭ-05-02,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 случае расхождения персональных данных заполнить </a:t>
            </a:r>
            <a:r>
              <a:rPr lang="ru-RU" sz="1400" i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форму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 </a:t>
            </a:r>
            <a:r>
              <a:rPr lang="ru-RU" sz="1400" i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ППЭ-12-02</a:t>
            </a:r>
            <a:endParaRPr lang="ru-RU" altLang="ru-RU" sz="14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0004" y="2621298"/>
            <a:ext cx="994010" cy="50191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9.50 час.</a:t>
            </a:r>
            <a:endParaRPr lang="ru-RU" sz="14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123756" y="2643285"/>
            <a:ext cx="4464856" cy="4799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Начало первой части инструктажа участников ГИА</a:t>
            </a:r>
            <a:endParaRPr lang="ru-RU" altLang="ru-RU" sz="14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144838" y="3199680"/>
            <a:ext cx="4443773" cy="5529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Вторая часть инструктажа участников ГИА </a:t>
            </a:r>
          </a:p>
        </p:txBody>
      </p:sp>
      <p:pic>
        <p:nvPicPr>
          <p:cNvPr id="3077" name="Picture 5" descr="C:\Users\tihonovskaya\Desktop\9 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88" y="1625852"/>
            <a:ext cx="945217" cy="93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Скругленный прямоугольник 22"/>
          <p:cNvSpPr/>
          <p:nvPr/>
        </p:nvSpPr>
        <p:spPr>
          <a:xfrm>
            <a:off x="42145" y="3823858"/>
            <a:ext cx="5546467" cy="73626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Организатор д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емонстрирует </a:t>
            </a:r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целостность 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доставочного конверта с ИК,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вскрывает его, 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раздаёт ИК участникам </a:t>
            </a:r>
            <a:b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 произвольном порядке</a:t>
            </a:r>
            <a:endParaRPr lang="ru-RU" altLang="ru-RU" sz="14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282" y="2688925"/>
            <a:ext cx="3086397" cy="187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9" name="Овал 28"/>
          <p:cNvSpPr/>
          <p:nvPr/>
        </p:nvSpPr>
        <p:spPr>
          <a:xfrm>
            <a:off x="6902092" y="4145716"/>
            <a:ext cx="854538" cy="17355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 flipV="1">
            <a:off x="7495380" y="3902368"/>
            <a:ext cx="413461" cy="24334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894429" y="3535464"/>
            <a:ext cx="915875" cy="3693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mbria" panose="02040503050406030204" pitchFamily="18" charset="0"/>
              </a:rPr>
              <a:t>15 шт.</a:t>
            </a:r>
            <a:endParaRPr lang="ru-RU" dirty="0">
              <a:latin typeface="Cambria" panose="02040503050406030204" pitchFamily="18" charset="0"/>
            </a:endParaRPr>
          </a:p>
        </p:txBody>
      </p:sp>
      <p:pic>
        <p:nvPicPr>
          <p:cNvPr id="34" name="Picture 2" descr="http://www.habermonitor.com/img/saate-tedbir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2" r="22809"/>
          <a:stretch/>
        </p:blipFill>
        <p:spPr bwMode="auto">
          <a:xfrm>
            <a:off x="158881" y="3136419"/>
            <a:ext cx="636766" cy="63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Скругленный прямоугольник 39"/>
          <p:cNvSpPr/>
          <p:nvPr/>
        </p:nvSpPr>
        <p:spPr>
          <a:xfrm>
            <a:off x="42145" y="4656353"/>
            <a:ext cx="5546465" cy="58066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Контроль правильности заполнения регистрационных полей </a:t>
            </a:r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бланков 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ответов № 1 и </a:t>
            </a:r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№ 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2 участниками экзаменов</a:t>
            </a:r>
            <a:endParaRPr lang="ru-RU" altLang="ru-RU" sz="14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5783282" y="4656353"/>
            <a:ext cx="3244508" cy="58066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Организатор фиксирует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время начала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и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окончания экзамена </a:t>
            </a:r>
            <a:endParaRPr lang="ru-RU" sz="1400" dirty="0" smtClean="0">
              <a:solidFill>
                <a:srgbClr val="003399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на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доске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08285" y="5324226"/>
            <a:ext cx="2361783" cy="9696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Организаторы контролируют работу </a:t>
            </a:r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средств видеонаблюдения</a:t>
            </a:r>
          </a:p>
        </p:txBody>
      </p:sp>
      <p:pic>
        <p:nvPicPr>
          <p:cNvPr id="48" name="Picture 2" descr="http://s16.stc.all.kpcdn.net/share/i/12/9714340/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5" t="9224" r="14404" b="3928"/>
          <a:stretch/>
        </p:blipFill>
        <p:spPr bwMode="auto">
          <a:xfrm>
            <a:off x="2648618" y="5327376"/>
            <a:ext cx="1175238" cy="98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Скругленный прямоугольник 48"/>
          <p:cNvSpPr/>
          <p:nvPr/>
        </p:nvSpPr>
        <p:spPr>
          <a:xfrm>
            <a:off x="3990109" y="5327377"/>
            <a:ext cx="5045599" cy="96654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Организаторы осуществляют контроль выхода </a:t>
            </a:r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участников из аудитории 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(</a:t>
            </a:r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все материалы участника остаются на краю стола, 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организатор </a:t>
            </a:r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проверяет 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/>
            </a:r>
            <a:b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их комплектность</a:t>
            </a:r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1678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3" y="1781294"/>
            <a:ext cx="5537115" cy="35269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70027" y="208335"/>
            <a:ext cx="42394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Работа с формой ППЭ-12-02</a:t>
            </a:r>
            <a:endParaRPr lang="ru-RU" sz="2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9689" y="890649"/>
            <a:ext cx="8787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«Ведомость коррекции персональных данных участников ГИА в аудитории»</a:t>
            </a:r>
            <a:endParaRPr lang="ru-RU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5869" y="1295568"/>
            <a:ext cx="33812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При наличии несоответствия данных об участнике ОГЭ </a:t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 форме ППЭ-05-02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и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документе, удостоверяющем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личность данного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участника, организатором в аудитории заполняется форма ППЭ-12-02.</a:t>
            </a:r>
          </a:p>
          <a:p>
            <a:pPr algn="just"/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день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экзамена </a:t>
            </a:r>
            <a:r>
              <a:rPr lang="ru-RU" sz="1600" u="sng" dirty="0" smtClean="0">
                <a:solidFill>
                  <a:srgbClr val="003399"/>
                </a:solidFill>
                <a:latin typeface="Cambria" panose="02040503050406030204" pitchFamily="18" charset="0"/>
              </a:rPr>
              <a:t>заполненная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 форма ППЭ-12-02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уполномоченным представителем ГЭК передается </a:t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формами ППЭ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ОРЦОКО.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/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При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получении нового паспорта дополнительно к форме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/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ППЭ-12-02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прикладывается копия паспорта (страницы с фото </a:t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и со сведениями о ранее выданном паспорте)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9918654">
            <a:off x="292043" y="3472688"/>
            <a:ext cx="23871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Заполняются все сведения об участнике ОГЭ из формы ППЭ-05-02</a:t>
            </a:r>
            <a:endParaRPr lang="ru-RU" sz="14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19918654">
            <a:off x="3235145" y="3603313"/>
            <a:ext cx="23871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Заполняются только данные, требующие корректировки</a:t>
            </a:r>
            <a:endParaRPr lang="ru-RU" sz="14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26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3" t="12751" r="23502" b="32460"/>
          <a:stretch/>
        </p:blipFill>
        <p:spPr bwMode="auto">
          <a:xfrm>
            <a:off x="5476640" y="1560538"/>
            <a:ext cx="3502936" cy="2470689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503" y="2358748"/>
            <a:ext cx="2289001" cy="3233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3326" y="88126"/>
            <a:ext cx="8386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5613" indent="-455613" algn="ctr" defTabSz="912813"/>
            <a:r>
              <a:rPr lang="ru-RU" sz="2400" dirty="0">
                <a:solidFill>
                  <a:prstClr val="white"/>
                </a:solidFill>
                <a:latin typeface="Cambria" panose="02040503050406030204" pitchFamily="18" charset="0"/>
              </a:rPr>
              <a:t>Содержание </a:t>
            </a:r>
            <a:r>
              <a:rPr 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экзаменационных материалов ОГЭ</a:t>
            </a:r>
            <a:endParaRPr lang="ru-RU" sz="2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32" name="Нашивка 17"/>
          <p:cNvSpPr/>
          <p:nvPr/>
        </p:nvSpPr>
        <p:spPr>
          <a:xfrm rot="-5400000">
            <a:off x="7854606" y="3992705"/>
            <a:ext cx="290618" cy="714735"/>
          </a:xfrm>
          <a:prstGeom prst="chevron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83496" y="4713720"/>
            <a:ext cx="2125682" cy="10220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003399"/>
                </a:solidFill>
                <a:latin typeface="Cambria" panose="02040503050406030204" pitchFamily="18" charset="0"/>
              </a:rPr>
              <a:t>Бланк ответов № 1 </a:t>
            </a:r>
            <a:br>
              <a:rPr lang="ru-RU" sz="1200" dirty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( на каждый учебный предмет свой)</a:t>
            </a:r>
            <a:endParaRPr lang="ru-RU" sz="12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108454" y="5988587"/>
            <a:ext cx="2000904" cy="67866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003399"/>
                </a:solidFill>
                <a:latin typeface="Cambria" panose="02040503050406030204" pitchFamily="18" charset="0"/>
              </a:rPr>
              <a:t>Бланк ответов № 2 </a:t>
            </a:r>
            <a:br>
              <a:rPr lang="ru-RU" sz="1200" dirty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(одинаковый для </a:t>
            </a:r>
            <a:r>
              <a:rPr lang="ru-RU" sz="1200" dirty="0">
                <a:solidFill>
                  <a:srgbClr val="003399"/>
                </a:solidFill>
                <a:latin typeface="Cambria" panose="02040503050406030204" pitchFamily="18" charset="0"/>
              </a:rPr>
              <a:t>всех учебных </a:t>
            </a:r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предметов) </a:t>
            </a:r>
            <a:endParaRPr lang="ru-RU" sz="12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27" name="Нашивка 17"/>
          <p:cNvSpPr/>
          <p:nvPr/>
        </p:nvSpPr>
        <p:spPr>
          <a:xfrm rot="-5400000">
            <a:off x="5953769" y="5436662"/>
            <a:ext cx="290618" cy="714735"/>
          </a:xfrm>
          <a:prstGeom prst="chevron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036861" y="4609717"/>
            <a:ext cx="2000904" cy="5315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КИМ </a:t>
            </a:r>
          </a:p>
          <a:p>
            <a:pPr algn="ctr"/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(для </a:t>
            </a:r>
            <a:r>
              <a:rPr lang="ru-RU" sz="1200" dirty="0">
                <a:solidFill>
                  <a:srgbClr val="003399"/>
                </a:solidFill>
                <a:latin typeface="Cambria" panose="02040503050406030204" pitchFamily="18" charset="0"/>
              </a:rPr>
              <a:t>каждого учебного </a:t>
            </a:r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предмета свои)</a:t>
            </a:r>
            <a:endParaRPr lang="ru-RU" sz="12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88493" y="792735"/>
            <a:ext cx="4902706" cy="126169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В доставочном конверте содержатся индивидуальные комплекты </a:t>
            </a:r>
            <a:br>
              <a:rPr lang="ru-RU" b="1" dirty="0" smtClean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по 15 ИК </a:t>
            </a:r>
            <a:r>
              <a:rPr lang="ru-RU" b="1" dirty="0">
                <a:solidFill>
                  <a:prstClr val="white"/>
                </a:solidFill>
                <a:latin typeface="Cambria" panose="02040503050406030204" pitchFamily="18" charset="0"/>
              </a:rPr>
              <a:t>,</a:t>
            </a:r>
            <a:r>
              <a:rPr lang="ru-RU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 по 5 ИК, вложенные </a:t>
            </a:r>
            <a:br>
              <a:rPr lang="ru-RU" b="1" dirty="0" smtClean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в файлы</a:t>
            </a:r>
            <a:endParaRPr lang="ru-RU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42" name="Нашивка 17"/>
          <p:cNvSpPr/>
          <p:nvPr/>
        </p:nvSpPr>
        <p:spPr>
          <a:xfrm>
            <a:off x="2387007" y="4933161"/>
            <a:ext cx="355249" cy="678909"/>
          </a:xfrm>
          <a:prstGeom prst="chevron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5227204" y="887734"/>
            <a:ext cx="3773748" cy="506157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В каждом ИК содержится:</a:t>
            </a:r>
            <a:endParaRPr lang="ru-RU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35" y="2109148"/>
            <a:ext cx="3512900" cy="23173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4" name="Овал 43"/>
          <p:cNvSpPr/>
          <p:nvPr/>
        </p:nvSpPr>
        <p:spPr>
          <a:xfrm>
            <a:off x="1614804" y="3916891"/>
            <a:ext cx="854538" cy="17355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solidFill>
                <a:prstClr val="white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1246338" y="3452497"/>
            <a:ext cx="629963" cy="46439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0462" y="3267831"/>
            <a:ext cx="915875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Cambria" panose="02040503050406030204" pitchFamily="18" charset="0"/>
              </a:rPr>
              <a:t>15 шт.</a:t>
            </a:r>
            <a:endParaRPr lang="ru-RU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179" y="3565627"/>
            <a:ext cx="2256899" cy="31512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311330" y="3769617"/>
            <a:ext cx="737748" cy="52322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93175" y="2534272"/>
            <a:ext cx="772330" cy="52322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5049078" y="3057492"/>
            <a:ext cx="1530262" cy="1032952"/>
          </a:xfrm>
          <a:prstGeom prst="straightConnector1">
            <a:avLst/>
          </a:prstGeom>
          <a:ln w="2857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9495608">
            <a:off x="5081150" y="3542850"/>
            <a:ext cx="1627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ИДЕНТИЧНЫЕ</a:t>
            </a:r>
            <a:endParaRPr lang="ru-RU" sz="16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55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3326" y="88126"/>
            <a:ext cx="8386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5613" indent="-455613" algn="ctr" defTabSz="912813"/>
            <a:r>
              <a:rPr 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Особенности бланков ответов ОГЭ по физике</a:t>
            </a:r>
            <a:endParaRPr lang="ru-RU" sz="2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38949" y="1099678"/>
            <a:ext cx="2125682" cy="5110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Бланк ответов № 1 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467595" y="1099677"/>
            <a:ext cx="2149434" cy="51102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Бланк ответов № 2 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567919" y="1099677"/>
            <a:ext cx="2000904" cy="51102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Дополнительный бланк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ответов № 2 </a:t>
            </a:r>
          </a:p>
        </p:txBody>
      </p:sp>
      <p:sp>
        <p:nvSpPr>
          <p:cNvPr id="42" name="Нашивка 17"/>
          <p:cNvSpPr/>
          <p:nvPr/>
        </p:nvSpPr>
        <p:spPr>
          <a:xfrm>
            <a:off x="2387007" y="4933161"/>
            <a:ext cx="355249" cy="678909"/>
          </a:xfrm>
          <a:prstGeom prst="chevron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121" y="1974526"/>
            <a:ext cx="2880501" cy="399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62" y="1974526"/>
            <a:ext cx="2845032" cy="40140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400" y="1974526"/>
            <a:ext cx="2819510" cy="399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106693" y="2288555"/>
            <a:ext cx="915875" cy="52322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17035" y="2319524"/>
            <a:ext cx="915875" cy="52322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16744" y="2338618"/>
            <a:ext cx="915875" cy="52322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949506" y="2117357"/>
            <a:ext cx="276982" cy="24622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prstClr val="black"/>
                </a:solidFill>
                <a:latin typeface="Cambria" panose="02040503050406030204" pitchFamily="18" charset="0"/>
              </a:rPr>
              <a:t>2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 flipH="1" flipV="1">
            <a:off x="3022568" y="2842744"/>
            <a:ext cx="2318359" cy="122010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5340927" y="2861838"/>
            <a:ext cx="0" cy="120100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5340927" y="2861838"/>
            <a:ext cx="2747070" cy="120100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540818" y="4155919"/>
            <a:ext cx="1627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ИДЕНТИЧНЫЕ</a:t>
            </a:r>
            <a:endParaRPr lang="ru-RU" sz="16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61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812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На инструктаже обратить внимание организаторов</a:t>
            </a:r>
            <a:endParaRPr lang="ru-RU" altLang="ru-RU" sz="2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13739" y="4458775"/>
            <a:ext cx="1491909" cy="493757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altLang="ru-RU" sz="1600" b="1" dirty="0">
                <a:solidFill>
                  <a:prstClr val="white"/>
                </a:solidFill>
                <a:latin typeface="Cambria" panose="02040503050406030204" pitchFamily="18" charset="0"/>
              </a:rPr>
              <a:t>За 30 минут </a:t>
            </a:r>
            <a:br>
              <a:rPr lang="ru-RU" altLang="ru-RU" sz="1600" b="1" dirty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altLang="ru-RU" sz="1600" b="1" dirty="0">
                <a:solidFill>
                  <a:prstClr val="white"/>
                </a:solidFill>
                <a:latin typeface="Cambria" panose="02040503050406030204" pitchFamily="18" charset="0"/>
              </a:rPr>
              <a:t>и 5 минут</a:t>
            </a:r>
            <a:endParaRPr lang="ru-RU" sz="16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718157" y="4455289"/>
            <a:ext cx="7323005" cy="49553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Организаторы информируют участников ГИА о </a:t>
            </a:r>
            <a:r>
              <a:rPr lang="ru-RU" alt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скором окончании экзамена </a:t>
            </a:r>
            <a:endParaRPr lang="ru-RU" altLang="ru-RU" sz="1600" dirty="0" smtClean="0">
              <a:solidFill>
                <a:srgbClr val="003399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alt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и </a:t>
            </a:r>
            <a:r>
              <a:rPr lang="ru-RU" alt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необходимости перенести ответы из черновиков и КИМ в бланки ответов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13739" y="5058011"/>
            <a:ext cx="8927423" cy="106223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После объявления на камеру видеонаблюдения об окончании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экзамена,</a:t>
            </a:r>
            <a:r>
              <a:rPr lang="ru-RU" altLang="ru-RU" sz="1600" i="1" dirty="0">
                <a:solidFill>
                  <a:srgbClr val="003399"/>
                </a:solidFill>
                <a:latin typeface="Cambria" panose="02040503050406030204" pitchFamily="18" charset="0"/>
              </a:rPr>
              <a:t> </a:t>
            </a:r>
            <a:r>
              <a:rPr lang="ru-RU" alt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рганизаторы </a:t>
            </a:r>
            <a:r>
              <a:rPr lang="ru-RU" alt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начинают</a:t>
            </a:r>
            <a:r>
              <a:rPr lang="ru-RU" altLang="ru-RU" sz="1600" i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 </a:t>
            </a:r>
            <a:r>
              <a:rPr lang="ru-RU" alt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сбор со </a:t>
            </a:r>
            <a:r>
              <a:rPr lang="ru-RU" alt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столов участников </a:t>
            </a:r>
            <a:r>
              <a:rPr lang="ru-RU" alt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ГИА </a:t>
            </a:r>
            <a:r>
              <a:rPr lang="ru-RU" alt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ЭМ, </a:t>
            </a:r>
            <a:r>
              <a:rPr lang="ru-RU" alt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проставляют знак </a:t>
            </a:r>
            <a:r>
              <a:rPr lang="ru-RU" alt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«</a:t>
            </a:r>
            <a:r>
              <a:rPr lang="en-US" alt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Z</a:t>
            </a:r>
            <a:r>
              <a:rPr lang="ru-RU" alt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»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  на пустых полях бланка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ответов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№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2, включая ДБО № 2 (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в том числе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и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на оборотной стороне). </a:t>
            </a:r>
            <a:endParaRPr lang="ru-RU" sz="1600" dirty="0" smtClean="0">
              <a:solidFill>
                <a:srgbClr val="003399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Участник ГИА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ставит свою подпись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протоколе ППЭ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05-02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AutoShape 4" descr="http://%D1%83%D0%BE%D0%BC%D1%80.%D1%80%D1%84/wp-content/uploads/2017/02/cfd411adefd3ddd1e7da6d7b847bac9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AutoShape 6" descr="http://%D1%83%D0%BE%D0%BC%D1%80.%D1%80%D1%84/wp-content/uploads/2017/02/cfd411adefd3ddd1e7da6d7b847bac9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AutoShape 8" descr="http://%D1%83%D0%BE%D0%BC%D1%80.%D1%80%D1%84/wp-content/uploads/2017/02/cfd411adefd3ddd1e7da6d7b847bac93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55575" y="937531"/>
            <a:ext cx="3074513" cy="18621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400" dirty="0">
                <a:solidFill>
                  <a:srgbClr val="003399"/>
                </a:solidFill>
                <a:latin typeface="Cambria" panose="02040503050406030204" pitchFamily="18" charset="0"/>
              </a:rPr>
              <a:t>Выдача дополнительных бланков ответов </a:t>
            </a:r>
            <a:r>
              <a:rPr lang="ru-RU" altLang="ru-RU" sz="2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/>
            </a:r>
            <a:br>
              <a:rPr lang="ru-RU" altLang="ru-RU" sz="24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altLang="ru-RU" sz="2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№ </a:t>
            </a:r>
            <a:r>
              <a:rPr lang="ru-RU" altLang="ru-RU" sz="2400" dirty="0">
                <a:solidFill>
                  <a:srgbClr val="003399"/>
                </a:solidFill>
                <a:latin typeface="Cambria" panose="02040503050406030204" pitchFamily="18" charset="0"/>
              </a:rPr>
              <a:t>2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075" y="889166"/>
            <a:ext cx="5645925" cy="3475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155575" y="2951018"/>
            <a:ext cx="3074513" cy="1373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Копировать ДБО </a:t>
            </a: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№ 2 </a:t>
            </a: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и </a:t>
            </a: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выдавать копии категорически запрещено!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81472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26" y="3925979"/>
            <a:ext cx="2361765" cy="20799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3326" y="88126"/>
            <a:ext cx="8386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Проверка готовности ППЭ</a:t>
            </a:r>
            <a:endParaRPr lang="ru-RU" sz="2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79" y="867765"/>
            <a:ext cx="2361765" cy="3330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2928177" y="881876"/>
            <a:ext cx="6061443" cy="6737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10, 11 мая </a:t>
            </a:r>
          </a:p>
          <a:p>
            <a:pPr algn="ctr"/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п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роведена проверка готовности ППЭ ОГЭ, систем видеонаблюдения </a:t>
            </a:r>
            <a:b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 ППЭ ОГЭ к экзамену</a:t>
            </a:r>
            <a:endParaRPr lang="ru-RU" sz="1400" b="1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928177" y="1650078"/>
            <a:ext cx="6061443" cy="856057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Не позднее чем за 1 календарный день до экзамена </a:t>
            </a:r>
            <a:br>
              <a:rPr lang="ru-RU" sz="1600" b="1" dirty="0" smtClean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prstClr val="white"/>
                </a:solidFill>
                <a:latin typeface="Cambria" panose="02040503050406030204" pitchFamily="18" charset="0"/>
              </a:rPr>
              <a:t>руководитель </a:t>
            </a:r>
            <a:r>
              <a:rPr lang="ru-RU" sz="1600" dirty="0">
                <a:solidFill>
                  <a:prstClr val="white"/>
                </a:solidFill>
                <a:latin typeface="Cambria" panose="02040503050406030204" pitchFamily="18" charset="0"/>
              </a:rPr>
              <a:t>ППЭ совместно с руководителем </a:t>
            </a:r>
            <a:r>
              <a:rPr lang="ru-RU" sz="16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ОО, </a:t>
            </a:r>
            <a:r>
              <a:rPr lang="ru-RU" sz="1600" dirty="0">
                <a:solidFill>
                  <a:prstClr val="white"/>
                </a:solidFill>
                <a:latin typeface="Cambria" panose="02040503050406030204" pitchFamily="18" charset="0"/>
              </a:rPr>
              <a:t>на </a:t>
            </a:r>
            <a:r>
              <a:rPr lang="ru-RU" sz="16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базе </a:t>
            </a:r>
            <a:r>
              <a:rPr lang="ru-RU" sz="1600" dirty="0">
                <a:solidFill>
                  <a:prstClr val="white"/>
                </a:solidFill>
                <a:latin typeface="Cambria" panose="02040503050406030204" pitchFamily="18" charset="0"/>
              </a:rPr>
              <a:t>которой организован ППЭ</a:t>
            </a:r>
            <a:r>
              <a:rPr lang="ru-RU" sz="1600" dirty="0" smtClean="0">
                <a:solidFill>
                  <a:prstClr val="white"/>
                </a:solidFill>
                <a:latin typeface="Cambria" panose="02040503050406030204" pitchFamily="18" charset="0"/>
              </a:rPr>
              <a:t>:</a:t>
            </a:r>
            <a:endParaRPr lang="ru-RU" sz="1600" b="1" dirty="0">
              <a:solidFill>
                <a:prstClr val="white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28177" y="2621414"/>
            <a:ext cx="6061443" cy="50179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готовят необходимое количество помещений, задействованных при проведении экзамена;</a:t>
            </a:r>
            <a:endParaRPr lang="ru-RU" sz="1400" b="1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28177" y="3220211"/>
            <a:ext cx="6061443" cy="41364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проверяют </a:t>
            </a:r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соответствие всех помещений требованиям 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СанПиН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;</a:t>
            </a:r>
            <a:endParaRPr lang="ru-RU" sz="1400" b="1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28178" y="3727380"/>
            <a:ext cx="6061443" cy="5596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обеспечивают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аудитории и коридоры ППЭ заметными информационными плакатами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ведении видеонаблюдения в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ППЭ;</a:t>
            </a:r>
            <a:endParaRPr lang="ru-RU" sz="1400" b="1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28178" y="4365435"/>
            <a:ext cx="6061443" cy="52929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проверяют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пожарные выходы, средства первичного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пожаротушения.</a:t>
            </a:r>
            <a:endParaRPr lang="ru-RU" sz="1400" b="1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28178" y="5023264"/>
            <a:ext cx="3531272" cy="98057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altLang="ru-RU" sz="1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На </a:t>
            </a:r>
            <a:r>
              <a:rPr lang="ru-RU" altLang="ru-RU" sz="1400" dirty="0">
                <a:solidFill>
                  <a:prstClr val="white"/>
                </a:solidFill>
                <a:latin typeface="Cambria" panose="02040503050406030204" pitchFamily="18" charset="0"/>
              </a:rPr>
              <a:t>каждый экзамен оформляют акт готовности </a:t>
            </a:r>
            <a:r>
              <a:rPr lang="ru-RU" altLang="ru-RU" sz="1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ППЭ </a:t>
            </a:r>
          </a:p>
          <a:p>
            <a:pPr algn="ctr"/>
            <a:r>
              <a:rPr lang="ru-RU" sz="1400" dirty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ф</a:t>
            </a:r>
            <a:r>
              <a:rPr lang="ru-RU" sz="1400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орма </a:t>
            </a:r>
            <a:r>
              <a:rPr lang="ru-RU" sz="1400" dirty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ППЭ </a:t>
            </a:r>
            <a:r>
              <a:rPr lang="ru-RU" sz="1400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01, ППЭ 01-У (для экзамена в устной форме)</a:t>
            </a:r>
            <a:endParaRPr lang="ru-RU" sz="1400" dirty="0">
              <a:solidFill>
                <a:prstClr val="white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" t="31173" r="46850" b="9461"/>
          <a:stretch/>
        </p:blipFill>
        <p:spPr bwMode="auto">
          <a:xfrm>
            <a:off x="6578136" y="4922928"/>
            <a:ext cx="1386777" cy="862859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9" t="32844" r="27265" b="8676"/>
          <a:stretch/>
        </p:blipFill>
        <p:spPr bwMode="auto">
          <a:xfrm>
            <a:off x="7639560" y="5207191"/>
            <a:ext cx="1468135" cy="858156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28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3326" y="88126"/>
            <a:ext cx="8386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>
                <a:solidFill>
                  <a:prstClr val="white"/>
                </a:solidFill>
                <a:latin typeface="Cambria" panose="02040503050406030204" pitchFamily="18" charset="0"/>
              </a:rPr>
              <a:t>Сбор экзаменационных </a:t>
            </a:r>
            <a:r>
              <a:rPr lang="ru-RU" alt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материалов в аудитории </a:t>
            </a:r>
            <a:endParaRPr lang="ru-RU" altLang="ru-RU" sz="2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2738" y="4963734"/>
            <a:ext cx="6213764" cy="5509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Организатор в аудитории заполняет </a:t>
            </a:r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протокол ППЭ 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05-02. </a:t>
            </a:r>
          </a:p>
          <a:p>
            <a:pPr algn="ctr"/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Зачитывает </a:t>
            </a:r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на камеру видеонаблюдения данные 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протокола </a:t>
            </a:r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ППЭ 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05-02</a:t>
            </a:r>
            <a:endParaRPr lang="ru-RU" altLang="ru-RU" sz="14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0173" y="5563675"/>
            <a:ext cx="6226478" cy="49352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присутствии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уполномоченного представителя ГЭК ответственный организатор передает материалы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руководителю ППЭ в штабе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ППЭ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20751" y="940629"/>
            <a:ext cx="2270024" cy="90375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 первый ВДП бланки ответов № 1  </a:t>
            </a:r>
            <a:endParaRPr lang="ru-RU" sz="1600" b="1" dirty="0" smtClean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238644" y="946347"/>
            <a:ext cx="2985009" cy="89803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Во второй ВДП </a:t>
            </a:r>
          </a:p>
          <a:p>
            <a:pPr algn="ctr"/>
            <a:r>
              <a:rPr lang="ru-RU" alt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б</a:t>
            </a:r>
            <a:r>
              <a:rPr lang="ru-RU" alt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ланки ответов № 2 включая дополнительные</a:t>
            </a:r>
            <a:endParaRPr lang="ru-RU" sz="1600" b="1" dirty="0" smtClean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pic>
        <p:nvPicPr>
          <p:cNvPr id="6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21" t="10424" r="28095" b="8046"/>
          <a:stretch/>
        </p:blipFill>
        <p:spPr bwMode="auto">
          <a:xfrm>
            <a:off x="6928894" y="2071987"/>
            <a:ext cx="899000" cy="1257579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19" t="10417" r="28045" b="7457"/>
          <a:stretch/>
        </p:blipFill>
        <p:spPr bwMode="auto">
          <a:xfrm>
            <a:off x="2775647" y="1929173"/>
            <a:ext cx="849544" cy="1198867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5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19" t="10417" r="28045" b="7457"/>
          <a:stretch/>
        </p:blipFill>
        <p:spPr bwMode="auto">
          <a:xfrm>
            <a:off x="2928047" y="2081573"/>
            <a:ext cx="849544" cy="1198867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19" t="10417" r="28045" b="7457"/>
          <a:stretch/>
        </p:blipFill>
        <p:spPr bwMode="auto">
          <a:xfrm>
            <a:off x="3080447" y="2233973"/>
            <a:ext cx="849544" cy="1198867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19" t="10417" r="28045" b="7457"/>
          <a:stretch/>
        </p:blipFill>
        <p:spPr bwMode="auto">
          <a:xfrm>
            <a:off x="3232847" y="2386373"/>
            <a:ext cx="849544" cy="1198867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8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21" t="10424" r="28095" b="8046"/>
          <a:stretch/>
        </p:blipFill>
        <p:spPr bwMode="auto">
          <a:xfrm>
            <a:off x="7081294" y="2224387"/>
            <a:ext cx="899000" cy="1257579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21" t="10424" r="28095" b="8046"/>
          <a:stretch/>
        </p:blipFill>
        <p:spPr bwMode="auto">
          <a:xfrm>
            <a:off x="7233694" y="2376787"/>
            <a:ext cx="899000" cy="1257579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0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21" t="10424" r="28095" b="8046"/>
          <a:stretch/>
        </p:blipFill>
        <p:spPr bwMode="auto">
          <a:xfrm>
            <a:off x="7386094" y="2529187"/>
            <a:ext cx="899000" cy="1257579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9" name="Скругленный прямоугольник 88"/>
          <p:cNvSpPr/>
          <p:nvPr/>
        </p:nvSpPr>
        <p:spPr>
          <a:xfrm>
            <a:off x="120751" y="781403"/>
            <a:ext cx="8914957" cy="27546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В </a:t>
            </a:r>
            <a: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ВДП упаковываются:</a:t>
            </a:r>
            <a:endParaRPr lang="ru-RU" sz="1600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72738" y="4039610"/>
            <a:ext cx="6213764" cy="88255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3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Использованные КИМ (и справочные материалы, при их наличии) участник вкладывает в файл. Организатор упаковывает все </a:t>
            </a:r>
            <a:r>
              <a:rPr lang="ru-RU" altLang="ru-RU" sz="1300" b="1" u="sng" dirty="0" smtClean="0">
                <a:solidFill>
                  <a:srgbClr val="C00000"/>
                </a:solidFill>
                <a:latin typeface="Cambria" panose="02040503050406030204" pitchFamily="18" charset="0"/>
              </a:rPr>
              <a:t>КИМ, вложенные в файлы </a:t>
            </a:r>
            <a:r>
              <a:rPr lang="ru-RU" altLang="ru-RU" sz="13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 приготовленный конверт с сопроводительным бланком. </a:t>
            </a:r>
            <a:r>
              <a:rPr lang="ru-RU" altLang="ru-RU" sz="1300" b="1" u="sng" dirty="0" smtClean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Черновики</a:t>
            </a:r>
            <a:r>
              <a:rPr lang="ru-RU" altLang="ru-RU" sz="1300" dirty="0" smtClean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ru-RU" altLang="ru-RU" sz="13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вкладываются в конверт с сопроводительным бланком</a:t>
            </a:r>
            <a:endParaRPr lang="ru-RU" altLang="ru-RU" sz="13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pic>
        <p:nvPicPr>
          <p:cNvPr id="91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19" t="10417" r="28045" b="7457"/>
          <a:stretch/>
        </p:blipFill>
        <p:spPr bwMode="auto">
          <a:xfrm>
            <a:off x="3385247" y="2538773"/>
            <a:ext cx="849544" cy="1198867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19" t="10417" r="28045" b="7457"/>
          <a:stretch/>
        </p:blipFill>
        <p:spPr bwMode="auto">
          <a:xfrm>
            <a:off x="3537647" y="2691173"/>
            <a:ext cx="849544" cy="1198867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21" t="10424" r="28095" b="8046"/>
          <a:stretch/>
        </p:blipFill>
        <p:spPr bwMode="auto">
          <a:xfrm>
            <a:off x="7538494" y="2681587"/>
            <a:ext cx="899000" cy="1257579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4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21" t="10424" r="28095" b="8046"/>
          <a:stretch/>
        </p:blipFill>
        <p:spPr bwMode="auto">
          <a:xfrm>
            <a:off x="7690894" y="2833987"/>
            <a:ext cx="899000" cy="1257579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Выгнутая вниз стрелка 4"/>
          <p:cNvSpPr/>
          <p:nvPr/>
        </p:nvSpPr>
        <p:spPr>
          <a:xfrm rot="10107981">
            <a:off x="5857975" y="1755367"/>
            <a:ext cx="1694803" cy="49876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6" name="Выгнутая вниз стрелка 45"/>
          <p:cNvSpPr/>
          <p:nvPr/>
        </p:nvSpPr>
        <p:spPr>
          <a:xfrm rot="10107981">
            <a:off x="1625265" y="1544871"/>
            <a:ext cx="1694803" cy="49876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8" y="2202866"/>
            <a:ext cx="2118526" cy="15361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503" y="2399419"/>
            <a:ext cx="2118526" cy="15361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57594" y="752475"/>
            <a:ext cx="1331186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ВАЖНО!!!</a:t>
            </a:r>
          </a:p>
          <a:p>
            <a:r>
              <a:rPr lang="ru-RU" sz="13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ДБО № 2 участника следует за бланком ответов № 2 этого участника</a:t>
            </a:r>
            <a:endParaRPr lang="ru-RU" sz="13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264" y="4207732"/>
            <a:ext cx="1631358" cy="12059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755" y="4810698"/>
            <a:ext cx="1631358" cy="12059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6130636" y="4374573"/>
            <a:ext cx="1240628" cy="1039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825223" y="4613564"/>
            <a:ext cx="1103671" cy="197134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89" y="6122320"/>
            <a:ext cx="702120" cy="699765"/>
          </a:xfrm>
          <a:prstGeom prst="ellipse">
            <a:avLst/>
          </a:prstGeom>
          <a:ln w="63500" cap="rnd">
            <a:solidFill>
              <a:srgbClr val="003399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4" name="Скругленный прямоугольник 33"/>
          <p:cNvSpPr/>
          <p:nvPr/>
        </p:nvSpPr>
        <p:spPr>
          <a:xfrm>
            <a:off x="1606854" y="6180695"/>
            <a:ext cx="7385034" cy="59604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Из аудитории проведения экзамена все ЭМ выносятся </a:t>
            </a:r>
            <a:br>
              <a:rPr lang="ru-RU" sz="2000" b="1" dirty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sz="2000" b="1" u="sng" dirty="0" smtClean="0">
                <a:solidFill>
                  <a:srgbClr val="C00000"/>
                </a:solidFill>
                <a:latin typeface="Cambria" panose="02040503050406030204" pitchFamily="18" charset="0"/>
              </a:rPr>
              <a:t>только</a:t>
            </a:r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в </a:t>
            </a:r>
            <a:r>
              <a:rPr lang="ru-RU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запечатанном виде</a:t>
            </a:r>
          </a:p>
        </p:txBody>
      </p:sp>
    </p:spTree>
    <p:extLst>
      <p:ext uri="{BB962C8B-B14F-4D97-AF65-F5344CB8AC3E}">
        <p14:creationId xmlns:p14="http://schemas.microsoft.com/office/powerpoint/2010/main" val="247733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1886" y="118750"/>
            <a:ext cx="83721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Возможные </a:t>
            </a:r>
            <a:r>
              <a:rPr lang="ru-RU" altLang="ru-RU" sz="2400" dirty="0">
                <a:solidFill>
                  <a:prstClr val="white"/>
                </a:solidFill>
                <a:latin typeface="Cambria" panose="02040503050406030204" pitchFamily="18" charset="0"/>
              </a:rPr>
              <a:t>ситуации в аудитории во время экзамена</a:t>
            </a:r>
            <a:endParaRPr lang="ru-RU" sz="2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21922" y="769338"/>
            <a:ext cx="7439087" cy="14980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117" y="809349"/>
            <a:ext cx="1787309" cy="138811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1583" y="809348"/>
            <a:ext cx="18941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У</a:t>
            </a:r>
            <a: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даление </a:t>
            </a:r>
            <a:b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в случае </a:t>
            </a:r>
            <a:b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нарушения </a:t>
            </a:r>
            <a:b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порядка </a:t>
            </a:r>
            <a:b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проведения </a:t>
            </a:r>
            <a:b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ОГЭ</a:t>
            </a:r>
            <a:endParaRPr lang="ru-RU" sz="1400" dirty="0">
              <a:solidFill>
                <a:srgbClr val="FF0000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35677" y="774714"/>
            <a:ext cx="73270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отметка </a:t>
            </a:r>
            <a:r>
              <a:rPr lang="ru-RU" sz="12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в форме ППЭ-05-02 «Протокол проведения ГИА в </a:t>
            </a:r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аудитории</a:t>
            </a:r>
            <a:r>
              <a:rPr lang="ru-RU" sz="12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отметка </a:t>
            </a:r>
            <a:r>
              <a:rPr lang="ru-RU" sz="12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в бланке </a:t>
            </a:r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ответов № 1 и </a:t>
            </a:r>
            <a:r>
              <a:rPr lang="ru-RU" sz="12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подпись организатора в присутствии </a:t>
            </a:r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уполномоченного представителя ГЭК</a:t>
            </a:r>
            <a:r>
              <a:rPr lang="ru-RU" sz="12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подпись </a:t>
            </a:r>
            <a:r>
              <a:rPr lang="ru-RU" sz="12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участника в форме ППЭ-05-02 «Протокол проведения ГИА </a:t>
            </a:r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в </a:t>
            </a:r>
            <a:r>
              <a:rPr lang="ru-RU" sz="12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аудитории»;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оформление </a:t>
            </a:r>
            <a:r>
              <a:rPr lang="ru-RU" sz="12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в штабе </a:t>
            </a:r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ППЭ акта </a:t>
            </a:r>
            <a:r>
              <a:rPr lang="ru-RU" sz="12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ППЭ-21 </a:t>
            </a:r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(организатор </a:t>
            </a:r>
            <a:r>
              <a:rPr lang="ru-RU" sz="12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ставит подпись </a:t>
            </a:r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в </a:t>
            </a:r>
            <a:r>
              <a:rPr lang="ru-RU" sz="12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акте</a:t>
            </a:r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с</a:t>
            </a:r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лужебные записки от организаторов в аудитории (вне аудитории), </a:t>
            </a:r>
            <a:b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руководителя ППЭ, уполномоченных представителей ГЭК</a:t>
            </a:r>
            <a:endParaRPr lang="ru-RU" sz="1200" dirty="0">
              <a:solidFill>
                <a:srgbClr val="003399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21923" y="2234530"/>
            <a:ext cx="7422078" cy="1748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117" y="2246406"/>
            <a:ext cx="1787310" cy="1665827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50333" y="2405166"/>
            <a:ext cx="151409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Д</a:t>
            </a:r>
            <a: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осрочное завершение экзамена по уважительной причине</a:t>
            </a:r>
            <a:endParaRPr lang="ru-RU" sz="1400" dirty="0">
              <a:solidFill>
                <a:srgbClr val="FF0000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30681" y="2194343"/>
            <a:ext cx="71608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организатор </a:t>
            </a:r>
            <a:r>
              <a:rPr lang="ru-RU" sz="12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вне </a:t>
            </a:r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аудитории сопровождает участника </a:t>
            </a:r>
            <a:r>
              <a:rPr lang="ru-RU" sz="12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О</a:t>
            </a:r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ГЭ </a:t>
            </a:r>
            <a:r>
              <a:rPr lang="ru-RU" sz="12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к медицинскому работнику </a:t>
            </a:r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/>
            </a:r>
            <a:b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и приглашает уполномоченного представителя ГЭК </a:t>
            </a:r>
            <a:r>
              <a:rPr lang="ru-RU" sz="12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в медицинский кабинет. </a:t>
            </a:r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В </a:t>
            </a:r>
            <a:r>
              <a:rPr lang="ru-RU" sz="12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случае подтверждения медицинским работником ухудшения состояния здоровья участника </a:t>
            </a:r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ОГЭ </a:t>
            </a:r>
            <a:b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и </a:t>
            </a:r>
            <a:r>
              <a:rPr lang="ru-RU" sz="12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при согласии участника </a:t>
            </a:r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ОГЭ </a:t>
            </a:r>
            <a:r>
              <a:rPr lang="ru-RU" sz="12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досрочно завершить </a:t>
            </a:r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экзамен оформляются формы ППЭ: </a:t>
            </a:r>
          </a:p>
          <a:p>
            <a:r>
              <a:rPr lang="ru-RU" sz="12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о</a:t>
            </a:r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тметка </a:t>
            </a:r>
            <a:r>
              <a:rPr lang="ru-RU" sz="12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в форме ППЭ-05-02 «Протокол проведения ГИА в аудитории</a:t>
            </a:r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»;</a:t>
            </a:r>
          </a:p>
          <a:p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отметка </a:t>
            </a:r>
            <a:r>
              <a:rPr lang="ru-RU" sz="12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в бланке </a:t>
            </a:r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ответов № 1 и </a:t>
            </a:r>
            <a:r>
              <a:rPr lang="ru-RU" sz="12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подпись организатора в присутствии </a:t>
            </a:r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уполномоченного представителя ГЭК;</a:t>
            </a:r>
          </a:p>
          <a:p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подпись </a:t>
            </a:r>
            <a:r>
              <a:rPr lang="ru-RU" sz="12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участника в форме ППЭ-05-02 «Протокол проведения ГИА в аудитории</a:t>
            </a:r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»;</a:t>
            </a:r>
          </a:p>
          <a:p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оформление </a:t>
            </a:r>
            <a:r>
              <a:rPr lang="ru-RU" sz="12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в медицинском </a:t>
            </a:r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кабинете акта </a:t>
            </a:r>
            <a:r>
              <a:rPr lang="ru-RU" sz="12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ППЭ-22 </a:t>
            </a:r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(организатор </a:t>
            </a:r>
            <a:r>
              <a:rPr lang="ru-RU" sz="12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ставит подпись </a:t>
            </a:r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в </a:t>
            </a:r>
            <a:r>
              <a:rPr lang="ru-RU" sz="12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акте</a:t>
            </a:r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)</a:t>
            </a:r>
            <a:endParaRPr lang="ru-RU" sz="1200" dirty="0">
              <a:solidFill>
                <a:srgbClr val="003399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04914" y="3931689"/>
            <a:ext cx="7439086" cy="149625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117" y="3943565"/>
            <a:ext cx="1770301" cy="1425475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290958" y="3971699"/>
            <a:ext cx="17583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А</a:t>
            </a:r>
            <a: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пелляция </a:t>
            </a:r>
            <a:b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о нарушении установленного порядка </a:t>
            </a:r>
            <a:b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проведения </a:t>
            </a:r>
            <a:b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ГИА-9</a:t>
            </a:r>
            <a:endParaRPr lang="ru-RU" sz="1400" dirty="0">
              <a:solidFill>
                <a:srgbClr val="FF0000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49300" y="4006822"/>
            <a:ext cx="67740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подается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до выхода из ППЭ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(организатор в аудитории через организатора вне аудитории приглашает уполномоченного представителя ГЭК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у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полномоченным представителем ГЭК 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оформляются в штабе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ППЭ формы ППЭ-02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,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ППЭ-03;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к рассмотрению факта, изложенного участником ГИА в 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апелляции, приглашаются необходимые работники ППЭ</a:t>
            </a:r>
            <a:endParaRPr lang="ru-RU" sz="1400" dirty="0">
              <a:solidFill>
                <a:srgbClr val="003399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04914" y="5373620"/>
            <a:ext cx="7439086" cy="149625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117" y="5385496"/>
            <a:ext cx="1770301" cy="1425475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385958" y="5627380"/>
            <a:ext cx="17583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dirty="0">
                <a:solidFill>
                  <a:srgbClr val="FF0000"/>
                </a:solidFill>
                <a:latin typeface="Cambria" panose="02040503050406030204" pitchFamily="18" charset="0"/>
                <a:cs typeface="Times New Roman" pitchFamily="18" charset="0"/>
              </a:rPr>
              <a:t>Отключение </a:t>
            </a:r>
            <a:r>
              <a:rPr lang="ru-RU" altLang="ru-RU" sz="1400" dirty="0" err="1" smtClean="0">
                <a:solidFill>
                  <a:srgbClr val="FF0000"/>
                </a:solidFill>
                <a:latin typeface="Cambria" panose="02040503050406030204" pitchFamily="18" charset="0"/>
                <a:cs typeface="Times New Roman" pitchFamily="18" charset="0"/>
              </a:rPr>
              <a:t>видеонаблю</a:t>
            </a:r>
            <a:r>
              <a:rPr lang="ru-RU" alt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itchFamily="18" charset="0"/>
              </a:rPr>
              <a:t>-</a:t>
            </a:r>
          </a:p>
          <a:p>
            <a:r>
              <a:rPr lang="ru-RU" altLang="ru-RU" sz="1400" dirty="0" err="1" smtClean="0">
                <a:solidFill>
                  <a:srgbClr val="FF0000"/>
                </a:solidFill>
                <a:latin typeface="Cambria" panose="02040503050406030204" pitchFamily="18" charset="0"/>
                <a:cs typeface="Times New Roman" pitchFamily="18" charset="0"/>
              </a:rPr>
              <a:t>дения</a:t>
            </a:r>
            <a:r>
              <a:rPr lang="ru-RU" altLang="ru-RU" sz="1400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ru-RU" altLang="ru-RU" sz="1400" dirty="0">
                <a:solidFill>
                  <a:srgbClr val="FF0000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altLang="ru-RU" sz="1400" dirty="0">
                <a:solidFill>
                  <a:srgbClr val="FF0000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altLang="ru-RU" sz="1400" dirty="0">
                <a:solidFill>
                  <a:srgbClr val="FF0000"/>
                </a:solidFill>
                <a:latin typeface="Cambria" panose="02040503050406030204" pitchFamily="18" charset="0"/>
                <a:cs typeface="Times New Roman" pitchFamily="18" charset="0"/>
              </a:rPr>
              <a:t>в аудитории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5999" y="5448093"/>
            <a:ext cx="64779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ставят </a:t>
            </a:r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в известность руководителя ППЭ 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и </a:t>
            </a:r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приглашают технического 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специалиста;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если </a:t>
            </a:r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в течение 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20 </a:t>
            </a:r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минут 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не </a:t>
            </a:r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удается восстановить работоспособность оборудования, уполномоченный представитель ГЭК </a:t>
            </a:r>
            <a:r>
              <a:rPr lang="ru-RU" altLang="ru-RU" sz="1400" b="1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по согласованию</a:t>
            </a:r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с </a:t>
            </a:r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председателем ГЭК останавливает экзамен в ППЭ или отдельной аудитории</a:t>
            </a:r>
          </a:p>
        </p:txBody>
      </p:sp>
    </p:spTree>
    <p:extLst>
      <p:ext uri="{BB962C8B-B14F-4D97-AF65-F5344CB8AC3E}">
        <p14:creationId xmlns:p14="http://schemas.microsoft.com/office/powerpoint/2010/main" val="282623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0" y="-125131"/>
            <a:ext cx="9108504" cy="1070992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Прием ЭМ руководителем ППЭ от организаторов </a:t>
            </a:r>
            <a:br>
              <a:rPr lang="ru-RU" altLang="ru-RU" sz="2400" dirty="0" smtClean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altLang="ru-RU" sz="2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в аудитории</a:t>
            </a:r>
            <a:endParaRPr lang="ru-RU" altLang="ru-RU" sz="24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62546" y="792825"/>
            <a:ext cx="7291450" cy="1150718"/>
          </a:xfrm>
          <a:prstGeom prst="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white"/>
                </a:solidFill>
                <a:latin typeface="Cambria" panose="02040503050406030204" pitchFamily="18" charset="0"/>
              </a:rPr>
              <a:t>Прием ЭМ должен проводиться за специально отведенным столом, </a:t>
            </a: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  <a:t/>
            </a:r>
            <a:b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  <a:t>находящимся в </a:t>
            </a:r>
            <a:r>
              <a:rPr lang="ru-RU" dirty="0">
                <a:solidFill>
                  <a:prstClr val="white"/>
                </a:solidFill>
                <a:latin typeface="Cambria" panose="02040503050406030204" pitchFamily="18" charset="0"/>
              </a:rPr>
              <a:t>зоне видимости камер </a:t>
            </a: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  <a:t>видеонаблюдения </a:t>
            </a:r>
            <a:b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  <a:t>в присутствии уполномоченного представителя ГЭК.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  <a:t>Руководитель ППЭ принимает от организаторов:</a:t>
            </a:r>
            <a:endParaRPr lang="ru-RU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4935" y="2042556"/>
            <a:ext cx="8809061" cy="4572000"/>
          </a:xfrm>
          <a:prstGeom prst="roundRect">
            <a:avLst>
              <a:gd name="adj" fmla="val 7624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запечатанные ВДП с 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бланками ответов № 1, бланками ответов № 2 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включая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 ДБО № 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2;</a:t>
            </a:r>
            <a:endParaRPr lang="ru-RU" dirty="0">
              <a:solidFill>
                <a:srgbClr val="003399"/>
              </a:solidFill>
              <a:latin typeface="Cambria" panose="02040503050406030204" pitchFamily="18" charset="0"/>
            </a:endParaRP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КИМ 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участников 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ОГЭ, запечатанные в конверт с заполненным сопроводительным бланком;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запечатанный 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конверт с использованными черновиками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;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з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апечатанный конверт с неиспользованными ИК;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з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апечатанный конверт с бракованными/испорченными ИК;</a:t>
            </a:r>
            <a:endParaRPr lang="ru-RU" dirty="0">
              <a:solidFill>
                <a:srgbClr val="003399"/>
              </a:solidFill>
              <a:latin typeface="Cambria" panose="02040503050406030204" pitchFamily="18" charset="0"/>
            </a:endParaRP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неиспользованные черновики; 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формы 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ППЭ:</a:t>
            </a:r>
          </a:p>
          <a:p>
            <a:pPr algn="just">
              <a:spcBef>
                <a:spcPts val="0"/>
              </a:spcBef>
            </a:pP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ППЭ-05-02 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«Протокол проведения ГИА в аудитории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»; </a:t>
            </a:r>
          </a:p>
          <a:p>
            <a:pPr algn="just">
              <a:spcBef>
                <a:spcPts val="0"/>
              </a:spcBef>
            </a:pP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ППЭ-12-02 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«Ведомость коррекции персональных данных участников ГИА в аудитории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» (при наличии);</a:t>
            </a:r>
          </a:p>
          <a:p>
            <a:pPr algn="just">
              <a:spcBef>
                <a:spcPts val="0"/>
              </a:spcBef>
            </a:pP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ППЭ-12-03 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«Ведомость использования дополнительных бланков ответов № 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2»;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неиспользованные 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ДБО № 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2; 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служебные 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записки 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и иные акты (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при наличии) </a:t>
            </a:r>
            <a:endParaRPr lang="ru-RU" dirty="0" smtClean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5" y="792825"/>
            <a:ext cx="1434480" cy="1150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55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5811" y="132254"/>
            <a:ext cx="8386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Упаковка ЭМ в штабе ППЭ</a:t>
            </a:r>
            <a:endParaRPr lang="ru-RU" sz="2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220" y="2506401"/>
            <a:ext cx="1710086" cy="234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87" y="1767876"/>
            <a:ext cx="2445219" cy="3088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5121268" y="1823634"/>
            <a:ext cx="3820897" cy="283149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Запечатанные конверты </a:t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 черновиками упаковываются </a:t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 пакет, приготовленный руководителем ППЭ </a:t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(на пакет приклеивается сопроводительный бланк со следующей информацией: код ППЭ, наименование ППЭ, дата экзамена, код и название предмета, количество черновиков)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91" y="3371315"/>
            <a:ext cx="1886485" cy="13854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H="1">
            <a:off x="1996688" y="1552655"/>
            <a:ext cx="3149469" cy="212870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029" y="3725148"/>
            <a:ext cx="1320468" cy="9697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276447" y="834382"/>
            <a:ext cx="8665718" cy="7605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Уполномоченный представитель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ГЭК совместно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 руководителем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ППЭ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 упаковывают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/>
            </a:r>
            <a:b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экзаменационные материалы в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тот-же сейф-пакет. </a:t>
            </a:r>
            <a:b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В карман сейф-пакета вкладывается опись возвратного сейф-пакета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76447" y="4901524"/>
            <a:ext cx="8665719" cy="53292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500" dirty="0">
                <a:solidFill>
                  <a:srgbClr val="003399"/>
                </a:solidFill>
                <a:latin typeface="Cambria" panose="02040503050406030204" pitchFamily="18" charset="0"/>
              </a:rPr>
              <a:t>Руководитель ППЭ и </a:t>
            </a: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уполномоченный представитель ГЭК </a:t>
            </a:r>
            <a:r>
              <a:rPr lang="ru-RU" sz="1500" dirty="0">
                <a:solidFill>
                  <a:srgbClr val="003399"/>
                </a:solidFill>
                <a:latin typeface="Cambria" panose="02040503050406030204" pitchFamily="18" charset="0"/>
              </a:rPr>
              <a:t>оформляют акт приёмки-передачи экзаменационных материалов в ППЭ (форма ППЭ </a:t>
            </a: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14-01)</a:t>
            </a:r>
            <a:endParaRPr lang="ru-RU" sz="15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3492980" y="1523629"/>
            <a:ext cx="1653178" cy="2404089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080944" y="1911928"/>
            <a:ext cx="673319" cy="383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Cambria" panose="02040503050406030204" pitchFamily="18" charset="0"/>
              </a:rPr>
              <a:t>ИЛИ</a:t>
            </a:r>
            <a:endParaRPr lang="ru-RU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76447" y="5527644"/>
            <a:ext cx="8665719" cy="9666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500" dirty="0">
                <a:solidFill>
                  <a:srgbClr val="003399"/>
                </a:solidFill>
                <a:latin typeface="Cambria" panose="02040503050406030204" pitchFamily="18" charset="0"/>
              </a:rPr>
              <a:t>После упаковки ЭМ </a:t>
            </a: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руководитель </a:t>
            </a:r>
            <a:r>
              <a:rPr lang="ru-RU" sz="1500" dirty="0">
                <a:solidFill>
                  <a:srgbClr val="003399"/>
                </a:solidFill>
                <a:latin typeface="Cambria" panose="02040503050406030204" pitchFamily="18" charset="0"/>
              </a:rPr>
              <a:t>ППЭ дает указание техническому специалисту остановить видеонаблюдение в </a:t>
            </a: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штабе ППЭ и осуществить </a:t>
            </a:r>
            <a:r>
              <a:rPr lang="ru-RU" sz="1500" dirty="0">
                <a:solidFill>
                  <a:srgbClr val="003399"/>
                </a:solidFill>
                <a:latin typeface="Cambria" panose="02040503050406030204" pitchFamily="18" charset="0"/>
              </a:rPr>
              <a:t>копирование всех файлов видеозаписи </a:t>
            </a: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на </a:t>
            </a:r>
            <a:r>
              <a:rPr lang="ru-RU" sz="1500" dirty="0">
                <a:solidFill>
                  <a:srgbClr val="003399"/>
                </a:solidFill>
                <a:latin typeface="Cambria" panose="02040503050406030204" pitchFamily="18" charset="0"/>
              </a:rPr>
              <a:t>отчужденный </a:t>
            </a: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носитель (упаковываются в отдельный конверт со следующей информацией: код ППЭ, сокращенное наименование ППЭ, дата экзамена, название предмета)</a:t>
            </a:r>
            <a:endParaRPr lang="ru-RU" sz="15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98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5811" y="132254"/>
            <a:ext cx="8386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Опись возвратного сейф-пакета</a:t>
            </a:r>
            <a:endParaRPr lang="ru-RU" sz="2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288" y="870304"/>
            <a:ext cx="5241365" cy="51148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81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Заголовок 1"/>
          <p:cNvSpPr txBox="1">
            <a:spLocks/>
          </p:cNvSpPr>
          <p:nvPr/>
        </p:nvSpPr>
        <p:spPr bwMode="auto">
          <a:xfrm>
            <a:off x="560388" y="127750"/>
            <a:ext cx="8583612" cy="46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ru-RU" sz="2400" b="0" kern="0" dirty="0" smtClean="0">
                <a:solidFill>
                  <a:prstClr val="white"/>
                </a:solidFill>
                <a:effectLst/>
                <a:latin typeface="Cambria" panose="02040503050406030204" pitchFamily="18" charset="0"/>
              </a:rPr>
              <a:t>Особенности оборудования аудиторий при проведении ОГЭ по иностранным языкам «Говорение» </a:t>
            </a:r>
            <a:endParaRPr lang="ru-RU" sz="2400" b="0" i="1" kern="0" dirty="0">
              <a:solidFill>
                <a:prstClr val="white"/>
              </a:solidFill>
              <a:effectLst/>
              <a:latin typeface="Cambria" panose="02040503050406030204" pitchFamily="18" charset="0"/>
            </a:endParaRPr>
          </a:p>
        </p:txBody>
      </p:sp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6" y="3700879"/>
            <a:ext cx="2804550" cy="2328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7" descr="C:\Users\tihonovskaya\Desktop\совещание с руководителями ППЭ 2015\камера видеонаблюдени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237" y="2110036"/>
            <a:ext cx="1891389" cy="149869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Скругленный прямоугольник 55"/>
          <p:cNvSpPr/>
          <p:nvPr/>
        </p:nvSpPr>
        <p:spPr>
          <a:xfrm>
            <a:off x="7040237" y="1498180"/>
            <a:ext cx="1878146" cy="6072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о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флайн видеонаблюдением</a:t>
            </a:r>
            <a:endParaRPr lang="ru-RU" sz="14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758190" y="2110036"/>
            <a:ext cx="6141199" cy="48862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информационными плакатами о ведении видеонаблюдения</a:t>
            </a: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95001" y="2651118"/>
            <a:ext cx="6804388" cy="2451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часами в </a:t>
            </a:r>
            <a:r>
              <a:rPr lang="ru-RU" alt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поле зрения </a:t>
            </a:r>
            <a:r>
              <a:rPr lang="ru-RU" alt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участников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104905" y="3287709"/>
            <a:ext cx="6794484" cy="32101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рабочим местом </a:t>
            </a:r>
            <a:r>
              <a:rPr lang="ru-RU" alt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для организаторов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3431962" y="3706775"/>
            <a:ext cx="2660070" cy="72272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заметным обозначением рабочего места участника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104905" y="2956707"/>
            <a:ext cx="6794484" cy="27325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м</a:t>
            </a:r>
            <a:r>
              <a:rPr lang="ru-RU" alt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естом для общественного наблюдателя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pic>
        <p:nvPicPr>
          <p:cNvPr id="1026" name="Picture 2" descr="C:\Users\tihonovskaya\Desktop\видео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2100639"/>
            <a:ext cx="758187" cy="56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33650" y="1481149"/>
            <a:ext cx="6899385" cy="61262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О    Б    О    Р    У    Д    У    Ю    Т    С    Я   :</a:t>
            </a:r>
            <a:endParaRPr lang="ru-RU" sz="24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0341" y="799249"/>
            <a:ext cx="4444825" cy="61262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ПОДГОТОВКИ</a:t>
            </a:r>
            <a:endParaRPr lang="ru-RU" sz="24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613094" y="802430"/>
            <a:ext cx="4491988" cy="61262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ПРОВЕДЕНИЯ</a:t>
            </a:r>
            <a:endParaRPr lang="ru-RU" sz="24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pic>
        <p:nvPicPr>
          <p:cNvPr id="2" name="Picture 2" descr="C:\Users\tihonovskaya\Desktop\рабочее место участника Говорение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839" y="3784004"/>
            <a:ext cx="2737490" cy="223678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Нашивка 17"/>
          <p:cNvSpPr/>
          <p:nvPr/>
        </p:nvSpPr>
        <p:spPr>
          <a:xfrm rot="10800000">
            <a:off x="2980706" y="3750588"/>
            <a:ext cx="355249" cy="678909"/>
          </a:xfrm>
          <a:prstGeom prst="chevron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002471" y="4536374"/>
            <a:ext cx="2911936" cy="224872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АРМ: компьютерами </a:t>
            </a:r>
            <a:br>
              <a:rPr lang="ru-RU" alt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alt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 подключенной к ним гарнитурой (наушники </a:t>
            </a:r>
            <a:br>
              <a:rPr lang="ru-RU" alt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alt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 микрофоном). </a:t>
            </a:r>
          </a:p>
          <a:p>
            <a:pPr algn="ctr"/>
            <a:r>
              <a:rPr lang="ru-RU" alt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Не более 4-х АРМ.</a:t>
            </a:r>
          </a:p>
          <a:p>
            <a:pPr algn="ctr"/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На каждом рабочем месте лежит инструкция </a:t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по работе с ПО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21" name="Нашивка 17"/>
          <p:cNvSpPr/>
          <p:nvPr/>
        </p:nvSpPr>
        <p:spPr>
          <a:xfrm>
            <a:off x="5962408" y="5043136"/>
            <a:ext cx="355249" cy="678909"/>
          </a:xfrm>
          <a:prstGeom prst="chevron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5970" y="6151422"/>
            <a:ext cx="1873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  <a:t>2 организатора</a:t>
            </a:r>
            <a:endParaRPr lang="ru-RU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14407" y="6138770"/>
            <a:ext cx="3190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  <a:t>Количество организаторов </a:t>
            </a:r>
            <a:b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  <a:t>по количеству АРМ</a:t>
            </a:r>
            <a:endParaRPr lang="ru-RU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84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96833" y="21266"/>
            <a:ext cx="8964613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defRPr/>
            </a:pPr>
            <a:r>
              <a:rPr 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Аудитория подготовки</a:t>
            </a:r>
            <a:endParaRPr lang="ru-RU" altLang="ru-RU" sz="2400" dirty="0">
              <a:solidFill>
                <a:prstClr val="whit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300" y="786793"/>
            <a:ext cx="9028412" cy="20989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7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	После инструктажа, проводимого руководителем ППЭ, организатор в аудитории подготовки получает у руководителя ППЭ:</a:t>
            </a:r>
          </a:p>
          <a:p>
            <a:r>
              <a:rPr lang="ru-RU" sz="17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	форму ППЭ-05-01-У «Список участников ГИА-9 в аудитории ППЭ»;</a:t>
            </a:r>
          </a:p>
          <a:p>
            <a:r>
              <a:rPr lang="ru-RU" sz="17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	форму ППЭ-05-02-У «Протокол проведения ГИА-9 в аудитории подготовки»;</a:t>
            </a:r>
          </a:p>
          <a:p>
            <a:r>
              <a:rPr lang="ru-RU" sz="17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7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форму ППЭ-12-02 «Ведомость коррекции персональных данных участников ГИА-9 </a:t>
            </a:r>
            <a:br>
              <a:rPr lang="ru-RU" sz="17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 аудитории»;</a:t>
            </a:r>
          </a:p>
          <a:p>
            <a:r>
              <a:rPr lang="ru-RU" sz="17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7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инструкцию участника ОГЭ по иностранным языкам (раздел «Говорение»), зачитываемую организатором в аудитории подготовки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4300" y="2992582"/>
            <a:ext cx="9028412" cy="274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7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301" y="5846234"/>
            <a:ext cx="9028412" cy="80807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7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7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Начало экзамена в аудитории подготовки – завершение инструктажа, окончание экзамена – когда аудиторию покинул последний участник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85" y="3081112"/>
            <a:ext cx="4225785" cy="2566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14505" y="3099465"/>
            <a:ext cx="4311315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Автоматизированная рассадка участников экзамена и назначение организаторов в аудиторию. </a:t>
            </a:r>
          </a:p>
          <a:p>
            <a:endParaRPr lang="ru-RU" sz="1700" dirty="0" smtClean="0">
              <a:solidFill>
                <a:srgbClr val="003399"/>
              </a:solidFill>
              <a:latin typeface="Cambria" panose="02040503050406030204" pitchFamily="18" charset="0"/>
            </a:endParaRPr>
          </a:p>
          <a:p>
            <a: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Определена очередь сдачи.</a:t>
            </a:r>
          </a:p>
          <a:p>
            <a:endParaRPr lang="ru-RU" sz="1700" dirty="0" smtClean="0">
              <a:solidFill>
                <a:srgbClr val="003399"/>
              </a:solidFill>
              <a:latin typeface="Cambria" panose="02040503050406030204" pitchFamily="18" charset="0"/>
            </a:endParaRPr>
          </a:p>
          <a:p>
            <a: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Участник при переходе из аудитории подготовки в аудиторию проведения ставит подпись в форме ППЭ-05-02-У</a:t>
            </a:r>
            <a:endParaRPr lang="ru-RU" sz="17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47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088" y="70308"/>
            <a:ext cx="90383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Проведение экзамена в аудитории проведения</a:t>
            </a:r>
            <a:endParaRPr lang="ru-RU" sz="2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0003" y="770836"/>
            <a:ext cx="9035805" cy="309819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Ответственный организатор в аудитории проведения:</a:t>
            </a:r>
            <a:endParaRPr lang="ru-RU" sz="14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1088" y="1140034"/>
            <a:ext cx="9014546" cy="42751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вскрывает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спецпакет с 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ИК, выдает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в произвольном порядке участникам экзамена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ЭМ,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которые включают в себя бланки ответов № 1, № 2 и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КИМ;</a:t>
            </a:r>
            <a:endParaRPr lang="ru-RU" altLang="ru-RU" sz="14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759" y="1969355"/>
            <a:ext cx="9035805" cy="309819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Организатор, закрепленный за участников на АРМ:</a:t>
            </a:r>
            <a:endParaRPr lang="ru-RU" sz="14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844" y="2326677"/>
            <a:ext cx="9014546" cy="70350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дает </a:t>
            </a:r>
            <a:r>
              <a:rPr lang="ru-RU" sz="1350" dirty="0">
                <a:solidFill>
                  <a:srgbClr val="003399"/>
                </a:solidFill>
                <a:latin typeface="Cambria" panose="02040503050406030204" pitchFamily="18" charset="0"/>
              </a:rPr>
              <a:t>указание </a:t>
            </a:r>
            <a:r>
              <a:rPr lang="ru-RU" sz="135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участнику внести:</a:t>
            </a:r>
            <a:br>
              <a:rPr lang="ru-RU" sz="135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35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сведения </a:t>
            </a:r>
            <a:r>
              <a:rPr lang="ru-RU" sz="1350" dirty="0">
                <a:solidFill>
                  <a:srgbClr val="003399"/>
                </a:solidFill>
                <a:latin typeface="Cambria" panose="02040503050406030204" pitchFamily="18" charset="0"/>
              </a:rPr>
              <a:t>в регистрационные поля бланков ответов № 1, </a:t>
            </a:r>
            <a:r>
              <a:rPr lang="ru-RU" sz="1350" dirty="0" smtClean="0">
                <a:solidFill>
                  <a:srgbClr val="003399"/>
                </a:solidFill>
                <a:latin typeface="Cambria" panose="02040503050406030204" pitchFamily="18" charset="0"/>
              </a:rPr>
              <a:t>№ 2;</a:t>
            </a:r>
          </a:p>
          <a:p>
            <a:pPr algn="ctr"/>
            <a:r>
              <a:rPr lang="ru-RU" sz="1350" dirty="0">
                <a:solidFill>
                  <a:srgbClr val="003399"/>
                </a:solidFill>
                <a:latin typeface="Cambria" panose="02040503050406030204" pitchFamily="18" charset="0"/>
              </a:rPr>
              <a:t>свой номер КИМ (указан на бланке ответов № 1 и №2</a:t>
            </a:r>
            <a:r>
              <a:rPr lang="ru-RU" sz="1350" dirty="0" smtClean="0">
                <a:solidFill>
                  <a:srgbClr val="003399"/>
                </a:solidFill>
                <a:latin typeface="Cambria" panose="02040503050406030204" pitchFamily="18" charset="0"/>
              </a:rPr>
              <a:t>) в поле для записи ответов </a:t>
            </a:r>
            <a:r>
              <a:rPr lang="ru-RU" sz="1350" dirty="0">
                <a:solidFill>
                  <a:srgbClr val="003399"/>
                </a:solidFill>
                <a:latin typeface="Cambria" panose="02040503050406030204" pitchFamily="18" charset="0"/>
              </a:rPr>
              <a:t>бланка ответов № </a:t>
            </a:r>
            <a:r>
              <a:rPr lang="ru-RU" sz="1350" dirty="0" smtClean="0">
                <a:solidFill>
                  <a:srgbClr val="003399"/>
                </a:solidFill>
                <a:latin typeface="Cambria" panose="02040503050406030204" pitchFamily="18" charset="0"/>
              </a:rPr>
              <a:t>2</a:t>
            </a:r>
            <a:endParaRPr lang="ru-RU" sz="135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421" y="1613077"/>
            <a:ext cx="9014546" cy="31073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п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роводит инструктаж каждой 4-ки участников экзамена в аудитории.</a:t>
            </a:r>
            <a:endParaRPr lang="ru-RU" altLang="ru-RU" sz="14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4844" y="3738763"/>
            <a:ext cx="9014546" cy="2751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п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роводит инструктаж по выполнению задания № 2</a:t>
            </a:r>
            <a:endParaRPr lang="ru-RU" altLang="ru-RU" sz="14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4844" y="4083145"/>
            <a:ext cx="9014546" cy="70261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объявляет начало экзамена, включает аудиозапись и засекает время сдачи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экзамена (15 минут): </a:t>
            </a:r>
            <a:b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1 задание -  3,5 минуты, из них 1,5 – на подготовку; 2 задание – 6 минут;</a:t>
            </a:r>
          </a:p>
          <a:p>
            <a:pPr algn="ctr"/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3 задание – 3,5 минуты, из них 1,5 – на подготовку</a:t>
            </a:r>
            <a:endParaRPr lang="ru-RU" altLang="ru-RU" sz="14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1484" y="4857027"/>
            <a:ext cx="9014546" cy="2137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п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осле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завершения выполнения 1-го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задания включает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воспроизведение аудиозаписи 2-го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задания</a:t>
            </a:r>
            <a:endParaRPr lang="ru-RU" altLang="ru-RU" sz="14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0036" y="5140066"/>
            <a:ext cx="9014546" cy="45322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осуществляет контроль за аудиозаписью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ответа участника,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воспроизведением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аудиозаписи второго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задания, временем на подготовку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к заданиям и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выполнением заданий</a:t>
            </a:r>
            <a:endParaRPr lang="ru-RU" altLang="ru-RU" sz="14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844" y="5638810"/>
            <a:ext cx="9014546" cy="104106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п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осле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завершения записи ответа на последнее задание организатор сохраняет аудиозапись ответа участника под определенным кодом (номер КИМ), указанным на КИМ участника. После сохранения файла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участником и прослушивания качества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своих ответов, организатор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осуществляет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сбор бланков ответов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/>
            </a:r>
            <a:b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№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1, № 2 и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КИМ и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удостоверяет факт сдачи бланков ответов № 1 и № 2 и наличие аудиозаписи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/>
            </a:r>
            <a:b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 форме ППЭ-05-03-У</a:t>
            </a:r>
            <a:endParaRPr lang="ru-RU" altLang="ru-RU" sz="14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4388" y="3089554"/>
            <a:ext cx="9014546" cy="59179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проверяет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правильность заполнения регистрационных полей бланков ответов № 1 и № 2 у участника экзамена и соответствие данных участника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документе, удостоверяющем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личность</a:t>
            </a:r>
            <a:endParaRPr lang="ru-RU" altLang="ru-RU" sz="14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97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088" y="70308"/>
            <a:ext cx="90383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Работа с формой ППЭ-05-03-У</a:t>
            </a:r>
            <a:endParaRPr lang="ru-RU" sz="2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037611" y="889585"/>
            <a:ext cx="5038198" cy="3338027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1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1. Время начала экзамена в аудитории – после окончания общего  инструктажа и проверки правильности заполнения регистрационных полей .</a:t>
            </a:r>
          </a:p>
          <a:p>
            <a:pPr algn="just"/>
            <a:endParaRPr lang="ru-RU" sz="1400" b="1" dirty="0" smtClean="0">
              <a:solidFill>
                <a:prstClr val="white"/>
              </a:solidFill>
              <a:latin typeface="Cambria" panose="02040503050406030204" pitchFamily="18" charset="0"/>
            </a:endParaRPr>
          </a:p>
          <a:p>
            <a:pPr algn="just"/>
            <a:r>
              <a:rPr lang="ru-RU" sz="1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2. Время окончания экзамена в аудитории – окончание выполнения работы последним участником.</a:t>
            </a:r>
          </a:p>
          <a:p>
            <a:pPr algn="just"/>
            <a:endParaRPr lang="ru-RU" sz="1400" b="1" dirty="0">
              <a:solidFill>
                <a:prstClr val="white"/>
              </a:solidFill>
              <a:latin typeface="Cambria" panose="02040503050406030204" pitchFamily="18" charset="0"/>
            </a:endParaRPr>
          </a:p>
          <a:p>
            <a:pPr algn="just"/>
            <a:r>
              <a:rPr lang="ru-RU" sz="1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3. Указать фактическую очередь сдачи экзамена участником.</a:t>
            </a:r>
          </a:p>
          <a:p>
            <a:pPr algn="just"/>
            <a:endParaRPr lang="ru-RU" sz="1400" b="1" dirty="0" smtClean="0">
              <a:solidFill>
                <a:prstClr val="white"/>
              </a:solidFill>
              <a:latin typeface="Cambria" panose="02040503050406030204" pitchFamily="18" charset="0"/>
            </a:endParaRPr>
          </a:p>
          <a:p>
            <a:pPr algn="just"/>
            <a:r>
              <a:rPr lang="ru-RU" sz="1400" b="1" dirty="0">
                <a:solidFill>
                  <a:prstClr val="white"/>
                </a:solidFill>
                <a:latin typeface="Cambria" panose="02040503050406030204" pitchFamily="18" charset="0"/>
              </a:rPr>
              <a:t>4</a:t>
            </a:r>
            <a:r>
              <a:rPr lang="ru-RU" sz="1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. Указать количество аудиозаписей.</a:t>
            </a:r>
          </a:p>
          <a:p>
            <a:pPr algn="just"/>
            <a:endParaRPr lang="ru-RU" sz="1400" b="1" dirty="0" smtClean="0">
              <a:solidFill>
                <a:prstClr val="white"/>
              </a:solidFill>
              <a:latin typeface="Cambria" panose="02040503050406030204" pitchFamily="18" charset="0"/>
            </a:endParaRPr>
          </a:p>
          <a:p>
            <a:pPr algn="just"/>
            <a:r>
              <a:rPr lang="ru-RU" sz="1400" b="1" dirty="0">
                <a:solidFill>
                  <a:prstClr val="white"/>
                </a:solidFill>
                <a:latin typeface="Cambria" panose="02040503050406030204" pitchFamily="18" charset="0"/>
              </a:rPr>
              <a:t>5</a:t>
            </a:r>
            <a:r>
              <a:rPr lang="ru-RU" sz="1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. В столбце 15 указать количество бланков (2)</a:t>
            </a:r>
            <a:endParaRPr lang="ru-RU" sz="14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1484" y="4405745"/>
            <a:ext cx="9014546" cy="129441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Автоматизированное распределение участников и организаторов </a:t>
            </a:r>
            <a:b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по аудиториям ППЭ.</a:t>
            </a:r>
          </a:p>
          <a:p>
            <a:pPr algn="ctr"/>
            <a:r>
              <a:rPr lang="ru-RU" alt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Назначаются два организатора, еще одного-двух организаторов </a:t>
            </a:r>
            <a:r>
              <a:rPr lang="ru-RU" altLang="ru-RU" dirty="0">
                <a:solidFill>
                  <a:srgbClr val="003399"/>
                </a:solidFill>
                <a:latin typeface="Cambria" panose="02040503050406030204" pitchFamily="18" charset="0"/>
              </a:rPr>
              <a:t>руководитель </a:t>
            </a:r>
            <a:r>
              <a:rPr lang="ru-RU" alt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ППЭ назначает своим распоряжением из числа нераспределенных</a:t>
            </a:r>
            <a:endParaRPr lang="ru-RU" altLang="ru-RU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83" y="1327244"/>
            <a:ext cx="3807373" cy="25339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14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Заголовок 1"/>
          <p:cNvSpPr txBox="1">
            <a:spLocks/>
          </p:cNvSpPr>
          <p:nvPr/>
        </p:nvSpPr>
        <p:spPr bwMode="auto">
          <a:xfrm>
            <a:off x="138552" y="115875"/>
            <a:ext cx="9005448" cy="46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ru-RU" sz="2400" b="0" kern="0" dirty="0">
                <a:solidFill>
                  <a:prstClr val="white"/>
                </a:solidFill>
                <a:effectLst/>
                <a:latin typeface="Cambria" panose="02040503050406030204" pitchFamily="18" charset="0"/>
              </a:rPr>
              <a:t>Особенности </a:t>
            </a:r>
            <a:r>
              <a:rPr lang="ru-RU" sz="2400" b="0" kern="0" dirty="0" smtClean="0">
                <a:solidFill>
                  <a:prstClr val="white"/>
                </a:solidFill>
                <a:effectLst/>
                <a:latin typeface="Cambria" panose="02040503050406030204" pitchFamily="18" charset="0"/>
              </a:rPr>
              <a:t>оборудования аудиторий </a:t>
            </a:r>
          </a:p>
          <a:p>
            <a:pPr>
              <a:defRPr/>
            </a:pPr>
            <a:r>
              <a:rPr lang="ru-RU" sz="2400" b="0" kern="0" dirty="0" smtClean="0">
                <a:solidFill>
                  <a:prstClr val="white"/>
                </a:solidFill>
                <a:effectLst/>
                <a:latin typeface="Cambria" panose="02040503050406030204" pitchFamily="18" charset="0"/>
              </a:rPr>
              <a:t>при проведении ОГЭ по информатике и ИКТ </a:t>
            </a:r>
            <a:endParaRPr lang="ru-RU" sz="2400" b="0" i="1" kern="0" dirty="0">
              <a:solidFill>
                <a:prstClr val="white"/>
              </a:solidFill>
              <a:effectLst/>
              <a:latin typeface="Cambria" panose="02040503050406030204" pitchFamily="18" charset="0"/>
            </a:endParaRPr>
          </a:p>
        </p:txBody>
      </p:sp>
      <p:pic>
        <p:nvPicPr>
          <p:cNvPr id="55" name="Picture 7" descr="C:\Users\tihonovskaya\Desktop\совещание с руководителями ППЭ 2015\камера видеонаблюдени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139" y="1376297"/>
            <a:ext cx="1891389" cy="1620409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Скругленный прямоугольник 55"/>
          <p:cNvSpPr/>
          <p:nvPr/>
        </p:nvSpPr>
        <p:spPr>
          <a:xfrm>
            <a:off x="7145139" y="826783"/>
            <a:ext cx="1878146" cy="47950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о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флайн видеонаблюдением</a:t>
            </a:r>
            <a:endParaRPr lang="ru-RU" sz="14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863092" y="1355514"/>
            <a:ext cx="3070599" cy="7548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информационными плакатами о ведении видеонаблюдения</a:t>
            </a: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4076842" y="1376297"/>
            <a:ext cx="2927449" cy="4525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часами в </a:t>
            </a:r>
            <a:r>
              <a:rPr lang="ru-RU" alt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поле зрения </a:t>
            </a:r>
            <a:r>
              <a:rPr lang="ru-RU" alt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участников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4076841" y="1938507"/>
            <a:ext cx="1623313" cy="105819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АРМ для организатора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83126" y="3124884"/>
            <a:ext cx="8940157" cy="49571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заметным обозначением рабочего места </a:t>
            </a:r>
            <a:r>
              <a:rPr lang="ru-RU" alt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участника для выполнения </a:t>
            </a:r>
            <a:br>
              <a:rPr lang="ru-RU" alt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alt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заданий 1 и 2 части экзамена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83126" y="2187986"/>
            <a:ext cx="3850565" cy="8087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м</a:t>
            </a:r>
            <a:r>
              <a:rPr lang="ru-RU" alt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естом для общественного наблюдателя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pic>
        <p:nvPicPr>
          <p:cNvPr id="1026" name="Picture 2" descr="C:\Users\tihonovskaya\Desktop\видео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5" y="1488617"/>
            <a:ext cx="758187" cy="56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138552" y="821627"/>
            <a:ext cx="6899385" cy="484657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О    Б    О    Р    У    Д    У    Ю    Т    С    Я   :</a:t>
            </a:r>
            <a:endParaRPr lang="ru-RU" sz="24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096441" y="3727480"/>
            <a:ext cx="1986199" cy="23645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Рабочими местами, оборудованными компьютерами (АРМ), для выполнения заданий </a:t>
            </a:r>
            <a:br>
              <a:rPr lang="ru-RU" alt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alt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2 </a:t>
            </a:r>
            <a:r>
              <a:rPr lang="ru-RU" alt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части </a:t>
            </a:r>
            <a:r>
              <a:rPr lang="ru-RU" alt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экзамена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pic>
        <p:nvPicPr>
          <p:cNvPr id="3074" name="Picture 2" descr="C:\Users\tihonovskaya\Desktop\информатика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78" r="19633"/>
          <a:stretch/>
        </p:blipFill>
        <p:spPr bwMode="auto">
          <a:xfrm>
            <a:off x="83126" y="3727479"/>
            <a:ext cx="2897581" cy="236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r="3317" b="67456"/>
          <a:stretch/>
        </p:blipFill>
        <p:spPr bwMode="auto">
          <a:xfrm>
            <a:off x="83126" y="3727478"/>
            <a:ext cx="1169044" cy="72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7094" r="36373" b="23726"/>
          <a:stretch/>
        </p:blipFill>
        <p:spPr bwMode="auto">
          <a:xfrm>
            <a:off x="209807" y="4719985"/>
            <a:ext cx="382162" cy="20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5139863" y="3739353"/>
            <a:ext cx="3883421" cy="23645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                              </a:t>
            </a:r>
          </a:p>
          <a:p>
            <a:pPr algn="ctr"/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                           Число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рабочих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мест</a:t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                            для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выполнения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/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                               заданий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части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1 </a:t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и АРМ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должно соответствовать числу участников экзамена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/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аудитории плюс одно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/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резервное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место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067" y="3810603"/>
            <a:ext cx="1030772" cy="985035"/>
          </a:xfrm>
          <a:prstGeom prst="ellipse">
            <a:avLst/>
          </a:prstGeom>
          <a:ln w="63500" cap="rnd">
            <a:solidFill>
              <a:srgbClr val="003399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7094" r="36373" b="23726"/>
          <a:stretch/>
        </p:blipFill>
        <p:spPr bwMode="auto">
          <a:xfrm>
            <a:off x="2381011" y="5786784"/>
            <a:ext cx="480941" cy="25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:\Users\tihonovskaya\Desktop\i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405" y="1938507"/>
            <a:ext cx="1303852" cy="105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87" t="58435" r="59260" b="36228"/>
          <a:stretch/>
        </p:blipFill>
        <p:spPr bwMode="auto">
          <a:xfrm>
            <a:off x="2115487" y="5130139"/>
            <a:ext cx="341048" cy="19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87" t="58435" r="59260" b="36228"/>
          <a:stretch/>
        </p:blipFill>
        <p:spPr bwMode="auto">
          <a:xfrm>
            <a:off x="497124" y="4504248"/>
            <a:ext cx="341048" cy="19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92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96833" y="0"/>
            <a:ext cx="8964613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Организация </a:t>
            </a:r>
            <a:r>
              <a:rPr lang="ru-RU" sz="2400" dirty="0">
                <a:solidFill>
                  <a:prstClr val="white"/>
                </a:solidFill>
                <a:latin typeface="Cambria" panose="02040503050406030204" pitchFamily="18" charset="0"/>
              </a:rPr>
              <a:t>помещений и техническое оснащение ППЭ </a:t>
            </a:r>
            <a:endParaRPr lang="ru-RU" altLang="ru-RU" sz="2400" dirty="0">
              <a:solidFill>
                <a:prstClr val="whit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9250" y="3576318"/>
            <a:ext cx="3195519" cy="2094282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029" tIns="26015" rIns="52029" bIns="26015" rtlCol="0" anchor="ctr"/>
          <a:lstStyle/>
          <a:p>
            <a:pPr algn="ctr"/>
            <a:endParaRPr lang="ru-RU" sz="1024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2987" y="3594691"/>
            <a:ext cx="3173637" cy="791202"/>
          </a:xfrm>
          <a:prstGeom prst="rect">
            <a:avLst/>
          </a:prstGeom>
        </p:spPr>
        <p:txBody>
          <a:bodyPr wrap="square" lIns="52029" tIns="26015" rIns="52029" bIns="26015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Помещение </a:t>
            </a:r>
            <a:r>
              <a:rPr lang="ru-RU" sz="16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для </a:t>
            </a:r>
            <a:r>
              <a:rPr lang="ru-RU" sz="16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сопровождающих </a:t>
            </a:r>
            <a:r>
              <a:rPr lang="ru-RU" sz="16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участников ОГЭ</a:t>
            </a:r>
            <a:endParaRPr lang="ru-RU" sz="1600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752624" y="773245"/>
            <a:ext cx="3492100" cy="2706225"/>
            <a:chOff x="3762178" y="3036477"/>
            <a:chExt cx="3492100" cy="2884859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3762178" y="3036477"/>
              <a:ext cx="1828186" cy="2884859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52029" tIns="26015" rIns="52029" bIns="26015" rtlCol="0" anchor="ctr"/>
            <a:lstStyle/>
            <a:p>
              <a:pPr algn="r"/>
              <a:endParaRPr lang="ru-RU" sz="16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endParaRPr>
            </a:p>
            <a:p>
              <a:pPr algn="r"/>
              <a:endParaRPr lang="ru-RU" sz="16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endParaRPr>
            </a:p>
            <a:p>
              <a:pPr algn="r"/>
              <a:endParaRPr lang="ru-RU" sz="16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endParaRPr>
            </a:p>
            <a:p>
              <a:pPr algn="r"/>
              <a:endParaRPr lang="ru-RU" sz="16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endParaRPr>
            </a:p>
            <a:p>
              <a:pPr algn="r"/>
              <a:endParaRPr lang="ru-RU" sz="16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endParaRPr>
            </a:p>
            <a:p>
              <a:pPr algn="ctr"/>
              <a:r>
                <a:rPr lang="ru-RU" sz="1600" dirty="0" smtClean="0">
                  <a:solidFill>
                    <a:prstClr val="black"/>
                  </a:solidFill>
                  <a:latin typeface="Cambria" panose="02040503050406030204" pitchFamily="18" charset="0"/>
                  <a:cs typeface="Times New Roman" pitchFamily="18" charset="0"/>
                </a:rPr>
                <a:t>Пункт </a:t>
              </a:r>
              <a:br>
                <a:rPr lang="ru-RU" sz="1600" dirty="0" smtClean="0">
                  <a:solidFill>
                    <a:prstClr val="black"/>
                  </a:solidFill>
                  <a:latin typeface="Cambria" panose="02040503050406030204" pitchFamily="18" charset="0"/>
                  <a:cs typeface="Times New Roman" pitchFamily="18" charset="0"/>
                </a:rPr>
              </a:br>
              <a:r>
                <a:rPr lang="ru-RU" sz="1600" dirty="0" smtClean="0">
                  <a:solidFill>
                    <a:prstClr val="black"/>
                  </a:solidFill>
                  <a:latin typeface="Cambria" panose="02040503050406030204" pitchFamily="18" charset="0"/>
                  <a:cs typeface="Times New Roman" pitchFamily="18" charset="0"/>
                </a:rPr>
                <a:t>охраны </a:t>
              </a:r>
              <a:r>
                <a:rPr lang="ru-RU" sz="1600" dirty="0">
                  <a:solidFill>
                    <a:prstClr val="black"/>
                  </a:solidFill>
                  <a:latin typeface="Cambria" panose="02040503050406030204" pitchFamily="18" charset="0"/>
                  <a:cs typeface="Times New Roman" pitchFamily="18" charset="0"/>
                </a:rPr>
                <a:t>правопорядка</a:t>
              </a: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86837" y="3126605"/>
              <a:ext cx="867196" cy="1067830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5" cstate="print"/>
            <a:srcRect t="-1" b="45438"/>
            <a:stretch/>
          </p:blipFill>
          <p:spPr>
            <a:xfrm>
              <a:off x="4587765" y="3471825"/>
              <a:ext cx="918484" cy="1139512"/>
            </a:xfrm>
            <a:prstGeom prst="rect">
              <a:avLst/>
            </a:prstGeom>
          </p:spPr>
        </p:pic>
        <p:sp>
          <p:nvSpPr>
            <p:cNvPr id="23" name="Прямоугольник 22"/>
            <p:cNvSpPr/>
            <p:nvPr/>
          </p:nvSpPr>
          <p:spPr>
            <a:xfrm>
              <a:off x="5672671" y="3036477"/>
              <a:ext cx="1581607" cy="2884859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52029" tIns="26015" rIns="52029" bIns="26015" rtlCol="0" anchor="ctr"/>
            <a:lstStyle/>
            <a:p>
              <a:pPr algn="ctr"/>
              <a:endParaRPr lang="ru-RU" sz="14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endParaRPr>
            </a:p>
            <a:p>
              <a:pPr algn="ctr"/>
              <a:endParaRPr lang="ru-RU" sz="14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endParaRPr>
            </a:p>
            <a:p>
              <a:pPr algn="ctr"/>
              <a:endParaRPr lang="ru-RU" sz="14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endParaRPr>
            </a:p>
            <a:p>
              <a:pPr algn="ctr"/>
              <a:endParaRPr lang="ru-RU" sz="14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endParaRPr>
            </a:p>
            <a:p>
              <a:pPr algn="ctr"/>
              <a:endParaRPr lang="ru-RU" sz="14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endParaRPr>
            </a:p>
            <a:p>
              <a:pPr algn="ctr"/>
              <a:endParaRPr lang="ru-RU" sz="14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endParaRPr>
            </a:p>
            <a:p>
              <a:pPr algn="ctr"/>
              <a:r>
                <a:rPr lang="ru-RU" sz="1600" dirty="0" smtClean="0">
                  <a:solidFill>
                    <a:prstClr val="black"/>
                  </a:solidFill>
                  <a:latin typeface="Cambria" panose="02040503050406030204" pitchFamily="18" charset="0"/>
                  <a:cs typeface="Times New Roman" pitchFamily="18" charset="0"/>
                </a:rPr>
                <a:t>Помещение </a:t>
              </a:r>
              <a:br>
                <a:rPr lang="ru-RU" sz="1600" dirty="0" smtClean="0">
                  <a:solidFill>
                    <a:prstClr val="black"/>
                  </a:solidFill>
                  <a:latin typeface="Cambria" panose="02040503050406030204" pitchFamily="18" charset="0"/>
                  <a:cs typeface="Times New Roman" pitchFamily="18" charset="0"/>
                </a:rPr>
              </a:br>
              <a:r>
                <a:rPr lang="ru-RU" sz="1600" dirty="0" smtClean="0">
                  <a:solidFill>
                    <a:prstClr val="black"/>
                  </a:solidFill>
                  <a:latin typeface="Cambria" panose="02040503050406030204" pitchFamily="18" charset="0"/>
                  <a:cs typeface="Times New Roman" pitchFamily="18" charset="0"/>
                </a:rPr>
                <a:t>для </a:t>
              </a:r>
              <a:r>
                <a:rPr lang="ru-RU" sz="1600" dirty="0">
                  <a:solidFill>
                    <a:prstClr val="black"/>
                  </a:solidFill>
                  <a:latin typeface="Cambria" panose="02040503050406030204" pitchFamily="18" charset="0"/>
                  <a:cs typeface="Times New Roman" pitchFamily="18" charset="0"/>
                </a:rPr>
                <a:t>руководителя </a:t>
              </a:r>
              <a:r>
                <a:rPr lang="ru-RU" sz="1600" dirty="0" smtClean="0">
                  <a:solidFill>
                    <a:prstClr val="black"/>
                  </a:solidFill>
                  <a:latin typeface="Cambria" panose="02040503050406030204" pitchFamily="18" charset="0"/>
                  <a:cs typeface="Times New Roman" pitchFamily="18" charset="0"/>
                </a:rPr>
                <a:t>ППЭ </a:t>
              </a:r>
            </a:p>
            <a:p>
              <a:pPr algn="ctr"/>
              <a:r>
                <a:rPr lang="ru-RU" sz="1600" dirty="0" smtClean="0">
                  <a:solidFill>
                    <a:prstClr val="black"/>
                  </a:solidFill>
                  <a:latin typeface="Cambria" panose="02040503050406030204" pitchFamily="18" charset="0"/>
                  <a:cs typeface="Times New Roman" pitchFamily="18" charset="0"/>
                </a:rPr>
                <a:t>(штаб ППЭ) </a:t>
              </a:r>
              <a:endParaRPr lang="ru-RU" sz="16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11150" y="3394503"/>
              <a:ext cx="1304648" cy="1182837"/>
            </a:xfrm>
            <a:prstGeom prst="rect">
              <a:avLst/>
            </a:prstGeom>
          </p:spPr>
        </p:pic>
      </p:grpSp>
      <p:sp>
        <p:nvSpPr>
          <p:cNvPr id="25" name="Прямоугольник 24"/>
          <p:cNvSpPr/>
          <p:nvPr/>
        </p:nvSpPr>
        <p:spPr>
          <a:xfrm>
            <a:off x="5663118" y="3576318"/>
            <a:ext cx="1581606" cy="2094282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029" tIns="26015" rIns="52029" bIns="26015" rtlCol="0" anchor="ctr"/>
          <a:lstStyle/>
          <a:p>
            <a:pPr algn="ctr"/>
            <a:endParaRPr lang="ru-RU" sz="1138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1138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1138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1138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1138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1138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1138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Помещение для медицинских 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работников 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96838" y="3648925"/>
            <a:ext cx="885584" cy="1154688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7392080" y="773245"/>
            <a:ext cx="1572408" cy="270622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029" tIns="26015" rIns="52029" bIns="26015" rtlCol="0" anchor="ctr"/>
          <a:lstStyle/>
          <a:p>
            <a:pPr algn="ctr"/>
            <a:endParaRPr lang="ru-RU" sz="1600" dirty="0" smtClean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Аудитории </a:t>
            </a:r>
            <a:r>
              <a:rPr lang="ru-RU" sz="16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для участников </a:t>
            </a:r>
            <a:r>
              <a:rPr lang="ru-RU" sz="16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ОГЭ </a:t>
            </a:r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</a:br>
            <a:endParaRPr lang="ru-RU" sz="1200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8" cstate="print"/>
          <a:srcRect t="1" b="53177"/>
          <a:stretch/>
        </p:blipFill>
        <p:spPr>
          <a:xfrm>
            <a:off x="7524328" y="1481316"/>
            <a:ext cx="1256248" cy="828128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3752624" y="3576318"/>
            <a:ext cx="1828186" cy="2094282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029" tIns="26015" rIns="52029" bIns="26015" rtlCol="0" anchor="ctr"/>
          <a:lstStyle/>
          <a:p>
            <a:pPr algn="ctr"/>
            <a:endParaRPr lang="ru-RU" sz="1138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1138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1138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1138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Помещение для общественных наблюдателей, представителей СМИ </a:t>
            </a:r>
            <a:b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и иных лиц, имеющих право присутствовать </a:t>
            </a:r>
            <a:r>
              <a:rPr lang="ru-RU" sz="1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в ППЭ 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в день экзамена 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9" cstate="print"/>
          <a:srcRect t="7132" b="4634"/>
          <a:stretch/>
        </p:blipFill>
        <p:spPr>
          <a:xfrm>
            <a:off x="4097961" y="3591774"/>
            <a:ext cx="1127648" cy="686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2" name="Прямоугольник 31"/>
          <p:cNvSpPr/>
          <p:nvPr/>
        </p:nvSpPr>
        <p:spPr>
          <a:xfrm>
            <a:off x="7380312" y="3576318"/>
            <a:ext cx="1584176" cy="2094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itchFamily="18" charset="0"/>
              </a:rPr>
              <a:t>Рабочие места </a:t>
            </a:r>
            <a:br>
              <a:rPr lang="ru-RU" sz="1400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itchFamily="18" charset="0"/>
              </a:rPr>
              <a:t>для организаторов вне аудитории</a:t>
            </a:r>
            <a:endParaRPr lang="ru-RU" sz="1400" dirty="0">
              <a:solidFill>
                <a:prstClr val="whit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9250" y="773244"/>
            <a:ext cx="3195520" cy="2706226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029" tIns="26015" rIns="52029" bIns="26015" rtlCol="0" anchor="ctr"/>
          <a:lstStyle/>
          <a:p>
            <a:pPr algn="ctr"/>
            <a:endParaRPr lang="ru-RU" sz="1024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728746" y="881375"/>
            <a:ext cx="1446563" cy="166947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03753" y="2598268"/>
            <a:ext cx="2993532" cy="791202"/>
          </a:xfrm>
          <a:prstGeom prst="rect">
            <a:avLst/>
          </a:prstGeom>
        </p:spPr>
        <p:txBody>
          <a:bodyPr wrap="square" lIns="52029" tIns="26015" rIns="52029" bIns="26015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Специально выделенное </a:t>
            </a:r>
            <a:r>
              <a:rPr lang="ru-RU" sz="16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место  </a:t>
            </a:r>
            <a:r>
              <a:rPr lang="ru-RU" sz="16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для личных вещей участников</a:t>
            </a:r>
          </a:p>
        </p:txBody>
      </p:sp>
      <p:pic>
        <p:nvPicPr>
          <p:cNvPr id="5122" name="Picture 2" descr="https://murmansk.komodus.ru/upload/iblock/5c1/5c1c494b2bb070ddaa7e024b9386b89e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25" y="798406"/>
            <a:ext cx="885394" cy="175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vetupr.org.ru/Content/img/555_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" t="12218" r="5309" b="18196"/>
          <a:stretch/>
        </p:blipFill>
        <p:spPr bwMode="auto">
          <a:xfrm>
            <a:off x="818634" y="4379284"/>
            <a:ext cx="1982344" cy="117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90949" y="2766870"/>
            <a:ext cx="535652" cy="170612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029" tIns="26015" rIns="52029" bIns="26015" rtlCol="0" anchor="ctr"/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В</a:t>
            </a:r>
          </a:p>
          <a:p>
            <a:pPr algn="ctr"/>
            <a:r>
              <a:rPr lang="ru-RU" sz="14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Х</a:t>
            </a:r>
          </a:p>
          <a:p>
            <a:pPr algn="ctr"/>
            <a:r>
              <a:rPr lang="ru-RU" sz="14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О</a:t>
            </a:r>
          </a:p>
          <a:p>
            <a:pPr algn="ctr"/>
            <a:r>
              <a:rPr lang="ru-RU" sz="14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Д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265714" y="2024444"/>
            <a:ext cx="724396" cy="2779169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029" tIns="26015" rIns="52029" bIns="26015" rtlCol="0" anchor="ctr"/>
          <a:lstStyle/>
          <a:p>
            <a:pPr algn="ctr"/>
            <a:r>
              <a:rPr lang="ru-RU" sz="11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В</a:t>
            </a:r>
            <a:br>
              <a:rPr lang="ru-RU" sz="11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1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Х</a:t>
            </a:r>
            <a:br>
              <a:rPr lang="ru-RU" sz="11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1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О</a:t>
            </a:r>
            <a:br>
              <a:rPr lang="ru-RU" sz="11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1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Д</a:t>
            </a:r>
            <a:br>
              <a:rPr lang="ru-RU" sz="11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6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sz="6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</a:br>
            <a:endParaRPr lang="ru-RU" sz="600" b="1" dirty="0" smtClean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600" b="1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600" b="1" dirty="0" smtClean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600" b="1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600" b="1" dirty="0" smtClean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600" b="1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600" b="1" dirty="0" smtClean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600" b="1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600" b="1" dirty="0" smtClean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600" b="1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r>
              <a:rPr lang="ru-RU" sz="1100" b="1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В</a:t>
            </a:r>
            <a:r>
              <a:rPr lang="ru-RU" sz="11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sz="11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6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sz="6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1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П</a:t>
            </a:r>
            <a:br>
              <a:rPr lang="ru-RU" sz="11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100" b="1" dirty="0" err="1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П</a:t>
            </a:r>
            <a:r>
              <a:rPr lang="ru-RU" sz="11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sz="11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100" b="1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Э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751536" y="5729073"/>
            <a:ext cx="5212951" cy="7592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24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787394" y="5682656"/>
            <a:ext cx="41215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Аудитории, 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не 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задействованные 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для 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проведения 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ОГЭ, запираются </a:t>
            </a:r>
            <a:b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и опечатываются</a:t>
            </a:r>
            <a:endParaRPr lang="ru-RU" sz="1600" dirty="0">
              <a:solidFill>
                <a:srgbClr val="002060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35" name="Picture 4" descr="https://s.ura.news/760/images/news/upload/news/207/671/1052207671/31314_Repetitsiya_EGE_Ekaterinburg_dvery_opechatano_3648.2535.0.304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2" t="11560" r="5959" b="14841"/>
          <a:stretch/>
        </p:blipFill>
        <p:spPr bwMode="auto">
          <a:xfrm>
            <a:off x="7718962" y="5776575"/>
            <a:ext cx="1212748" cy="68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tihonovskaya\Desktop\IMG_20160218_090956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460" y="3183868"/>
            <a:ext cx="592618" cy="65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Z:\000\материалы для стендов\металложетекторы\videocam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65" y="864140"/>
            <a:ext cx="653872" cy="48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" descr="Z:\000\материалы для стендов\металложетекторы\videocam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380" y="833875"/>
            <a:ext cx="653872" cy="48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762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5811" y="-72290"/>
            <a:ext cx="83863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Действия работников ППЭ при возникновении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нештатных ситуаций</a:t>
            </a:r>
            <a:endParaRPr lang="ru-RU" sz="2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95373" y="872043"/>
            <a:ext cx="8931016" cy="14218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</a:rPr>
              <a:t>В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 </a:t>
            </a: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</a:rPr>
              <a:t>случае невозможности самостоятельного разрешения возникшей нештатной ситуации уполномоченному представителю 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ГЭК </a:t>
            </a:r>
            <a:b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или руководителю ППЭ необходимо обратиться по телефонам </a:t>
            </a:r>
            <a:b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«</a:t>
            </a: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</a:rPr>
              <a:t>горячей линии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»:</a:t>
            </a:r>
            <a:endParaRPr lang="ru-RU" sz="20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719284" y="2471984"/>
            <a:ext cx="6297772" cy="99561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</a:rPr>
              <a:t>т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елефоны региональной «горячей линии»</a:t>
            </a:r>
          </a:p>
          <a:p>
            <a:pPr algn="ctr"/>
            <a:r>
              <a:rPr lang="ru-RU" sz="2000" b="1" dirty="0">
                <a:solidFill>
                  <a:srgbClr val="2E3192"/>
                </a:solidFill>
                <a:latin typeface="Cambria" panose="02040503050406030204" pitchFamily="18" charset="0"/>
              </a:rPr>
              <a:t>8(4862)432596</a:t>
            </a:r>
          </a:p>
          <a:p>
            <a:pPr algn="ctr"/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8(4862)731779</a:t>
            </a:r>
            <a:endParaRPr lang="ru-RU" sz="2000" b="1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pic>
        <p:nvPicPr>
          <p:cNvPr id="1026" name="Picture 2" descr="http://govan.forreshealthcentre.co.uk/files/2015/04/man-with-red-telephone-768x102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916" y="2293859"/>
            <a:ext cx="2793200" cy="372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728617" y="3633849"/>
            <a:ext cx="6297772" cy="22424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</a:rPr>
              <a:t>т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елефоны консультативной поддержки</a:t>
            </a:r>
          </a:p>
          <a:p>
            <a:pPr algn="just">
              <a:defRPr/>
            </a:pP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</a:rPr>
              <a:t>п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 методическим вопросам:</a:t>
            </a:r>
          </a:p>
          <a:p>
            <a:pPr algn="just">
              <a:defRPr/>
            </a:pP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С. Н. Тихоновская </a:t>
            </a:r>
            <a:r>
              <a:rPr lang="ru-RU" sz="20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8-910-269-05-95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;</a:t>
            </a:r>
          </a:p>
          <a:p>
            <a:pPr algn="just">
              <a:defRPr/>
            </a:pP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Т. А. Журавлева     </a:t>
            </a:r>
            <a:r>
              <a:rPr lang="ru-RU" sz="20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8-903-882-72-14;</a:t>
            </a:r>
          </a:p>
          <a:p>
            <a:pPr algn="just">
              <a:defRPr/>
            </a:pP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по техническим вопросам и видеонаблюдению:</a:t>
            </a:r>
          </a:p>
          <a:p>
            <a:pPr algn="just">
              <a:defRPr/>
            </a:pP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П. А. </a:t>
            </a:r>
            <a:r>
              <a:rPr lang="ru-RU" sz="2000" dirty="0" err="1" smtClean="0">
                <a:solidFill>
                  <a:srgbClr val="003399"/>
                </a:solidFill>
                <a:latin typeface="Cambria" panose="02040503050406030204" pitchFamily="18" charset="0"/>
              </a:rPr>
              <a:t>Манюнин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       </a:t>
            </a:r>
            <a:r>
              <a:rPr lang="ru-RU" sz="20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8-920-086-51-74;</a:t>
            </a:r>
          </a:p>
          <a:p>
            <a:pPr algn="just">
              <a:defRPr/>
            </a:pP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Г. С. Орехов              </a:t>
            </a:r>
            <a:r>
              <a:rPr lang="ru-RU" sz="20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8-953-614-70-84</a:t>
            </a:r>
          </a:p>
        </p:txBody>
      </p:sp>
    </p:spTree>
    <p:extLst>
      <p:ext uri="{BB962C8B-B14F-4D97-AF65-F5344CB8AC3E}">
        <p14:creationId xmlns:p14="http://schemas.microsoft.com/office/powerpoint/2010/main" val="243016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9549" y="2211796"/>
            <a:ext cx="6735762" cy="156966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dirty="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ЖЕЛАЕМ УДАЧИ,</a:t>
            </a:r>
          </a:p>
          <a:p>
            <a:pPr algn="ctr">
              <a:defRPr/>
            </a:pPr>
            <a:endParaRPr lang="ru-RU" sz="3200" b="1" i="1" dirty="0">
              <a:solidFill>
                <a:srgbClr val="4472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3200" b="1" i="1" dirty="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</a:t>
            </a:r>
            <a:r>
              <a:rPr lang="ru-RU" sz="3200" b="1" i="1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46317" y="5676392"/>
            <a:ext cx="4536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ОРЦОКО, 2018</a:t>
            </a:r>
            <a:endParaRPr lang="ru-RU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36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ihonovskaya\Desktop\27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21" y="3848163"/>
            <a:ext cx="1390465" cy="108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гнутая вправо стрелка 1"/>
          <p:cNvSpPr/>
          <p:nvPr/>
        </p:nvSpPr>
        <p:spPr>
          <a:xfrm rot="10430046">
            <a:off x="304059" y="4227028"/>
            <a:ext cx="510152" cy="109163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1794" name="Заголовок 1"/>
          <p:cNvSpPr>
            <a:spLocks noGrp="1"/>
          </p:cNvSpPr>
          <p:nvPr>
            <p:ph type="title"/>
          </p:nvPr>
        </p:nvSpPr>
        <p:spPr>
          <a:xfrm>
            <a:off x="96833" y="0"/>
            <a:ext cx="8964613" cy="681990"/>
          </a:xfrm>
        </p:spPr>
        <p:txBody>
          <a:bodyPr/>
          <a:lstStyle/>
          <a:p>
            <a:pPr algn="ctr"/>
            <a:r>
              <a:rPr lang="ru-RU" altLang="ru-RU" sz="2400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Помещение для руководителя ППЭ (штаб ППЭ)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6833" y="790873"/>
            <a:ext cx="5315139" cy="61262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О  Б  О  Р  У  Д  У  Е  Т  С  Я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pic>
        <p:nvPicPr>
          <p:cNvPr id="4" name="Picture 2" descr="C:\Users\tihonovskaya\Desktop\1534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57" y="2280635"/>
            <a:ext cx="1719641" cy="1573101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</p:pic>
      <p:pic>
        <p:nvPicPr>
          <p:cNvPr id="5" name="Picture 3" descr="C:\Users\tihonovskaya\Desktop\rhythm-cmg734nr11-23965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350" y="2307050"/>
            <a:ext cx="1188869" cy="1148669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tihonovskaya\Desktop\img1481_1181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052" y="2295468"/>
            <a:ext cx="1512168" cy="317858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tihonovskaya\Desktop\совещание с руководителями ППЭ 2015\камера видеонаблюдения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013" y="770293"/>
            <a:ext cx="1177244" cy="76079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266961" y="1550497"/>
            <a:ext cx="2009558" cy="5540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телефонной связью</a:t>
            </a:r>
            <a:endParaRPr lang="ru-RU" sz="14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673464" y="1518598"/>
            <a:ext cx="2009558" cy="1469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Компьютером </a:t>
            </a:r>
            <a:b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и принтером</a:t>
            </a:r>
          </a:p>
          <a:p>
            <a:pPr algn="ctr"/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д</a:t>
            </a: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ля распечатки необходимого количества </a:t>
            </a:r>
            <a:b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форм ППЭ </a:t>
            </a:r>
            <a:endParaRPr lang="ru-RU" sz="14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026513" y="1497828"/>
            <a:ext cx="2009558" cy="6609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сейфом</a:t>
            </a:r>
            <a:endParaRPr lang="ru-RU" sz="14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872505" y="1532791"/>
            <a:ext cx="2009558" cy="64986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часами</a:t>
            </a:r>
            <a:endParaRPr lang="ru-RU" sz="14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665503" y="796282"/>
            <a:ext cx="1894246" cy="6072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Офлайн видеонаблюдением</a:t>
            </a:r>
            <a:endParaRPr lang="ru-RU" sz="14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71361" y="4931112"/>
            <a:ext cx="6479464" cy="11683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Руководители ППЭ, уполномоченные представители ГЭК, общественные наблюдатели,  руководители ОО, на базе которой расположен ППЭ,  сотрудники полиции, представители СМИ, должностные лица управления контроля и </a:t>
            </a:r>
            <a:r>
              <a:rPr lang="ru-RU" alt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надзора пользуются мобильным телефоном </a:t>
            </a:r>
            <a:r>
              <a:rPr lang="ru-RU" altLang="ru-RU" sz="1400" b="1" dirty="0">
                <a:solidFill>
                  <a:srgbClr val="003399"/>
                </a:solidFill>
                <a:latin typeface="Cambria" panose="02040503050406030204" pitchFamily="18" charset="0"/>
              </a:rPr>
              <a:t>только в штабе ППЭ </a:t>
            </a:r>
            <a:r>
              <a:rPr lang="ru-RU" sz="1400" b="1" dirty="0">
                <a:solidFill>
                  <a:srgbClr val="003399"/>
                </a:solidFill>
                <a:latin typeface="Cambria" panose="02040503050406030204" pitchFamily="18" charset="0"/>
              </a:rPr>
              <a:t>и только </a:t>
            </a:r>
            <a:r>
              <a:rPr lang="ru-RU" sz="14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по служебной необходимости</a:t>
            </a:r>
            <a:endParaRPr lang="ru-RU" sz="1400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pic>
        <p:nvPicPr>
          <p:cNvPr id="23" name="Picture 5" descr="C:\Users\tihonovskaya\Desktop\совещание с руководителями ППЭ 2015\принтер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549" y="3007060"/>
            <a:ext cx="1740423" cy="151268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C:\Users\tihonovskaya\Desktop\совещание с руководителями ППЭ 2015\компьютер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098" y="3173476"/>
            <a:ext cx="1663216" cy="154147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70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4465674" y="2193803"/>
            <a:ext cx="4596128" cy="7967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17930"/>
            <a:ext cx="9143999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В аудиториях ППЭ</a:t>
            </a:r>
            <a:endParaRPr lang="ru-RU" altLang="ru-RU" sz="2400" dirty="0">
              <a:solidFill>
                <a:prstClr val="whit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65907" y="1554733"/>
            <a:ext cx="45958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Убрать (закрыть) стенды, плакаты 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по 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соответствующим учебным предметам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465674" y="2147686"/>
            <a:ext cx="45961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Подготовить</a:t>
            </a:r>
          </a:p>
          <a:p>
            <a:pPr algn="just"/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черновики со штампом ОО из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расчета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по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2 листа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на каждого участника ОГЭ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465674" y="2990559"/>
            <a:ext cx="4596128" cy="3098274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24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6878" y="823082"/>
            <a:ext cx="4249098" cy="52657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24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06878" y="859762"/>
            <a:ext cx="427248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разместить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предупреждения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о ведении видеонаблюдения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и запрете использования </a:t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средств связи;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600" dirty="0" smtClean="0">
              <a:solidFill>
                <a:srgbClr val="003399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подготовить рабочие </a:t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места для участников, </a:t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организаторов и </a:t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общественных </a:t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наблюдателей;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sz="1600" dirty="0" smtClean="0">
              <a:solidFill>
                <a:srgbClr val="003399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подготовить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стол,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находящийся </a:t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в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зоне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видимости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камер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видеонаблюдения, для:</a:t>
            </a:r>
          </a:p>
          <a:p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осуществления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раскладки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ЭМ;</a:t>
            </a:r>
          </a:p>
          <a:p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о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существления упаковки  ЭМ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по завершению экзамена;</a:t>
            </a:r>
          </a:p>
          <a:p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оформления соответствующих форм ППЭ;</a:t>
            </a:r>
          </a:p>
          <a:p>
            <a:endParaRPr lang="ru-RU" sz="1600" dirty="0" smtClean="0">
              <a:solidFill>
                <a:srgbClr val="003399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функционирующие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часы, находящиеся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в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поле зрения участников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ОГЭ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sz="1600" dirty="0" smtClean="0">
              <a:solidFill>
                <a:srgbClr val="003399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60"/>
          <a:stretch/>
        </p:blipFill>
        <p:spPr bwMode="auto">
          <a:xfrm>
            <a:off x="3567672" y="905550"/>
            <a:ext cx="699891" cy="69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93"/>
          <a:stretch/>
        </p:blipFill>
        <p:spPr bwMode="auto">
          <a:xfrm>
            <a:off x="2993149" y="1375174"/>
            <a:ext cx="577850" cy="55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210" y="2123936"/>
            <a:ext cx="1263662" cy="1215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89309" y="3198001"/>
            <a:ext cx="26695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Папка для </a:t>
            </a:r>
            <a:r>
              <a:rPr lang="ru-RU" alt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организатора:</a:t>
            </a:r>
            <a:endParaRPr lang="ru-RU" sz="1600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1998" y="3365665"/>
            <a:ext cx="4448949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400" dirty="0" smtClean="0">
              <a:solidFill>
                <a:srgbClr val="003399"/>
              </a:solidFill>
              <a:latin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инструкция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для организатора в аудитории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ППЭ;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инструкция для участников О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ГЭ,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зачитываемая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организатором в аудитории;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образец заполнения бланков О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ГЭ, включая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дополнительный бланк ответов №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2;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образец заполнения форм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ППЭ;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коды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и продолжительность экзамена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/>
            </a:r>
            <a:b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по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каждому общеобразовательному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предмету;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график официальной публикации результатов О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ГЭ,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сроки подачи апелляций о несогласии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/>
            </a:r>
            <a:b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выставленными баллами</a:t>
            </a:r>
          </a:p>
          <a:p>
            <a:endParaRPr lang="ru-RU" sz="14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65907" y="738443"/>
            <a:ext cx="4593033" cy="833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45023" y="697371"/>
            <a:ext cx="928612" cy="928612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5373635" y="830435"/>
            <a:ext cx="36881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itchFamily="18" charset="0"/>
              </a:rPr>
              <a:t>Время на часах и средствах видеонаблюдения одинаковое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35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Заголовок 1"/>
          <p:cNvSpPr>
            <a:spLocks noGrp="1"/>
          </p:cNvSpPr>
          <p:nvPr>
            <p:ph type="title"/>
          </p:nvPr>
        </p:nvSpPr>
        <p:spPr>
          <a:xfrm>
            <a:off x="96833" y="0"/>
            <a:ext cx="8964613" cy="681990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Cambria" panose="02040503050406030204" pitchFamily="18" charset="0"/>
              </a:rPr>
              <a:t>Инструктаж (обучение) работников ППЭ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0535" y="819395"/>
            <a:ext cx="8829090" cy="42267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по процедуре проведения экзамена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0535" y="1343853"/>
            <a:ext cx="8829090" cy="42556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по заполнению 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регистрационных частей 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бланков 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ОГЭ</a:t>
            </a:r>
            <a:endParaRPr lang="ru-RU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0535" y="1876081"/>
            <a:ext cx="8829090" cy="4039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по выдаче и заполнению кодовых полей дополнительных бланков ответов № 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2 </a:t>
            </a:r>
            <a:endParaRPr lang="ru-RU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5016" y="2371974"/>
            <a:ext cx="8844609" cy="3474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по удалению участника 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ОГЭ за 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нарушение Порядка 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проведения ГИА</a:t>
            </a:r>
            <a:endParaRPr lang="ru-RU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5016" y="2816641"/>
            <a:ext cx="8844609" cy="34220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по досрочному завершению экзамена по объективным причинам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50535" y="3238487"/>
            <a:ext cx="8829090" cy="3189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по сбору и упаковке ЭМ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0535" y="3661488"/>
            <a:ext cx="8844609" cy="3189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по заполнению форм ППЭ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8775" y="4940147"/>
            <a:ext cx="7445828" cy="60650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prstClr val="white"/>
                </a:solidFill>
                <a:latin typeface="Cambria" panose="02040503050406030204" pitchFamily="18" charset="0"/>
              </a:rPr>
              <a:t>Факт прохождения инструктажа подтверждается личной подписью инструктируемого в </a:t>
            </a:r>
            <a:r>
              <a:rPr lang="ru-RU" sz="16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журнале инструктажа </a:t>
            </a:r>
            <a:endParaRPr lang="ru-RU" sz="16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38353" y="5538753"/>
            <a:ext cx="7796889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003399"/>
                </a:solidFill>
                <a:latin typeface="Cambria" panose="02040503050406030204" pitchFamily="18" charset="0"/>
              </a:rPr>
              <a:t>Лица, не прошедшие обучение и инструктаж, </a:t>
            </a:r>
            <a:br>
              <a:rPr lang="ru-RU" b="1" dirty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b="1" dirty="0">
                <a:solidFill>
                  <a:srgbClr val="003399"/>
                </a:solidFill>
                <a:latin typeface="Cambria" panose="02040503050406030204" pitchFamily="18" charset="0"/>
              </a:rPr>
              <a:t>не могут быть допущены к работе в ППЭ</a:t>
            </a:r>
            <a:endParaRPr lang="ru-RU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1" y="5465013"/>
            <a:ext cx="608095" cy="606055"/>
          </a:xfrm>
          <a:prstGeom prst="ellipse">
            <a:avLst/>
          </a:prstGeom>
          <a:ln w="63500" cap="rnd">
            <a:solidFill>
              <a:srgbClr val="003399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Скругленный прямоугольник 17"/>
          <p:cNvSpPr/>
          <p:nvPr/>
        </p:nvSpPr>
        <p:spPr>
          <a:xfrm>
            <a:off x="160435" y="4063262"/>
            <a:ext cx="8844609" cy="758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по действию организатора при проведении ОГЭ </a:t>
            </a:r>
            <a:b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по иностранным языкам с включенным разделом «Говорение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», </a:t>
            </a:r>
            <a:b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информатике и ИКТ</a:t>
            </a:r>
            <a:endParaRPr lang="ru-RU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44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1" descr="Z:\scan\DOC037.XSM\00000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" t="4713" b="3073"/>
          <a:stretch>
            <a:fillRect/>
          </a:stretch>
        </p:blipFill>
        <p:spPr bwMode="auto">
          <a:xfrm>
            <a:off x="52700" y="2921581"/>
            <a:ext cx="2701613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339" y="1493313"/>
            <a:ext cx="1922462" cy="133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3326" y="88126"/>
            <a:ext cx="8386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Лица</a:t>
            </a:r>
            <a:r>
              <a:rPr lang="ru-RU" altLang="ru-RU" sz="2400" dirty="0">
                <a:solidFill>
                  <a:prstClr val="white"/>
                </a:solidFill>
                <a:latin typeface="Cambria" panose="02040503050406030204" pitchFamily="18" charset="0"/>
              </a:rPr>
              <a:t>, имеющие право находиться </a:t>
            </a:r>
            <a:r>
              <a:rPr lang="ru-RU" alt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в </a:t>
            </a:r>
            <a:r>
              <a:rPr lang="ru-RU" altLang="ru-RU" sz="2400" dirty="0">
                <a:solidFill>
                  <a:prstClr val="white"/>
                </a:solidFill>
                <a:latin typeface="Cambria" panose="02040503050406030204" pitchFamily="18" charset="0"/>
              </a:rPr>
              <a:t>ППЭ в день экзамена</a:t>
            </a:r>
            <a:endParaRPr lang="ru-RU" sz="2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14313" y="896538"/>
            <a:ext cx="7683500" cy="528637"/>
          </a:xfrm>
          <a:prstGeom prst="round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white"/>
                </a:solidFill>
                <a:latin typeface="Cambria" panose="02040503050406030204" pitchFamily="18" charset="0"/>
              </a:rPr>
              <a:t>Представители СМИ</a:t>
            </a:r>
          </a:p>
        </p:txBody>
      </p:sp>
      <p:pic>
        <p:nvPicPr>
          <p:cNvPr id="42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2" y="1648888"/>
            <a:ext cx="1363129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413" y="1467525"/>
            <a:ext cx="1703387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Скругленный прямоугольник 61"/>
          <p:cNvSpPr/>
          <p:nvPr/>
        </p:nvSpPr>
        <p:spPr>
          <a:xfrm>
            <a:off x="1292225" y="1618213"/>
            <a:ext cx="5472113" cy="76872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присутствуют в аудиториях только до момента  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вскрытия доставочного спецпакета с ИК</a:t>
            </a:r>
            <a:endParaRPr lang="ru-RU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754313" y="2656438"/>
            <a:ext cx="6167437" cy="554037"/>
          </a:xfrm>
          <a:prstGeom prst="round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white"/>
                </a:solidFill>
                <a:latin typeface="Cambria" panose="02040503050406030204" pitchFamily="18" charset="0"/>
              </a:rPr>
              <a:t>Общественные наблюдатели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1979712" y="3363056"/>
            <a:ext cx="6904037" cy="17982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95144" indent="-195144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имеют удостоверение об аккредитации;</a:t>
            </a:r>
          </a:p>
          <a:p>
            <a:pPr marL="195144" indent="-195144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могут свободно перемещаться по ППЭ 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(при этом в одной аудитории находится не более одного общественного наблюдателя);</a:t>
            </a:r>
            <a:endParaRPr lang="ru-RU" dirty="0">
              <a:solidFill>
                <a:srgbClr val="003399"/>
              </a:solidFill>
              <a:latin typeface="Cambria" panose="02040503050406030204" pitchFamily="18" charset="0"/>
            </a:endParaRPr>
          </a:p>
          <a:p>
            <a:pPr marL="195144" indent="-195144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фиксируют все нарушения во время проведения экзамена 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/>
            </a:r>
            <a:b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и 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доводят до 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сведения уполномоченного представителя 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ГЭК</a:t>
            </a: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755576" y="5328747"/>
            <a:ext cx="5616575" cy="656419"/>
          </a:xfrm>
          <a:prstGeom prst="round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white"/>
                </a:solidFill>
                <a:latin typeface="Cambria" panose="02040503050406030204" pitchFamily="18" charset="0"/>
              </a:rPr>
              <a:t>Должностные лица </a:t>
            </a:r>
            <a:r>
              <a:rPr lang="ru-RU" dirty="0" err="1">
                <a:solidFill>
                  <a:prstClr val="white"/>
                </a:solidFill>
                <a:latin typeface="Cambria" panose="02040503050406030204" pitchFamily="18" charset="0"/>
              </a:rPr>
              <a:t>Рособрнадзора</a:t>
            </a:r>
            <a:r>
              <a:rPr lang="ru-RU" dirty="0">
                <a:solidFill>
                  <a:prstClr val="white"/>
                </a:solidFill>
                <a:latin typeface="Cambria" panose="02040503050406030204" pitchFamily="18" charset="0"/>
              </a:rPr>
              <a:t>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  <a:t>Департамента образования Орловской области</a:t>
            </a:r>
            <a:endParaRPr lang="ru-RU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168275" y="6197850"/>
            <a:ext cx="897572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C000"/>
                </a:solidFill>
                <a:latin typeface="Cambria" panose="02040503050406030204" pitchFamily="18" charset="0"/>
              </a:rPr>
              <a:t>Допуск в ППЭ вышеперечисленных лиц осуществляется при наличии документов,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C000"/>
                </a:solidFill>
                <a:latin typeface="Cambria" panose="02040503050406030204" pitchFamily="18" charset="0"/>
              </a:rPr>
              <a:t>удостоверяющих личность, и документов, подтверждающих их полномочия</a:t>
            </a:r>
          </a:p>
        </p:txBody>
      </p:sp>
    </p:spTree>
    <p:extLst>
      <p:ext uri="{BB962C8B-B14F-4D97-AF65-F5344CB8AC3E}">
        <p14:creationId xmlns:p14="http://schemas.microsoft.com/office/powerpoint/2010/main" val="308287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3326" y="88126"/>
            <a:ext cx="8386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Явка всех работников в ППЭ </a:t>
            </a:r>
            <a:endParaRPr lang="ru-RU" sz="2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1504" y="778395"/>
            <a:ext cx="6563869" cy="66752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4232" y="778396"/>
            <a:ext cx="1925448" cy="667526"/>
          </a:xfrm>
          <a:prstGeom prst="rect">
            <a:avLst/>
          </a:prstGeom>
        </p:spPr>
      </p:pic>
      <p:sp>
        <p:nvSpPr>
          <p:cNvPr id="51" name="Прямоугольник 50"/>
          <p:cNvSpPr/>
          <p:nvPr/>
        </p:nvSpPr>
        <p:spPr>
          <a:xfrm>
            <a:off x="823552" y="922412"/>
            <a:ext cx="4258153" cy="3374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593" b="1" dirty="0" smtClean="0">
                <a:solidFill>
                  <a:srgbClr val="025B94"/>
                </a:solidFill>
                <a:latin typeface="Cambria" panose="02040503050406030204" pitchFamily="18" charset="0"/>
              </a:rPr>
              <a:t>РУКОВОДИТЕЛЬ ППЭ, РУКОВОДИТЕЛЬ ОО</a:t>
            </a:r>
            <a:endParaRPr lang="ru-RU" sz="1593" b="1" dirty="0">
              <a:solidFill>
                <a:srgbClr val="025B94"/>
              </a:solidFill>
              <a:latin typeface="Cambria" panose="020405030504060302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243381" y="851162"/>
            <a:ext cx="1331656" cy="512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366" b="1" dirty="0">
                <a:solidFill>
                  <a:srgbClr val="025B94"/>
                </a:solidFill>
                <a:latin typeface="Cambria" panose="02040503050406030204" pitchFamily="18" charset="0"/>
                <a:cs typeface="Arial" pitchFamily="34" charset="0"/>
              </a:rPr>
              <a:t>Не позднее 8</a:t>
            </a:r>
            <a:r>
              <a:rPr lang="ru-RU" sz="1366" b="1" dirty="0" smtClean="0">
                <a:solidFill>
                  <a:srgbClr val="025B94"/>
                </a:solidFill>
                <a:latin typeface="Cambria" panose="02040503050406030204" pitchFamily="18" charset="0"/>
                <a:cs typeface="Arial" pitchFamily="34" charset="0"/>
              </a:rPr>
              <a:t>.00</a:t>
            </a:r>
            <a:endParaRPr lang="ru-RU" sz="1366" b="1" dirty="0">
              <a:solidFill>
                <a:srgbClr val="025B94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1504" y="1419302"/>
            <a:ext cx="6563869" cy="667527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4232" y="1419303"/>
            <a:ext cx="1925448" cy="667526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823552" y="1563319"/>
            <a:ext cx="3061672" cy="3374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593" b="1" dirty="0">
                <a:solidFill>
                  <a:srgbClr val="025B94"/>
                </a:solidFill>
                <a:latin typeface="Cambria" panose="02040503050406030204" pitchFamily="18" charset="0"/>
              </a:rPr>
              <a:t>ТЕХНИЧЕСКИЙ СПЕЦИАЛИСТ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7279006" y="1492069"/>
            <a:ext cx="1331656" cy="512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366" b="1" dirty="0">
                <a:solidFill>
                  <a:srgbClr val="025B94"/>
                </a:solidFill>
                <a:latin typeface="Cambria" panose="02040503050406030204" pitchFamily="18" charset="0"/>
                <a:cs typeface="Arial" pitchFamily="34" charset="0"/>
              </a:rPr>
              <a:t>Не позднее </a:t>
            </a:r>
            <a:r>
              <a:rPr lang="ru-RU" sz="1366" b="1" dirty="0" smtClean="0">
                <a:solidFill>
                  <a:srgbClr val="025B94"/>
                </a:solidFill>
                <a:latin typeface="Cambria" panose="02040503050406030204" pitchFamily="18" charset="0"/>
                <a:cs typeface="Arial" pitchFamily="34" charset="0"/>
              </a:rPr>
              <a:t>8.00</a:t>
            </a:r>
            <a:endParaRPr lang="ru-RU" sz="1366" b="1" dirty="0">
              <a:solidFill>
                <a:srgbClr val="025B94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1503" y="2086829"/>
            <a:ext cx="6563869" cy="667527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4231" y="2086830"/>
            <a:ext cx="1925448" cy="667526"/>
          </a:xfrm>
          <a:prstGeom prst="rect">
            <a:avLst/>
          </a:prstGeom>
        </p:spPr>
      </p:pic>
      <p:sp>
        <p:nvSpPr>
          <p:cNvPr id="57" name="Прямоугольник 56"/>
          <p:cNvSpPr/>
          <p:nvPr/>
        </p:nvSpPr>
        <p:spPr>
          <a:xfrm>
            <a:off x="823551" y="2230846"/>
            <a:ext cx="4367221" cy="3374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593" b="1" dirty="0" smtClean="0">
                <a:solidFill>
                  <a:srgbClr val="025B94"/>
                </a:solidFill>
                <a:latin typeface="Cambria" panose="02040503050406030204" pitchFamily="18" charset="0"/>
              </a:rPr>
              <a:t>УПОЛНОМОЧЕННЫЕ ПРЕДСТАВИТЕЛИ ГЭК</a:t>
            </a:r>
            <a:endParaRPr lang="ru-RU" sz="1593" b="1" dirty="0">
              <a:solidFill>
                <a:srgbClr val="025B94"/>
              </a:solidFill>
              <a:latin typeface="Cambria" panose="02040503050406030204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7279005" y="2171471"/>
            <a:ext cx="1331656" cy="512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366" b="1" dirty="0">
                <a:solidFill>
                  <a:srgbClr val="025B94"/>
                </a:solidFill>
                <a:latin typeface="Cambria" panose="02040503050406030204" pitchFamily="18" charset="0"/>
                <a:cs typeface="Arial" pitchFamily="34" charset="0"/>
              </a:rPr>
              <a:t>Не позднее </a:t>
            </a:r>
            <a:r>
              <a:rPr lang="ru-RU" sz="1366" b="1" dirty="0" smtClean="0">
                <a:solidFill>
                  <a:srgbClr val="025B94"/>
                </a:solidFill>
                <a:latin typeface="Cambria" panose="02040503050406030204" pitchFamily="18" charset="0"/>
                <a:cs typeface="Arial" pitchFamily="34" charset="0"/>
              </a:rPr>
              <a:t>8.30</a:t>
            </a:r>
            <a:endParaRPr lang="ru-RU" sz="1366" b="1" dirty="0">
              <a:solidFill>
                <a:srgbClr val="025B94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3951" y="2754356"/>
            <a:ext cx="6563869" cy="667527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76679" y="2754357"/>
            <a:ext cx="1925448" cy="667526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855999" y="2898373"/>
            <a:ext cx="3668312" cy="3374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593" b="1" dirty="0">
                <a:solidFill>
                  <a:srgbClr val="025B94"/>
                </a:solidFill>
                <a:latin typeface="Cambria" panose="02040503050406030204" pitchFamily="18" charset="0"/>
              </a:rPr>
              <a:t>ОРГАНИЗАТОРЫ В АУДИТОРИИ ППЭ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7287703" y="2815248"/>
            <a:ext cx="1331656" cy="512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366" b="1" dirty="0">
                <a:solidFill>
                  <a:srgbClr val="025B94"/>
                </a:solidFill>
                <a:latin typeface="Cambria" panose="02040503050406030204" pitchFamily="18" charset="0"/>
                <a:cs typeface="Arial" pitchFamily="34" charset="0"/>
              </a:rPr>
              <a:t>Не позднее </a:t>
            </a:r>
            <a:r>
              <a:rPr lang="ru-RU" sz="1366" b="1" dirty="0" smtClean="0">
                <a:solidFill>
                  <a:srgbClr val="025B94"/>
                </a:solidFill>
                <a:latin typeface="Cambria" panose="02040503050406030204" pitchFamily="18" charset="0"/>
                <a:cs typeface="Arial" pitchFamily="34" charset="0"/>
              </a:rPr>
              <a:t>8.30</a:t>
            </a:r>
            <a:endParaRPr lang="ru-RU" sz="1366" b="1" dirty="0">
              <a:solidFill>
                <a:srgbClr val="025B94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3951" y="3421883"/>
            <a:ext cx="6563869" cy="667527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76679" y="3421884"/>
            <a:ext cx="1925448" cy="667526"/>
          </a:xfrm>
          <a:prstGeom prst="rect">
            <a:avLst/>
          </a:prstGeom>
        </p:spPr>
      </p:pic>
      <p:sp>
        <p:nvSpPr>
          <p:cNvPr id="65" name="Прямоугольник 64"/>
          <p:cNvSpPr/>
          <p:nvPr/>
        </p:nvSpPr>
        <p:spPr>
          <a:xfrm>
            <a:off x="855999" y="3565900"/>
            <a:ext cx="3934410" cy="3374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593" b="1" dirty="0">
                <a:solidFill>
                  <a:srgbClr val="025B94"/>
                </a:solidFill>
                <a:latin typeface="Cambria" panose="02040503050406030204" pitchFamily="18" charset="0"/>
              </a:rPr>
              <a:t>ОРГАНИЗАТОРЫ ВНЕ АУДИТОРИИ ППЭ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7323328" y="3565900"/>
            <a:ext cx="1331656" cy="30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366" b="1" dirty="0" smtClean="0">
                <a:solidFill>
                  <a:srgbClr val="025B94"/>
                </a:solidFill>
                <a:latin typeface="Cambria" panose="02040503050406030204" pitchFamily="18" charset="0"/>
                <a:cs typeface="Arial" pitchFamily="34" charset="0"/>
              </a:rPr>
              <a:t>8.15 - 8.30</a:t>
            </a:r>
            <a:endParaRPr lang="ru-RU" sz="1366" b="1" dirty="0">
              <a:solidFill>
                <a:srgbClr val="025B94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3951" y="4089410"/>
            <a:ext cx="6563869" cy="667527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76679" y="4089411"/>
            <a:ext cx="1925448" cy="667526"/>
          </a:xfrm>
          <a:prstGeom prst="rect">
            <a:avLst/>
          </a:prstGeom>
        </p:spPr>
      </p:pic>
      <p:sp>
        <p:nvSpPr>
          <p:cNvPr id="69" name="Прямоугольник 68"/>
          <p:cNvSpPr/>
          <p:nvPr/>
        </p:nvSpPr>
        <p:spPr>
          <a:xfrm>
            <a:off x="855999" y="4233427"/>
            <a:ext cx="3479671" cy="3374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593" b="1" dirty="0">
                <a:solidFill>
                  <a:srgbClr val="025B94"/>
                </a:solidFill>
                <a:latin typeface="Cambria" panose="02040503050406030204" pitchFamily="18" charset="0"/>
              </a:rPr>
              <a:t>ОБЩЕСТВЕННЫЕ НАБЛЮДАТЕЛИ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7299578" y="4162177"/>
            <a:ext cx="1331656" cy="512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366" b="1" dirty="0">
                <a:solidFill>
                  <a:srgbClr val="025B94"/>
                </a:solidFill>
                <a:latin typeface="Cambria" panose="02040503050406030204" pitchFamily="18" charset="0"/>
                <a:cs typeface="Arial" pitchFamily="34" charset="0"/>
              </a:rPr>
              <a:t>Не позднее, чем за 1 час</a:t>
            </a: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3951" y="4756937"/>
            <a:ext cx="6563869" cy="667527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76679" y="4756938"/>
            <a:ext cx="1925448" cy="667526"/>
          </a:xfrm>
          <a:prstGeom prst="rect">
            <a:avLst/>
          </a:prstGeom>
        </p:spPr>
      </p:pic>
      <p:sp>
        <p:nvSpPr>
          <p:cNvPr id="73" name="Прямоугольник 72"/>
          <p:cNvSpPr/>
          <p:nvPr/>
        </p:nvSpPr>
        <p:spPr>
          <a:xfrm>
            <a:off x="855999" y="4900954"/>
            <a:ext cx="2991781" cy="3374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593" b="1" dirty="0">
                <a:solidFill>
                  <a:srgbClr val="025B94"/>
                </a:solidFill>
                <a:latin typeface="Cambria" panose="02040503050406030204" pitchFamily="18" charset="0"/>
              </a:rPr>
              <a:t>МЕДИЦИНСКИЕ РАБОТНИКИ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7287703" y="4936579"/>
            <a:ext cx="1331656" cy="30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366" b="1" dirty="0">
                <a:solidFill>
                  <a:srgbClr val="025B94"/>
                </a:solidFill>
                <a:latin typeface="Cambria" panose="02040503050406030204" pitchFamily="18" charset="0"/>
                <a:cs typeface="Arial" pitchFamily="34" charset="0"/>
              </a:rPr>
              <a:t>8.30</a:t>
            </a:r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3951" y="5424464"/>
            <a:ext cx="6563869" cy="667527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76679" y="5424465"/>
            <a:ext cx="1925448" cy="667526"/>
          </a:xfrm>
          <a:prstGeom prst="rect">
            <a:avLst/>
          </a:prstGeom>
        </p:spPr>
      </p:pic>
      <p:sp>
        <p:nvSpPr>
          <p:cNvPr id="77" name="Прямоугольник 76"/>
          <p:cNvSpPr/>
          <p:nvPr/>
        </p:nvSpPr>
        <p:spPr>
          <a:xfrm>
            <a:off x="855999" y="5568481"/>
            <a:ext cx="1826654" cy="3374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593" b="1" dirty="0" smtClean="0">
                <a:solidFill>
                  <a:srgbClr val="025B94"/>
                </a:solidFill>
                <a:latin typeface="Cambria" panose="02040503050406030204" pitchFamily="18" charset="0"/>
              </a:rPr>
              <a:t>УЧАСТНИКИ ОГЭ</a:t>
            </a:r>
            <a:endParaRPr lang="ru-RU" sz="1593" b="1" dirty="0">
              <a:solidFill>
                <a:srgbClr val="025B94"/>
              </a:solidFill>
              <a:latin typeface="Cambria" panose="02040503050406030204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7192703" y="5568481"/>
            <a:ext cx="1331656" cy="30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366" b="1" dirty="0">
                <a:solidFill>
                  <a:srgbClr val="025B94"/>
                </a:solidFill>
                <a:latin typeface="Cambria" panose="02040503050406030204" pitchFamily="18" charset="0"/>
                <a:cs typeface="Arial" pitchFamily="34" charset="0"/>
              </a:rPr>
              <a:t>С</a:t>
            </a:r>
            <a:r>
              <a:rPr lang="ru-RU" sz="1366" b="1" dirty="0" smtClean="0">
                <a:solidFill>
                  <a:srgbClr val="025B94"/>
                </a:solidFill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ru-RU" sz="1366" b="1" dirty="0">
                <a:solidFill>
                  <a:srgbClr val="025B94"/>
                </a:solidFill>
                <a:latin typeface="Cambria" panose="02040503050406030204" pitchFamily="18" charset="0"/>
                <a:cs typeface="Arial" pitchFamily="34" charset="0"/>
              </a:rPr>
              <a:t>9.00</a:t>
            </a:r>
          </a:p>
        </p:txBody>
      </p:sp>
    </p:spTree>
    <p:extLst>
      <p:ext uri="{BB962C8B-B14F-4D97-AF65-F5344CB8AC3E}">
        <p14:creationId xmlns:p14="http://schemas.microsoft.com/office/powerpoint/2010/main" val="56745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080655" y="-72186"/>
            <a:ext cx="70420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Передача ЭМ уполномоченным представителем ГЭК руководителю ППЭ</a:t>
            </a:r>
            <a:endParaRPr lang="ru-RU" sz="2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3188" y="853980"/>
            <a:ext cx="3863074" cy="1179283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Cambria" panose="02040503050406030204" pitchFamily="18" charset="0"/>
                <a:cs typeface="Calibri" pitchFamily="34" charset="0"/>
              </a:rPr>
              <a:t>Форма ППЭ-14-01 «Акт приёмки-передачи экзаменационных материалов в </a:t>
            </a:r>
            <a:r>
              <a:rPr lang="ru-RU" sz="1600" dirty="0" smtClean="0">
                <a:solidFill>
                  <a:prstClr val="white"/>
                </a:solidFill>
                <a:latin typeface="Cambria" panose="02040503050406030204" pitchFamily="18" charset="0"/>
                <a:cs typeface="Calibri" pitchFamily="34" charset="0"/>
              </a:rPr>
              <a:t>ППЭ»</a:t>
            </a:r>
            <a:endParaRPr lang="ru-RU" sz="1600" dirty="0">
              <a:solidFill>
                <a:prstClr val="white"/>
              </a:solidFill>
              <a:latin typeface="Cambria" panose="02040503050406030204" pitchFamily="18" charset="0"/>
              <a:cs typeface="Calibri" pitchFamily="34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1857253" y="2055746"/>
            <a:ext cx="355157" cy="381453"/>
          </a:xfrm>
          <a:prstGeom prst="downArrow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12" y="2437199"/>
            <a:ext cx="3095625" cy="41350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836" y="1753557"/>
            <a:ext cx="2800255" cy="359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56" y="2742146"/>
            <a:ext cx="2088291" cy="2609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4204913" y="876276"/>
            <a:ext cx="2383529" cy="724399"/>
          </a:xfrm>
          <a:prstGeom prst="round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Большой сейф-пакет</a:t>
            </a:r>
            <a:endParaRPr lang="ru-RU" sz="16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261761" y="875420"/>
            <a:ext cx="1721921" cy="725255"/>
          </a:xfrm>
          <a:prstGeom prst="round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prstClr val="white"/>
                </a:solidFill>
                <a:latin typeface="Cambria" panose="02040503050406030204" pitchFamily="18" charset="0"/>
              </a:rPr>
              <a:t>Стандартный </a:t>
            </a:r>
            <a:br>
              <a:rPr lang="ru-RU" sz="1600" dirty="0" smtClean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prstClr val="white"/>
                </a:solidFill>
                <a:latin typeface="Cambria" panose="02040503050406030204" pitchFamily="18" charset="0"/>
              </a:rPr>
              <a:t>сейф-пакет</a:t>
            </a:r>
            <a:endParaRPr lang="ru-RU" sz="16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88442" y="1059873"/>
            <a:ext cx="673319" cy="383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Cambria" panose="02040503050406030204" pitchFamily="18" charset="0"/>
              </a:rPr>
              <a:t>ИЛИ</a:t>
            </a:r>
            <a:endParaRPr lang="ru-RU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069836" y="5475985"/>
            <a:ext cx="4995511" cy="987160"/>
          </a:xfrm>
          <a:prstGeom prst="round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Автоматизированное распределение участников </a:t>
            </a:r>
            <a:br>
              <a:rPr lang="ru-RU" sz="1600" dirty="0" smtClean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и работников ППЭ (формы ППЭ):</a:t>
            </a:r>
          </a:p>
          <a:p>
            <a:pPr algn="ctr">
              <a:defRPr/>
            </a:pPr>
            <a:r>
              <a:rPr lang="ru-RU" sz="1600" dirty="0">
                <a:solidFill>
                  <a:prstClr val="white"/>
                </a:solidFill>
                <a:latin typeface="Cambria" panose="02040503050406030204" pitchFamily="18" charset="0"/>
              </a:rPr>
              <a:t>н</a:t>
            </a:r>
            <a:r>
              <a:rPr lang="ru-RU" sz="16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а </a:t>
            </a:r>
            <a:r>
              <a:rPr lang="en-US" sz="1600" dirty="0" smtClean="0">
                <a:solidFill>
                  <a:prstClr val="white"/>
                </a:solidFill>
                <a:latin typeface="Cambria" panose="02040503050406030204" pitchFamily="18" charset="0"/>
              </a:rPr>
              <a:t>CD</a:t>
            </a:r>
            <a:r>
              <a:rPr lang="ru-RU" sz="1600" dirty="0" smtClean="0">
                <a:solidFill>
                  <a:prstClr val="white"/>
                </a:solidFill>
                <a:latin typeface="Cambria" panose="02040503050406030204" pitchFamily="18" charset="0"/>
              </a:rPr>
              <a:t>-дисках или по </a:t>
            </a:r>
            <a:r>
              <a:rPr lang="en-US" sz="1600" dirty="0" err="1" smtClean="0">
                <a:solidFill>
                  <a:prstClr val="white"/>
                </a:solidFill>
                <a:latin typeface="Cambria" panose="02040503050406030204" pitchFamily="18" charset="0"/>
              </a:rPr>
              <a:t>VipNet</a:t>
            </a:r>
            <a:r>
              <a:rPr lang="ru-RU" sz="1600" dirty="0" smtClean="0">
                <a:solidFill>
                  <a:prstClr val="white"/>
                </a:solidFill>
                <a:latin typeface="Cambria" panose="02040503050406030204" pitchFamily="18" charset="0"/>
              </a:rPr>
              <a:t> «Деловая почта»</a:t>
            </a:r>
            <a:endParaRPr lang="ru-RU" sz="16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6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25419</TotalTime>
  <Words>1971</Words>
  <Application>Microsoft Office PowerPoint</Application>
  <PresentationFormat>Экран (4:3)</PresentationFormat>
  <Paragraphs>403</Paragraphs>
  <Slides>31</Slides>
  <Notes>30</Notes>
  <HiddenSlides>0</HiddenSlides>
  <MMClips>0</MMClips>
  <ScaleCrop>false</ScaleCrop>
  <HeadingPairs>
    <vt:vector size="4" baseType="variant"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31</vt:i4>
      </vt:variant>
    </vt:vector>
  </HeadingPairs>
  <TitlesOfParts>
    <vt:vector size="43" baseType="lpstr">
      <vt:lpstr>3_Тема Office</vt:lpstr>
      <vt:lpstr>4_Тема Office</vt:lpstr>
      <vt:lpstr>6_Тема Office</vt:lpstr>
      <vt:lpstr>7_Тема Office</vt:lpstr>
      <vt:lpstr>8_Тема Office</vt:lpstr>
      <vt:lpstr>9_Тема Office</vt:lpstr>
      <vt:lpstr>5_Тема Office</vt:lpstr>
      <vt:lpstr>10_Тема Office</vt:lpstr>
      <vt:lpstr>12_Тема Office</vt:lpstr>
      <vt:lpstr>11_Тема Office</vt:lpstr>
      <vt:lpstr>13_Тема Office</vt:lpstr>
      <vt:lpstr>14_Тема Office</vt:lpstr>
      <vt:lpstr>Презентация PowerPoint</vt:lpstr>
      <vt:lpstr>Презентация PowerPoint</vt:lpstr>
      <vt:lpstr>Презентация PowerPoint</vt:lpstr>
      <vt:lpstr>Помещение для руководителя ППЭ (штаб ППЭ)</vt:lpstr>
      <vt:lpstr>Презентация PowerPoint</vt:lpstr>
      <vt:lpstr>Инструктаж (обучение) работников ППЭ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Прием ЭМ руководителем ППЭ от организаторов  в аудитории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ОНФ по независимому мониторингу исполнения указов Президента РФ «Народная экспертиза»</dc:title>
  <dc:creator>Алла Молоствова</dc:creator>
  <cp:lastModifiedBy>Светлана Тихоновская</cp:lastModifiedBy>
  <cp:revision>1913</cp:revision>
  <cp:lastPrinted>2018-05-20T13:57:26Z</cp:lastPrinted>
  <dcterms:created xsi:type="dcterms:W3CDTF">2014-12-02T07:06:06Z</dcterms:created>
  <dcterms:modified xsi:type="dcterms:W3CDTF">2018-05-21T04:47:07Z</dcterms:modified>
</cp:coreProperties>
</file>