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91301" r:id="rId2"/>
    <p:sldMasterId id="2147491327" r:id="rId3"/>
    <p:sldMasterId id="2147491340" r:id="rId4"/>
    <p:sldMasterId id="2147491353" r:id="rId5"/>
  </p:sldMasterIdLst>
  <p:notesMasterIdLst>
    <p:notesMasterId r:id="rId23"/>
  </p:notesMasterIdLst>
  <p:sldIdLst>
    <p:sldId id="371" r:id="rId6"/>
    <p:sldId id="584" r:id="rId7"/>
    <p:sldId id="589" r:id="rId8"/>
    <p:sldId id="588" r:id="rId9"/>
    <p:sldId id="591" r:id="rId10"/>
    <p:sldId id="572" r:id="rId11"/>
    <p:sldId id="573" r:id="rId12"/>
    <p:sldId id="592" r:id="rId13"/>
    <p:sldId id="576" r:id="rId14"/>
    <p:sldId id="590" r:id="rId15"/>
    <p:sldId id="578" r:id="rId16"/>
    <p:sldId id="583" r:id="rId17"/>
    <p:sldId id="579" r:id="rId18"/>
    <p:sldId id="566" r:id="rId19"/>
    <p:sldId id="567" r:id="rId20"/>
    <p:sldId id="537" r:id="rId21"/>
    <p:sldId id="541" r:id="rId22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ack by Diakov" initials="RbD" lastIdx="0" clrIdx="0">
    <p:extLst/>
  </p:cmAuthor>
  <p:cmAuthor id="2" name="Golovin" initials="G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6CCFF"/>
    <a:srgbClr val="339933"/>
    <a:srgbClr val="35307C"/>
    <a:srgbClr val="41C733"/>
    <a:srgbClr val="60C03A"/>
    <a:srgbClr val="83C937"/>
    <a:srgbClr val="85C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343" autoAdjust="0"/>
  </p:normalViewPr>
  <p:slideViewPr>
    <p:cSldViewPr snapToGrid="0">
      <p:cViewPr>
        <p:scale>
          <a:sx n="80" d="100"/>
          <a:sy n="80" d="100"/>
        </p:scale>
        <p:origin x="-1644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7AE8129-DC7F-4E96-9FCD-AEFA08DA608B}" type="datetimeFigureOut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9"/>
            <a:ext cx="5438775" cy="3889375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530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C1AA1-EAF1-4EA0-B6A1-14F19C4D02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58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95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112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D96C626-CC4C-4932-93B8-515688E04DD6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4AE59B-578C-426F-A3DD-7B77A534658C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933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6C626-CC4C-4932-93B8-515688E04DD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0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AE59B-578C-426F-A3DD-7B77A534658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AE59B-578C-426F-A3DD-7B77A534658C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169900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0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954AE59B-578C-426F-A3DD-7B77A534658C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alt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7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8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73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295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6761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750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528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84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9954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07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45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01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965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817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041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637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584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159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202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97988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585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3633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921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898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99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198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860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350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510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5631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3417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530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811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52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4084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56154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5133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47857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404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3280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1806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5390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7620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330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09AA722-7C8A-4B26-89E2-E890D073C59B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FF3284F-DA3C-4AC3-AAB0-4D61EBE10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07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6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F7BB63-88EA-4F9A-99E8-83BB0F183901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93BF248-D526-4AE5-B864-C94D725EF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4897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01A47A-771E-4772-B78D-BF32667BB214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04B7EA-7996-4B66-99EA-756E770BD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5517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8A6FA9-7255-4177-8AAE-E5C1A8E7783B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9F0DCB1-ECF2-47CE-BE64-D8A762900C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507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2963CB-0169-44F5-9934-2D90ABD6A26E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D5D10C8-D241-4BF9-98C2-1B9FA7FDE9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269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3866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460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4885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3162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7F77D0-403C-4FB5-B461-32DB50506BC2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D66B64-B541-4CFC-BC28-2BE347D8EE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5735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264099-373A-49C5-8ABC-51C07C628B75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530BB3-8168-42F7-9254-C6C7EC9319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819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6A98AF-8538-4350-9F02-3665A5558EBC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F43DE2-5DEE-4B40-B198-56B3F1184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0984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37D52E9-13A6-4D1E-BCC6-3F87CA9AD3DB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6559CB-A210-4FFC-9946-0F361F1746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50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22D8EC-FCFD-414D-ACA1-E98C41C2786A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F432DD-7154-4BD5-A0CB-AD8F472E5C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30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EF1D78-FC40-44F1-8A37-615680C5F78F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934F54-EDB3-4432-A34F-8ED70E7891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85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CC768-F0F3-43CE-927C-B9B507757089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9D72C0-B9B8-4B52-8E87-E242C78B7D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05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289" r:id="rId1"/>
    <p:sldLayoutId id="2147491290" r:id="rId2"/>
    <p:sldLayoutId id="2147491291" r:id="rId3"/>
    <p:sldLayoutId id="2147491292" r:id="rId4"/>
    <p:sldLayoutId id="2147491293" r:id="rId5"/>
    <p:sldLayoutId id="2147491294" r:id="rId6"/>
    <p:sldLayoutId id="2147491295" r:id="rId7"/>
    <p:sldLayoutId id="2147491296" r:id="rId8"/>
    <p:sldLayoutId id="2147491297" r:id="rId9"/>
    <p:sldLayoutId id="2147491298" r:id="rId10"/>
    <p:sldLayoutId id="2147491299" r:id="rId11"/>
    <p:sldLayoutId id="2147491300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30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02" r:id="rId1"/>
    <p:sldLayoutId id="2147491303" r:id="rId2"/>
    <p:sldLayoutId id="2147491304" r:id="rId3"/>
    <p:sldLayoutId id="2147491305" r:id="rId4"/>
    <p:sldLayoutId id="2147491306" r:id="rId5"/>
    <p:sldLayoutId id="2147491307" r:id="rId6"/>
    <p:sldLayoutId id="2147491308" r:id="rId7"/>
    <p:sldLayoutId id="2147491309" r:id="rId8"/>
    <p:sldLayoutId id="2147491310" r:id="rId9"/>
    <p:sldLayoutId id="2147491311" r:id="rId10"/>
    <p:sldLayoutId id="2147491312" r:id="rId11"/>
    <p:sldLayoutId id="2147491313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54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28" r:id="rId1"/>
    <p:sldLayoutId id="2147491329" r:id="rId2"/>
    <p:sldLayoutId id="2147491330" r:id="rId3"/>
    <p:sldLayoutId id="2147491331" r:id="rId4"/>
    <p:sldLayoutId id="2147491332" r:id="rId5"/>
    <p:sldLayoutId id="2147491333" r:id="rId6"/>
    <p:sldLayoutId id="2147491334" r:id="rId7"/>
    <p:sldLayoutId id="2147491335" r:id="rId8"/>
    <p:sldLayoutId id="2147491336" r:id="rId9"/>
    <p:sldLayoutId id="2147491337" r:id="rId10"/>
    <p:sldLayoutId id="2147491338" r:id="rId11"/>
    <p:sldLayoutId id="2147491339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49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41" r:id="rId1"/>
    <p:sldLayoutId id="2147491342" r:id="rId2"/>
    <p:sldLayoutId id="2147491343" r:id="rId3"/>
    <p:sldLayoutId id="2147491344" r:id="rId4"/>
    <p:sldLayoutId id="2147491345" r:id="rId5"/>
    <p:sldLayoutId id="2147491346" r:id="rId6"/>
    <p:sldLayoutId id="2147491347" r:id="rId7"/>
    <p:sldLayoutId id="2147491348" r:id="rId8"/>
    <p:sldLayoutId id="2147491349" r:id="rId9"/>
    <p:sldLayoutId id="2147491350" r:id="rId10"/>
    <p:sldLayoutId id="2147491351" r:id="rId11"/>
    <p:sldLayoutId id="2147491352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F10A86-56F2-49A7-8CC7-6F536C61F3D8}" type="datetime1">
              <a:rPr lang="ru-RU"/>
              <a:pPr>
                <a:defRPr/>
              </a:pPr>
              <a:t>13.05.2018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831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2FD32B-75F8-4484-9B40-1CB52DA7B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07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54" r:id="rId1"/>
    <p:sldLayoutId id="2147491355" r:id="rId2"/>
    <p:sldLayoutId id="2147491356" r:id="rId3"/>
    <p:sldLayoutId id="2147491357" r:id="rId4"/>
    <p:sldLayoutId id="2147491358" r:id="rId5"/>
    <p:sldLayoutId id="2147491359" r:id="rId6"/>
    <p:sldLayoutId id="2147491360" r:id="rId7"/>
    <p:sldLayoutId id="2147491361" r:id="rId8"/>
    <p:sldLayoutId id="2147491362" r:id="rId9"/>
    <p:sldLayoutId id="2147491363" r:id="rId10"/>
    <p:sldLayoutId id="2147491364" r:id="rId11"/>
    <p:sldLayoutId id="2147491365" r:id="rId12"/>
  </p:sldLayoutIdLst>
  <p:hf sldNum="0" hdr="0" ftr="0" dt="0"/>
  <p:txStyles>
    <p:titleStyle>
      <a:lvl1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2pPr>
      <a:lvl3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3pPr>
      <a:lvl4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4pPr>
      <a:lvl5pPr algn="l" defTabSz="6318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 Light" panose="020F0302020204030204" pitchFamily="34" charset="0"/>
        </a:defRPr>
      </a:lvl5pPr>
      <a:lvl6pPr marL="422041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6pPr>
      <a:lvl7pPr marL="844083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7pPr>
      <a:lvl8pPr marL="1266124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8pPr>
      <a:lvl9pPr marL="1688165" algn="l" defTabSz="633062" rtl="0" fontAlgn="base">
        <a:lnSpc>
          <a:spcPct val="90000"/>
        </a:lnSpc>
        <a:spcBef>
          <a:spcPct val="0"/>
        </a:spcBef>
        <a:spcAft>
          <a:spcPct val="0"/>
        </a:spcAft>
        <a:defRPr sz="3046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57163" indent="-157163" algn="l" defTabSz="631825" rtl="0" eaLnBrk="0" fontAlgn="base" hangingPunct="0">
        <a:lnSpc>
          <a:spcPct val="90000"/>
        </a:lnSpc>
        <a:spcBef>
          <a:spcPts val="688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63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064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631825" rtl="0" eaLnBrk="0" fontAlgn="base" hangingPunct="0">
        <a:lnSpc>
          <a:spcPct val="90000"/>
        </a:lnSpc>
        <a:spcBef>
          <a:spcPts val="35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42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8.jpeg"/><Relationship Id="rId12" Type="http://schemas.openxmlformats.org/officeDocument/2006/relationships/image" Target="../media/image41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jpeg"/><Relationship Id="rId11" Type="http://schemas.openxmlformats.org/officeDocument/2006/relationships/image" Target="../media/image40.jpeg"/><Relationship Id="rId5" Type="http://schemas.openxmlformats.org/officeDocument/2006/relationships/image" Target="../media/image36.jpeg"/><Relationship Id="rId10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Box 2"/>
          <p:cNvSpPr txBox="1">
            <a:spLocks noChangeArrowheads="1"/>
          </p:cNvSpPr>
          <p:nvPr/>
        </p:nvSpPr>
        <p:spPr bwMode="auto">
          <a:xfrm>
            <a:off x="457200" y="1203466"/>
            <a:ext cx="8369300" cy="39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ru-RU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Взаимодействие членов ГЭК </a:t>
            </a:r>
            <a:br>
              <a:rPr lang="ru-RU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с работниками ППЭ ЕГЭ, применяющих технологии печати полного комплекта ЭМ и перевода бланков участников экзамена </a:t>
            </a:r>
            <a:br>
              <a:rPr lang="ru-RU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в электронный вид в ППЭ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bg1"/>
                </a:solidFill>
                <a:latin typeface="Cambria" panose="02040503050406030204" pitchFamily="18" charset="0"/>
              </a:rPr>
              <a:t>(члены ГЭК)</a:t>
            </a:r>
            <a:endParaRPr lang="ru-RU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60771" name="TextBox 1"/>
          <p:cNvSpPr txBox="1">
            <a:spLocks noChangeArrowheads="1"/>
          </p:cNvSpPr>
          <p:nvPr/>
        </p:nvSpPr>
        <p:spPr bwMode="auto">
          <a:xfrm>
            <a:off x="3352800" y="5579109"/>
            <a:ext cx="57705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688"/>
              </a:spcBef>
              <a:buFont typeface="Arial" charset="0"/>
              <a:buChar char="•"/>
              <a:defRPr sz="1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35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50"/>
              </a:spcBef>
              <a:spcAft>
                <a:spcPct val="0"/>
              </a:spcAft>
              <a:buFont typeface="Arial" charset="0"/>
              <a:buChar char="•"/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Тихоновская Светлана Николаевна,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ачальник отдела ГИА Регионального центра </a:t>
            </a:r>
            <a:b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оценки качества образования Орловской области </a:t>
            </a: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9392" y="-59375"/>
            <a:ext cx="8122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Подача апелляции </a:t>
            </a: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о нарушении установленного порядка </a:t>
            </a:r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 проведения ГИА-11</a:t>
            </a:r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2" y="1650669"/>
            <a:ext cx="3445576" cy="433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041" y="1650669"/>
            <a:ext cx="3386819" cy="4339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41951" y="793760"/>
            <a:ext cx="4235043" cy="750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Форма ППЭ-02 «Апелляция о нарушении установленного порядка проведения ГИА»</a:t>
            </a:r>
            <a:endParaRPr lang="ru-RU" sz="1400" dirty="0">
              <a:solidFill>
                <a:srgbClr val="006AB3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29394" y="793760"/>
            <a:ext cx="4235043" cy="7500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6AB3"/>
                </a:solidFill>
                <a:latin typeface="Cambria" panose="02040503050406030204" pitchFamily="18" charset="0"/>
              </a:rPr>
              <a:t>Форма ППЭ-03 «Протокол рассмотрения апелляции о нарушении установленного порядка проведения ГИА»</a:t>
            </a:r>
            <a:endParaRPr lang="ru-RU" sz="1400" dirty="0">
              <a:solidFill>
                <a:srgbClr val="006AB3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2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-125131"/>
            <a:ext cx="9108504" cy="1070992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Контроль приема ЭМ руководителем ППЭ </a:t>
            </a:r>
            <a:b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от организаторов в аудитории</a:t>
            </a:r>
            <a:endParaRPr lang="ru-RU" alt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62546" y="792825"/>
            <a:ext cx="7291450" cy="1150718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Прием ЭМ 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проводится </a:t>
            </a: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за специально отведенным столом, 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находящимся в </a:t>
            </a:r>
            <a:r>
              <a:rPr lang="ru-RU" dirty="0">
                <a:solidFill>
                  <a:schemeClr val="bg1"/>
                </a:solidFill>
                <a:latin typeface="Cambria" panose="02040503050406030204" pitchFamily="18" charset="0"/>
              </a:rPr>
              <a:t>зоне видимости камер 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видеонаблюдения </a:t>
            </a:r>
            <a:b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в присутствии члена ГЭК.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Руководитель ППЭ принимает от организаторов:</a:t>
            </a:r>
            <a:endParaRPr lang="ru-R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4935" y="2042556"/>
            <a:ext cx="8809061" cy="4572000"/>
          </a:xfrm>
          <a:prstGeom prst="roundRect">
            <a:avLst>
              <a:gd name="adj" fmla="val 762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запечатанный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ВДП со всеми типами бланков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 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(бланками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регистрации, бланками ответов № 1, бланками ответов № 2 (лист 1 и лист 2), в том числе с ДБО № 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2);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КИМ участников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ЕГЭ вместе с контрольными листами,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вложенные в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стандартный сейф-пакет с заполненным сопроводительным бланком (</a:t>
            </a:r>
            <a:r>
              <a:rPr lang="ru-RU" sz="1500" u="sng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 сопроводительном бланке указывается время упаковки КИМ в аудитории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);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электронный носитель в сейф-пакете, в котором он был выдан (принимается по форме </a:t>
            </a:r>
            <a:b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ППЭ-14-04 «Ведомость материалов доставочного сейф-пакета» под подпись ответственного организатора);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ВДП с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испорченными комплектами ЭМ;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запечатанный конверт с использованными черновиками;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неиспользованные черновики;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формы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ППЭ:</a:t>
            </a:r>
          </a:p>
          <a:p>
            <a:pPr algn="just">
              <a:spcBef>
                <a:spcPts val="0"/>
              </a:spcBef>
            </a:pP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ППЭ-05-02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«Протокол проведения ГИА в аудитории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»; </a:t>
            </a:r>
          </a:p>
          <a:p>
            <a:pPr algn="just">
              <a:spcBef>
                <a:spcPts val="0"/>
              </a:spcBef>
            </a:pP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ППЭ-12-02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«Ведомость коррекции персональных данных участников ГИА в аудитории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 </a:t>
            </a:r>
            <a:b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(при наличии);</a:t>
            </a:r>
          </a:p>
          <a:p>
            <a:pPr algn="just">
              <a:spcBef>
                <a:spcPts val="0"/>
              </a:spcBef>
            </a:pP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ППЭ-12-03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«Ведомость использования дополнительных бланков ответов № 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2»;</a:t>
            </a:r>
          </a:p>
          <a:p>
            <a:pPr algn="just">
              <a:spcBef>
                <a:spcPts val="0"/>
              </a:spcBef>
            </a:pP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ППЭ-12-04-МАШ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«Ведомость учета времени отсутствия участников ГИА в аудитории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»;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неиспользованные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ДБО № 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2;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протокол печати ЭМ на Станции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печати;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служебные 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записки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иные акты (</a:t>
            </a:r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</a:rPr>
              <a:t>при наличии) </a:t>
            </a:r>
            <a:endParaRPr lang="ru-RU" sz="15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5" y="792825"/>
            <a:ext cx="1434480" cy="115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9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5250" y="19050"/>
            <a:ext cx="8920698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Перед сканированием ЭМ проконтролировать: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9496" y="878401"/>
            <a:ext cx="6279909" cy="1320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наличие во всех бланках ответов № 1 в поле «Количество заполненных полей «Замена ошибочных ответов» проставленного числа количества замен и подписи ответственного организатора (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случае отсутствия замен организатор ставит «0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</a:t>
            </a: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593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6634383" y="878401"/>
            <a:ext cx="2381565" cy="1320170"/>
            <a:chOff x="2921520" y="3494871"/>
            <a:chExt cx="4487471" cy="1189156"/>
          </a:xfrm>
        </p:grpSpPr>
        <p:pic>
          <p:nvPicPr>
            <p:cNvPr id="32" name="Рисунок 9" descr="otv_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28"/>
            <a:stretch>
              <a:fillRect/>
            </a:stretch>
          </p:blipFill>
          <p:spPr bwMode="auto">
            <a:xfrm>
              <a:off x="2921520" y="3494871"/>
              <a:ext cx="4487471" cy="1189156"/>
            </a:xfrm>
            <a:prstGeom prst="rect">
              <a:avLst/>
            </a:prstGeom>
            <a:noFill/>
            <a:ln w="19050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4988049" y="4299781"/>
              <a:ext cx="172192" cy="24938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362974" y="4299780"/>
              <a:ext cx="1305130" cy="249384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574475" y="4129832"/>
              <a:ext cx="3188522" cy="130630"/>
            </a:xfrm>
            <a:prstGeom prst="rect">
              <a:avLst/>
            </a:prstGeom>
            <a:noFill/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989141" y="4299781"/>
              <a:ext cx="942175" cy="249383"/>
            </a:xfrm>
            <a:prstGeom prst="rect">
              <a:avLst/>
            </a:prstGeom>
            <a:noFill/>
            <a:ln w="28575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5445401" y="2554604"/>
            <a:ext cx="3632501" cy="15631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правильность комплектования бланков участников ЕГЭ: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 стопка – бланки регистрации;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 стопка – бланки ответов № 1;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 стопка – бланки ответов № 2 (лист 1, лист 2, ДБО № 2 при наличии)</a:t>
            </a:r>
            <a:endParaRPr lang="ru-RU" sz="1593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" y="3461804"/>
            <a:ext cx="687283" cy="971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73" y="3614204"/>
            <a:ext cx="687283" cy="971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73" y="3766604"/>
            <a:ext cx="687283" cy="971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9" y="3461804"/>
            <a:ext cx="687283" cy="971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49" y="3614204"/>
            <a:ext cx="687283" cy="971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49" y="3766604"/>
            <a:ext cx="687283" cy="9710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TextBox 47"/>
          <p:cNvSpPr txBox="1"/>
          <p:nvPr/>
        </p:nvSpPr>
        <p:spPr>
          <a:xfrm>
            <a:off x="51173" y="2948338"/>
            <a:ext cx="83968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ambria" panose="02040503050406030204" pitchFamily="18" charset="0"/>
              </a:rPr>
              <a:t>Бланки регистрации</a:t>
            </a:r>
            <a:endParaRPr lang="ru-RU" sz="800" dirty="0">
              <a:latin typeface="Cambria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53107" y="2956356"/>
            <a:ext cx="839683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Cambria" panose="02040503050406030204" pitchFamily="18" charset="0"/>
              </a:rPr>
              <a:t>Бланки ответов №1</a:t>
            </a:r>
            <a:endParaRPr lang="ru-RU" sz="800" dirty="0">
              <a:latin typeface="Cambria" panose="020405030504060302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61102" y="2283017"/>
            <a:ext cx="182051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Бланки ответов №2 лист 1 и 2, ДБО № 2 (при наличии)</a:t>
            </a:r>
            <a:endParaRPr lang="ru-RU" sz="900" dirty="0">
              <a:latin typeface="Cambria" panose="020405030504060302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60423" y="3588956"/>
            <a:ext cx="805907" cy="238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Cambria" panose="02040503050406030204" pitchFamily="18" charset="0"/>
              </a:rPr>
              <a:t>1 участник</a:t>
            </a:r>
            <a:endParaRPr lang="ru-RU" sz="900" dirty="0">
              <a:latin typeface="Cambria" panose="020405030504060302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847820" y="3133260"/>
            <a:ext cx="752755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ambria" panose="02040503050406030204" pitchFamily="18" charset="0"/>
              </a:rPr>
              <a:t>2</a:t>
            </a:r>
            <a:r>
              <a:rPr lang="ru-RU" sz="900" dirty="0" smtClean="0">
                <a:latin typeface="Cambria" panose="02040503050406030204" pitchFamily="18" charset="0"/>
              </a:rPr>
              <a:t> участник</a:t>
            </a:r>
            <a:endParaRPr lang="ru-RU" sz="900" dirty="0">
              <a:latin typeface="Cambria" panose="02040503050406030204" pitchFamily="18" charset="0"/>
            </a:endParaRPr>
          </a:p>
        </p:txBody>
      </p:sp>
      <p:sp>
        <p:nvSpPr>
          <p:cNvPr id="58" name="Правая фигурная скобка 57"/>
          <p:cNvSpPr/>
          <p:nvPr/>
        </p:nvSpPr>
        <p:spPr>
          <a:xfrm rot="19689062">
            <a:off x="3095723" y="2651570"/>
            <a:ext cx="291883" cy="609928"/>
          </a:xfrm>
          <a:prstGeom prst="righ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468626" y="2710031"/>
            <a:ext cx="755571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Cambria" panose="02040503050406030204" pitchFamily="18" charset="0"/>
              </a:rPr>
              <a:t>3</a:t>
            </a:r>
            <a:r>
              <a:rPr lang="ru-RU" sz="900" dirty="0" smtClean="0">
                <a:latin typeface="Cambria" panose="02040503050406030204" pitchFamily="18" charset="0"/>
              </a:rPr>
              <a:t> участник</a:t>
            </a:r>
            <a:endParaRPr lang="ru-RU" sz="900" dirty="0">
              <a:latin typeface="Cambria" panose="02040503050406030204" pitchFamily="18" charset="0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78" y="2724527"/>
            <a:ext cx="676069" cy="98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2160232" y="2710483"/>
            <a:ext cx="7750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C00000"/>
                </a:solidFill>
                <a:latin typeface="Arial Black" pitchFamily="34" charset="0"/>
              </a:rPr>
              <a:t>ДБО № 2</a:t>
            </a:r>
            <a:endParaRPr lang="ru-RU" sz="9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82" y="2907574"/>
            <a:ext cx="733944" cy="1036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119" y="3080403"/>
            <a:ext cx="691332" cy="976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7" name="TextBox 66"/>
          <p:cNvSpPr txBox="1"/>
          <p:nvPr/>
        </p:nvSpPr>
        <p:spPr>
          <a:xfrm>
            <a:off x="2914930" y="3061775"/>
            <a:ext cx="331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endParaRPr lang="ru-RU" sz="9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804212" y="2890315"/>
            <a:ext cx="331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C00000"/>
                </a:solidFill>
                <a:latin typeface="Arial Black" pitchFamily="34" charset="0"/>
              </a:rPr>
              <a:t>2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11" y="3270875"/>
            <a:ext cx="733944" cy="1036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48" y="3443704"/>
            <a:ext cx="691332" cy="976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" name="TextBox 70"/>
          <p:cNvSpPr txBox="1"/>
          <p:nvPr/>
        </p:nvSpPr>
        <p:spPr>
          <a:xfrm>
            <a:off x="3442739" y="3433366"/>
            <a:ext cx="331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endParaRPr lang="ru-RU" sz="9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332021" y="3264250"/>
            <a:ext cx="331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C0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73" name="Правая фигурная скобка 72"/>
          <p:cNvSpPr/>
          <p:nvPr/>
        </p:nvSpPr>
        <p:spPr>
          <a:xfrm rot="19829925">
            <a:off x="4375885" y="3620757"/>
            <a:ext cx="200137" cy="596583"/>
          </a:xfrm>
          <a:prstGeom prst="righ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74" name="Правая фигурная скобка 73"/>
          <p:cNvSpPr/>
          <p:nvPr/>
        </p:nvSpPr>
        <p:spPr>
          <a:xfrm rot="19596376">
            <a:off x="3673123" y="3190254"/>
            <a:ext cx="113575" cy="430044"/>
          </a:xfrm>
          <a:prstGeom prst="righ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73" y="3670221"/>
            <a:ext cx="676069" cy="983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3498653" y="3661787"/>
            <a:ext cx="8077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C00000"/>
                </a:solidFill>
                <a:latin typeface="Arial Black" pitchFamily="34" charset="0"/>
              </a:rPr>
              <a:t>ДБО № 2</a:t>
            </a:r>
            <a:endParaRPr lang="ru-RU" sz="9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77" name="Рисунок 7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147" y="3894103"/>
            <a:ext cx="733944" cy="10369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84" y="4066932"/>
            <a:ext cx="691332" cy="9767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9" name="TextBox 78"/>
          <p:cNvSpPr txBox="1"/>
          <p:nvPr/>
        </p:nvSpPr>
        <p:spPr>
          <a:xfrm>
            <a:off x="4187175" y="4050398"/>
            <a:ext cx="331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C00000"/>
                </a:solidFill>
                <a:latin typeface="Arial Black" pitchFamily="34" charset="0"/>
              </a:rPr>
              <a:t>1</a:t>
            </a:r>
            <a:endParaRPr lang="ru-RU" sz="9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076457" y="3886892"/>
            <a:ext cx="331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C0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6349405" y="1413165"/>
            <a:ext cx="284978" cy="2426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>
            <a:off x="4845132" y="3129090"/>
            <a:ext cx="521198" cy="3255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69496" y="5198626"/>
            <a:ext cx="3571159" cy="827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правильность оформления дополнительных  бланков ответов № 2 </a:t>
            </a:r>
            <a:endParaRPr lang="ru-RU" sz="1593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41" y="4349095"/>
            <a:ext cx="4306008" cy="1681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3902547" y="5474525"/>
            <a:ext cx="573406" cy="344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3685" y="-148881"/>
            <a:ext cx="9034819" cy="1070992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/>
            </a:r>
            <a:b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Завершение экзамена: сканирование </a:t>
            </a:r>
            <a:r>
              <a:rPr lang="ru-RU" alt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ЭМ в штабе ППЭ </a:t>
            </a:r>
            <a:br>
              <a:rPr lang="ru-RU" altLang="ru-RU" sz="24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alt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и передача образов бланков в </a:t>
            </a:r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ОРЦОКО</a:t>
            </a:r>
            <a:r>
              <a:rPr lang="ru-RU" altLang="ru-RU" sz="2400" dirty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  <a:t/>
            </a:r>
            <a:br>
              <a:rPr lang="ru-RU" altLang="ru-RU" sz="2400" dirty="0">
                <a:solidFill>
                  <a:schemeClr val="bg1"/>
                </a:solidFill>
                <a:latin typeface="Cambria" panose="02040503050406030204" pitchFamily="18" charset="0"/>
                <a:cs typeface="Calibri" pitchFamily="34" charset="0"/>
              </a:rPr>
            </a:br>
            <a:endParaRPr lang="ru-RU" sz="2400" dirty="0">
              <a:solidFill>
                <a:schemeClr val="bg1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634" y="795276"/>
            <a:ext cx="8526483" cy="5825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93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штабе ППЭ ВДП </a:t>
            </a:r>
            <a:r>
              <a:rPr lang="ru-RU" sz="1593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бланками участников ЕГЭ </a:t>
            </a: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вскрываются и передаются </a:t>
            </a:r>
            <a:r>
              <a:rPr lang="ru-RU" sz="1593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руководителем ППЭ техническому специалисту для </a:t>
            </a: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сканирования в присутствии члена ГЭК</a:t>
            </a:r>
            <a:endParaRPr lang="ru-RU" sz="1593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бъект 4"/>
          <p:cNvSpPr>
            <a:spLocks noGrp="1"/>
          </p:cNvSpPr>
          <p:nvPr>
            <p:ph idx="1"/>
          </p:nvPr>
        </p:nvSpPr>
        <p:spPr>
          <a:xfrm>
            <a:off x="320634" y="1684638"/>
            <a:ext cx="6448301" cy="11955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ru-RU" sz="1593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Технический специалист обеспечивает качественное сканирование  сначала бланков </a:t>
            </a: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1593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ЕГЭ,  потом форм </a:t>
            </a: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 </a:t>
            </a: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1593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возвращает их руководителю </a:t>
            </a: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ППЭ. Член ГЭК контролирует количество отсканированных бланков по аудиториям на «</a:t>
            </a:r>
            <a:r>
              <a:rPr lang="ru-RU" sz="1593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</a:t>
            </a: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танции сканирования» с количеством из формы ППЭ-13-02-МАШ</a:t>
            </a:r>
            <a:endParaRPr lang="ru-RU" sz="1593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1304" y="3256939"/>
            <a:ext cx="6875813" cy="10728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93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В случае корректности всех данных технический специалист экспортирует </a:t>
            </a: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sz="1593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образы бланков и форм ППЭ </a:t>
            </a: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1593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зашифрованном виде </a:t>
            </a: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1593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ОРЦОКО (</a:t>
            </a:r>
            <a:r>
              <a:rPr lang="ru-RU" sz="1593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технический специалист </a:t>
            </a:r>
            <a:r>
              <a:rPr lang="ru-RU" sz="1593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1593" u="sng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член ГЭК </a:t>
            </a:r>
            <a:r>
              <a:rPr lang="ru-RU" sz="1593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несут полную ответственность за экспортируемые </a:t>
            </a:r>
            <a:r>
              <a:rPr lang="ru-RU" sz="1593" u="sng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данные</a:t>
            </a:r>
            <a:r>
              <a:rPr lang="ru-RU" sz="1593" u="sng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ru-RU" sz="1593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634" y="4666527"/>
            <a:ext cx="8526483" cy="827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93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Член </a:t>
            </a: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ГЭК, руководитель ППЭ </a:t>
            </a:r>
            <a:r>
              <a:rPr lang="ru-RU" sz="1593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технический специалист ожидают в штабе ППЭ подтверждения от </a:t>
            </a: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ОРЦОКО факта </a:t>
            </a:r>
            <a:r>
              <a:rPr lang="ru-RU" sz="1593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успешного получения и расшифровки переданного пакета </a:t>
            </a: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</a:t>
            </a:r>
            <a:r>
              <a:rPr lang="ru-RU" sz="1593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электронными образами бланков и форм </a:t>
            </a:r>
            <a:r>
              <a:rPr lang="ru-RU" sz="1593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ППЭ</a:t>
            </a:r>
            <a:endParaRPr lang="ru-RU" sz="1593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297359" y="1443348"/>
            <a:ext cx="288032" cy="1800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284877" y="2986051"/>
            <a:ext cx="288032" cy="1800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4302252" y="4400865"/>
            <a:ext cx="288032" cy="18002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0633" y="5617518"/>
            <a:ext cx="8526483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12F4B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ВАЖНО!!!</a:t>
            </a: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</a:t>
            </a: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орма </a:t>
            </a:r>
            <a:r>
              <a:rPr lang="ru-RU" alt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ППЭ-12-04-МАШ </a:t>
            </a:r>
            <a:r>
              <a:rPr lang="ru-RU" altLang="ru-RU" sz="1400" b="1" dirty="0">
                <a:solidFill>
                  <a:srgbClr val="003399"/>
                </a:solidFill>
                <a:latin typeface="Cambria" panose="02040503050406030204" pitchFamily="18" charset="0"/>
              </a:rPr>
              <a:t>«Ведомость учета времени отсутствия участников ГИА </a:t>
            </a:r>
            <a:r>
              <a:rPr lang="ru-RU" alt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alt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1400" b="1" dirty="0">
                <a:solidFill>
                  <a:srgbClr val="003399"/>
                </a:solidFill>
                <a:latin typeface="Cambria" panose="02040503050406030204" pitchFamily="18" charset="0"/>
              </a:rPr>
              <a:t>аудитории</a:t>
            </a:r>
            <a:r>
              <a:rPr lang="ru-RU" alt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» сканируется из каждой аудитории проведения экзаменов. В случае отсутствия выходов участников из аудитории в форме заполняются регистрационные поля, </a:t>
            </a:r>
            <a:br>
              <a:rPr lang="ru-RU" alt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alt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№ страницы и подписи организаторов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06" y="1433368"/>
            <a:ext cx="1955911" cy="173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4" y="3042235"/>
            <a:ext cx="1543792" cy="139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7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6833" y="31899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Упаковка ЭМ в штабе ППЭ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84106" y="1935678"/>
            <a:ext cx="2000955" cy="855927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1400" spc="-1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Все </a:t>
            </a:r>
            <a:r>
              <a:rPr lang="ru-RU" sz="1400" spc="-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ВДП с</a:t>
            </a:r>
            <a:r>
              <a:rPr lang="ru-RU" sz="1400" spc="-2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бланками 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  <a:p>
            <a:pPr marL="127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и формы – </a:t>
            </a:r>
            <a:b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</a:b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 сейф-пакет большой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303813" y="1935678"/>
            <a:ext cx="2790701" cy="855927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1400" spc="-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ВДП с </a:t>
            </a: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испорченными/</a:t>
            </a:r>
            <a:b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</a:b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бракованными</a:t>
            </a:r>
            <a:r>
              <a:rPr lang="ru-RU" sz="1400" spc="2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ЭМ,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  <a:p>
            <a:pPr marL="635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spc="-1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использованные</a:t>
            </a:r>
            <a:r>
              <a:rPr lang="ru-RU" sz="140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140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1400" spc="-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диски </a:t>
            </a: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– </a:t>
            </a: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/>
            </a:r>
            <a:b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</a:br>
            <a:r>
              <a:rPr lang="ru-RU" sz="1400" spc="-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 </a:t>
            </a:r>
            <a:r>
              <a:rPr lang="ru-RU" sz="1400" spc="-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сейф-пакет стандартный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207499" y="1935678"/>
            <a:ext cx="1899809" cy="855927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1400" spc="-1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Неиспользованные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  <a:p>
            <a:pPr marL="127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spc="-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диски </a:t>
            </a:r>
            <a:r>
              <a:rPr lang="ru-RU" sz="1400" spc="-1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–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  <a:p>
            <a:pPr marL="635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spc="-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в сейф-пакет стандартный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pic>
        <p:nvPicPr>
          <p:cNvPr id="26" name="Picture 2" descr="https://pp.userapi.com/c824500/v824500821/105e41/2y3Vs_C8yo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673" r="4989"/>
          <a:stretch/>
        </p:blipFill>
        <p:spPr bwMode="auto">
          <a:xfrm>
            <a:off x="257713" y="3137862"/>
            <a:ext cx="1927348" cy="25759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7232072" y="1935678"/>
            <a:ext cx="1756849" cy="855927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95"/>
              </a:spcBef>
              <a:spcAft>
                <a:spcPts val="0"/>
              </a:spcAft>
            </a:pP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Сейф-пакеты стандартные </a:t>
            </a:r>
            <a: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/>
            </a:r>
            <a:br>
              <a:rPr lang="ru-RU" sz="1400" spc="-10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</a:br>
            <a:r>
              <a:rPr lang="ru-RU" sz="1400" spc="-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с</a:t>
            </a:r>
            <a:r>
              <a:rPr lang="ru-RU" sz="1400" spc="-15" dirty="0" smtClean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1400" spc="-1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КИМ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  <a:p>
            <a:pPr marL="127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spc="-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из</a:t>
            </a:r>
            <a:r>
              <a:rPr lang="ru-RU" sz="1400" spc="-20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 </a:t>
            </a:r>
            <a:r>
              <a:rPr lang="ru-RU" sz="1400" spc="-15" dirty="0">
                <a:solidFill>
                  <a:srgbClr val="2B4976"/>
                </a:solidFill>
                <a:latin typeface="Cambria" panose="02040503050406030204" pitchFamily="18" charset="0"/>
                <a:cs typeface="Calibri"/>
              </a:rPr>
              <a:t>аудиторий</a:t>
            </a: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pic>
        <p:nvPicPr>
          <p:cNvPr id="29" name="Picture 2" descr="https://pp.userapi.com/c824500/v824500821/105e41/2y3Vs_C8yo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673" r="4281" b="-1"/>
          <a:stretch/>
        </p:blipFill>
        <p:spPr bwMode="auto">
          <a:xfrm>
            <a:off x="3019668" y="3063455"/>
            <a:ext cx="1528574" cy="201584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pp.userapi.com/c824500/v824500821/105e41/2y3Vs_C8yo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673" r="4281"/>
          <a:stretch/>
        </p:blipFill>
        <p:spPr bwMode="auto">
          <a:xfrm>
            <a:off x="5373751" y="3035794"/>
            <a:ext cx="1549550" cy="204350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349514"/>
              </p:ext>
            </p:extLst>
          </p:nvPr>
        </p:nvGraphicFramePr>
        <p:xfrm>
          <a:off x="742575" y="4287353"/>
          <a:ext cx="979343" cy="1115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Лист" r:id="rId8" imgW="5724457" imgH="6743700" progId="">
                  <p:embed/>
                </p:oleObj>
              </mc:Choice>
              <mc:Fallback>
                <p:oleObj name="Лист" r:id="rId8" imgW="5724457" imgH="674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575" y="4287353"/>
                        <a:ext cx="979343" cy="11159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070" y="3934887"/>
            <a:ext cx="848076" cy="99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555" y="3882648"/>
            <a:ext cx="848076" cy="100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 descr="https://pp.userapi.com/c824500/v824500821/105e41/2y3Vs_C8yo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673" r="4281"/>
          <a:stretch/>
        </p:blipFill>
        <p:spPr bwMode="auto">
          <a:xfrm>
            <a:off x="7025197" y="3035793"/>
            <a:ext cx="1549550" cy="204350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pp.userapi.com/c824500/v824500821/105e41/2y3Vs_C8yoA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673" r="4281"/>
          <a:stretch/>
        </p:blipFill>
        <p:spPr bwMode="auto">
          <a:xfrm>
            <a:off x="7264309" y="3634401"/>
            <a:ext cx="1582803" cy="210967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pp.userapi.com/c824500/v824500821/105e41/2y3Vs_C8yoA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673" r="4281"/>
          <a:stretch/>
        </p:blipFill>
        <p:spPr bwMode="auto">
          <a:xfrm>
            <a:off x="7514689" y="4384241"/>
            <a:ext cx="1535138" cy="208570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bject 6"/>
          <p:cNvSpPr/>
          <p:nvPr/>
        </p:nvSpPr>
        <p:spPr>
          <a:xfrm>
            <a:off x="7700357" y="5427094"/>
            <a:ext cx="1146755" cy="75692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object 11"/>
          <p:cNvSpPr/>
          <p:nvPr/>
        </p:nvSpPr>
        <p:spPr>
          <a:xfrm>
            <a:off x="3732127" y="2839082"/>
            <a:ext cx="299963" cy="162477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object 11"/>
          <p:cNvSpPr/>
          <p:nvPr/>
        </p:nvSpPr>
        <p:spPr>
          <a:xfrm>
            <a:off x="6202983" y="2854918"/>
            <a:ext cx="299963" cy="162477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object 11"/>
          <p:cNvSpPr/>
          <p:nvPr/>
        </p:nvSpPr>
        <p:spPr>
          <a:xfrm>
            <a:off x="7709512" y="2839083"/>
            <a:ext cx="299963" cy="162477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object 11"/>
          <p:cNvSpPr/>
          <p:nvPr/>
        </p:nvSpPr>
        <p:spPr>
          <a:xfrm>
            <a:off x="1145181" y="2839084"/>
            <a:ext cx="299963" cy="162477"/>
          </a:xfrm>
          <a:custGeom>
            <a:avLst/>
            <a:gdLst/>
            <a:ahLst/>
            <a:cxnLst/>
            <a:rect l="l" t="t" r="r" b="b"/>
            <a:pathLst>
              <a:path w="216534" h="288289">
                <a:moveTo>
                  <a:pt x="216027" y="179958"/>
                </a:moveTo>
                <a:lnTo>
                  <a:pt x="0" y="179958"/>
                </a:lnTo>
                <a:lnTo>
                  <a:pt x="108013" y="288036"/>
                </a:lnTo>
                <a:lnTo>
                  <a:pt x="216027" y="179958"/>
                </a:lnTo>
                <a:close/>
              </a:path>
              <a:path w="216534" h="288289">
                <a:moveTo>
                  <a:pt x="162013" y="0"/>
                </a:moveTo>
                <a:lnTo>
                  <a:pt x="54000" y="0"/>
                </a:lnTo>
                <a:lnTo>
                  <a:pt x="54000" y="179958"/>
                </a:lnTo>
                <a:lnTo>
                  <a:pt x="162013" y="179958"/>
                </a:lnTo>
                <a:lnTo>
                  <a:pt x="162013" y="0"/>
                </a:lnTo>
                <a:close/>
              </a:path>
            </a:pathLst>
          </a:custGeom>
          <a:solidFill>
            <a:srgbClr val="A8BEDF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mtClean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Объект 3"/>
          <p:cNvSpPr>
            <a:spLocks noGrp="1"/>
          </p:cNvSpPr>
          <p:nvPr>
            <p:ph idx="1"/>
          </p:nvPr>
        </p:nvSpPr>
        <p:spPr>
          <a:xfrm>
            <a:off x="118553" y="800394"/>
            <a:ext cx="8804816" cy="1072858"/>
          </a:xfrm>
          <a:prstGeom prst="rect">
            <a:avLst/>
          </a:prstGeom>
          <a:solidFill>
            <a:srgbClr val="006AB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593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После сканирования руководитель ППЭ совместно с членом ГЭК еще раз пересчитывает все бланки и у</a:t>
            </a:r>
            <a:r>
              <a:rPr lang="ru-RU" sz="1593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паковывают </a:t>
            </a:r>
            <a:r>
              <a:rPr lang="ru-RU" sz="1593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их  </a:t>
            </a:r>
            <a:r>
              <a:rPr lang="ru-RU" sz="1593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1593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 же ВДП, в которых они поступили из </a:t>
            </a:r>
            <a:r>
              <a:rPr lang="ru-RU" sz="1593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аудиторий.</a:t>
            </a:r>
            <a:endParaRPr lang="ru-RU" sz="1593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1593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После подтверждения от ОРЦОКО факта успешного сканирования, материалы комплектуются и упаковываются с сейф-пакеты</a:t>
            </a:r>
            <a:endParaRPr lang="ru-RU" sz="1593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2304" y="5810107"/>
            <a:ext cx="7089769" cy="582595"/>
          </a:xfrm>
          <a:prstGeom prst="rect">
            <a:avLst/>
          </a:prstGeom>
          <a:solidFill>
            <a:srgbClr val="006AB3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93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593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Все сейф-пакеты </a:t>
            </a:r>
            <a:r>
              <a:rPr lang="ru-RU" sz="1593" b="1" dirty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помещаются на хранение в ППЭ и предаются </a:t>
            </a:r>
            <a:r>
              <a:rPr lang="ru-RU" sz="1593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593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593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ОРЦОКО до заседания конфликтной комиссии по данному предмету</a:t>
            </a:r>
            <a:endParaRPr lang="ru-RU" sz="1593" b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1686296" y="4970122"/>
            <a:ext cx="2275475" cy="387449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3671997" y="4888169"/>
            <a:ext cx="313526" cy="483524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985521" y="4689236"/>
            <a:ext cx="1753034" cy="680211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2784048" y="5393196"/>
            <a:ext cx="3628627" cy="369001"/>
          </a:xfrm>
          <a:prstGeom prst="roundRect">
            <a:avLst>
              <a:gd name="adj" fmla="val 3501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95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81990" y="5407317"/>
            <a:ext cx="4063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Опись возвратного сейф-пакета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5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6833" y="21266"/>
            <a:ext cx="8964613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31825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22041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844083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266124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688165" algn="l" defTabSz="633062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46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Опись возвратного сейф-пакета</a:t>
            </a:r>
            <a:endParaRPr lang="ru-RU" altLang="ru-RU" sz="2400" dirty="0">
              <a:solidFill>
                <a:prstClr val="white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5670"/>
              </p:ext>
            </p:extLst>
          </p:nvPr>
        </p:nvGraphicFramePr>
        <p:xfrm>
          <a:off x="515875" y="749300"/>
          <a:ext cx="4839896" cy="5734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Лист" r:id="rId5" imgW="5724576" imgH="6924786" progId="Excel.Sheet.12">
                  <p:embed/>
                </p:oleObj>
              </mc:Choice>
              <mc:Fallback>
                <p:oleObj name="Лист" r:id="rId5" imgW="5724576" imgH="69247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5875" y="749300"/>
                        <a:ext cx="4839896" cy="5734628"/>
                      </a:xfrm>
                      <a:prstGeom prst="rect">
                        <a:avLst/>
                      </a:prstGeom>
                      <a:ln>
                        <a:solidFill>
                          <a:srgbClr val="003399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33901" y="1531911"/>
            <a:ext cx="34319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Данная форма заполняется вручную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членом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ГЭК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совместно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руководителем ППЭ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оле № 1 используется для сейф-пакета с ВДП из аудиторий со всеми типами бланков, форм ППЭ и дополнительных материалов;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оле № 2 – для сейф-пакета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 неиспользованными дисками;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оле № 3 – для ВДП с испорченными/бракованными ЭМ, использованными  дисками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811" y="70210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Телефоны «горячей линии»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733797" y="2769215"/>
            <a:ext cx="7283259" cy="10007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Федеральная «горячая линия»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поддержки представителей ППЭ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</a:t>
            </a: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вопросам видеонаблюдения:</a:t>
            </a:r>
          </a:p>
          <a:p>
            <a:pPr algn="ctr">
              <a:defRPr/>
            </a:pPr>
            <a:r>
              <a:rPr lang="ru-RU" sz="2000" dirty="0">
                <a:solidFill>
                  <a:srgbClr val="003399"/>
                </a:solidFill>
                <a:latin typeface="Cambria" panose="02040503050406030204" pitchFamily="18" charset="0"/>
              </a:rPr>
              <a:t>8 (800) 200-43-12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01881" y="868859"/>
            <a:ext cx="8815175" cy="1779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Федеральная «горячая линия» поддержки представителей ППЭ 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технологий печати полного комплекта ЭМ в ППЭ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сканирования ЭМ в ППЭ, проведения устной части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иностранным языкам: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8 (800) 775-88-43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33" y="2984406"/>
            <a:ext cx="1997719" cy="266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805048" y="4061370"/>
            <a:ext cx="7137118" cy="1745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Региональная «горячая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линия» поддержки представителей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ППЭ:</a:t>
            </a:r>
          </a:p>
          <a:p>
            <a:pPr algn="just"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 техническим вопросам:     А. Д. Астахов             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89103000900;</a:t>
            </a:r>
          </a:p>
          <a:p>
            <a:pPr algn="just">
              <a:defRPr/>
            </a:pPr>
            <a:r>
              <a:rPr lang="ru-RU" b="1" dirty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                                                       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Д. С. </a:t>
            </a:r>
            <a:r>
              <a:rPr lang="ru-RU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Логутеев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        89192642793;</a:t>
            </a:r>
          </a:p>
          <a:p>
            <a:pPr algn="just">
              <a:defRPr/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                                                        С. Е. </a:t>
            </a:r>
            <a:r>
              <a:rPr lang="ru-RU" dirty="0" err="1" smtClean="0">
                <a:solidFill>
                  <a:srgbClr val="2E3192"/>
                </a:solidFill>
                <a:latin typeface="Cambria" panose="02040503050406030204" pitchFamily="18" charset="0"/>
              </a:rPr>
              <a:t>Свободский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   89534763106;</a:t>
            </a:r>
          </a:p>
          <a:p>
            <a:pPr algn="just">
              <a:defRPr/>
            </a:pPr>
            <a:r>
              <a:rPr lang="ru-RU" dirty="0">
                <a:solidFill>
                  <a:srgbClr val="2E3192"/>
                </a:solidFill>
                <a:latin typeface="Cambria" panose="02040503050406030204" pitchFamily="18" charset="0"/>
              </a:rPr>
              <a:t>п</a:t>
            </a: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о методическим вопросам:  С. Н. Тихоновская    89102690595;</a:t>
            </a:r>
          </a:p>
          <a:p>
            <a:pPr algn="just">
              <a:defRPr/>
            </a:pPr>
            <a:r>
              <a:rPr lang="ru-RU" dirty="0" smtClean="0">
                <a:solidFill>
                  <a:srgbClr val="2E3192"/>
                </a:solidFill>
                <a:latin typeface="Cambria" panose="02040503050406030204" pitchFamily="18" charset="0"/>
              </a:rPr>
              <a:t>                                                           М. О. Гридунова       89208137355</a:t>
            </a:r>
            <a:endParaRPr lang="ru-RU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9549" y="2211796"/>
            <a:ext cx="6735762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5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ЖЕЛАЕМ УДАЧИ,</a:t>
            </a:r>
          </a:p>
          <a:p>
            <a:pPr algn="ctr">
              <a:defRPr/>
            </a:pPr>
            <a:endParaRPr lang="ru-RU" sz="3200" b="1" dirty="0">
              <a:solidFill>
                <a:schemeClr val="accent5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chemeClr val="accent5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3200" b="1" dirty="0">
                <a:solidFill>
                  <a:schemeClr val="accent5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5546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Проверка готовности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0926" y="2149935"/>
            <a:ext cx="4502225" cy="8590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контролируют качество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тестовой печати КИМ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всех рабочих станциях печати КИМ </a:t>
            </a:r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каждой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аудитории;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1412" y="1482313"/>
            <a:ext cx="8981385" cy="5958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члены ГЭК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осуществляют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контроль технической готовности ППЭ при участии технического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специалиста: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1410" y="3098894"/>
            <a:ext cx="4481739" cy="8995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подписывают  протокол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технической готовности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каждой аудитории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форма ППЭ-01-01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);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638905" y="3061500"/>
            <a:ext cx="4443891" cy="7029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проводят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тестовую авторизацию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(на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Станции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авторизации) каждого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члена ГЭК, назначенного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 экзамен;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2043" y="819418"/>
            <a:ext cx="8981385" cy="59855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Не ранее 2 календарных дней и не позднее, чем за 1 календарный день до экзамена (13.00 часов)</a:t>
            </a:r>
            <a:endParaRPr lang="ru-RU" sz="1600" b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638906" y="2161312"/>
            <a:ext cx="4454522" cy="8476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проверяют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средства криптозащиты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 всех рабочих станциях печати КИМ в каждой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аудитории;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1410" y="5302464"/>
            <a:ext cx="8981386" cy="7026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к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онтролируют передачу актов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технической готовности со всех рабочих станций печати всех аудиторий 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статуса о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завершении контроля технической готовности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систему мониторинга готовности ППЭ с помощью Станции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авторизации 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ш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табе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ППЭ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649895" y="4476997"/>
            <a:ext cx="4432902" cy="7600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проверяют наличие достаточного количества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бумаги для печати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КИМ в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 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каждой аудитории ППЭ;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638905" y="3847606"/>
            <a:ext cx="4454522" cy="5462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проверяют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наличие дополнительного </a:t>
            </a:r>
            <a:endParaRPr lang="ru-RU" sz="1600" dirty="0" smtClean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резервного) оборудования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;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0926" y="4165054"/>
            <a:ext cx="4481739" cy="89954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подписывают протокол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технической готовности ш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таба ППЭ для сканирования бланков ППЭ (форма ППЭ-01-02);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8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326" y="88126"/>
            <a:ext cx="838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Действия члена ГЭК до 9.00 часов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504" y="814020"/>
            <a:ext cx="6563869" cy="66752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4232" y="814021"/>
            <a:ext cx="1925448" cy="667526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823552" y="851162"/>
            <a:ext cx="6120679" cy="582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Прибытие в ППЭ и передача ЭМ руководителю ППЭ в штабе ППЭ в зоне видимости камер видеонаблюдения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243381" y="886787"/>
            <a:ext cx="1331656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Не позднее </a:t>
            </a: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7.30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9052" y="2264796"/>
            <a:ext cx="6563869" cy="66752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21780" y="2264797"/>
            <a:ext cx="1925448" cy="667526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801100" y="2301938"/>
            <a:ext cx="5946756" cy="5825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получения и распечатки форм ППЭ, назначение </a:t>
            </a:r>
            <a:b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ответственных организаторов руководителем ППЭ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56554" y="2456313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7.30 – 8.00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7034" y="1537895"/>
            <a:ext cx="6563869" cy="66752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9762" y="1537896"/>
            <a:ext cx="1925448" cy="667526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829082" y="1563162"/>
            <a:ext cx="58387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Контроль за размещением ЭМ в сейфе в штабе ППЭ, </a:t>
            </a: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находящемся </a:t>
            </a:r>
            <a:r>
              <a:rPr 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зоне видимости камер видеонаблюдения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284536" y="1622537"/>
            <a:ext cx="1331656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Не позднее 7.30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630" y="2994459"/>
            <a:ext cx="6563869" cy="66752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9358" y="2994460"/>
            <a:ext cx="1925448" cy="667526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78678" y="3043476"/>
            <a:ext cx="5160644" cy="5825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Присутствие при проведении руководителем ППЭ </a:t>
            </a:r>
            <a:b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инструктажа с организаторами ППЭ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210382" y="3174101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8.15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427" y="3721360"/>
            <a:ext cx="6563869" cy="66752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6155" y="3721361"/>
            <a:ext cx="1925448" cy="667526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765475" y="3770377"/>
            <a:ext cx="6182142" cy="5825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Инструктаж медицинского работника, проверка готовности </a:t>
            </a:r>
            <a:b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медицинской комнаты (наличие у медработника паспорта)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232804" y="3865377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8.30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427" y="4467524"/>
            <a:ext cx="6563869" cy="66752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86155" y="4467525"/>
            <a:ext cx="1925448" cy="667526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765475" y="4611541"/>
            <a:ext cx="5943230" cy="3374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за началом видеонаблюдения в аудиториях ППЭ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209054" y="4623416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8.00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4568" y="5212238"/>
            <a:ext cx="6563869" cy="781744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97296" y="5212238"/>
            <a:ext cx="1925448" cy="781743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776616" y="5166255"/>
            <a:ext cx="5988819" cy="8277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Контроль готовности аудиторий ППЭ к экзамену (наличие </a:t>
            </a:r>
            <a:b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бумаги в принтерах, соответствие времени на часах, ПАК </a:t>
            </a:r>
            <a:b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593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станциях печати)</a:t>
            </a:r>
            <a:endParaRPr lang="ru-RU" sz="1593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208320" y="5391880"/>
            <a:ext cx="1331656" cy="30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366" b="1" dirty="0" smtClean="0">
                <a:solidFill>
                  <a:srgbClr val="025B94"/>
                </a:solidFill>
                <a:latin typeface="Cambria" panose="02040503050406030204" pitchFamily="18" charset="0"/>
                <a:cs typeface="Arial" pitchFamily="34" charset="0"/>
              </a:rPr>
              <a:t>8.00 – 9.00</a:t>
            </a:r>
            <a:endParaRPr lang="ru-RU" sz="1366" b="1" dirty="0">
              <a:solidFill>
                <a:srgbClr val="025B94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ihonovskaya\Desktop\27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0" y="3132676"/>
            <a:ext cx="1196516" cy="93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ыгнутая вправо стрелка 1"/>
          <p:cNvSpPr/>
          <p:nvPr/>
        </p:nvSpPr>
        <p:spPr>
          <a:xfrm rot="10430046">
            <a:off x="42809" y="3514528"/>
            <a:ext cx="510152" cy="10916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61794" name="Заголовок 1"/>
          <p:cNvSpPr>
            <a:spLocks noGrp="1"/>
          </p:cNvSpPr>
          <p:nvPr>
            <p:ph type="title"/>
          </p:nvPr>
        </p:nvSpPr>
        <p:spPr>
          <a:xfrm>
            <a:off x="96833" y="0"/>
            <a:ext cx="8964613" cy="681990"/>
          </a:xfrm>
        </p:spPr>
        <p:txBody>
          <a:bodyPr/>
          <a:lstStyle/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itchFamily="18" charset="0"/>
              </a:rPr>
              <a:t>Помещение для руководителя ППЭ (штаб ППЭ)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6833" y="790873"/>
            <a:ext cx="5315139" cy="6126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О  Б  О  Р  У  Д  У  Е  Т  С  Я</a:t>
            </a:r>
            <a:endParaRPr lang="ru-RU" sz="2400" b="1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2" descr="C:\Users\tihonovskaya\Desktop\1534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6" y="2133151"/>
            <a:ext cx="1106013" cy="101176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</p:pic>
      <p:pic>
        <p:nvPicPr>
          <p:cNvPr id="5" name="Picture 3" descr="C:\Users\tihonovskaya\Desktop\rhythm-cmg734nr11-2396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097" y="2291191"/>
            <a:ext cx="958310" cy="92590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ihonovskaya\Desktop\img1481_118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2521094"/>
            <a:ext cx="1411638" cy="261048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tihonovskaya\Desktop\совещание с руководителями ППЭ 2015\камера видеонаблюден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013" y="770293"/>
            <a:ext cx="1177244" cy="633205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ege.orcoko.ru/i/uploads/19.02.2016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5" b="27671"/>
          <a:stretch/>
        </p:blipFill>
        <p:spPr bwMode="auto">
          <a:xfrm>
            <a:off x="2629812" y="2568061"/>
            <a:ext cx="2096861" cy="12077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66961" y="1550497"/>
            <a:ext cx="2009558" cy="55405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телефонной связью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73464" y="1518598"/>
            <a:ext cx="2009558" cy="88021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Компьютером, принтером и</a:t>
            </a:r>
          </a:p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сканером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26513" y="1497828"/>
            <a:ext cx="2009558" cy="6609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сейфом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72505" y="1532791"/>
            <a:ext cx="2009558" cy="6498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часами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45777" y="796282"/>
            <a:ext cx="2137558" cy="6072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600" dirty="0">
                <a:solidFill>
                  <a:srgbClr val="003399"/>
                </a:solidFill>
                <a:latin typeface="Cambria" panose="02040503050406030204" pitchFamily="18" charset="0"/>
              </a:rPr>
              <a:t>видеонаблюдением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Picture 2" descr="C:\Users\User\Desktop\для совещания\cctv решение\главная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15" y="4024506"/>
            <a:ext cx="2009558" cy="135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5220072" y="3287051"/>
            <a:ext cx="2243980" cy="6498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Применение СС</a:t>
            </a:r>
            <a:r>
              <a:rPr lang="en-US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TV</a:t>
            </a:r>
            <a:r>
              <a:rPr lang="ru-RU" sz="16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– </a:t>
            </a:r>
            <a:r>
              <a:rPr lang="ru-RU" sz="1600" b="1" dirty="0">
                <a:solidFill>
                  <a:srgbClr val="2E3192"/>
                </a:solidFill>
                <a:latin typeface="Cambria" panose="02040503050406030204" pitchFamily="18" charset="0"/>
              </a:rPr>
              <a:t>решений в ППЭ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68217" y="4066623"/>
            <a:ext cx="4651854" cy="14791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Руководители ППЭ, члены ГЭК, общественные наблюдатели,  руководители ОО, на базе которой расположен ППЭ,  сотрудники полиции, представители СМИ, должностные лица управления контроля и надзора пользуются мобильным телефоном </a:t>
            </a:r>
            <a:r>
              <a:rPr lang="ru-RU" alt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только в штабе ППЭ </a:t>
            </a: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sz="1400" b="1" dirty="0">
                <a:solidFill>
                  <a:srgbClr val="003399"/>
                </a:solidFill>
                <a:latin typeface="Cambria" panose="02040503050406030204" pitchFamily="18" charset="0"/>
              </a:rPr>
              <a:t>только </a:t>
            </a: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14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400" b="1" dirty="0">
                <a:solidFill>
                  <a:srgbClr val="003399"/>
                </a:solidFill>
                <a:latin typeface="Cambria" panose="02040503050406030204" pitchFamily="18" charset="0"/>
              </a:rPr>
              <a:t>связи со служебной необходимостью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4388" y="5664543"/>
            <a:ext cx="8761832" cy="10687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ВАЖНО!!!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Технический специалист имеет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право воспользоваться мобильным телефоном в аудитории ППЭ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случае технического сбоя при проведении процедуры печати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ЭМ. После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начала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экзамена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мобильный телефон должен быть оставлен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штабе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ППЭ.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Техническому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специалисту запрещается пользоваться мобильным телефоном в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 во время экзамена</a:t>
            </a:r>
            <a:endParaRPr lang="ru-RU" sz="14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080655" y="118314"/>
            <a:ext cx="70420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Передача ЭМ членом ГЭК руководителю ППЭ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804356" y="1971296"/>
            <a:ext cx="355157" cy="381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908" y="768262"/>
            <a:ext cx="3863074" cy="1179283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Форма ППЭ-14-03 «Опись доставочного сейф-пакета»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(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помещается на сейф-пакеты с ЭМ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и упаковочными материалами)</a:t>
            </a:r>
            <a:endParaRPr lang="ru-RU" sz="1600" dirty="0">
              <a:solidFill>
                <a:prstClr val="white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88"/>
          <a:stretch/>
        </p:blipFill>
        <p:spPr bwMode="auto">
          <a:xfrm>
            <a:off x="5018933" y="2363189"/>
            <a:ext cx="3103789" cy="4317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542313" y="768255"/>
            <a:ext cx="3863074" cy="1179283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Форма ППЭ-14-01 «Акт приёмки-передачи экзаменационных материалов в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  <a:cs typeface="Calibri" pitchFamily="34" charset="0"/>
              </a:rPr>
              <a:t>ППЭ»</a:t>
            </a:r>
            <a:endParaRPr lang="ru-RU" sz="1600" dirty="0">
              <a:solidFill>
                <a:prstClr val="white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448303" y="1970021"/>
            <a:ext cx="355157" cy="381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5" y="2363189"/>
            <a:ext cx="3318454" cy="4317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2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038763" y="786875"/>
            <a:ext cx="2997200" cy="336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93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С </a:t>
            </a:r>
            <a:r>
              <a:rPr lang="ru-RU" sz="1593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9:00 часов </a:t>
            </a:r>
            <a:r>
              <a:rPr lang="ru-RU" sz="1593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в день </a:t>
            </a:r>
            <a:r>
              <a:rPr lang="ru-RU" sz="1593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экзамена</a:t>
            </a:r>
            <a:endParaRPr lang="ru-RU" sz="1593" b="1" dirty="0">
              <a:solidFill>
                <a:srgbClr val="FF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30055" y="2176860"/>
            <a:ext cx="4468812" cy="903288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проверяет документ, удостоверяющий личность участника, наличие его в списке распределения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06276" y="2120729"/>
            <a:ext cx="21377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В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случае отсутствия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/>
            </a:r>
            <a:b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</a:b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у </a:t>
            </a: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обучающегося документа,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 удостоверяющего личность,</a:t>
            </a:r>
            <a:endParaRPr lang="ru-RU" sz="1200" b="1" dirty="0">
              <a:solidFill>
                <a:srgbClr val="FF0000"/>
              </a:solidFill>
              <a:latin typeface="Cambria" panose="020405030504060302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личность участника ЕГЭ ПИСЬМЕННО </a:t>
            </a: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подтверждает сопровождающий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/>
            </a:r>
            <a:b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</a:b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в </a:t>
            </a:r>
            <a:r>
              <a:rPr lang="ru-RU" sz="1200" b="1" dirty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форме </a:t>
            </a:r>
            <a:r>
              <a:rPr lang="ru-RU" sz="1200" b="1" dirty="0" smtClean="0">
                <a:solidFill>
                  <a:srgbClr val="FF0000"/>
                </a:solidFill>
                <a:latin typeface="Cambria" panose="02040503050406030204" pitchFamily="18" charset="0"/>
                <a:cs typeface="+mn-cs"/>
              </a:rPr>
              <a:t>ППЭ-20</a:t>
            </a:r>
            <a:endParaRPr lang="ru-RU" sz="1200" b="1" dirty="0">
              <a:solidFill>
                <a:srgbClr val="FF0000"/>
              </a:solidFill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3685" y="1160950"/>
            <a:ext cx="6932592" cy="91440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Организатор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вне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аудитории (дежурный на входе):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указывает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участникам на необходимость оставить личные вещи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специально выделенном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до входа в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ППЭ месте для личных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вещей</a:t>
            </a:r>
            <a:endParaRPr lang="ru-RU" sz="16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8237" y="3150137"/>
            <a:ext cx="3992501" cy="566839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Член ГЭК осуществляет контроль за организацией входа участников в ППЭ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23834" y="4037048"/>
            <a:ext cx="2446709" cy="2002750"/>
          </a:xfrm>
          <a:prstGeom prst="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Организаторы из аудиторий сопровождают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участников в аудитории </a:t>
            </a:r>
            <a:b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в соответствии </a:t>
            </a: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prstClr val="white"/>
                </a:solidFill>
                <a:latin typeface="Cambria" panose="02040503050406030204" pitchFamily="18" charset="0"/>
              </a:rPr>
              <a:t>с </a:t>
            </a:r>
            <a:r>
              <a:rPr lang="ru-RU" sz="1600" dirty="0">
                <a:solidFill>
                  <a:prstClr val="white"/>
                </a:solidFill>
                <a:latin typeface="Cambria" panose="02040503050406030204" pitchFamily="18" charset="0"/>
              </a:rPr>
              <a:t>автоматизированным распределением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38763" y="192376"/>
            <a:ext cx="5395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Организация </a:t>
            </a:r>
            <a:r>
              <a:rPr lang="ru-RU" alt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входа участников в ППЭ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22" y="3821133"/>
            <a:ext cx="3055265" cy="221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165" y="786875"/>
            <a:ext cx="1942110" cy="138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Картинки по запросу картинки паспорта росс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85" y="2176860"/>
            <a:ext cx="840715" cy="89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tihonovskaya\Desktop\IMG_20160218_0909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668" y="2332877"/>
            <a:ext cx="1426300" cy="146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129" y="4037048"/>
            <a:ext cx="2875266" cy="200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8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38152" y="208335"/>
            <a:ext cx="7588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Алгоритм </a:t>
            </a:r>
            <a:r>
              <a:rPr lang="ru-RU" alt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действий в нестандартных ситуаци</a:t>
            </a:r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ях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455" y="769338"/>
            <a:ext cx="6085296" cy="110264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781214"/>
            <a:ext cx="2939215" cy="10504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492" y="756047"/>
            <a:ext cx="2167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Отсутствие в </a:t>
            </a: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списках автоматизированного распределения </a:t>
            </a:r>
            <a:b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15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участников ГИА</a:t>
            </a:r>
            <a:endParaRPr lang="ru-RU" sz="15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5091" y="905142"/>
            <a:ext cx="5355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</a:t>
            </a:r>
            <a:r>
              <a:rPr lang="ru-RU" sz="1600" dirty="0" err="1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едопуск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ЕГЭ в 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фиксация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данного факта для дальнейшего принятия решения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455" y="1876610"/>
            <a:ext cx="6085296" cy="111317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1888486"/>
            <a:ext cx="2939215" cy="1050485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11493" y="1910819"/>
            <a:ext cx="2084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Явка без документа, удостоверяющего личность, выпускника текущего года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18212" y="1869914"/>
            <a:ext cx="564077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сопровождающим акта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об идентификации личности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ЕГЭ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(форма ППЭ-20)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 присутствии члена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ГЭК;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lvl="0" indent="-285750" defTabSz="711200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допуск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на экзамен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455" y="2990750"/>
            <a:ext cx="6085296" cy="115364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3026376"/>
            <a:ext cx="2939215" cy="1050485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611493" y="3048709"/>
            <a:ext cx="2084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Явка без документа, удостоверяющего личность, выпускника прошлых лет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218212" y="2984054"/>
            <a:ext cx="5640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членом ГЭК акта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 </a:t>
            </a: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недопуске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ЕГЭ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2-х экземплярах (с подписью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ЕГЭ);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недопуск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ЕГЭ 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455" y="4126188"/>
            <a:ext cx="6085296" cy="115364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4161814"/>
            <a:ext cx="2939215" cy="1050485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552118" y="4219772"/>
            <a:ext cx="2084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Отказ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от сдачи запрещённых средств, в том числе средств связи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3218212" y="4119492"/>
            <a:ext cx="5640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недопуск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ЕГЭ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членом ГЭК акта о </a:t>
            </a:r>
            <a:r>
              <a:rPr lang="ru-RU" sz="1600" dirty="0" err="1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недопуске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ЕГЭ 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2-х экземплярах (с подписью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ЕГЭ)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455" y="5239890"/>
            <a:ext cx="6085296" cy="115364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5275516"/>
            <a:ext cx="2939215" cy="1050485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552118" y="5535349"/>
            <a:ext cx="2084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Опоздание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участника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ЕГЭ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</a:rPr>
              <a:t>в ППЭ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218212" y="5233194"/>
            <a:ext cx="5640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допуск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ЕГЭ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ППЭ;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составление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руководителем ППЭ и членом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ГЭК акта </a:t>
            </a:r>
            <a:b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</a:b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об опоздании участника ЕГЭ 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ППЭ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2-х экземплярах (с подписью участника </a:t>
            </a:r>
            <a:r>
              <a:rPr lang="ru-RU" sz="1600" dirty="0" smtClean="0">
                <a:solidFill>
                  <a:srgbClr val="003399"/>
                </a:solidFill>
                <a:latin typeface="Cambria" panose="02040503050406030204" pitchFamily="18" charset="0"/>
                <a:cs typeface="Calibri" pitchFamily="34" charset="0"/>
              </a:rPr>
              <a:t>ЕГЭ)</a:t>
            </a:r>
            <a:endParaRPr lang="ru-RU" sz="1600" dirty="0">
              <a:solidFill>
                <a:srgbClr val="003399"/>
              </a:solidFill>
              <a:latin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 descr="Z:\scan\DOC037.XSM\0000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4713" b="3073"/>
          <a:stretch>
            <a:fillRect/>
          </a:stretch>
        </p:blipFill>
        <p:spPr bwMode="auto">
          <a:xfrm>
            <a:off x="52700" y="2921581"/>
            <a:ext cx="27016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9" y="1493313"/>
            <a:ext cx="1922462" cy="133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326" y="-30624"/>
            <a:ext cx="8386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Взаимодействие с лицами, имеющими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право находиться </a:t>
            </a: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/>
            </a:r>
            <a:b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altLang="ru-RU" sz="24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2400" dirty="0">
                <a:solidFill>
                  <a:prstClr val="white"/>
                </a:solidFill>
                <a:latin typeface="Cambria" panose="02040503050406030204" pitchFamily="18" charset="0"/>
              </a:rPr>
              <a:t>ППЭ в день экзамена</a:t>
            </a:r>
            <a:endParaRPr lang="ru-RU" sz="24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14313" y="896538"/>
            <a:ext cx="7683500" cy="5286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Представителями </a:t>
            </a:r>
            <a:r>
              <a:rPr lang="ru-RU" sz="2000" dirty="0">
                <a:solidFill>
                  <a:prstClr val="white"/>
                </a:solidFill>
                <a:latin typeface="Cambria" panose="02040503050406030204" pitchFamily="18" charset="0"/>
              </a:rPr>
              <a:t>СМИ</a:t>
            </a:r>
          </a:p>
        </p:txBody>
      </p:sp>
      <p:pic>
        <p:nvPicPr>
          <p:cNvPr id="42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2" y="1648888"/>
            <a:ext cx="1363129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1467525"/>
            <a:ext cx="1703387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Скругленный прямоугольник 61"/>
          <p:cNvSpPr/>
          <p:nvPr/>
        </p:nvSpPr>
        <p:spPr>
          <a:xfrm>
            <a:off x="1292225" y="1618213"/>
            <a:ext cx="5472113" cy="7651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присутствуют в аудиториях только до момента 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начала печати экзаменационных материалов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754313" y="2549563"/>
            <a:ext cx="6167437" cy="554037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prstClr val="white"/>
                </a:solidFill>
                <a:latin typeface="Cambria" panose="02040503050406030204" pitchFamily="18" charset="0"/>
              </a:rPr>
              <a:t>Общественными наблюдателями</a:t>
            </a:r>
            <a:endParaRPr lang="ru-RU" sz="2000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1979712" y="3208681"/>
            <a:ext cx="6904037" cy="17982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95144" indent="-1951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имеют удостоверение об аккредитации;</a:t>
            </a:r>
          </a:p>
          <a:p>
            <a:pPr marL="195144" indent="-1951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могут свободно перемещаться по ППЭ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(при этом в одной аудитории находится не более одного общественного наблюдателя);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  <a:p>
            <a:pPr marL="195144" indent="-19514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фиксируют все нарушения во время проведения экзамена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доводят до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сведения членов </a:t>
            </a:r>
            <a:r>
              <a:rPr lang="ru-RU" dirty="0">
                <a:solidFill>
                  <a:srgbClr val="003399"/>
                </a:solidFill>
                <a:latin typeface="Cambria" panose="02040503050406030204" pitchFamily="18" charset="0"/>
              </a:rPr>
              <a:t>ГЭК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624951" y="5114997"/>
            <a:ext cx="5616575" cy="656419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Должностными лицами </a:t>
            </a:r>
            <a:r>
              <a:rPr lang="ru-RU" dirty="0">
                <a:solidFill>
                  <a:prstClr val="white"/>
                </a:solidFill>
                <a:latin typeface="Cambria" panose="02040503050406030204" pitchFamily="18" charset="0"/>
              </a:rPr>
              <a:t>Рособрнадзора,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Cambria" panose="02040503050406030204" pitchFamily="18" charset="0"/>
              </a:rPr>
              <a:t>Департамента образования Орловской области</a:t>
            </a:r>
            <a:endParaRPr lang="ru-RU" dirty="0">
              <a:solidFill>
                <a:prstClr val="white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79713" y="5878291"/>
            <a:ext cx="6889968" cy="8787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Руководителем ППЭ, техническими специалистами и организаторами </a:t>
            </a:r>
            <a:r>
              <a:rPr lang="ru-RU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ППЭ. Оказывают содействие в решении возникающих в процессе экзамена ситуаций </a:t>
            </a:r>
            <a:endParaRPr lang="ru-RU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5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118750"/>
            <a:ext cx="83721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Возможные </a:t>
            </a:r>
            <a:r>
              <a:rPr lang="ru-RU" alt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ситуации в аудитории во время экзамена</a:t>
            </a:r>
            <a:endParaRPr lang="ru-RU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3185" y="769338"/>
            <a:ext cx="6987824" cy="17244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7" y="781214"/>
            <a:ext cx="2214818" cy="16429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583" y="809348"/>
            <a:ext cx="18941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У</a:t>
            </a: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даление </a:t>
            </a:r>
            <a:b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в случае </a:t>
            </a:r>
            <a:b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нарушения </a:t>
            </a:r>
            <a:b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порядка </a:t>
            </a:r>
            <a:b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проведения </a:t>
            </a:r>
            <a:b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ЕГЭ</a:t>
            </a:r>
            <a:endParaRPr lang="ru-RU" sz="16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1954" y="857839"/>
            <a:ext cx="670954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форме ППЭ-05-02 «Протокол проведения ГИА в </a:t>
            </a: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аудитории</a:t>
            </a: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бланке регистрации и подпись организатора в присутствии члена </a:t>
            </a: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ГЭК</a:t>
            </a: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</a:t>
            </a: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участника в форме ППЭ-05-02 «Протокол проведения ГИА </a:t>
            </a: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аудитории»;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оформление </a:t>
            </a: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штабе </a:t>
            </a: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 акта </a:t>
            </a: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ППЭ-21 </a:t>
            </a: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</a:t>
            </a: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ставит подпись </a:t>
            </a: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акте</a:t>
            </a: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</a:t>
            </a: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лужебные записки от организаторов в аудитории (вне аудитории), </a:t>
            </a:r>
            <a:b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3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руководителя ППЭ, членов ГЭК</a:t>
            </a:r>
            <a:endParaRPr lang="ru-RU" sz="13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3185" y="2481943"/>
            <a:ext cx="6970815" cy="183664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116" y="2493819"/>
            <a:ext cx="2214819" cy="174976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92833" y="2676328"/>
            <a:ext cx="17991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Д</a:t>
            </a: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осрочное завершение экзамена по уважительной причине</a:t>
            </a:r>
            <a:endParaRPr lang="ru-RU" sz="16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3827" y="2489255"/>
            <a:ext cx="66976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организатор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вне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аудитории сопровождает участника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ЕГЭ к медицинскому работнику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и приглашает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члена (членов) ГЭК в медицинский кабинет.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случае подтверждения медицинским работником ухудшения состояния здоровья участника ЕГЭ и при согласии участника ЕГЭ досрочно завершить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экзамен оформляются формы ППЭ: </a:t>
            </a:r>
          </a:p>
          <a:p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тметка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форме ППЭ-05-02 «Протокол проведения ГИА в аудитории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отметка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бланке регистрации и подпись организатора в присутствии члена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ГЭК;</a:t>
            </a:r>
          </a:p>
          <a:p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подпись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участника в форме ППЭ-05-02 «Протокол проведения ГИА в аудитории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»;</a:t>
            </a:r>
          </a:p>
          <a:p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оформление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медицинском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кабинете акта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ППЭ-22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ставит подпись 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 </a:t>
            </a:r>
            <a:r>
              <a:rPr lang="ru-RU" sz="12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акте</a:t>
            </a:r>
            <a:r>
              <a:rPr lang="ru-RU" sz="12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)</a:t>
            </a:r>
            <a:endParaRPr lang="ru-RU" sz="12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3185" y="4321330"/>
            <a:ext cx="7018316" cy="17244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126" y="4333206"/>
            <a:ext cx="2197810" cy="164290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62342" y="4361340"/>
            <a:ext cx="1758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А</a:t>
            </a: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пелляция </a:t>
            </a:r>
            <a:b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о нарушении установленного порядка </a:t>
            </a:r>
            <a:b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проведения </a:t>
            </a:r>
            <a:b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ambria" panose="02040503050406030204" pitchFamily="18" charset="0"/>
                <a:cs typeface="Arial" pitchFamily="34" charset="0"/>
              </a:rPr>
              <a:t>ГИА-11</a:t>
            </a:r>
            <a:endParaRPr lang="ru-RU" sz="1600" dirty="0">
              <a:solidFill>
                <a:srgbClr val="FF0000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75077" y="4337088"/>
            <a:ext cx="681642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подается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до выхода из ППЭ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(организатор в аудитории через организатора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вне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аудитории приглашает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члена ГЭК);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член </a:t>
            </a: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ГЭК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выдает участнику 2 экземпляра формы ППЭ-02 и в штабе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ППЭ 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принимает от участника заполненную форму ППЭ-02;</a:t>
            </a:r>
            <a:endParaRPr lang="ru-RU" sz="1400" dirty="0" smtClean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ч</a:t>
            </a: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лен ГЭК  организует проведение проверки, изложенных в апелляции </a:t>
            </a:r>
            <a:b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sz="1400" dirty="0" smtClean="0">
                <a:solidFill>
                  <a:srgbClr val="003399"/>
                </a:solidFill>
                <a:latin typeface="Cambria" panose="02040503050406030204" pitchFamily="18" charset="0"/>
                <a:cs typeface="Arial" pitchFamily="34" charset="0"/>
              </a:rPr>
              <a:t>сведений, при участии работников ППЭ, не задействованных в аудитории, в которой участник сдавал экзамен (оформление формы ППЭ-03 в штабе ППЭ)</a:t>
            </a:r>
            <a:endParaRPr lang="ru-RU" sz="1400" dirty="0">
              <a:solidFill>
                <a:srgbClr val="003399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23336</TotalTime>
  <Words>1164</Words>
  <Application>Microsoft Office PowerPoint</Application>
  <PresentationFormat>Экран (4:3)</PresentationFormat>
  <Paragraphs>196</Paragraphs>
  <Slides>17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3_Тема Office</vt:lpstr>
      <vt:lpstr>4_Тема Office</vt:lpstr>
      <vt:lpstr>6_Тема Office</vt:lpstr>
      <vt:lpstr>7_Тема Office</vt:lpstr>
      <vt:lpstr>5_Тема Office</vt:lpstr>
      <vt:lpstr>Лист</vt:lpstr>
      <vt:lpstr>Презентация PowerPoint</vt:lpstr>
      <vt:lpstr>Презентация PowerPoint</vt:lpstr>
      <vt:lpstr>Презентация PowerPoint</vt:lpstr>
      <vt:lpstr>Помещение для руководителя ППЭ (штаб ППЭ)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 приема ЭМ руководителем ППЭ  от организаторов в аудитории</vt:lpstr>
      <vt:lpstr>Презентация PowerPoint</vt:lpstr>
      <vt:lpstr> Завершение экзамена: сканирование ЭМ в штабе ППЭ  и передача образов бланков в ОРЦОКО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ОНФ по независимому мониторингу исполнения указов Президента РФ «Народная экспертиза»</dc:title>
  <dc:creator>Алла Молоствова</dc:creator>
  <cp:lastModifiedBy>Светлана Тихоновская</cp:lastModifiedBy>
  <cp:revision>1830</cp:revision>
  <cp:lastPrinted>2018-05-13T11:52:40Z</cp:lastPrinted>
  <dcterms:created xsi:type="dcterms:W3CDTF">2014-12-02T07:06:06Z</dcterms:created>
  <dcterms:modified xsi:type="dcterms:W3CDTF">2018-05-13T11:52:44Z</dcterms:modified>
</cp:coreProperties>
</file>