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00" r:id="rId3"/>
    <p:sldId id="302" r:id="rId4"/>
    <p:sldId id="31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</p:sldIdLst>
  <p:sldSz cx="16067088" cy="11696700"/>
  <p:notesSz cx="6858000" cy="9144000"/>
  <p:defaultTextStyle>
    <a:defPPr>
      <a:defRPr lang="ru-RU"/>
    </a:defPPr>
    <a:lvl1pPr marL="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1pPr>
    <a:lvl2pPr marL="66632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2pPr>
    <a:lvl3pPr marL="1332647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3pPr>
    <a:lvl4pPr marL="199897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4pPr>
    <a:lvl5pPr marL="266529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5pPr>
    <a:lvl6pPr marL="333161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6pPr>
    <a:lvl7pPr marL="399794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7pPr>
    <a:lvl8pPr marL="466426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8pPr>
    <a:lvl9pPr marL="533058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4">
          <p15:clr>
            <a:srgbClr val="A4A3A4"/>
          </p15:clr>
        </p15:guide>
        <p15:guide id="2" pos="50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87888A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60" d="100"/>
          <a:sy n="60" d="100"/>
        </p:scale>
        <p:origin x="-990" y="354"/>
      </p:cViewPr>
      <p:guideLst>
        <p:guide orient="horz" pos="3684"/>
        <p:guide pos="50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9535-428D-43E6-81DA-04293FFAC218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59F77-9030-472F-8C0F-64A8724B5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0" y="2320438"/>
            <a:ext cx="13657025" cy="3528707"/>
          </a:xfrm>
        </p:spPr>
        <p:txBody>
          <a:bodyPr>
            <a:normAutofit/>
          </a:bodyPr>
          <a:lstStyle>
            <a:lvl1pPr>
              <a:defRPr sz="4865" baseline="0"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4" y="6928324"/>
            <a:ext cx="7128087" cy="1871955"/>
          </a:xfrm>
        </p:spPr>
        <p:txBody>
          <a:bodyPr>
            <a:normAutofit/>
          </a:bodyPr>
          <a:lstStyle>
            <a:lvl1pPr marL="0" indent="0" algn="ctr">
              <a:buNone/>
              <a:defRPr sz="16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8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1" y="2176441"/>
            <a:ext cx="3512993" cy="82720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1"/>
            <a:ext cx="10278755" cy="82720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4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032" y="3146451"/>
            <a:ext cx="13657025" cy="2507209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2703" y="6912044"/>
            <a:ext cx="7274385" cy="190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93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6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7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7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6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5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5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4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45591" y="4016511"/>
            <a:ext cx="11506073" cy="2323095"/>
          </a:xfrm>
        </p:spPr>
        <p:txBody>
          <a:bodyPr anchor="t"/>
          <a:lstStyle>
            <a:lvl1pPr algn="l">
              <a:defRPr sz="69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86404" y="11073959"/>
            <a:ext cx="3748987" cy="622741"/>
          </a:xfrm>
        </p:spPr>
        <p:txBody>
          <a:bodyPr/>
          <a:lstStyle>
            <a:lvl1pPr algn="ctr">
              <a:defRPr/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478588" y="0"/>
            <a:ext cx="12526130" cy="1795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186" y="-31136"/>
            <a:ext cx="12967532" cy="1826636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86404" y="11073959"/>
            <a:ext cx="3748987" cy="622741"/>
          </a:xfrm>
        </p:spPr>
        <p:txBody>
          <a:bodyPr/>
          <a:lstStyle>
            <a:lvl1pPr algn="ctr">
              <a:defRPr/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186" y="-31136"/>
            <a:ext cx="12967532" cy="1826636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96708" y="10710383"/>
            <a:ext cx="4048850" cy="806528"/>
          </a:xfrm>
          <a:prstGeom prst="rect">
            <a:avLst/>
          </a:prstGeom>
          <a:noFill/>
        </p:spPr>
        <p:txBody>
          <a:bodyPr wrap="square" lIns="158648" tIns="79324" rIns="158648" bIns="79324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86404" y="11073959"/>
            <a:ext cx="3748987" cy="622741"/>
          </a:xfrm>
        </p:spPr>
        <p:txBody>
          <a:bodyPr/>
          <a:lstStyle>
            <a:lvl1pPr algn="ctr">
              <a:defRPr/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7186" y="-31136"/>
            <a:ext cx="12967532" cy="1826636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96708" y="10710383"/>
            <a:ext cx="4048850" cy="806528"/>
          </a:xfrm>
          <a:prstGeom prst="rect">
            <a:avLst/>
          </a:prstGeom>
          <a:noFill/>
        </p:spPr>
        <p:txBody>
          <a:bodyPr wrap="square" lIns="158648" tIns="79324" rIns="158648" bIns="79324" rtlCol="0">
            <a:spAutoFit/>
          </a:bodyPr>
          <a:lstStyle/>
          <a:p>
            <a:pPr algn="r"/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86404" y="11073959"/>
            <a:ext cx="3748987" cy="622741"/>
          </a:xfrm>
        </p:spPr>
        <p:txBody>
          <a:bodyPr/>
          <a:lstStyle>
            <a:lvl1pPr algn="ctr">
              <a:defRPr/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72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57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45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0"/>
            <a:ext cx="11932732" cy="6870889"/>
          </a:xfrm>
        </p:spPr>
        <p:txBody>
          <a:bodyPr anchor="t"/>
          <a:lstStyle>
            <a:lvl1pPr algn="ctr">
              <a:defRPr sz="4338" b="1" cap="all" baseline="0">
                <a:solidFill>
                  <a:srgbClr val="FF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2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2169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>
              <a:buNone/>
              <a:defRPr sz="1993">
                <a:solidFill>
                  <a:schemeClr val="tx1">
                    <a:tint val="75000"/>
                  </a:schemeClr>
                </a:solidFill>
              </a:defRPr>
            </a:lvl2pPr>
            <a:lvl3pPr marL="1001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19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0266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0333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0399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046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0532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7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8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9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3"/>
            <a:ext cx="7099088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8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3"/>
            <a:ext cx="7101877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6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2"/>
            <a:ext cx="5285961" cy="1584598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7" y="2104442"/>
            <a:ext cx="8981949" cy="8344076"/>
          </a:xfrm>
        </p:spPr>
        <p:txBody>
          <a:bodyPr/>
          <a:lstStyle>
            <a:lvl1pPr>
              <a:defRPr sz="3517"/>
            </a:lvl1pPr>
            <a:lvl2pPr>
              <a:defRPr sz="3048"/>
            </a:lvl2pPr>
            <a:lvl3pPr>
              <a:defRPr sz="2638"/>
            </a:lvl3pPr>
            <a:lvl4pPr>
              <a:defRPr sz="2169"/>
            </a:lvl4pPr>
            <a:lvl5pPr>
              <a:defRPr sz="2169"/>
            </a:lvl5pPr>
            <a:lvl6pPr>
              <a:defRPr sz="2169"/>
            </a:lvl6pPr>
            <a:lvl7pPr>
              <a:defRPr sz="2169"/>
            </a:lvl7pPr>
            <a:lvl8pPr>
              <a:defRPr sz="2169"/>
            </a:lvl8pPr>
            <a:lvl9pPr>
              <a:defRPr sz="21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4" y="3761037"/>
            <a:ext cx="5285961" cy="6687482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3"/>
          </a:xfrm>
        </p:spPr>
        <p:txBody>
          <a:bodyPr/>
          <a:lstStyle>
            <a:lvl1pPr marL="0" indent="0">
              <a:buNone/>
              <a:defRPr sz="3517"/>
            </a:lvl1pPr>
            <a:lvl2pPr marL="500666" indent="0">
              <a:buNone/>
              <a:defRPr sz="3048"/>
            </a:lvl2pPr>
            <a:lvl3pPr marL="1001332" indent="0">
              <a:buNone/>
              <a:defRPr sz="2638"/>
            </a:lvl3pPr>
            <a:lvl4pPr marL="1501997" indent="0">
              <a:buNone/>
              <a:defRPr sz="2169"/>
            </a:lvl4pPr>
            <a:lvl5pPr marL="2002663" indent="0">
              <a:buNone/>
              <a:defRPr sz="2169"/>
            </a:lvl5pPr>
            <a:lvl6pPr marL="2503330" indent="0">
              <a:buNone/>
              <a:defRPr sz="2169"/>
            </a:lvl6pPr>
            <a:lvl7pPr marL="3003995" indent="0">
              <a:buNone/>
              <a:defRPr sz="2169"/>
            </a:lvl7pPr>
            <a:lvl8pPr marL="3504662" indent="0">
              <a:buNone/>
              <a:defRPr sz="2169"/>
            </a:lvl8pPr>
            <a:lvl9pPr marL="4005328" indent="0">
              <a:buNone/>
              <a:defRPr sz="2169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9"/>
            <a:ext cx="9640253" cy="1372739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3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4"/>
            <a:ext cx="12270253" cy="1348037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4"/>
            <a:ext cx="14460379" cy="7719281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6"/>
            <a:ext cx="5087911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1332" rtl="0" eaLnBrk="1" latinLnBrk="0" hangingPunct="1">
        <a:spcBef>
          <a:spcPct val="0"/>
        </a:spcBef>
        <a:buNone/>
        <a:defRPr sz="4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99" indent="-375499" algn="l" defTabSz="1001332" rtl="0" eaLnBrk="1" latinLnBrk="0" hangingPunct="1">
        <a:spcBef>
          <a:spcPct val="20000"/>
        </a:spcBef>
        <a:buFont typeface="Arial" pitchFamily="34" charset="0"/>
        <a:buChar char="•"/>
        <a:defRPr sz="3517" kern="1200">
          <a:solidFill>
            <a:schemeClr val="tx1"/>
          </a:solidFill>
          <a:latin typeface="+mn-lt"/>
          <a:ea typeface="+mn-ea"/>
          <a:cs typeface="+mn-cs"/>
        </a:defRPr>
      </a:lvl1pPr>
      <a:lvl2pPr marL="813582" indent="-312916" algn="l" defTabSz="1001332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5166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2331" indent="-250333" algn="l" defTabSz="1001332" rtl="0" eaLnBrk="1" latinLnBrk="0" hangingPunct="1">
        <a:spcBef>
          <a:spcPct val="20000"/>
        </a:spcBef>
        <a:buFont typeface="Arial" pitchFamily="34" charset="0"/>
        <a:buChar char="–"/>
        <a:defRPr sz="2169" kern="1200">
          <a:solidFill>
            <a:schemeClr val="tx1"/>
          </a:solidFill>
          <a:latin typeface="+mn-lt"/>
          <a:ea typeface="+mn-ea"/>
          <a:cs typeface="+mn-cs"/>
        </a:defRPr>
      </a:lvl4pPr>
      <a:lvl5pPr marL="2252996" indent="-250333" algn="l" defTabSz="1001332" rtl="0" eaLnBrk="1" latinLnBrk="0" hangingPunct="1">
        <a:spcBef>
          <a:spcPct val="20000"/>
        </a:spcBef>
        <a:buFont typeface="Arial" pitchFamily="34" charset="0"/>
        <a:buChar char="»"/>
        <a:defRPr sz="2169" kern="1200">
          <a:solidFill>
            <a:schemeClr val="tx1"/>
          </a:solidFill>
          <a:latin typeface="+mn-lt"/>
          <a:ea typeface="+mn-ea"/>
          <a:cs typeface="+mn-cs"/>
        </a:defRPr>
      </a:lvl5pPr>
      <a:lvl6pPr marL="2753662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6pPr>
      <a:lvl7pPr marL="3254329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7pPr>
      <a:lvl8pPr marL="375499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8pPr>
      <a:lvl9pPr marL="4255661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500666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3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3pPr>
      <a:lvl4pPr marL="1501997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4pPr>
      <a:lvl5pPr marL="2002663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5pPr>
      <a:lvl6pPr marL="250333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6pPr>
      <a:lvl7pPr marL="3003995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7pPr>
      <a:lvl8pPr marL="350466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8pPr>
      <a:lvl9pPr marL="4005328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55" y="468410"/>
            <a:ext cx="14460379" cy="1949450"/>
          </a:xfrm>
          <a:prstGeom prst="rect">
            <a:avLst/>
          </a:prstGeom>
        </p:spPr>
        <p:txBody>
          <a:bodyPr vert="horz" lIns="158648" tIns="79324" rIns="158648" bIns="793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1"/>
            <a:ext cx="14460379" cy="7719281"/>
          </a:xfrm>
          <a:prstGeom prst="rect">
            <a:avLst/>
          </a:prstGeom>
        </p:spPr>
        <p:txBody>
          <a:bodyPr vert="horz" lIns="158648" tIns="79324" rIns="158648" bIns="793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09"/>
            <a:ext cx="3748987" cy="622741"/>
          </a:xfrm>
          <a:prstGeom prst="rect">
            <a:avLst/>
          </a:prstGeom>
        </p:spPr>
        <p:txBody>
          <a:bodyPr vert="horz" lIns="158648" tIns="79324" rIns="158648" bIns="79324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09"/>
            <a:ext cx="5087911" cy="622741"/>
          </a:xfrm>
          <a:prstGeom prst="rect">
            <a:avLst/>
          </a:prstGeom>
        </p:spPr>
        <p:txBody>
          <a:bodyPr vert="horz" lIns="158648" tIns="79324" rIns="158648" bIns="79324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09"/>
            <a:ext cx="3748987" cy="622741"/>
          </a:xfrm>
          <a:prstGeom prst="rect">
            <a:avLst/>
          </a:prstGeom>
        </p:spPr>
        <p:txBody>
          <a:bodyPr vert="horz" lIns="158648" tIns="79324" rIns="158648" bIns="79324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1625-8039-43A4-A06A-5338CAC3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ctr" defTabSz="1586484" rtl="0" eaLnBrk="1" latinLnBrk="0" hangingPunct="1">
        <a:spcBef>
          <a:spcPct val="0"/>
        </a:spcBef>
        <a:buNone/>
        <a:defRPr sz="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4932" indent="-594932" algn="l" defTabSz="1586484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289018" indent="-495776" algn="l" defTabSz="1586484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3105" indent="-396621" algn="l" defTabSz="158648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776347" indent="-396621" algn="l" defTabSz="158648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69589" indent="-396621" algn="l" defTabSz="1586484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62831" indent="-396621" algn="l" defTabSz="15864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56073" indent="-396621" algn="l" defTabSz="15864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49315" indent="-396621" algn="l" defTabSz="15864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742557" indent="-396621" algn="l" defTabSz="158648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3242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86484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79726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2968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66210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9452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52694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45936" algn="l" defTabSz="158648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51082" y="4273062"/>
            <a:ext cx="107199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Организация видеонаблюдения</a:t>
            </a:r>
          </a:p>
          <a:p>
            <a:pPr algn="ctr"/>
            <a:r>
              <a:rPr lang="ru-RU" sz="6000" dirty="0" smtClean="0"/>
              <a:t> в </a:t>
            </a:r>
            <a:r>
              <a:rPr lang="ru-RU" sz="6000" dirty="0" smtClean="0"/>
              <a:t>ППЭ ЕГЭ </a:t>
            </a:r>
            <a:r>
              <a:rPr lang="ru-RU" sz="6000" dirty="0" smtClean="0"/>
              <a:t>на дому и ППЭ ГВЭ</a:t>
            </a:r>
            <a:endParaRPr lang="ru-RU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073640" y="9900139"/>
            <a:ext cx="5747263" cy="13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И. </a:t>
            </a:r>
            <a:r>
              <a:rPr lang="ru-RU" dirty="0" err="1" smtClean="0"/>
              <a:t>Фоменков</a:t>
            </a:r>
            <a:r>
              <a:rPr lang="ru-RU" dirty="0" smtClean="0"/>
              <a:t>, старший методист отдела повышения квалификации и </a:t>
            </a:r>
            <a:r>
              <a:rPr lang="ru-RU" dirty="0"/>
              <a:t>профессиональной переподготовки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4823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96"/>
            <a:ext cx="3542093" cy="22138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861" y="361108"/>
            <a:ext cx="12144111" cy="803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технического специалиста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завершении экзамена:</a:t>
            </a:r>
            <a:endParaRPr lang="ru-RU" sz="3600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66" y="3430349"/>
            <a:ext cx="1909221" cy="122190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723810" y="3120081"/>
            <a:ext cx="2053020" cy="16980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709323" y="2947768"/>
            <a:ext cx="1988364" cy="18703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289" y="8697240"/>
            <a:ext cx="3489799" cy="2326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4649" y="2502943"/>
            <a:ext cx="9492580" cy="663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указанию руководителя ППЭ остановить видеонаблюдение в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аудиториях;</a:t>
            </a: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выключением видеокамер визуально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проверить их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работоспособность, после чего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выключить;</a:t>
            </a: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осуществить копирование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всех файлов видеозаписи на отчуждаемые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носители. Видеозаписи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передаются члену ГЭК для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их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передачи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в бюджетное учреждение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Орловской области «Региональный центр оценки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качества образования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вместе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ЭМ в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день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экзамена;</a:t>
            </a:r>
          </a:p>
          <a:p>
            <a:pPr algn="just">
              <a:spcAft>
                <a:spcPts val="1000"/>
              </a:spcAft>
            </a:pPr>
            <a:endParaRPr lang="ru-RU" sz="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окинуть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ППЭ по разрешению руководителя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</a:t>
            </a:r>
            <a:endParaRPr lang="ru-RU" sz="8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9" y="6252797"/>
            <a:ext cx="2416080" cy="18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648607" y="8143009"/>
            <a:ext cx="1179260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800" b="1" i="1" dirty="0" smtClean="0">
                <a:solidFill>
                  <a:srgbClr val="B4DCFA">
                    <a:lumMod val="25000"/>
                  </a:srgbClr>
                </a:solidFill>
                <a:latin typeface="+mn-lt"/>
                <a:cs typeface="Times New Roman" pitchFamily="18" charset="0"/>
              </a:rPr>
              <a:t>Спасибо за внимание!</a:t>
            </a:r>
            <a:endParaRPr lang="ru-RU" altLang="ru-RU" sz="8800" b="1" i="1" dirty="0">
              <a:solidFill>
                <a:srgbClr val="B4DCFA">
                  <a:lumMod val="25000"/>
                </a:srgb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1088" y="4652413"/>
            <a:ext cx="10139699" cy="22544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</a:t>
            </a:r>
          </a:p>
          <a:p>
            <a:pPr algn="ctr"/>
            <a:r>
              <a:rPr lang="ru-RU" sz="4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2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4" y="3766733"/>
            <a:ext cx="2841713" cy="37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Техническое оснащение </a:t>
            </a:r>
            <a:r>
              <a:rPr lang="ru-RU" sz="4400" dirty="0" smtClean="0"/>
              <a:t>штаба ППЭ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4273"/>
            <a:ext cx="16067088" cy="7719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штабе ППЭ должно быть установлено не менее одного видеоустройства (камеры видеонаблюдения</a:t>
            </a:r>
            <a:r>
              <a:rPr lang="ru-RU" sz="2800" dirty="0" smtClean="0"/>
              <a:t>).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407" r="4836" b="7940"/>
          <a:stretch/>
        </p:blipFill>
        <p:spPr>
          <a:xfrm>
            <a:off x="1860330" y="4726076"/>
            <a:ext cx="12249807" cy="4257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170" y="5833109"/>
            <a:ext cx="4715136" cy="2622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9264" y="5038717"/>
            <a:ext cx="854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2001A"/>
                </a:solidFill>
              </a:rPr>
              <a:t>Рабочее место руководителя ППЭ и члена ГЭК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1350" y="4928683"/>
            <a:ext cx="2765147" cy="803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202" y="4890743"/>
            <a:ext cx="927042" cy="921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2519" y="5068889"/>
            <a:ext cx="2772280" cy="52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2001A"/>
                </a:solidFill>
              </a:rPr>
              <a:t> ШТАБ ППЭ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03" y="6322212"/>
            <a:ext cx="847845" cy="532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18738" y="6137546"/>
            <a:ext cx="1451739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800" b="1" dirty="0"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ea typeface="Calibri" panose="020F0502020204030204" pitchFamily="34" charset="0"/>
              </a:rPr>
              <a:t>СЕЙФ ПАКЕТ</a:t>
            </a:r>
            <a:endParaRPr lang="ru-RU" sz="2400" b="1" dirty="0">
              <a:ea typeface="Calibri" panose="020F0502020204030204" pitchFamily="34" charset="0"/>
            </a:endParaRPr>
          </a:p>
          <a:p>
            <a:pPr algn="ctr"/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56009" y="3477229"/>
            <a:ext cx="1115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2BC"/>
                </a:solidFill>
              </a:rPr>
              <a:t>Камеры видеонаблюдения следует устанавливать в разных углах штаба ППЭ, чтобы просматривалось все помещение и входная дверь </a:t>
            </a:r>
          </a:p>
        </p:txBody>
      </p:sp>
    </p:spTree>
    <p:extLst>
      <p:ext uri="{BB962C8B-B14F-4D97-AF65-F5344CB8AC3E}">
        <p14:creationId xmlns:p14="http://schemas.microsoft.com/office/powerpoint/2010/main" val="16578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Техническое оснащение </a:t>
            </a:r>
            <a:r>
              <a:rPr lang="ru-RU" sz="4400" dirty="0" smtClean="0"/>
              <a:t> аудитории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4273"/>
            <a:ext cx="16067088" cy="7719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</a:t>
            </a:r>
            <a:r>
              <a:rPr lang="ru-RU" sz="2800" dirty="0" smtClean="0"/>
              <a:t>аудитории должно </a:t>
            </a:r>
            <a:r>
              <a:rPr lang="ru-RU" sz="2800" dirty="0"/>
              <a:t>быть установлено не менее одного видеоустройства (камеры видеонаблюдения</a:t>
            </a:r>
            <a:r>
              <a:rPr lang="ru-RU" sz="2800" dirty="0" smtClean="0"/>
              <a:t>).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40067" y="3272277"/>
            <a:ext cx="13684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2BC"/>
                </a:solidFill>
              </a:rPr>
              <a:t>Угол поворота камер должен быть выбран таким образом, </a:t>
            </a:r>
            <a:r>
              <a:rPr lang="ru-RU" sz="2800" b="1" dirty="0" smtClean="0">
                <a:solidFill>
                  <a:srgbClr val="0072BC"/>
                </a:solidFill>
              </a:rPr>
              <a:t>чтобы в </a:t>
            </a:r>
            <a:r>
              <a:rPr lang="ru-RU" sz="2800" b="1" dirty="0">
                <a:solidFill>
                  <a:srgbClr val="0072BC"/>
                </a:solidFill>
              </a:rPr>
              <a:t>аудитории не оставалось «слепых» зон, были </a:t>
            </a:r>
            <a:r>
              <a:rPr lang="ru-RU" sz="2800" b="1" dirty="0" smtClean="0">
                <a:solidFill>
                  <a:srgbClr val="0072BC"/>
                </a:solidFill>
              </a:rPr>
              <a:t>видны: рабочие </a:t>
            </a:r>
            <a:r>
              <a:rPr lang="ru-RU" sz="2800" b="1" dirty="0">
                <a:solidFill>
                  <a:srgbClr val="0072BC"/>
                </a:solidFill>
              </a:rPr>
              <a:t>места всех участников </a:t>
            </a:r>
            <a:r>
              <a:rPr lang="ru-RU" sz="2800" b="1" dirty="0" smtClean="0">
                <a:solidFill>
                  <a:srgbClr val="0072BC"/>
                </a:solidFill>
              </a:rPr>
              <a:t>экзамена; стол </a:t>
            </a:r>
            <a:r>
              <a:rPr lang="ru-RU" sz="2800" b="1" dirty="0">
                <a:solidFill>
                  <a:srgbClr val="0072BC"/>
                </a:solidFill>
              </a:rPr>
              <a:t>для сбора экзаменационных материалов (обзор камеры не </a:t>
            </a:r>
            <a:r>
              <a:rPr lang="ru-RU" sz="2800" b="1" dirty="0" smtClean="0">
                <a:solidFill>
                  <a:srgbClr val="0072BC"/>
                </a:solidFill>
              </a:rPr>
              <a:t>должны загораживать </a:t>
            </a:r>
            <a:r>
              <a:rPr lang="ru-RU" sz="2800" b="1" dirty="0">
                <a:solidFill>
                  <a:srgbClr val="0072BC"/>
                </a:solidFill>
              </a:rPr>
              <a:t>различные предметы)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384" y="5286231"/>
            <a:ext cx="15071834" cy="453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AB3"/>
                </a:solidFill>
              </a:rPr>
              <a:t>Для организации видеонаблюдения в ППЭ </a:t>
            </a:r>
            <a:r>
              <a:rPr lang="ru-RU" dirty="0" smtClean="0">
                <a:solidFill>
                  <a:srgbClr val="006AB3"/>
                </a:solidFill>
              </a:rPr>
              <a:t>необходимо </a:t>
            </a:r>
            <a:r>
              <a:rPr lang="ru-RU" dirty="0">
                <a:solidFill>
                  <a:srgbClr val="006AB3"/>
                </a:solidFill>
              </a:rPr>
              <a:t>использование комплекса аппаратно-программных средств, состоящего из: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AB3"/>
                </a:solidFill>
              </a:rPr>
              <a:t>не менее одной видеокамеры (USB, IP, </a:t>
            </a:r>
            <a:r>
              <a:rPr lang="ru-RU" dirty="0" err="1">
                <a:solidFill>
                  <a:srgbClr val="006AB3"/>
                </a:solidFill>
              </a:rPr>
              <a:t>Web</a:t>
            </a:r>
            <a:r>
              <a:rPr lang="ru-RU" dirty="0">
                <a:solidFill>
                  <a:srgbClr val="006AB3"/>
                </a:solidFill>
              </a:rPr>
              <a:t>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AB3"/>
                </a:solidFill>
              </a:rPr>
              <a:t>устройства для записи и хранения информации (</a:t>
            </a:r>
            <a:r>
              <a:rPr lang="ru-RU" dirty="0" smtClean="0">
                <a:solidFill>
                  <a:srgbClr val="006AB3"/>
                </a:solidFill>
              </a:rPr>
              <a:t>персональный компьютер</a:t>
            </a:r>
            <a:r>
              <a:rPr lang="ru-RU" dirty="0">
                <a:solidFill>
                  <a:srgbClr val="006AB3"/>
                </a:solidFill>
              </a:rPr>
              <a:t>, ноутбук, аппаратный </a:t>
            </a:r>
            <a:r>
              <a:rPr lang="ru-RU" dirty="0" smtClean="0">
                <a:solidFill>
                  <a:srgbClr val="006AB3"/>
                </a:solidFill>
              </a:rPr>
              <a:t>видеорегистратор, допускается использование </a:t>
            </a:r>
            <a:r>
              <a:rPr lang="ru-RU" dirty="0">
                <a:solidFill>
                  <a:srgbClr val="006AB3"/>
                </a:solidFill>
              </a:rPr>
              <a:t>единого устройства, обеспечивающего функции </a:t>
            </a:r>
            <a:r>
              <a:rPr lang="ru-RU" dirty="0" smtClean="0">
                <a:solidFill>
                  <a:srgbClr val="006AB3"/>
                </a:solidFill>
              </a:rPr>
              <a:t>записи и </a:t>
            </a:r>
            <a:r>
              <a:rPr lang="ru-RU" dirty="0">
                <a:solidFill>
                  <a:srgbClr val="006AB3"/>
                </a:solidFill>
              </a:rPr>
              <a:t>хранения видеоизображения - автомобильного видеорегистратора);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AB3"/>
                </a:solidFill>
              </a:rPr>
              <a:t>кабеля питания;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6AB3"/>
                </a:solidFill>
              </a:rPr>
              <a:t>источника </a:t>
            </a:r>
            <a:r>
              <a:rPr lang="ru-RU" dirty="0">
                <a:solidFill>
                  <a:srgbClr val="006AB3"/>
                </a:solidFill>
              </a:rPr>
              <a:t>бесперебойного питания для </a:t>
            </a:r>
            <a:r>
              <a:rPr lang="ru-RU" dirty="0" smtClean="0">
                <a:solidFill>
                  <a:srgbClr val="006AB3"/>
                </a:solidFill>
              </a:rPr>
              <a:t>оборудования;</a:t>
            </a:r>
            <a:endParaRPr lang="ru-RU" dirty="0">
              <a:solidFill>
                <a:srgbClr val="006AB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AB3"/>
                </a:solidFill>
              </a:rPr>
              <a:t>монитора, клавиатуры, мыши (при необходимости);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6AB3"/>
                </a:solidFill>
              </a:rPr>
              <a:t>USB-удлинителя </a:t>
            </a:r>
            <a:r>
              <a:rPr lang="ru-RU" dirty="0">
                <a:solidFill>
                  <a:srgbClr val="006AB3"/>
                </a:solidFill>
              </a:rPr>
              <a:t>(при необходимости</a:t>
            </a:r>
            <a:r>
              <a:rPr lang="ru-RU" dirty="0" smtClean="0">
                <a:solidFill>
                  <a:srgbClr val="006AB3"/>
                </a:solidFill>
              </a:rPr>
              <a:t>);</a:t>
            </a:r>
            <a:endParaRPr lang="ru-RU" dirty="0">
              <a:solidFill>
                <a:srgbClr val="006AB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AB3"/>
                </a:solidFill>
              </a:rPr>
              <a:t>крепления для камеры (камер)</a:t>
            </a:r>
          </a:p>
        </p:txBody>
      </p:sp>
    </p:spTree>
    <p:extLst>
      <p:ext uri="{BB962C8B-B14F-4D97-AF65-F5344CB8AC3E}">
        <p14:creationId xmlns:p14="http://schemas.microsoft.com/office/powerpoint/2010/main" val="9346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Размещение средств видеонаблюдения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8083" y="10192881"/>
            <a:ext cx="1303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! В </a:t>
            </a:r>
            <a:r>
              <a:rPr lang="ru-RU" sz="2400" b="1" dirty="0">
                <a:solidFill>
                  <a:srgbClr val="C00000"/>
                </a:solidFill>
              </a:rPr>
              <a:t>каждой аудитории должно быть установлено </a:t>
            </a:r>
            <a:r>
              <a:rPr lang="ru-RU" sz="2400" b="1" dirty="0" smtClean="0">
                <a:solidFill>
                  <a:srgbClr val="C00000"/>
                </a:solidFill>
              </a:rPr>
              <a:t>видеонаблюдение!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/>
          <a:srcRect l="4236" t="6286" r="4916" b="7967"/>
          <a:stretch/>
        </p:blipFill>
        <p:spPr>
          <a:xfrm>
            <a:off x="1743798" y="2566533"/>
            <a:ext cx="12593781" cy="6691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77" y="2592759"/>
            <a:ext cx="864096" cy="8640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902737" y="7703354"/>
            <a:ext cx="944436" cy="94443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9501010" y="2699389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066806" y="3955951"/>
            <a:ext cx="656887" cy="193265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3205682" y="4144259"/>
            <a:ext cx="492443" cy="17681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205493" y="3285331"/>
            <a:ext cx="8664578" cy="63735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967411" y="2659832"/>
            <a:ext cx="2298427" cy="529141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1088873" y="3338327"/>
            <a:ext cx="1765841" cy="495674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026939" y="2592759"/>
            <a:ext cx="8203455" cy="5341885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966726" y="6679153"/>
            <a:ext cx="10596717" cy="126954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088982" y="6387701"/>
            <a:ext cx="707886" cy="161051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123</a:t>
            </a:r>
          </a:p>
        </p:txBody>
      </p:sp>
      <p:sp>
        <p:nvSpPr>
          <p:cNvPr id="31" name="Овал 30"/>
          <p:cNvSpPr/>
          <p:nvPr/>
        </p:nvSpPr>
        <p:spPr>
          <a:xfrm>
            <a:off x="11756171" y="3857055"/>
            <a:ext cx="734946" cy="70496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5179735" y="3251543"/>
            <a:ext cx="7711589" cy="539624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377218" y="4639494"/>
            <a:ext cx="1492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МЕСТО ОРГАНИЗАТОРА ДЛЯ ЗАЧИТЫВАНИЯ ПРОТОКОЛА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501010" y="4776465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480531" y="6853542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74820" y="4814491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70397" y="2691107"/>
            <a:ext cx="1123064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26827" y="6828203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97413" y="4851234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826827" y="2764665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98612" y="6850201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98612" y="4814491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98612" y="2714903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570397" y="6852165"/>
            <a:ext cx="1127655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339948" y="9446647"/>
            <a:ext cx="1303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6AB3"/>
                </a:solidFill>
              </a:rPr>
              <a:t>Примерная схема расположений видеокамер</a:t>
            </a:r>
            <a:endParaRPr lang="ru-RU" sz="2400" b="1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7" y="6716724"/>
            <a:ext cx="2129377" cy="3609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Трансляция и видеозапись изображения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025" y="2250150"/>
            <a:ext cx="13869641" cy="272811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Видеозапись в ППЭ ГВЭ на базе ОО осуществляется</a:t>
            </a:r>
            <a:r>
              <a:rPr lang="ru-RU" b="0" dirty="0" smtClean="0"/>
              <a:t> </a:t>
            </a:r>
            <a:r>
              <a:rPr lang="ru-RU" b="0" dirty="0"/>
              <a:t>в режиме реального времени </a:t>
            </a:r>
            <a:r>
              <a:rPr lang="ru-RU" b="0" dirty="0" smtClean="0"/>
              <a:t>и </a:t>
            </a:r>
            <a:r>
              <a:rPr lang="ru-RU" b="0" dirty="0"/>
              <a:t>начинается </a:t>
            </a:r>
            <a:r>
              <a:rPr lang="ru-RU" b="0" dirty="0" smtClean="0"/>
              <a:t>в </a:t>
            </a:r>
            <a:r>
              <a:rPr lang="ru-RU" b="0" dirty="0"/>
              <a:t>аудиториях с </a:t>
            </a:r>
            <a:r>
              <a:rPr lang="ru-RU" dirty="0"/>
              <a:t>8</a:t>
            </a:r>
            <a:r>
              <a:rPr lang="ru-RU" b="0" dirty="0" smtClean="0"/>
              <a:t>.00 часов до </a:t>
            </a:r>
            <a:r>
              <a:rPr lang="ru-RU" b="0" dirty="0"/>
              <a:t>фактического окончания экзамена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/>
              <a:t>В </a:t>
            </a:r>
            <a:r>
              <a:rPr lang="ru-RU" b="0" dirty="0"/>
              <a:t>штабе </a:t>
            </a:r>
            <a:r>
              <a:rPr lang="ru-RU" b="0" dirty="0" smtClean="0"/>
              <a:t>ППЭ ГВЭ </a:t>
            </a:r>
            <a:r>
              <a:rPr lang="ru-RU" dirty="0" smtClean="0"/>
              <a:t>начинается </a:t>
            </a:r>
            <a:r>
              <a:rPr lang="ru-RU" b="0" dirty="0" smtClean="0"/>
              <a:t>не </a:t>
            </a:r>
            <a:r>
              <a:rPr lang="ru-RU" b="0" dirty="0"/>
              <a:t>позднее </a:t>
            </a:r>
            <a:r>
              <a:rPr lang="ru-RU" b="0" dirty="0" smtClean="0"/>
              <a:t>07.00 часов</a:t>
            </a:r>
            <a:br>
              <a:rPr lang="ru-RU" b="0" dirty="0" smtClean="0"/>
            </a:br>
            <a:r>
              <a:rPr lang="ru-RU" b="0" dirty="0" smtClean="0"/>
              <a:t>и </a:t>
            </a:r>
            <a:r>
              <a:rPr lang="ru-RU" b="0" dirty="0"/>
              <a:t>завершается после передачи всех материалов </a:t>
            </a:r>
            <a:r>
              <a:rPr lang="ru-RU" b="0" dirty="0" smtClean="0"/>
              <a:t>члену </a:t>
            </a:r>
            <a:r>
              <a:rPr lang="ru-RU" b="0" dirty="0"/>
              <a:t>ГЭК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0714" y="7526043"/>
            <a:ext cx="12364857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E2001A"/>
                </a:solidFill>
              </a:rPr>
              <a:t>Руководитель ППЭ назначает </a:t>
            </a:r>
            <a:r>
              <a:rPr lang="ru-RU" dirty="0" smtClean="0">
                <a:solidFill>
                  <a:srgbClr val="E2001A"/>
                </a:solidFill>
              </a:rPr>
              <a:t>технических </a:t>
            </a:r>
            <a:r>
              <a:rPr lang="ru-RU" dirty="0">
                <a:solidFill>
                  <a:srgbClr val="E2001A"/>
                </a:solidFill>
              </a:rPr>
              <a:t>специалистов, ответственных за работу средств видеонаблюдения в ППЭ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E2001A"/>
                </a:solidFill>
              </a:rPr>
              <a:t>Технические специалисты обеспечивают работоспособность средств видеонаблюдения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46025" y="5168387"/>
            <a:ext cx="13869641" cy="2005537"/>
          </a:xfrm>
          <a:prstGeom prst="rect">
            <a:avLst/>
          </a:prstGeom>
        </p:spPr>
        <p:txBody>
          <a:bodyPr vert="horz" lIns="158648" tIns="79324" rIns="158648" bIns="79324" rtlCol="0">
            <a:normAutofit/>
          </a:bodyPr>
          <a:lstStyle>
            <a:lvl1pPr marL="594932" indent="-594932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1pPr>
            <a:lvl2pPr marL="1289018" indent="-495776" algn="l" defTabSz="15864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9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2pPr>
            <a:lvl3pPr marL="1983105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3pPr>
            <a:lvl4pPr marL="2776347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5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4pPr>
            <a:lvl5pPr marL="3569589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500" kern="1200">
                <a:solidFill>
                  <a:srgbClr val="012F4B"/>
                </a:solidFill>
                <a:latin typeface="+mn-lt"/>
                <a:ea typeface="+mn-ea"/>
                <a:cs typeface="+mn-cs"/>
              </a:defRPr>
            </a:lvl5pPr>
            <a:lvl6pPr marL="4362831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56073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49315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742557" indent="-396621" algn="l" defTabSz="1586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rgbClr val="006AB3"/>
                </a:solidFill>
              </a:rPr>
              <a:t>Видеозапись в ППЭ ЕГЭ на дому осуществляется в режиме реального времени и начинается с 9.00 часов и завершается после передачи всех материалов члену ГЭК</a:t>
            </a:r>
            <a:endParaRPr lang="ru-RU" sz="39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35" y="2510881"/>
            <a:ext cx="3048000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Обязанности технического специалиста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45127" y="2522483"/>
            <a:ext cx="14418607" cy="45552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300" dirty="0">
                <a:solidFill>
                  <a:srgbClr val="E2001A"/>
                </a:solidFill>
              </a:rPr>
              <a:t>За ОДИН ДЕНЬ до проведения экзамена совместно </a:t>
            </a:r>
          </a:p>
          <a:p>
            <a:pPr marL="0" indent="0" algn="ctr">
              <a:buNone/>
            </a:pPr>
            <a:r>
              <a:rPr lang="ru-RU" sz="6300" dirty="0">
                <a:solidFill>
                  <a:srgbClr val="E2001A"/>
                </a:solidFill>
              </a:rPr>
              <a:t>с руководителем ППЭ проводят тестирование, </a:t>
            </a:r>
          </a:p>
          <a:p>
            <a:pPr marL="0" indent="0" algn="ctr">
              <a:buNone/>
            </a:pPr>
            <a:r>
              <a:rPr lang="ru-RU" sz="6300" dirty="0">
                <a:solidFill>
                  <a:srgbClr val="E2001A"/>
                </a:solidFill>
              </a:rPr>
              <a:t>в ходе которого необходимо: 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E2001A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E2001A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E2001A"/>
              </a:solidFill>
            </a:endParaRPr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/>
              <a:t>включить запись видеоизображения 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/>
              <a:t>проверить через монитор </a:t>
            </a:r>
            <a:r>
              <a:rPr lang="ru-RU" dirty="0" smtClean="0"/>
              <a:t>работу </a:t>
            </a:r>
            <a:r>
              <a:rPr lang="ru-RU" dirty="0"/>
              <a:t>камер </a:t>
            </a:r>
            <a:r>
              <a:rPr lang="ru-RU" dirty="0" smtClean="0"/>
              <a:t>видеонаблюдения;</a:t>
            </a:r>
            <a:endParaRPr lang="ru-RU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/>
              <a:t>проверить соответствие расположения всех камер </a:t>
            </a:r>
            <a:r>
              <a:rPr lang="ru-RU" dirty="0" smtClean="0"/>
              <a:t>видеонаблюдения; </a:t>
            </a:r>
            <a:endParaRPr lang="ru-RU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/>
              <a:t>убедиться, что на средствах видеонаблюдения установлено точное местное </a:t>
            </a:r>
            <a:r>
              <a:rPr lang="ru-RU" dirty="0" smtClean="0"/>
              <a:t>время;</a:t>
            </a:r>
            <a:endParaRPr lang="ru-RU" dirty="0"/>
          </a:p>
          <a:p>
            <a:pPr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/>
              <a:t>внести запись в журнал доступа к средствам </a:t>
            </a:r>
            <a:r>
              <a:rPr lang="ru-RU" dirty="0" smtClean="0"/>
              <a:t>видеонаблюдения.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7084398"/>
            <a:ext cx="372687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91891" y="7165783"/>
            <a:ext cx="10210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1332">
              <a:spcBef>
                <a:spcPct val="20000"/>
              </a:spcBef>
              <a:spcAft>
                <a:spcPts val="500"/>
              </a:spcAft>
            </a:pPr>
            <a:r>
              <a:rPr lang="ru-RU" sz="3200" b="1" dirty="0" smtClean="0">
                <a:solidFill>
                  <a:srgbClr val="E2001A"/>
                </a:solidFill>
                <a:latin typeface="Arial" panose="020B0604020202020204" pitchFamily="34" charset="0"/>
              </a:rPr>
              <a:t>После завершения всех экзаменов журнал передается на хранение в организацию, на базе которой был организован ППЭ. </a:t>
            </a:r>
            <a:r>
              <a:rPr lang="ru-RU" sz="3200" b="1" dirty="0">
                <a:solidFill>
                  <a:srgbClr val="E2001A"/>
                </a:solidFill>
                <a:latin typeface="Arial" panose="020B0604020202020204" pitchFamily="34" charset="0"/>
              </a:rPr>
              <a:t>Журнал из ППЭ на </a:t>
            </a:r>
            <a:r>
              <a:rPr lang="ru-RU" sz="3200" b="1" dirty="0" smtClean="0">
                <a:solidFill>
                  <a:srgbClr val="E2001A"/>
                </a:solidFill>
                <a:latin typeface="Arial" panose="020B0604020202020204" pitchFamily="34" charset="0"/>
              </a:rPr>
              <a:t>дому передается </a:t>
            </a:r>
            <a:r>
              <a:rPr lang="ru-RU" sz="3200" b="1" dirty="0">
                <a:solidFill>
                  <a:srgbClr val="E2001A"/>
                </a:solidFill>
                <a:latin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E2001A"/>
                </a:solidFill>
                <a:latin typeface="Arial" panose="020B0604020202020204" pitchFamily="34" charset="0"/>
              </a:rPr>
              <a:t>ОО </a:t>
            </a:r>
            <a:r>
              <a:rPr lang="ru-RU" sz="3200" b="1" dirty="0">
                <a:solidFill>
                  <a:srgbClr val="E2001A"/>
                </a:solidFill>
                <a:latin typeface="Arial" panose="020B0604020202020204" pitchFamily="34" charset="0"/>
              </a:rPr>
              <a:t>участника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6292" y="9964143"/>
            <a:ext cx="13328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AB3"/>
                </a:solidFill>
                <a:ea typeface="Calibri" panose="020F0502020204030204" pitchFamily="34" charset="0"/>
              </a:rPr>
              <a:t>В «Акте готовности ППЭ» руководитель ППЭ отмечает, что ППЭ оборудован средствами видеонаблюдения с соблюдением требований законодательства к использованию указанных технических средств</a:t>
            </a:r>
            <a:endParaRPr lang="ru-RU" sz="24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5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135" y="276780"/>
            <a:ext cx="12966953" cy="1511963"/>
          </a:xfrm>
        </p:spPr>
        <p:txBody>
          <a:bodyPr>
            <a:normAutofit/>
          </a:bodyPr>
          <a:lstStyle/>
          <a:p>
            <a:r>
              <a:rPr lang="ru-RU" sz="4400" dirty="0"/>
              <a:t>Обязанности технического специалиста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14"/>
          <a:stretch/>
        </p:blipFill>
        <p:spPr>
          <a:xfrm>
            <a:off x="13263548" y="3133579"/>
            <a:ext cx="1929828" cy="1917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55" y="5673613"/>
            <a:ext cx="2571884" cy="1928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" b="4632"/>
          <a:stretch/>
        </p:blipFill>
        <p:spPr>
          <a:xfrm>
            <a:off x="13135291" y="7948134"/>
            <a:ext cx="1847893" cy="23849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40107" y="2302582"/>
            <a:ext cx="4892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</a:t>
            </a:r>
            <a:r>
              <a:rPr lang="ru-RU" sz="48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экзамена:</a:t>
            </a:r>
            <a:endParaRPr lang="ru-RU" sz="4800" b="1" dirty="0">
              <a:solidFill>
                <a:srgbClr val="E2001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418" y="3592731"/>
            <a:ext cx="122070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AB3"/>
                </a:solidFill>
              </a:rPr>
              <a:t>явиться в ППЭ до времени начала трансляции </a:t>
            </a:r>
            <a:r>
              <a:rPr lang="ru-RU" sz="3200" dirty="0" smtClean="0">
                <a:solidFill>
                  <a:srgbClr val="006AB3"/>
                </a:solidFill>
              </a:rPr>
              <a:t>видеозаписи </a:t>
            </a:r>
            <a:r>
              <a:rPr lang="ru-RU" sz="3200" dirty="0">
                <a:solidFill>
                  <a:srgbClr val="006AB3"/>
                </a:solidFill>
              </a:rPr>
              <a:t>в помещении штаба ППЭ и зарегистрироваться у руководителя </a:t>
            </a:r>
            <a:r>
              <a:rPr lang="ru-RU" sz="3200" dirty="0" smtClean="0">
                <a:solidFill>
                  <a:srgbClr val="006AB3"/>
                </a:solidFill>
              </a:rPr>
              <a:t>ППЭ;</a:t>
            </a:r>
            <a:endParaRPr lang="ru-RU" sz="3200" dirty="0">
              <a:solidFill>
                <a:srgbClr val="006AB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пройти инструктаж у руководителя ППЭ по процедуре проведения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экзамена;</a:t>
            </a:r>
            <a:endParaRPr lang="ru-RU" sz="32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проверить работоспособность средств видеонаблюдения в помещении для руководителя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ППЭ;</a:t>
            </a:r>
            <a:endParaRPr lang="ru-RU" sz="3200" dirty="0">
              <a:solidFill>
                <a:srgbClr val="006AB3"/>
              </a:solidFill>
            </a:endParaRPr>
          </a:p>
          <a:p>
            <a:pPr algn="just"/>
            <a:endParaRPr lang="ru-RU" sz="32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не позднее чем за один час до начала экзамена убедиться, что </a:t>
            </a:r>
            <a:r>
              <a:rPr lang="ru-RU" sz="3200" b="1" dirty="0">
                <a:solidFill>
                  <a:srgbClr val="006AB3"/>
                </a:solidFill>
                <a:cs typeface="Times New Roman" panose="02020603050405020304" pitchFamily="18" charset="0"/>
              </a:rPr>
              <a:t>режим записи в аудиториях проведения экзамена включен</a:t>
            </a:r>
            <a:endParaRPr lang="ru-RU" sz="3200" b="1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193653"/>
            <a:ext cx="13073605" cy="1511963"/>
          </a:xfrm>
        </p:spPr>
        <p:txBody>
          <a:bodyPr/>
          <a:lstStyle/>
          <a:p>
            <a:r>
              <a:rPr lang="ru-RU" sz="4400" dirty="0"/>
              <a:t>Обязанности технического специалиста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238" y="2729234"/>
            <a:ext cx="7038108" cy="735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E2001A"/>
                </a:solidFill>
              </a:rPr>
              <a:t>Проведение </a:t>
            </a:r>
            <a:r>
              <a:rPr lang="ru-RU" sz="4800" dirty="0" smtClean="0">
                <a:solidFill>
                  <a:srgbClr val="E2001A"/>
                </a:solidFill>
              </a:rPr>
              <a:t>экзамена:</a:t>
            </a:r>
            <a:endParaRPr lang="ru-RU" sz="4800" dirty="0">
              <a:solidFill>
                <a:srgbClr val="E2001A"/>
              </a:solidFill>
            </a:endParaRPr>
          </a:p>
        </p:txBody>
      </p:sp>
      <p:pic>
        <p:nvPicPr>
          <p:cNvPr id="4" name="Picture 2" descr="http://www.universitronica.com.mx/wp-content/uploads/2013/03/3d-persona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3" y="4766593"/>
            <a:ext cx="2202400" cy="29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8" y="7898122"/>
            <a:ext cx="3593709" cy="23958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67201" y="4487885"/>
            <a:ext cx="105848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6AB3"/>
                </a:solidFill>
              </a:rPr>
              <a:t>обеспечивать работоспособность средств видеонаблюдения во время </a:t>
            </a:r>
            <a:r>
              <a:rPr lang="ru-RU" sz="3600" dirty="0" smtClean="0">
                <a:solidFill>
                  <a:srgbClr val="006AB3"/>
                </a:solidFill>
              </a:rPr>
              <a:t>экзамена;</a:t>
            </a:r>
            <a:endParaRPr lang="ru-RU" sz="36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6AB3"/>
                </a:solidFill>
              </a:rPr>
              <a:t>вести «Журнал доступа к средствам видеонаблюдения», фиксировать все действия, производимые со средствами </a:t>
            </a:r>
            <a:r>
              <a:rPr lang="ru-RU" sz="3600" dirty="0" smtClean="0">
                <a:solidFill>
                  <a:srgbClr val="006AB3"/>
                </a:solidFill>
              </a:rPr>
              <a:t>видеонаблюдения;</a:t>
            </a:r>
            <a:endParaRPr lang="ru-RU" sz="36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006AB3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6AB3"/>
                </a:solidFill>
              </a:rPr>
              <a:t>решать технические вопросы, возникающие при проведении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6925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806" y="0"/>
            <a:ext cx="11259297" cy="182663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E2001A"/>
                </a:solidFill>
                <a:cs typeface="Times New Roman" panose="02020603050405020304" pitchFamily="18" charset="0"/>
              </a:rPr>
              <a:t>Нештатные ситуации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3583" y="2333296"/>
            <a:ext cx="13999780" cy="121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случае сбоя энергопитания, внезапного </a:t>
            </a:r>
            <a:r>
              <a:rPr lang="ru-RU" dirty="0" smtClean="0"/>
              <a:t>отключения видеонаблюдения </a:t>
            </a:r>
            <a:r>
              <a:rPr lang="ru-RU" dirty="0"/>
              <a:t>в </a:t>
            </a:r>
            <a:r>
              <a:rPr lang="ru-RU" dirty="0" smtClean="0"/>
              <a:t>аудитории ответственность </a:t>
            </a:r>
            <a:r>
              <a:rPr lang="ru-RU" dirty="0"/>
              <a:t>за дальнейшие </a:t>
            </a:r>
            <a:r>
              <a:rPr lang="ru-RU" dirty="0" smtClean="0"/>
              <a:t>действия возлагается </a:t>
            </a:r>
            <a:r>
              <a:rPr lang="ru-RU" dirty="0"/>
              <a:t>на члена ГЭК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9349" y="3967656"/>
            <a:ext cx="13999780" cy="232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Если в течение </a:t>
            </a:r>
            <a:r>
              <a:rPr lang="ru-RU" dirty="0" smtClean="0"/>
              <a:t>20 </a:t>
            </a:r>
            <a:r>
              <a:rPr lang="ru-RU" dirty="0"/>
              <a:t>минут не удается восстановить </a:t>
            </a:r>
            <a:r>
              <a:rPr lang="ru-RU" dirty="0" smtClean="0"/>
              <a:t>работоспособность оборудования, </a:t>
            </a:r>
            <a:r>
              <a:rPr lang="ru-RU" dirty="0"/>
              <a:t>член ГЭК по согласованию с председателем </a:t>
            </a:r>
            <a:r>
              <a:rPr lang="ru-RU" dirty="0" smtClean="0"/>
              <a:t>ГЭК останавливает </a:t>
            </a:r>
            <a:r>
              <a:rPr lang="ru-RU" dirty="0"/>
              <a:t>экзамен в ППЭ или отдельных аудиториях ППЭ </a:t>
            </a:r>
            <a:r>
              <a:rPr lang="ru-RU" dirty="0" smtClean="0"/>
              <a:t>с последующим </a:t>
            </a:r>
            <a:r>
              <a:rPr lang="ru-RU" dirty="0"/>
              <a:t>аннулированием результатов экзамена и повторного </a:t>
            </a:r>
            <a:r>
              <a:rPr lang="ru-RU" dirty="0" smtClean="0"/>
              <a:t>допуска </a:t>
            </a:r>
            <a:r>
              <a:rPr lang="ru-RU" dirty="0"/>
              <a:t>участников к сдаче экзамена. После этого член ГЭК информирует </a:t>
            </a:r>
            <a:r>
              <a:rPr lang="ru-RU" dirty="0" smtClean="0"/>
              <a:t>о случившемся </a:t>
            </a:r>
            <a:r>
              <a:rPr lang="ru-RU" dirty="0"/>
              <a:t>председателя ГЭК, а также составляет акт, который в тот </a:t>
            </a:r>
            <a:r>
              <a:rPr lang="ru-RU" dirty="0" smtClean="0"/>
              <a:t>же день </a:t>
            </a:r>
            <a:r>
              <a:rPr lang="ru-RU" dirty="0"/>
              <a:t>передается председателю </a:t>
            </a:r>
            <a:r>
              <a:rPr lang="ru-RU" dirty="0" smtClean="0"/>
              <a:t>ГЭК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0878" y="6763407"/>
            <a:ext cx="13999780" cy="249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Если работоспособность оборудования восстановлена, </a:t>
            </a:r>
            <a:r>
              <a:rPr lang="ru-RU" dirty="0" smtClean="0"/>
              <a:t>экзамен продолжается</a:t>
            </a:r>
            <a:r>
              <a:rPr lang="ru-RU" dirty="0"/>
              <a:t>, время экзамена увеличивается в соответствии с </a:t>
            </a:r>
            <a:r>
              <a:rPr lang="ru-RU" dirty="0" smtClean="0"/>
              <a:t>временем, которое </a:t>
            </a:r>
            <a:r>
              <a:rPr lang="ru-RU" dirty="0"/>
              <a:t>было затрачено на устранение </a:t>
            </a:r>
            <a:r>
              <a:rPr lang="ru-RU" dirty="0" smtClean="0"/>
              <a:t>неисправности средств видеонаблюдения. По </a:t>
            </a:r>
            <a:r>
              <a:rPr lang="ru-RU" dirty="0"/>
              <a:t>факту неисправного состояния, отключения </a:t>
            </a:r>
            <a:r>
              <a:rPr lang="ru-RU" dirty="0" smtClean="0"/>
              <a:t>средств видеонаблюдения </a:t>
            </a:r>
            <a:r>
              <a:rPr lang="ru-RU" dirty="0"/>
              <a:t>или отсутствия видеозаписи экзамена член </a:t>
            </a:r>
            <a:r>
              <a:rPr lang="ru-RU" dirty="0" smtClean="0"/>
              <a:t>ГЭК составляется </a:t>
            </a:r>
            <a:r>
              <a:rPr lang="ru-RU" dirty="0"/>
              <a:t>акт об отключении средств видеонаблюдения или </a:t>
            </a:r>
            <a:r>
              <a:rPr lang="ru-RU" dirty="0" smtClean="0"/>
              <a:t>отсутствия видеозаписи </a:t>
            </a:r>
            <a:r>
              <a:rPr lang="ru-RU" dirty="0"/>
              <a:t>экзамена, который в тот же день передается председателю </a:t>
            </a:r>
            <a:r>
              <a:rPr lang="ru-RU" dirty="0" smtClean="0"/>
              <a:t>ГЭК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711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F189754B-6813-4C25-9E59-D4786FF15980}" vid="{8AB09E60-56EB-46D2-B1AE-06EDD3A57A83}"/>
    </a:ext>
  </a:extLst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661</Words>
  <Application>Microsoft Office PowerPoint</Application>
  <PresentationFormat>Произвольный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Тема2</vt:lpstr>
      <vt:lpstr>Шаблон</vt:lpstr>
      <vt:lpstr>Презентация PowerPoint</vt:lpstr>
      <vt:lpstr>Техническое оснащение штаба ППЭ</vt:lpstr>
      <vt:lpstr>Техническое оснащение  аудитории</vt:lpstr>
      <vt:lpstr>Размещение средств видеонаблюдения</vt:lpstr>
      <vt:lpstr>Трансляция и видеозапись изображения</vt:lpstr>
      <vt:lpstr>Обязанности технического специалиста</vt:lpstr>
      <vt:lpstr>Обязанности технического специалиста</vt:lpstr>
      <vt:lpstr>Обязанности технического специалиста</vt:lpstr>
      <vt:lpstr>Нештатные ситуации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технических специалистов по работе  с программным обеспечением, оказывающих информационно-техническую помощь  руководителю и организаторам пункта проведения экзамена  при проведение государственной итоговой аттестации  по образовательным программам среднего общего образования в 2016 году</dc:title>
  <dc:creator>ASG</dc:creator>
  <cp:lastModifiedBy>user</cp:lastModifiedBy>
  <cp:revision>87</cp:revision>
  <dcterms:created xsi:type="dcterms:W3CDTF">2016-02-19T10:31:16Z</dcterms:created>
  <dcterms:modified xsi:type="dcterms:W3CDTF">2018-05-11T06:30:17Z</dcterms:modified>
</cp:coreProperties>
</file>