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342" r:id="rId2"/>
    <p:sldId id="338" r:id="rId3"/>
    <p:sldId id="341" r:id="rId4"/>
    <p:sldId id="318" r:id="rId5"/>
    <p:sldId id="336" r:id="rId6"/>
    <p:sldId id="333" r:id="rId7"/>
    <p:sldId id="334" r:id="rId8"/>
    <p:sldId id="335" r:id="rId9"/>
    <p:sldId id="337" r:id="rId10"/>
    <p:sldId id="32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47" autoAdjust="0"/>
  </p:normalViewPr>
  <p:slideViewPr>
    <p:cSldViewPr>
      <p:cViewPr>
        <p:scale>
          <a:sx n="90" d="100"/>
          <a:sy n="90" d="100"/>
        </p:scale>
        <p:origin x="-348" y="10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00E96-27BB-4D68-A404-6761D748AE6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32D23B0-88DA-43C8-8C2C-0CDAAED2FA37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Прием заявлений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2BBE4-C9AA-4322-B1CF-14B27D35F015}" type="parTrans" cxnId="{8E16E2B9-8773-425C-AFF3-EEF76B3CE556}">
      <dgm:prSet/>
      <dgm:spPr/>
      <dgm:t>
        <a:bodyPr/>
        <a:lstStyle/>
        <a:p>
          <a:endParaRPr lang="ru-RU"/>
        </a:p>
      </dgm:t>
    </dgm:pt>
    <dgm:pt modelId="{D5504115-ECB3-4900-80C5-FAC444B69A82}" type="sibTrans" cxnId="{8E16E2B9-8773-425C-AFF3-EEF76B3CE556}">
      <dgm:prSet/>
      <dgm:spPr/>
      <dgm:t>
        <a:bodyPr/>
        <a:lstStyle/>
        <a:p>
          <a:endParaRPr lang="ru-RU"/>
        </a:p>
      </dgm:t>
    </dgm:pt>
    <dgm:pt modelId="{222F2756-853A-4C04-BD5B-0FC0D796A0C9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обучения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805B39-3199-4F51-8A97-9D9A934E9B10}" type="parTrans" cxnId="{6DD6C053-FACF-45E3-8A76-6F5C5916533B}">
      <dgm:prSet/>
      <dgm:spPr/>
      <dgm:t>
        <a:bodyPr/>
        <a:lstStyle/>
        <a:p>
          <a:endParaRPr lang="ru-RU"/>
        </a:p>
      </dgm:t>
    </dgm:pt>
    <dgm:pt modelId="{F41C33B4-F5D0-40B1-AA11-C430185D5AD1}" type="sibTrans" cxnId="{6DD6C053-FACF-45E3-8A76-6F5C5916533B}">
      <dgm:prSet/>
      <dgm:spPr/>
      <dgm:t>
        <a:bodyPr/>
        <a:lstStyle/>
        <a:p>
          <a:endParaRPr lang="ru-RU"/>
        </a:p>
      </dgm:t>
    </dgm:pt>
    <dgm:pt modelId="{87A7C628-AEAA-4B16-BCF1-F21A1CA7508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Аккредитация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E5F809-8B66-4004-A977-ED05DF756EE3}" type="parTrans" cxnId="{541CEF41-3654-4C5A-A99C-03F943D4E882}">
      <dgm:prSet/>
      <dgm:spPr/>
      <dgm:t>
        <a:bodyPr/>
        <a:lstStyle/>
        <a:p>
          <a:endParaRPr lang="ru-RU"/>
        </a:p>
      </dgm:t>
    </dgm:pt>
    <dgm:pt modelId="{E0C9E838-40CC-4F0F-88C9-37C4E43375D3}" type="sibTrans" cxnId="{541CEF41-3654-4C5A-A99C-03F943D4E882}">
      <dgm:prSet/>
      <dgm:spPr/>
      <dgm:t>
        <a:bodyPr/>
        <a:lstStyle/>
        <a:p>
          <a:endParaRPr lang="ru-RU"/>
        </a:p>
      </dgm:t>
    </dgm:pt>
    <dgm:pt modelId="{1A48CBA0-4CF0-4B29-BA28-1DD6B9B4CED3}" type="pres">
      <dgm:prSet presAssocID="{C1900E96-27BB-4D68-A404-6761D748AE6C}" presName="Name0" presStyleCnt="0">
        <dgm:presLayoutVars>
          <dgm:dir/>
          <dgm:resizeHandles val="exact"/>
        </dgm:presLayoutVars>
      </dgm:prSet>
      <dgm:spPr/>
    </dgm:pt>
    <dgm:pt modelId="{E327D335-A551-4B3A-9ADC-74A3CA31BD6D}" type="pres">
      <dgm:prSet presAssocID="{232D23B0-88DA-43C8-8C2C-0CDAAED2FA37}" presName="node" presStyleLbl="node1" presStyleIdx="0" presStyleCnt="3" custLinFactNeighborY="10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B2E8A-C837-4988-A953-705094B0CAEC}" type="pres">
      <dgm:prSet presAssocID="{D5504115-ECB3-4900-80C5-FAC444B69A8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99CB5DD-E79A-4F51-A303-F9FABCEDEE23}" type="pres">
      <dgm:prSet presAssocID="{D5504115-ECB3-4900-80C5-FAC444B69A8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FC87D6A-E90A-41E3-91B3-4405FF80CCB2}" type="pres">
      <dgm:prSet presAssocID="{222F2756-853A-4C04-BD5B-0FC0D796A0C9}" presName="node" presStyleLbl="node1" presStyleIdx="1" presStyleCnt="3" custLinFactNeighborY="7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69FA4-6230-4F78-AE8B-917E48D56206}" type="pres">
      <dgm:prSet presAssocID="{F41C33B4-F5D0-40B1-AA11-C430185D5AD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FA621C4-6718-4184-B5FE-EF39F9DA8B21}" type="pres">
      <dgm:prSet presAssocID="{F41C33B4-F5D0-40B1-AA11-C430185D5AD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44284D5-6340-4CC0-AF18-54BAFC6FCC8C}" type="pres">
      <dgm:prSet presAssocID="{87A7C628-AEAA-4B16-BCF1-F21A1CA7508B}" presName="node" presStyleLbl="node1" presStyleIdx="2" presStyleCnt="3" custLinFactNeighborY="7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ECA041-59AE-4618-BF40-2170560F0B6A}" type="presOf" srcId="{F41C33B4-F5D0-40B1-AA11-C430185D5AD1}" destId="{D5C69FA4-6230-4F78-AE8B-917E48D56206}" srcOrd="0" destOrd="0" presId="urn:microsoft.com/office/officeart/2005/8/layout/process1"/>
    <dgm:cxn modelId="{541CEF41-3654-4C5A-A99C-03F943D4E882}" srcId="{C1900E96-27BB-4D68-A404-6761D748AE6C}" destId="{87A7C628-AEAA-4B16-BCF1-F21A1CA7508B}" srcOrd="2" destOrd="0" parTransId="{39E5F809-8B66-4004-A977-ED05DF756EE3}" sibTransId="{E0C9E838-40CC-4F0F-88C9-37C4E43375D3}"/>
    <dgm:cxn modelId="{88FAE358-128C-4AE7-AC90-70E2C8141F94}" type="presOf" srcId="{87A7C628-AEAA-4B16-BCF1-F21A1CA7508B}" destId="{544284D5-6340-4CC0-AF18-54BAFC6FCC8C}" srcOrd="0" destOrd="0" presId="urn:microsoft.com/office/officeart/2005/8/layout/process1"/>
    <dgm:cxn modelId="{ED5A8F53-0A92-48FB-AE9D-FE7A2B40DABD}" type="presOf" srcId="{D5504115-ECB3-4900-80C5-FAC444B69A82}" destId="{A99CB5DD-E79A-4F51-A303-F9FABCEDEE23}" srcOrd="1" destOrd="0" presId="urn:microsoft.com/office/officeart/2005/8/layout/process1"/>
    <dgm:cxn modelId="{8E16E2B9-8773-425C-AFF3-EEF76B3CE556}" srcId="{C1900E96-27BB-4D68-A404-6761D748AE6C}" destId="{232D23B0-88DA-43C8-8C2C-0CDAAED2FA37}" srcOrd="0" destOrd="0" parTransId="{B7E2BBE4-C9AA-4322-B1CF-14B27D35F015}" sibTransId="{D5504115-ECB3-4900-80C5-FAC444B69A82}"/>
    <dgm:cxn modelId="{6818E376-571B-4618-A526-4DE92D73F97C}" type="presOf" srcId="{F41C33B4-F5D0-40B1-AA11-C430185D5AD1}" destId="{6FA621C4-6718-4184-B5FE-EF39F9DA8B21}" srcOrd="1" destOrd="0" presId="urn:microsoft.com/office/officeart/2005/8/layout/process1"/>
    <dgm:cxn modelId="{205718D8-8B04-4DDA-95D3-35B178932988}" type="presOf" srcId="{232D23B0-88DA-43C8-8C2C-0CDAAED2FA37}" destId="{E327D335-A551-4B3A-9ADC-74A3CA31BD6D}" srcOrd="0" destOrd="0" presId="urn:microsoft.com/office/officeart/2005/8/layout/process1"/>
    <dgm:cxn modelId="{A03F7968-588B-4DA2-8465-E1B5BA1339F8}" type="presOf" srcId="{222F2756-853A-4C04-BD5B-0FC0D796A0C9}" destId="{DFC87D6A-E90A-41E3-91B3-4405FF80CCB2}" srcOrd="0" destOrd="0" presId="urn:microsoft.com/office/officeart/2005/8/layout/process1"/>
    <dgm:cxn modelId="{6DD6C053-FACF-45E3-8A76-6F5C5916533B}" srcId="{C1900E96-27BB-4D68-A404-6761D748AE6C}" destId="{222F2756-853A-4C04-BD5B-0FC0D796A0C9}" srcOrd="1" destOrd="0" parTransId="{5E805B39-3199-4F51-8A97-9D9A934E9B10}" sibTransId="{F41C33B4-F5D0-40B1-AA11-C430185D5AD1}"/>
    <dgm:cxn modelId="{64BB47F9-560B-40E1-A32A-E32B6471B276}" type="presOf" srcId="{C1900E96-27BB-4D68-A404-6761D748AE6C}" destId="{1A48CBA0-4CF0-4B29-BA28-1DD6B9B4CED3}" srcOrd="0" destOrd="0" presId="urn:microsoft.com/office/officeart/2005/8/layout/process1"/>
    <dgm:cxn modelId="{E8BCB32C-0AA0-47BF-9C7A-4041C8110820}" type="presOf" srcId="{D5504115-ECB3-4900-80C5-FAC444B69A82}" destId="{DEEB2E8A-C837-4988-A953-705094B0CAEC}" srcOrd="0" destOrd="0" presId="urn:microsoft.com/office/officeart/2005/8/layout/process1"/>
    <dgm:cxn modelId="{828EA8B1-0FAE-48C1-B515-102E2198C01D}" type="presParOf" srcId="{1A48CBA0-4CF0-4B29-BA28-1DD6B9B4CED3}" destId="{E327D335-A551-4B3A-9ADC-74A3CA31BD6D}" srcOrd="0" destOrd="0" presId="urn:microsoft.com/office/officeart/2005/8/layout/process1"/>
    <dgm:cxn modelId="{08287277-9FE3-4469-B1F7-70242AFDD726}" type="presParOf" srcId="{1A48CBA0-4CF0-4B29-BA28-1DD6B9B4CED3}" destId="{DEEB2E8A-C837-4988-A953-705094B0CAEC}" srcOrd="1" destOrd="0" presId="urn:microsoft.com/office/officeart/2005/8/layout/process1"/>
    <dgm:cxn modelId="{BCD97950-6B3F-4F46-8280-A2B65FD7E1D1}" type="presParOf" srcId="{DEEB2E8A-C837-4988-A953-705094B0CAEC}" destId="{A99CB5DD-E79A-4F51-A303-F9FABCEDEE23}" srcOrd="0" destOrd="0" presId="urn:microsoft.com/office/officeart/2005/8/layout/process1"/>
    <dgm:cxn modelId="{CAE33563-1B9B-4D19-9D78-EA4891F95F8C}" type="presParOf" srcId="{1A48CBA0-4CF0-4B29-BA28-1DD6B9B4CED3}" destId="{DFC87D6A-E90A-41E3-91B3-4405FF80CCB2}" srcOrd="2" destOrd="0" presId="urn:microsoft.com/office/officeart/2005/8/layout/process1"/>
    <dgm:cxn modelId="{6B5C167C-341A-40B6-A5F4-D659A3227873}" type="presParOf" srcId="{1A48CBA0-4CF0-4B29-BA28-1DD6B9B4CED3}" destId="{D5C69FA4-6230-4F78-AE8B-917E48D56206}" srcOrd="3" destOrd="0" presId="urn:microsoft.com/office/officeart/2005/8/layout/process1"/>
    <dgm:cxn modelId="{8E247370-C6D6-4D2C-86DF-967EB53A7EB4}" type="presParOf" srcId="{D5C69FA4-6230-4F78-AE8B-917E48D56206}" destId="{6FA621C4-6718-4184-B5FE-EF39F9DA8B21}" srcOrd="0" destOrd="0" presId="urn:microsoft.com/office/officeart/2005/8/layout/process1"/>
    <dgm:cxn modelId="{7A7AEB70-CEB4-43B7-8B66-EC655C39C93D}" type="presParOf" srcId="{1A48CBA0-4CF0-4B29-BA28-1DD6B9B4CED3}" destId="{544284D5-6340-4CC0-AF18-54BAFC6FCC8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7D335-A551-4B3A-9ADC-74A3CA31BD6D}">
      <dsp:nvSpPr>
        <dsp:cNvPr id="0" name=""/>
        <dsp:cNvSpPr/>
      </dsp:nvSpPr>
      <dsp:spPr>
        <a:xfrm>
          <a:off x="4303" y="273341"/>
          <a:ext cx="1286299" cy="771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Прием заявлений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08" y="295946"/>
        <a:ext cx="1241089" cy="726569"/>
      </dsp:txXfrm>
    </dsp:sp>
    <dsp:sp modelId="{DEEB2E8A-C837-4988-A953-705094B0CAEC}">
      <dsp:nvSpPr>
        <dsp:cNvPr id="0" name=""/>
        <dsp:cNvSpPr/>
      </dsp:nvSpPr>
      <dsp:spPr>
        <a:xfrm rot="21551664">
          <a:off x="1419219" y="486960"/>
          <a:ext cx="272722" cy="319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419223" y="551335"/>
        <a:ext cx="190905" cy="191402"/>
      </dsp:txXfrm>
    </dsp:sp>
    <dsp:sp modelId="{DFC87D6A-E90A-41E3-91B3-4405FF80CCB2}">
      <dsp:nvSpPr>
        <dsp:cNvPr id="0" name=""/>
        <dsp:cNvSpPr/>
      </dsp:nvSpPr>
      <dsp:spPr>
        <a:xfrm>
          <a:off x="1805122" y="248019"/>
          <a:ext cx="1286299" cy="771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обучения 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7727" y="270624"/>
        <a:ext cx="1241089" cy="726569"/>
      </dsp:txXfrm>
    </dsp:sp>
    <dsp:sp modelId="{D5C69FA4-6230-4F78-AE8B-917E48D56206}">
      <dsp:nvSpPr>
        <dsp:cNvPr id="0" name=""/>
        <dsp:cNvSpPr/>
      </dsp:nvSpPr>
      <dsp:spPr>
        <a:xfrm>
          <a:off x="3220051" y="474407"/>
          <a:ext cx="272695" cy="319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220051" y="538207"/>
        <a:ext cx="190887" cy="191402"/>
      </dsp:txXfrm>
    </dsp:sp>
    <dsp:sp modelId="{544284D5-6340-4CC0-AF18-54BAFC6FCC8C}">
      <dsp:nvSpPr>
        <dsp:cNvPr id="0" name=""/>
        <dsp:cNvSpPr/>
      </dsp:nvSpPr>
      <dsp:spPr>
        <a:xfrm>
          <a:off x="3605941" y="248019"/>
          <a:ext cx="1286299" cy="771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Аккредитация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8546" y="270624"/>
        <a:ext cx="1241089" cy="726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8BC3F-D68F-4FB7-BB30-8860D896CCF2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67F27-98E1-45B1-B028-AF2F7FC19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8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ABDB47-F2BA-484B-B13C-DCA5BDA3B1B0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12349A-2A51-46D7-BD37-0B8A273D9A95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E2A1A-5E2E-4DA2-BA2D-D3040BFB8F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088B-42A1-409D-997D-5C3FF400C4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1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6A6E1-B8E2-455F-9164-0D422099F5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9D6B4-A9D1-4C64-A3ED-6043837C0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59D324-D2C1-4CC3-B613-A21FFC9E19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558AE-3D8A-4CC4-82BA-592DBCBACE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8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43650-3A90-4F86-999D-54451834D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1680E-6C9E-45D1-96FB-5B69863BB3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4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2FB6A-8905-47AE-A5A7-670880759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80B72-2E38-434B-A68F-5AA7E519BF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8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CCA2C2-A21E-42E6-8C76-631CB285B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F39D1-9867-4B04-A6D8-4D6E0617D7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3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405B0-F365-42D2-9414-D94966E7AD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073CF-4844-4ABA-959F-41CDBCF9C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4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4793C-14B9-4621-8292-52EC73ACE7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6C940-A43A-4736-9A3C-E595C11D36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1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DA8BDD-22D6-4EC0-9D9E-B4F3FB9242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491D3-AC2D-46AF-9150-419C4E60B3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C5463D-7C2D-4B1C-9A33-B5738B1073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E361C-F802-4A86-A93D-4B6DEA994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5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B9443-F1B9-4A40-8B30-08DC0AD854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69BAE-49AB-4763-A6B8-29A5E632FF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1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081DFB-02E1-48F4-BFFB-C93C43D44B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0F0943-D26B-437D-BEC2-1C53EBB8F0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1438" y="1196975"/>
            <a:ext cx="9037637" cy="3937000"/>
          </a:xfrm>
        </p:spPr>
        <p:txBody>
          <a:bodyPr/>
          <a:lstStyle/>
          <a:p>
            <a:pPr eaLnBrk="1" hangingPunct="1"/>
            <a:r>
              <a:rPr lang="ru-RU" altLang="ru-RU" sz="3600" b="1" i="1" dirty="0" smtClean="0">
                <a:solidFill>
                  <a:schemeClr val="bg1"/>
                </a:solidFill>
                <a:latin typeface="Cambria" pitchFamily="18" charset="0"/>
              </a:rPr>
              <a:t>Общественное наблюдение </a:t>
            </a:r>
            <a:br>
              <a:rPr lang="ru-RU" altLang="ru-RU" sz="3600" b="1" i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altLang="ru-RU" sz="3600" b="1" i="1" dirty="0" smtClean="0">
                <a:solidFill>
                  <a:schemeClr val="bg1"/>
                </a:solidFill>
                <a:latin typeface="Cambria" pitchFamily="18" charset="0"/>
              </a:rPr>
              <a:t>в период проведения государственной итоговой аттестации 2018 года</a:t>
            </a:r>
            <a:br>
              <a:rPr lang="ru-RU" altLang="ru-RU" sz="3600" b="1" i="1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ru-RU" altLang="ru-RU" sz="3600" b="1" i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52" name="Прямоугольник 8"/>
          <p:cNvSpPr>
            <a:spLocks noChangeArrowheads="1"/>
          </p:cNvSpPr>
          <p:nvPr/>
        </p:nvSpPr>
        <p:spPr bwMode="auto">
          <a:xfrm>
            <a:off x="3347864" y="5469031"/>
            <a:ext cx="57602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600" b="1" dirty="0" smtClean="0">
              <a:solidFill>
                <a:prstClr val="white"/>
              </a:solidFill>
              <a:latin typeface="Cambria" pitchFamily="18" charset="0"/>
              <a:cs typeface="Arial" charset="0"/>
            </a:endParaRPr>
          </a:p>
          <a:p>
            <a:pPr indent="-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white"/>
                </a:solidFill>
                <a:latin typeface="Cambria" pitchFamily="18" charset="0"/>
                <a:cs typeface="Arial" charset="0"/>
              </a:rPr>
              <a:t>Н. В. </a:t>
            </a:r>
            <a:r>
              <a:rPr lang="ru-RU" altLang="ru-RU" sz="1600" b="1" dirty="0" err="1">
                <a:solidFill>
                  <a:prstClr val="white"/>
                </a:solidFill>
                <a:latin typeface="Cambria" pitchFamily="18" charset="0"/>
                <a:cs typeface="Arial" charset="0"/>
              </a:rPr>
              <a:t>Мельнова</a:t>
            </a:r>
            <a:r>
              <a:rPr lang="ru-RU" altLang="ru-RU" sz="1600" b="1" dirty="0">
                <a:solidFill>
                  <a:prstClr val="white"/>
                </a:solidFill>
                <a:latin typeface="Cambria" pitchFamily="18" charset="0"/>
                <a:cs typeface="Arial" charset="0"/>
              </a:rPr>
              <a:t>, начальник отдела повышения квалификации и профессиональной подготовки </a:t>
            </a:r>
            <a:r>
              <a:rPr lang="ru-RU" altLang="ru-RU" sz="1600" b="1" dirty="0" smtClean="0">
                <a:solidFill>
                  <a:prstClr val="white"/>
                </a:solidFill>
                <a:latin typeface="Cambria" pitchFamily="18" charset="0"/>
                <a:cs typeface="Arial" charset="0"/>
              </a:rPr>
              <a:t> "Регионального  </a:t>
            </a:r>
            <a:r>
              <a:rPr lang="ru-RU" altLang="ru-RU" sz="1600" b="1" dirty="0">
                <a:solidFill>
                  <a:prstClr val="white"/>
                </a:solidFill>
                <a:latin typeface="Cambria" pitchFamily="18" charset="0"/>
                <a:cs typeface="Arial" charset="0"/>
              </a:rPr>
              <a:t>центра оценки качества </a:t>
            </a:r>
            <a:r>
              <a:rPr lang="ru-RU" altLang="ru-RU" sz="1600" b="1" dirty="0" smtClean="0">
                <a:solidFill>
                  <a:prstClr val="white"/>
                </a:solidFill>
                <a:latin typeface="Cambria" pitchFamily="18" charset="0"/>
                <a:cs typeface="Arial" charset="0"/>
              </a:rPr>
              <a:t>образования"</a:t>
            </a:r>
            <a:endParaRPr lang="ru-RU" altLang="ru-RU" sz="1600" b="1" dirty="0">
              <a:solidFill>
                <a:prstClr val="white"/>
              </a:solidFill>
              <a:latin typeface="Cambria" pitchFamily="18" charset="0"/>
              <a:cs typeface="Arial" charset="0"/>
            </a:endParaRPr>
          </a:p>
          <a:p>
            <a:pPr marL="457200" indent="-457200"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white"/>
                </a:solidFill>
                <a:cs typeface="Arial" charset="0"/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1187624" y="267865"/>
            <a:ext cx="4491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учреждение Орловской области</a:t>
            </a:r>
            <a:b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«Региональный центр оценки качества образования» </a:t>
            </a:r>
          </a:p>
        </p:txBody>
      </p:sp>
      <p:pic>
        <p:nvPicPr>
          <p:cNvPr id="9" name="Picture 8" descr="C:\Users\user\Desktop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" y="184150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1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704286" y="3987048"/>
            <a:ext cx="6000721" cy="1026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региональной «горячей линии»</a:t>
            </a:r>
          </a:p>
          <a:p>
            <a:pPr algn="ctr"/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 (4862) 73-17-79 (доб. 102, 138) </a:t>
            </a:r>
          </a:p>
        </p:txBody>
      </p:sp>
      <p:pic>
        <p:nvPicPr>
          <p:cNvPr id="7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0" y="1404781"/>
            <a:ext cx="1842200" cy="24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792087" y="6309320"/>
            <a:ext cx="4572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учреждение Орловской области</a:t>
            </a:r>
            <a:b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«Региональный центр оценки качества образования» </a:t>
            </a:r>
          </a:p>
        </p:txBody>
      </p:sp>
      <p:pic>
        <p:nvPicPr>
          <p:cNvPr id="9" name="Picture 8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" y="6159986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-14288" y="-26988"/>
            <a:ext cx="9158288" cy="1295748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ctr"/>
          <a:lstStyle>
            <a:lvl1pPr defTabSz="6318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6318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6318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6318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6318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alt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875" y="1340768"/>
            <a:ext cx="6157913" cy="1117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Приказ Министерства образования и науки Российской Федерации от 25 декабря 2013 года № 1394 «Об утверждении Порядка проведения государственной итоговой аттестации </a:t>
            </a:r>
            <a:b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</a:b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по образовательным программам основного общего образования»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3825" y="2564904"/>
            <a:ext cx="6176963" cy="1117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Приказ Министерства образования и науки Российской Федерации от 26 декабря 2013 года № 1400 «Об утверждении Порядка проведения государственной итоговой аттестации </a:t>
            </a:r>
            <a:b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</a:b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по образовательным программам среднего общего образования»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3825" y="3789040"/>
            <a:ext cx="7040563" cy="12811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Приказ Министерства образования и науки Российской Федерации </a:t>
            </a:r>
            <a:b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</a:b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от 28 июня 2013 года № 491 «Об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школьников»</a:t>
            </a:r>
            <a:r>
              <a:rPr lang="ru-RU" sz="1400" dirty="0">
                <a:solidFill>
                  <a:srgbClr val="2E3192"/>
                </a:solidFill>
              </a:rPr>
              <a:t> 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5" y="5167825"/>
            <a:ext cx="8850313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>
              <a:solidFill>
                <a:srgbClr val="2E31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500" b="1" dirty="0" smtClean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500" b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Орловской области от </a:t>
            </a:r>
            <a:r>
              <a:rPr lang="ru-RU" sz="1500" b="1" dirty="0" smtClean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марта 2018 </a:t>
            </a:r>
            <a:r>
              <a:rPr lang="ru-RU" sz="1500" b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1500" b="1" dirty="0" smtClean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 </a:t>
            </a:r>
            <a:r>
              <a:rPr lang="ru-RU" sz="1500" b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b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работы по подготовке и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</a:t>
            </a:r>
            <a:r>
              <a:rPr lang="ru-RU" sz="1500" b="1" dirty="0" smtClean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всероссийской олимпиады школьников </a:t>
            </a:r>
            <a:r>
              <a:rPr lang="ru-RU" sz="1500" b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олимпиад </a:t>
            </a:r>
            <a:r>
              <a:rPr lang="ru-RU" sz="1500" b="1" dirty="0" smtClean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r>
              <a:rPr lang="en-US" sz="1500" b="1" dirty="0" smtClean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b="1" dirty="0" smtClean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всероссийских </a:t>
            </a:r>
            <a:r>
              <a:rPr lang="ru-RU" sz="1500" b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проверочных работ, региональных процедур оценки качества образования на территории Орловской области»</a:t>
            </a:r>
          </a:p>
          <a:p>
            <a:pPr>
              <a:defRPr/>
            </a:pPr>
            <a:endParaRPr lang="ru-RU" sz="1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3" descr="Z:\Давыденкова\скан\0000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20" y="1412776"/>
            <a:ext cx="1531807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4" descr="Z:\Давыденкова\скан\0000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20077"/>
            <a:ext cx="1540868" cy="2173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-14288" y="-26988"/>
            <a:ext cx="9317038" cy="103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318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6318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6318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6318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6318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>Нормативное обеспечение </a:t>
            </a:r>
            <a:br>
              <a:rPr lang="ru-RU" altLang="ru-RU" sz="2400" b="1" dirty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>общественного наблюдения в Орловской области</a:t>
            </a:r>
            <a:endParaRPr lang="ru-RU" altLang="ru-RU" sz="2400" b="1" dirty="0" smtClean="0">
              <a:solidFill>
                <a:prstClr val="white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-14288" y="-26988"/>
            <a:ext cx="9317038" cy="103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318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6318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6318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6318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6318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>Подготовка и аккредитация 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>общественных наблюдателей в Орловской области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3663" y="1268413"/>
            <a:ext cx="4550568" cy="28463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Орловской области от </a:t>
            </a:r>
            <a:r>
              <a:rPr lang="en-US" sz="1400" b="1" dirty="0" smtClean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400" b="1" dirty="0" smtClean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</a:t>
            </a:r>
            <a:r>
              <a:rPr lang="en-US" sz="1400" b="1" dirty="0" smtClean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303 «Об организации работы по подготовке и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</a:t>
            </a:r>
            <a:r>
              <a:rPr lang="en-US" sz="1400" b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всероссийских проверочных работ, региональных процедур оценки качества образования на территории Орловской области»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4048" y="1627584"/>
            <a:ext cx="3888432" cy="721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Форма удостоверения общественного наблюдателя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4048" y="2996878"/>
            <a:ext cx="3888432" cy="7921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hangingPunct="0"/>
            <a:r>
              <a:rPr lang="ru-RU" sz="1400" b="1" dirty="0" smtClean="0">
                <a:solidFill>
                  <a:srgbClr val="2E3192"/>
                </a:solidFill>
                <a:latin typeface="Times New Roman" pitchFamily="18" charset="0"/>
                <a:cs typeface="Times New Roman" panose="02020603050405020304" pitchFamily="18" charset="0"/>
              </a:rPr>
              <a:t>Положение 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системе общественного наблюдения </a:t>
            </a:r>
          </a:p>
          <a:p>
            <a:pPr algn="ctr"/>
            <a:r>
              <a:rPr lang="ru-RU" sz="1400" b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Орловской </a:t>
            </a:r>
            <a:r>
              <a:rPr lang="ru-RU" sz="1400" b="1" dirty="0" smtClean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sz="1500" b="1" dirty="0">
              <a:solidFill>
                <a:srgbClr val="2E31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0825" y="4437063"/>
            <a:ext cx="4968875" cy="720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ОРЦОКО:  организационно-методическое сопровождение подготовки и аккредитации общественных </a:t>
            </a:r>
            <a:r>
              <a:rPr lang="ru-RU" sz="1600" b="1" dirty="0" smtClean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наблюдателей</a:t>
            </a:r>
            <a:endParaRPr lang="ru-RU" sz="1600" b="1" dirty="0">
              <a:solidFill>
                <a:srgbClr val="2E31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98660169"/>
              </p:ext>
            </p:extLst>
          </p:nvPr>
        </p:nvGraphicFramePr>
        <p:xfrm>
          <a:off x="323528" y="5013176"/>
          <a:ext cx="489654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180975" y="4163938"/>
            <a:ext cx="8855075" cy="5715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644231" y="1720676"/>
            <a:ext cx="359817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4644231" y="3160836"/>
            <a:ext cx="359817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110" name="Picture 4" descr="Z:\Давыденкова\скан\все удостоверения201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96"/>
          <a:stretch>
            <a:fillRect/>
          </a:stretch>
        </p:blipFill>
        <p:spPr bwMode="auto">
          <a:xfrm rot="-300000">
            <a:off x="5422900" y="4651375"/>
            <a:ext cx="3529013" cy="1249363"/>
          </a:xfrm>
          <a:prstGeom prst="rect">
            <a:avLst/>
          </a:prstGeom>
          <a:noFill/>
          <a:ln w="19050">
            <a:solidFill>
              <a:srgbClr val="2E31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792087" y="6309320"/>
            <a:ext cx="4572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учреждение Орловской области</a:t>
            </a:r>
            <a:b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«Региональный центр оценки качества образования» </a:t>
            </a:r>
          </a:p>
        </p:txBody>
      </p:sp>
      <p:pic>
        <p:nvPicPr>
          <p:cNvPr id="21" name="Picture 8" descr="C:\Users\user\Desktop\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" y="6159986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8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605" y="3645024"/>
            <a:ext cx="3443331" cy="2088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13" descr="Картинки по запросу паспорт РФ пиктограм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2015206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"/>
          <p:cNvSpPr>
            <a:spLocks noChangeArrowheads="1"/>
          </p:cNvSpPr>
          <p:nvPr/>
        </p:nvSpPr>
        <p:spPr bwMode="auto">
          <a:xfrm>
            <a:off x="331568" y="1282849"/>
            <a:ext cx="84536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201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2201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2201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2201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2201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01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01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01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01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Aft>
                <a:spcPts val="338"/>
              </a:spcAft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присутствия на любом из этапов проведения ГИА общественный наблюдатель </a:t>
            </a:r>
            <a:r>
              <a:rPr lang="ru-RU" alt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должен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иметь при себе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8" t="29414" r="22040" b="6155"/>
          <a:stretch>
            <a:fillRect/>
          </a:stretch>
        </p:blipFill>
        <p:spPr bwMode="auto">
          <a:xfrm>
            <a:off x="690010" y="3781648"/>
            <a:ext cx="323391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-14288" y="-26988"/>
            <a:ext cx="9317038" cy="103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318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6318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6318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6318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6318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>Права и обязанности </a:t>
            </a:r>
            <a:r>
              <a:rPr lang="en-US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en-US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>общественного наблюдателя</a:t>
            </a:r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792087" y="6237312"/>
            <a:ext cx="4572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учреждение Орловской области</a:t>
            </a:r>
            <a:b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«Региональный центр оценки качества образования» </a:t>
            </a:r>
          </a:p>
        </p:txBody>
      </p:sp>
      <p:pic>
        <p:nvPicPr>
          <p:cNvPr id="13" name="Picture 8" descr="C:\Users\user\Desktop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" y="6093296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923928" y="2419672"/>
            <a:ext cx="4968552" cy="721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Документ, удостоверяющий 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личность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11846" y="4435896"/>
            <a:ext cx="3888432" cy="721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Удостоверение общественного 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наблюдателя</a:t>
            </a:r>
            <a:endParaRPr lang="ru-RU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36" y="1356534"/>
            <a:ext cx="6564313" cy="52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851" y="1356534"/>
            <a:ext cx="192563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973067" y="1443638"/>
            <a:ext cx="58725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ОБЩЕСТВЕННЫЕ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НАБЛЮДАТЕЛИ ОБЯЗАННЫ 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ЯВИТСЯ В  </a:t>
            </a:r>
            <a:r>
              <a:rPr lang="ru-RU" altLang="ru-RU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ППЭ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1356534"/>
            <a:ext cx="1247775" cy="5127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66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позднее, чем за 1 час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8000" y="2714327"/>
            <a:ext cx="8831262" cy="860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ЗАПРЕЩАЕТСЯ</a:t>
            </a:r>
          </a:p>
          <a:p>
            <a:pPr algn="ctr">
              <a:defRPr/>
            </a:pPr>
            <a:r>
              <a:rPr lang="ru-RU" sz="1593" b="1" dirty="0">
                <a:latin typeface="Arial" panose="020B0604020202020204" pitchFamily="34" charset="0"/>
                <a:cs typeface="Arial" panose="020B0604020202020204" pitchFamily="34" charset="0"/>
              </a:rPr>
              <a:t>Иметь при себе и использовать средства связи, электронно-вычислительную технику, фото, аудио и видеоаппаратуру, и иные средства передачи информации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1887" y="3574752"/>
            <a:ext cx="8208912" cy="18038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b="1" i="1" u="sng" dirty="0">
                <a:solidFill>
                  <a:srgbClr val="0070C0"/>
                </a:solidFill>
              </a:rPr>
              <a:t>Категорически запрещается: </a:t>
            </a:r>
          </a:p>
          <a:p>
            <a:pPr algn="ctr">
              <a:defRPr/>
            </a:pPr>
            <a:r>
              <a:rPr lang="ru-RU" sz="1593" b="1" i="1" dirty="0">
                <a:solidFill>
                  <a:schemeClr val="tx1"/>
                </a:solidFill>
              </a:rPr>
              <a:t>* выносить из аудиторий и ППЭ экзаменационные материалы на</a:t>
            </a:r>
          </a:p>
          <a:p>
            <a:pPr algn="ctr">
              <a:defRPr/>
            </a:pPr>
            <a:r>
              <a:rPr lang="ru-RU" sz="1593" b="1" i="1" dirty="0">
                <a:solidFill>
                  <a:schemeClr val="tx1"/>
                </a:solidFill>
              </a:rPr>
              <a:t>бумажных или электронных носителях</a:t>
            </a:r>
          </a:p>
          <a:p>
            <a:pPr algn="ctr">
              <a:defRPr/>
            </a:pPr>
            <a:r>
              <a:rPr lang="ru-RU" sz="1593" b="1" i="1" dirty="0">
                <a:solidFill>
                  <a:schemeClr val="tx1"/>
                </a:solidFill>
              </a:rPr>
              <a:t>* фотографировать КИМ  и бланки ответов экзаменационных работ</a:t>
            </a:r>
          </a:p>
          <a:p>
            <a:pPr algn="ctr">
              <a:defRPr/>
            </a:pPr>
            <a:r>
              <a:rPr lang="ru-RU" sz="1593" b="1" i="1" dirty="0">
                <a:solidFill>
                  <a:schemeClr val="tx1"/>
                </a:solidFill>
              </a:rPr>
              <a:t>*передавать информацию третьим лицам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3528" y="5452467"/>
            <a:ext cx="8280920" cy="30251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ru-RU" sz="1366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Общественный наблюдатель может проверить целостность ЭМ</a:t>
            </a:r>
            <a:endParaRPr lang="ru-RU" sz="1366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5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1" y="2073079"/>
            <a:ext cx="6564313" cy="6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981" y="2088845"/>
            <a:ext cx="1925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84218" y="2258121"/>
            <a:ext cx="59889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ОБЩЕСТВЕННЫЕ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НАБЛЮДАТЕЛИ 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ДОЛЖНЫ НАХОДИТСЯ В ППЭ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94911" y="2088845"/>
            <a:ext cx="1390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900" b="1" dirty="0" smtClean="0">
                <a:solidFill>
                  <a:srgbClr val="E2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50% времени установленного по предмету </a:t>
            </a:r>
            <a:endParaRPr lang="ru-RU" sz="900" b="1" dirty="0">
              <a:solidFill>
                <a:srgbClr val="E200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792087" y="6309320"/>
            <a:ext cx="4572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учреждение Орловской области</a:t>
            </a:r>
            <a:b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«Региональный центр оценки качества образования» </a:t>
            </a:r>
          </a:p>
        </p:txBody>
      </p:sp>
      <p:pic>
        <p:nvPicPr>
          <p:cNvPr id="18" name="Picture 8" descr="C:\Users\user\Desktop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" y="6159986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E:\rtc_prezent_png\rtc_shap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-14288" y="-26988"/>
            <a:ext cx="9317038" cy="103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318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6318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6318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6318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6318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>Права и обязанности </a:t>
            </a:r>
            <a:r>
              <a:rPr lang="en-US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en-US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>общественного наблюдателя</a:t>
            </a:r>
          </a:p>
        </p:txBody>
      </p:sp>
    </p:spTree>
    <p:extLst>
      <p:ext uri="{BB962C8B-B14F-4D97-AF65-F5344CB8AC3E}">
        <p14:creationId xmlns:p14="http://schemas.microsoft.com/office/powerpoint/2010/main" val="14508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792087" y="6309320"/>
            <a:ext cx="4572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учреждение Орловской области</a:t>
            </a:r>
            <a:b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«Региональный центр оценки качества образования» </a:t>
            </a:r>
          </a:p>
        </p:txBody>
      </p:sp>
      <p:pic>
        <p:nvPicPr>
          <p:cNvPr id="8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" y="6093296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-14288" y="-26988"/>
            <a:ext cx="9317038" cy="103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318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6318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6318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6318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6318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>Права и обязанности </a:t>
            </a:r>
            <a:r>
              <a:rPr lang="en-US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en-US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>общественного наблюдателя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59632" y="1241129"/>
            <a:ext cx="6192688" cy="721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Общественный наблюдатель </a:t>
            </a:r>
            <a:r>
              <a:rPr lang="ru-RU" altLang="ru-RU" b="1" u="sng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вправе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6900" y="2203648"/>
            <a:ext cx="8495580" cy="721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свободно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перемещаться по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пункту проведения экзамена;</a:t>
            </a:r>
            <a:endParaRPr lang="ru-RU" sz="16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6900" y="3068960"/>
            <a:ext cx="8495580" cy="29523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341"/>
              </a:spcAft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решать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возникающие вопросы на всех этапах проведения ГИА: </a:t>
            </a:r>
          </a:p>
          <a:p>
            <a:pPr marL="896536" lvl="1" indent="-285750">
              <a:lnSpc>
                <a:spcPct val="107000"/>
              </a:lnSpc>
              <a:spcAft>
                <a:spcPts val="341"/>
              </a:spcAft>
              <a:buFont typeface="Arial" pitchFamily="34" charset="0"/>
              <a:buChar char="•"/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членами ГЭК;</a:t>
            </a:r>
          </a:p>
          <a:p>
            <a:pPr marL="896536" lvl="1" indent="-285750">
              <a:lnSpc>
                <a:spcPct val="107000"/>
              </a:lnSpc>
              <a:spcAft>
                <a:spcPts val="341"/>
              </a:spcAft>
              <a:buFont typeface="Arial" pitchFamily="34" charset="0"/>
              <a:buChar char="•"/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руководителем ППЭ (на этапе проведения ГИА в ППЭ);</a:t>
            </a:r>
          </a:p>
          <a:p>
            <a:pPr marL="896536" lvl="1" indent="-285750">
              <a:lnSpc>
                <a:spcPct val="107000"/>
              </a:lnSpc>
              <a:spcAft>
                <a:spcPts val="341"/>
              </a:spcAft>
              <a:buFont typeface="Arial" pitchFamily="34" charset="0"/>
              <a:buChar char="•"/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руководителем РЦОИ (на этапе обработки экзаменационных материалов);</a:t>
            </a:r>
          </a:p>
          <a:p>
            <a:pPr marL="896536" lvl="1" indent="-285750">
              <a:lnSpc>
                <a:spcPct val="107000"/>
              </a:lnSpc>
              <a:spcAft>
                <a:spcPts val="341"/>
              </a:spcAft>
              <a:buFont typeface="Arial" pitchFamily="34" charset="0"/>
              <a:buChar char="•"/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председателем предметной комиссии (в пункте проверки заданий);</a:t>
            </a:r>
          </a:p>
          <a:p>
            <a:pPr marL="896536" lvl="1" indent="-285750">
              <a:lnSpc>
                <a:spcPct val="107000"/>
              </a:lnSpc>
              <a:spcAft>
                <a:spcPts val="341"/>
              </a:spcAft>
              <a:buFont typeface="Arial" pitchFamily="34" charset="0"/>
              <a:buChar char="•"/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председателем конфликтной комиссии (при рассмотрении апелляций);</a:t>
            </a:r>
          </a:p>
          <a:p>
            <a:pPr marL="896536" lvl="1" indent="-285750">
              <a:lnSpc>
                <a:spcPct val="107000"/>
              </a:lnSpc>
              <a:spcAft>
                <a:spcPts val="341"/>
              </a:spcAft>
              <a:buFont typeface="Arial" pitchFamily="34" charset="0"/>
              <a:buChar char="•"/>
              <a:tabLst>
                <a:tab pos="358668" algn="l"/>
              </a:tabLst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должностными лица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органа исполнительной власти субъекта Российской Федерации, осуществляющего переданные полномочия Российской Федерации в сфере образования (при наличии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8313" y="2063750"/>
            <a:ext cx="838358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792087" y="6237312"/>
            <a:ext cx="4572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учреждение Орловской области</a:t>
            </a:r>
            <a:b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«Региональный центр оценки качества образования» </a:t>
            </a:r>
          </a:p>
        </p:txBody>
      </p:sp>
      <p:pic>
        <p:nvPicPr>
          <p:cNvPr id="11" name="Picture 8" descr="C:\Users\user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" y="6093296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-14288" y="-26988"/>
            <a:ext cx="9317038" cy="103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318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6318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6318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6318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6318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>Права и обязанности </a:t>
            </a:r>
            <a:r>
              <a:rPr lang="en-US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en-US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>общественного наблюдателя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35696" y="1339552"/>
            <a:ext cx="5616624" cy="721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ЗАПРЕЩАЕТСЯ</a:t>
            </a:r>
            <a:endParaRPr lang="ru-RU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6900" y="5373216"/>
            <a:ext cx="8351564" cy="721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случае нарушения установленного порядка проведения ГИА общественные наблюдатели удаляются из мест проведения 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  <a:endParaRPr lang="ru-RU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6900" y="2276872"/>
            <a:ext cx="8351564" cy="28422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оказывать содействие участникам ГИА, в том числе передавать им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пользоваться средствами связи за пределами штаба ППЭ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вмешиваться в работу и создавать помехи лицам, задействованным в проведении ГИА, по выполнению ими своих обязанностей, а также участникам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  <a:endParaRPr lang="ru-RU" sz="16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5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" r="7370" b="9538"/>
          <a:stretch>
            <a:fillRect/>
          </a:stretch>
        </p:blipFill>
        <p:spPr bwMode="auto">
          <a:xfrm>
            <a:off x="6588224" y="1268760"/>
            <a:ext cx="1640136" cy="213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792087" y="6309320"/>
            <a:ext cx="4572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учреждение Орловской области</a:t>
            </a:r>
            <a:b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«Региональный центр оценки качества образования» </a:t>
            </a:r>
          </a:p>
        </p:txBody>
      </p:sp>
      <p:pic>
        <p:nvPicPr>
          <p:cNvPr id="14" name="Picture 8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" y="6159986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-14288" y="-26988"/>
            <a:ext cx="9317038" cy="103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318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6318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6318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6318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6318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>Права и обязанности </a:t>
            </a:r>
            <a:r>
              <a:rPr lang="en-US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en-US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>общественного наблюдателя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6900" y="1844824"/>
            <a:ext cx="561662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Фиксация нарушений порядка проведения ГИА </a:t>
            </a:r>
          </a:p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 отчет о работе общественного наблюдателя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6900" y="3212976"/>
            <a:ext cx="8279556" cy="30963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осуществлении полномочий в местах проведения ГИА общественный наблюдатель </a:t>
            </a:r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заполнять формы отчетности, предусмотренные для каждого места проведения ГИА (18-МАШ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341"/>
              </a:spcAft>
              <a:buFont typeface="Arial" panose="020B0604020202020204" pitchFamily="34" charset="0"/>
              <a:buNone/>
              <a:tabLst>
                <a:tab pos="358668" algn="l"/>
              </a:tabLs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выявлении нарушений порядка проведения ГИА общественный наблюдатель </a:t>
            </a:r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направлять соответствующую информацию: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  <a:spcAft>
                <a:spcPts val="341"/>
              </a:spcAft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  <a:spcAft>
                <a:spcPts val="341"/>
              </a:spcAft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ОИВ;</a:t>
            </a:r>
          </a:p>
          <a:p>
            <a:pPr marL="285750" indent="-285750">
              <a:lnSpc>
                <a:spcPct val="107000"/>
              </a:lnSpc>
              <a:spcBef>
                <a:spcPct val="0"/>
              </a:spcBef>
              <a:spcAft>
                <a:spcPts val="341"/>
              </a:spcAft>
              <a:buFont typeface="Wingdings" panose="05000000000000000000" pitchFamily="2" charset="2"/>
              <a:buChar char="ü"/>
              <a:tabLst>
                <a:tab pos="358668" algn="l"/>
              </a:tabLs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исполнительной власти субъектов Российской Федерации, осуществляющие переданные полномочия Российской Федерации в сфере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600" b="1" dirty="0">
              <a:solidFill>
                <a:srgbClr val="2E31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3"/>
          <a:stretch/>
        </p:blipFill>
        <p:spPr bwMode="auto">
          <a:xfrm>
            <a:off x="178610" y="1234098"/>
            <a:ext cx="3235942" cy="40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542842" y="1306106"/>
            <a:ext cx="12163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Форма ППЭ-18 МАШ:</a:t>
            </a:r>
            <a:endParaRPr lang="ru-RU" sz="800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 flipH="1" flipV="1">
            <a:off x="3252429" y="2416491"/>
            <a:ext cx="864095" cy="4017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251520" y="2310392"/>
            <a:ext cx="3000908" cy="21985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3684476" y="2530242"/>
            <a:ext cx="1860631" cy="10001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lIns="89130" tIns="44565" rIns="89130" bIns="44565" anchor="ctr"/>
          <a:lstStyle>
            <a:lvl1pPr defTabSz="1038225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38225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38225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38225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38225" eaLnBrk="0" hangingPunct="0"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500" b="0" dirty="0" smtClean="0">
                <a:solidFill>
                  <a:srgbClr val="FF0000"/>
                </a:solidFill>
              </a:rPr>
              <a:t>Заполняет общественный наблюдатель</a:t>
            </a:r>
            <a:endParaRPr lang="ru-RU" altLang="ru-RU" sz="1500" b="0" dirty="0">
              <a:solidFill>
                <a:srgbClr val="FF0000"/>
              </a:solidFill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2" b="4073"/>
          <a:stretch/>
        </p:blipFill>
        <p:spPr bwMode="auto">
          <a:xfrm>
            <a:off x="5685591" y="1162090"/>
            <a:ext cx="3218920" cy="416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" name="Прямая со стрелкой 55"/>
          <p:cNvCxnSpPr/>
          <p:nvPr/>
        </p:nvCxnSpPr>
        <p:spPr>
          <a:xfrm>
            <a:off x="5101483" y="3530407"/>
            <a:ext cx="887249" cy="525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5746203" y="3793052"/>
            <a:ext cx="3050841" cy="111345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sp>
        <p:nvSpPr>
          <p:cNvPr id="58" name="Овал 57"/>
          <p:cNvSpPr/>
          <p:nvPr/>
        </p:nvSpPr>
        <p:spPr>
          <a:xfrm>
            <a:off x="5782662" y="4941168"/>
            <a:ext cx="2971800" cy="3163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734160" y="5329524"/>
            <a:ext cx="8170352" cy="10412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Заполненная форма Акта 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общественного наблюдения </a:t>
            </a:r>
          </a:p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сдается до выхода из помещений ППЭ!</a:t>
            </a:r>
          </a:p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акта производится черной </a:t>
            </a:r>
            <a:r>
              <a:rPr lang="ru-RU" altLang="ru-RU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гелевой</a:t>
            </a:r>
            <a:r>
              <a:rPr lang="ru-RU" alt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ручкой – машиночитаемая форма!</a:t>
            </a:r>
          </a:p>
          <a:p>
            <a:pPr algn="ctr"/>
            <a:r>
              <a:rPr lang="ru-RU" alt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 заполняется, сканируется и верифицируется </a:t>
            </a:r>
            <a:r>
              <a:rPr lang="ru-RU" alt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обеих сторон</a:t>
            </a:r>
          </a:p>
          <a:p>
            <a:pPr algn="ctr"/>
            <a:endParaRPr lang="ru-RU" sz="15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5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792087" y="6423719"/>
            <a:ext cx="4572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учреждение Орловской области</a:t>
            </a:r>
            <a:b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«Региональный центр оценки качества образования» </a:t>
            </a:r>
          </a:p>
        </p:txBody>
      </p:sp>
      <p:pic>
        <p:nvPicPr>
          <p:cNvPr id="16" name="Picture 8" descr="C:\Users\user\Desktop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" y="6159986"/>
            <a:ext cx="674518" cy="66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E:\rtc_prezent_png\rtc_shap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-14288" y="-26988"/>
            <a:ext cx="9317038" cy="103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318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6318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6318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6318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6318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6318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>Права и обязанности </a:t>
            </a:r>
            <a:r>
              <a:rPr lang="en-US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en-US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white"/>
                </a:solidFill>
                <a:latin typeface="Cambria" pitchFamily="18" charset="0"/>
                <a:cs typeface="Times New Roman" pitchFamily="18" charset="0"/>
              </a:rPr>
              <a:t>общественного наблюдателя</a:t>
            </a:r>
          </a:p>
        </p:txBody>
      </p:sp>
    </p:spTree>
    <p:extLst>
      <p:ext uri="{BB962C8B-B14F-4D97-AF65-F5344CB8AC3E}">
        <p14:creationId xmlns:p14="http://schemas.microsoft.com/office/powerpoint/2010/main" val="253742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7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3913</TotalTime>
  <Words>649</Words>
  <Application>Microsoft Office PowerPoint</Application>
  <PresentationFormat>Экран (4:3)</PresentationFormat>
  <Paragraphs>84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Общественное наблюдение  в период проведения государственной итоговой аттестации 2018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Тихоновская</dc:creator>
  <cp:lastModifiedBy>1</cp:lastModifiedBy>
  <cp:revision>222</cp:revision>
  <cp:lastPrinted>2018-05-10T18:47:28Z</cp:lastPrinted>
  <dcterms:created xsi:type="dcterms:W3CDTF">2015-11-14T07:51:37Z</dcterms:created>
  <dcterms:modified xsi:type="dcterms:W3CDTF">2018-05-11T03:35:20Z</dcterms:modified>
</cp:coreProperties>
</file>