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590" r:id="rId3"/>
    <p:sldId id="583" r:id="rId4"/>
    <p:sldId id="587" r:id="rId5"/>
    <p:sldId id="588" r:id="rId6"/>
    <p:sldId id="592" r:id="rId7"/>
    <p:sldId id="594" r:id="rId8"/>
    <p:sldId id="595" r:id="rId9"/>
    <p:sldId id="593" r:id="rId10"/>
    <p:sldId id="591" r:id="rId11"/>
    <p:sldId id="570" r:id="rId12"/>
    <p:sldId id="578" r:id="rId13"/>
    <p:sldId id="574" r:id="rId14"/>
    <p:sldId id="580" r:id="rId15"/>
    <p:sldId id="552" r:id="rId16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3192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386" autoAdjust="0"/>
    <p:restoredTop sz="94245" autoAdjust="0"/>
  </p:normalViewPr>
  <p:slideViewPr>
    <p:cSldViewPr>
      <p:cViewPr>
        <p:scale>
          <a:sx n="73" d="100"/>
          <a:sy n="73" d="100"/>
        </p:scale>
        <p:origin x="-17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89;&#1042;&#1054;&#1044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!!!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A\Desktop\&#1057;&#1086;&#1074;&#1077;&#1097;&#1072;&#1085;&#1080;&#1077;%2019.11.18\!!!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AppData\Roaming\Microsoft\Excel\&#1089;&#1042;&#1054;&#1044;%20(version%202).xlsb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Карта школы</c:v>
                </c:pt>
              </c:strCache>
            </c:strRef>
          </c:tx>
          <c:invertIfNegative val="0"/>
          <c:cat>
            <c:strRef>
              <c:f>Лист1!$A$2:$A$28</c:f>
              <c:strCache>
                <c:ptCount val="27"/>
                <c:pt idx="0">
                  <c:v>Должанский район</c:v>
                </c:pt>
                <c:pt idx="1">
                  <c:v>Свердловский район</c:v>
                </c:pt>
                <c:pt idx="2">
                  <c:v>Новосильский район</c:v>
                </c:pt>
                <c:pt idx="3">
                  <c:v>Ливенский район</c:v>
                </c:pt>
                <c:pt idx="4">
                  <c:v>г. Ливны</c:v>
                </c:pt>
                <c:pt idx="5">
                  <c:v>Урицкий район</c:v>
                </c:pt>
                <c:pt idx="6">
                  <c:v>Новодеревеньковский район</c:v>
                </c:pt>
                <c:pt idx="7">
                  <c:v>г. Орёл</c:v>
                </c:pt>
                <c:pt idx="8">
                  <c:v>Колпнянский район</c:v>
                </c:pt>
                <c:pt idx="9">
                  <c:v>Орловский район</c:v>
                </c:pt>
                <c:pt idx="10">
                  <c:v>Троснянский район</c:v>
                </c:pt>
                <c:pt idx="11">
                  <c:v>Покровский район</c:v>
                </c:pt>
                <c:pt idx="12">
                  <c:v>Дмитровский район</c:v>
                </c:pt>
                <c:pt idx="13">
                  <c:v>Шаблыкинский район</c:v>
                </c:pt>
                <c:pt idx="14">
                  <c:v>Знаменский район</c:v>
                </c:pt>
                <c:pt idx="15">
                  <c:v>Малоархангельский район</c:v>
                </c:pt>
                <c:pt idx="16">
                  <c:v>Краснозоренский район</c:v>
                </c:pt>
                <c:pt idx="17">
                  <c:v>Глазуновский район</c:v>
                </c:pt>
                <c:pt idx="18">
                  <c:v>г. Мценск</c:v>
                </c:pt>
                <c:pt idx="19">
                  <c:v>Мценский район</c:v>
                </c:pt>
                <c:pt idx="20">
                  <c:v>Сосковский район</c:v>
                </c:pt>
                <c:pt idx="21">
                  <c:v>Залегощенский район</c:v>
                </c:pt>
                <c:pt idx="22">
                  <c:v>Хотынецкий район</c:v>
                </c:pt>
                <c:pt idx="23">
                  <c:v>Верховский район</c:v>
                </c:pt>
                <c:pt idx="24">
                  <c:v>Болховский район</c:v>
                </c:pt>
                <c:pt idx="25">
                  <c:v>Кромской район</c:v>
                </c:pt>
                <c:pt idx="26">
                  <c:v>Корсаковский район</c:v>
                </c:pt>
              </c:strCache>
            </c:strRef>
          </c:cat>
          <c:val>
            <c:numRef>
              <c:f>Лист1!$C$2:$C$28</c:f>
              <c:numCache>
                <c:formatCode>0%</c:formatCode>
                <c:ptCount val="27"/>
                <c:pt idx="0">
                  <c:v>0.18750000000000031</c:v>
                </c:pt>
                <c:pt idx="1">
                  <c:v>0.23076923076923136</c:v>
                </c:pt>
                <c:pt idx="2">
                  <c:v>0.28571428571428648</c:v>
                </c:pt>
                <c:pt idx="3">
                  <c:v>0.30000000000000032</c:v>
                </c:pt>
                <c:pt idx="4">
                  <c:v>0.33333333333333331</c:v>
                </c:pt>
                <c:pt idx="5">
                  <c:v>0.35714285714285815</c:v>
                </c:pt>
                <c:pt idx="6">
                  <c:v>0.37500000000000056</c:v>
                </c:pt>
                <c:pt idx="7">
                  <c:v>0.4</c:v>
                </c:pt>
                <c:pt idx="8">
                  <c:v>0.41176470588235375</c:v>
                </c:pt>
                <c:pt idx="9">
                  <c:v>0.44117647058823561</c:v>
                </c:pt>
                <c:pt idx="10">
                  <c:v>0.44444444444444492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0.53846153846153844</c:v>
                </c:pt>
                <c:pt idx="16">
                  <c:v>0.55555555555555569</c:v>
                </c:pt>
                <c:pt idx="17">
                  <c:v>0.55555555555555569</c:v>
                </c:pt>
                <c:pt idx="18">
                  <c:v>0.55555555555555569</c:v>
                </c:pt>
                <c:pt idx="19">
                  <c:v>0.58333333333333359</c:v>
                </c:pt>
                <c:pt idx="20">
                  <c:v>0.60000000000000064</c:v>
                </c:pt>
                <c:pt idx="21">
                  <c:v>0.63157894736842224</c:v>
                </c:pt>
                <c:pt idx="22">
                  <c:v>0.63636363636363769</c:v>
                </c:pt>
                <c:pt idx="23">
                  <c:v>0.6428571428571429</c:v>
                </c:pt>
                <c:pt idx="24">
                  <c:v>0.68750000000000078</c:v>
                </c:pt>
                <c:pt idx="25">
                  <c:v>0.8333333333333337</c:v>
                </c:pt>
                <c:pt idx="2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FF-4161-9AA7-73CA9AA6A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98784"/>
        <c:axId val="35820608"/>
      </c:barChart>
      <c:catAx>
        <c:axId val="11499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1200"/>
            </a:pPr>
            <a:endParaRPr lang="ru-RU"/>
          </a:p>
        </c:txPr>
        <c:crossAx val="35820608"/>
        <c:crosses val="autoZero"/>
        <c:auto val="1"/>
        <c:lblAlgn val="ctr"/>
        <c:lblOffset val="100"/>
        <c:noMultiLvlLbl val="0"/>
      </c:catAx>
      <c:valAx>
        <c:axId val="358206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4998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Лист1!$A$2:$A$28</c:f>
              <c:strCache>
                <c:ptCount val="27"/>
                <c:pt idx="0">
                  <c:v>Болховский район</c:v>
                </c:pt>
                <c:pt idx="1">
                  <c:v>Хотынецкий район</c:v>
                </c:pt>
                <c:pt idx="2">
                  <c:v>Сосковский район</c:v>
                </c:pt>
                <c:pt idx="3">
                  <c:v>Шаблыкинский район</c:v>
                </c:pt>
                <c:pt idx="4">
                  <c:v>Покровский район</c:v>
                </c:pt>
                <c:pt idx="5">
                  <c:v>г. Ливны</c:v>
                </c:pt>
                <c:pt idx="6">
                  <c:v>Должанский район</c:v>
                </c:pt>
                <c:pt idx="7">
                  <c:v>Малоархангельский район</c:v>
                </c:pt>
                <c:pt idx="8">
                  <c:v>г. Мценск</c:v>
                </c:pt>
                <c:pt idx="9">
                  <c:v>Ливенский район</c:v>
                </c:pt>
                <c:pt idx="10">
                  <c:v>Урицкий район</c:v>
                </c:pt>
                <c:pt idx="11">
                  <c:v>Свердловский район</c:v>
                </c:pt>
                <c:pt idx="12">
                  <c:v>Краснозоренский район</c:v>
                </c:pt>
                <c:pt idx="13">
                  <c:v>Орловский район</c:v>
                </c:pt>
                <c:pt idx="14">
                  <c:v>Новодеревеньковский район</c:v>
                </c:pt>
                <c:pt idx="15">
                  <c:v>Новосильский район</c:v>
                </c:pt>
                <c:pt idx="16">
                  <c:v>Глазуновский район</c:v>
                </c:pt>
                <c:pt idx="17">
                  <c:v>Верховский район</c:v>
                </c:pt>
                <c:pt idx="18">
                  <c:v>Корсаковский район</c:v>
                </c:pt>
                <c:pt idx="19">
                  <c:v>Знаменский район</c:v>
                </c:pt>
                <c:pt idx="20">
                  <c:v>Дмитровский район</c:v>
                </c:pt>
                <c:pt idx="21">
                  <c:v>г. Орел</c:v>
                </c:pt>
                <c:pt idx="22">
                  <c:v>Залегощенский район</c:v>
                </c:pt>
                <c:pt idx="23">
                  <c:v>Троснянский район</c:v>
                </c:pt>
                <c:pt idx="24">
                  <c:v>Мценский район</c:v>
                </c:pt>
                <c:pt idx="25">
                  <c:v>Кромской район</c:v>
                </c:pt>
                <c:pt idx="26">
                  <c:v>Колпнянский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99.48</c:v>
                </c:pt>
                <c:pt idx="1">
                  <c:v>98.679999999999978</c:v>
                </c:pt>
                <c:pt idx="2">
                  <c:v>98.64</c:v>
                </c:pt>
                <c:pt idx="3">
                  <c:v>96.73</c:v>
                </c:pt>
                <c:pt idx="4">
                  <c:v>96.64</c:v>
                </c:pt>
                <c:pt idx="5">
                  <c:v>94.54</c:v>
                </c:pt>
                <c:pt idx="6">
                  <c:v>93.95</c:v>
                </c:pt>
                <c:pt idx="7">
                  <c:v>90.53</c:v>
                </c:pt>
                <c:pt idx="8">
                  <c:v>89.88</c:v>
                </c:pt>
                <c:pt idx="9">
                  <c:v>89.84</c:v>
                </c:pt>
                <c:pt idx="10">
                  <c:v>88.95</c:v>
                </c:pt>
                <c:pt idx="11">
                  <c:v>88.679999999999978</c:v>
                </c:pt>
                <c:pt idx="12">
                  <c:v>87.1</c:v>
                </c:pt>
                <c:pt idx="13">
                  <c:v>86.47</c:v>
                </c:pt>
                <c:pt idx="14">
                  <c:v>85.28</c:v>
                </c:pt>
                <c:pt idx="15">
                  <c:v>82.76</c:v>
                </c:pt>
                <c:pt idx="16">
                  <c:v>81.39</c:v>
                </c:pt>
                <c:pt idx="17">
                  <c:v>77.45</c:v>
                </c:pt>
                <c:pt idx="18">
                  <c:v>76.790000000000006</c:v>
                </c:pt>
                <c:pt idx="19">
                  <c:v>76.69</c:v>
                </c:pt>
                <c:pt idx="20">
                  <c:v>75.59</c:v>
                </c:pt>
                <c:pt idx="21">
                  <c:v>74.61999999999999</c:v>
                </c:pt>
                <c:pt idx="22">
                  <c:v>68.83</c:v>
                </c:pt>
                <c:pt idx="23">
                  <c:v>64.47</c:v>
                </c:pt>
                <c:pt idx="24">
                  <c:v>57.01</c:v>
                </c:pt>
                <c:pt idx="25">
                  <c:v>53.75</c:v>
                </c:pt>
                <c:pt idx="26">
                  <c:v>40.11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38-474C-9FC7-975D09E52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69952"/>
        <c:axId val="32514048"/>
      </c:barChart>
      <c:catAx>
        <c:axId val="115069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2514048"/>
        <c:crosses val="autoZero"/>
        <c:auto val="1"/>
        <c:lblAlgn val="ctr"/>
        <c:lblOffset val="100"/>
        <c:noMultiLvlLbl val="0"/>
      </c:catAx>
      <c:valAx>
        <c:axId val="32514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5069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Содержание тематического планирования</c:v>
                </c:pt>
              </c:strCache>
            </c:strRef>
          </c:tx>
          <c:invertIfNegative val="0"/>
          <c:cat>
            <c:strRef>
              <c:f>Лист1!$D$2:$D$28</c:f>
              <c:strCache>
                <c:ptCount val="27"/>
                <c:pt idx="0">
                  <c:v>Болховский район</c:v>
                </c:pt>
                <c:pt idx="1">
                  <c:v>Шаблыкинский район</c:v>
                </c:pt>
                <c:pt idx="2">
                  <c:v>Сосковский район</c:v>
                </c:pt>
                <c:pt idx="3">
                  <c:v>Хотынецкий район</c:v>
                </c:pt>
                <c:pt idx="4">
                  <c:v>Орловский район</c:v>
                </c:pt>
                <c:pt idx="5">
                  <c:v>Новодеревеньковский район</c:v>
                </c:pt>
                <c:pt idx="6">
                  <c:v>Корсаковский район</c:v>
                </c:pt>
                <c:pt idx="7">
                  <c:v>Покровский район</c:v>
                </c:pt>
                <c:pt idx="8">
                  <c:v>Малоархангельский район</c:v>
                </c:pt>
                <c:pt idx="9">
                  <c:v>г. Ливны</c:v>
                </c:pt>
                <c:pt idx="10">
                  <c:v>Новосильский район</c:v>
                </c:pt>
                <c:pt idx="11">
                  <c:v>Троснянский район</c:v>
                </c:pt>
                <c:pt idx="12">
                  <c:v>Ливенский район</c:v>
                </c:pt>
                <c:pt idx="13">
                  <c:v>Дмитровский район</c:v>
                </c:pt>
                <c:pt idx="14">
                  <c:v>Верховский район</c:v>
                </c:pt>
                <c:pt idx="15">
                  <c:v>Колпнянский район</c:v>
                </c:pt>
                <c:pt idx="16">
                  <c:v>Глазуновский район</c:v>
                </c:pt>
                <c:pt idx="17">
                  <c:v>Урицкий район</c:v>
                </c:pt>
                <c:pt idx="18">
                  <c:v>Должанский район</c:v>
                </c:pt>
                <c:pt idx="19">
                  <c:v>Залегощенский район</c:v>
                </c:pt>
                <c:pt idx="20">
                  <c:v>Знаменский район</c:v>
                </c:pt>
                <c:pt idx="21">
                  <c:v>Свердловский район</c:v>
                </c:pt>
                <c:pt idx="22">
                  <c:v>г. Орел</c:v>
                </c:pt>
                <c:pt idx="23">
                  <c:v>Кромской район</c:v>
                </c:pt>
                <c:pt idx="24">
                  <c:v>г. Мценск</c:v>
                </c:pt>
                <c:pt idx="25">
                  <c:v>Мценский район</c:v>
                </c:pt>
                <c:pt idx="26">
                  <c:v>Краснозоренский район</c:v>
                </c:pt>
              </c:strCache>
            </c:strRef>
          </c:cat>
          <c:val>
            <c:numRef>
              <c:f>Лист1!$E$2:$E$28</c:f>
              <c:numCache>
                <c:formatCode>General</c:formatCode>
                <c:ptCount val="27"/>
                <c:pt idx="0">
                  <c:v>58.26</c:v>
                </c:pt>
                <c:pt idx="1">
                  <c:v>57.39</c:v>
                </c:pt>
                <c:pt idx="2">
                  <c:v>49.24</c:v>
                </c:pt>
                <c:pt idx="3">
                  <c:v>44.96</c:v>
                </c:pt>
                <c:pt idx="4">
                  <c:v>44.34</c:v>
                </c:pt>
                <c:pt idx="5">
                  <c:v>39.79</c:v>
                </c:pt>
                <c:pt idx="6">
                  <c:v>36.28</c:v>
                </c:pt>
                <c:pt idx="7">
                  <c:v>35.93</c:v>
                </c:pt>
                <c:pt idx="8">
                  <c:v>27.61</c:v>
                </c:pt>
                <c:pt idx="9">
                  <c:v>26.85</c:v>
                </c:pt>
                <c:pt idx="10">
                  <c:v>26.65</c:v>
                </c:pt>
                <c:pt idx="11">
                  <c:v>26.12</c:v>
                </c:pt>
                <c:pt idx="12">
                  <c:v>20.88</c:v>
                </c:pt>
                <c:pt idx="13">
                  <c:v>19.97</c:v>
                </c:pt>
                <c:pt idx="14">
                  <c:v>19.07</c:v>
                </c:pt>
                <c:pt idx="15">
                  <c:v>17.48</c:v>
                </c:pt>
                <c:pt idx="16">
                  <c:v>17.22</c:v>
                </c:pt>
                <c:pt idx="17">
                  <c:v>16.72</c:v>
                </c:pt>
                <c:pt idx="18">
                  <c:v>16.260000000000002</c:v>
                </c:pt>
                <c:pt idx="19">
                  <c:v>15.21</c:v>
                </c:pt>
                <c:pt idx="20">
                  <c:v>15.06</c:v>
                </c:pt>
                <c:pt idx="21">
                  <c:v>12.65</c:v>
                </c:pt>
                <c:pt idx="22">
                  <c:v>9.99</c:v>
                </c:pt>
                <c:pt idx="23">
                  <c:v>7.91</c:v>
                </c:pt>
                <c:pt idx="24">
                  <c:v>4.76</c:v>
                </c:pt>
                <c:pt idx="25">
                  <c:v>3.83</c:v>
                </c:pt>
                <c:pt idx="26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12960"/>
        <c:axId val="32515776"/>
      </c:barChart>
      <c:catAx>
        <c:axId val="115112960"/>
        <c:scaling>
          <c:orientation val="minMax"/>
        </c:scaling>
        <c:delete val="0"/>
        <c:axPos val="l"/>
        <c:majorTickMark val="out"/>
        <c:minorTickMark val="none"/>
        <c:tickLblPos val="nextTo"/>
        <c:crossAx val="32515776"/>
        <c:crosses val="autoZero"/>
        <c:auto val="1"/>
        <c:lblAlgn val="ctr"/>
        <c:lblOffset val="100"/>
        <c:noMultiLvlLbl val="0"/>
      </c:catAx>
      <c:valAx>
        <c:axId val="32515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5112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bevel/>
            </a:ln>
          </c:spPr>
          <c:invertIfNegative val="0"/>
          <c:cat>
            <c:strRef>
              <c:f>Лист1!$A$2:$A$28</c:f>
              <c:strCache>
                <c:ptCount val="27"/>
                <c:pt idx="0">
                  <c:v>Колпнянский район</c:v>
                </c:pt>
                <c:pt idx="1">
                  <c:v>г. Орёл</c:v>
                </c:pt>
                <c:pt idx="2">
                  <c:v>Корсаковский район</c:v>
                </c:pt>
                <c:pt idx="3">
                  <c:v>Залегощенский район</c:v>
                </c:pt>
                <c:pt idx="4">
                  <c:v>Мценский район</c:v>
                </c:pt>
                <c:pt idx="5">
                  <c:v>Краснозоренский район</c:v>
                </c:pt>
                <c:pt idx="6">
                  <c:v>Кромской район</c:v>
                </c:pt>
                <c:pt idx="7">
                  <c:v>Знаменский район</c:v>
                </c:pt>
                <c:pt idx="8">
                  <c:v>Троснянский район</c:v>
                </c:pt>
                <c:pt idx="9">
                  <c:v>Орловский район</c:v>
                </c:pt>
                <c:pt idx="10">
                  <c:v>Верховский район</c:v>
                </c:pt>
                <c:pt idx="11">
                  <c:v>Новосильский район</c:v>
                </c:pt>
                <c:pt idx="12">
                  <c:v>Ливенский район</c:v>
                </c:pt>
                <c:pt idx="13">
                  <c:v>Дмитровский район</c:v>
                </c:pt>
                <c:pt idx="14">
                  <c:v>Покровский район</c:v>
                </c:pt>
                <c:pt idx="15">
                  <c:v>Глазуновский район</c:v>
                </c:pt>
                <c:pt idx="16">
                  <c:v>Новодеревеньковский район</c:v>
                </c:pt>
                <c:pt idx="17">
                  <c:v>Должанский район</c:v>
                </c:pt>
                <c:pt idx="18">
                  <c:v>Сосковский район</c:v>
                </c:pt>
                <c:pt idx="19">
                  <c:v>Свердловский район</c:v>
                </c:pt>
                <c:pt idx="20">
                  <c:v>Урицкий район</c:v>
                </c:pt>
                <c:pt idx="21">
                  <c:v>Болховский район</c:v>
                </c:pt>
                <c:pt idx="22">
                  <c:v>Малоархангельский район</c:v>
                </c:pt>
                <c:pt idx="23">
                  <c:v>г. Ливны</c:v>
                </c:pt>
                <c:pt idx="24">
                  <c:v>Хотынецкий район</c:v>
                </c:pt>
                <c:pt idx="25">
                  <c:v>Шаблыкинский район</c:v>
                </c:pt>
                <c:pt idx="26">
                  <c:v>г. Мценск</c:v>
                </c:pt>
              </c:strCache>
            </c:strRef>
          </c:cat>
          <c:val>
            <c:numRef>
              <c:f>Лист1!$D$2:$D$28</c:f>
              <c:numCache>
                <c:formatCode>0%</c:formatCode>
                <c:ptCount val="27"/>
                <c:pt idx="0">
                  <c:v>3.0000000000000002E-2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0.14950000000000002</c:v>
                </c:pt>
                <c:pt idx="4">
                  <c:v>0.15000000000000002</c:v>
                </c:pt>
                <c:pt idx="5">
                  <c:v>0.15630000000000002</c:v>
                </c:pt>
                <c:pt idx="6">
                  <c:v>0.18000000000000002</c:v>
                </c:pt>
                <c:pt idx="7">
                  <c:v>0.20740000000000003</c:v>
                </c:pt>
                <c:pt idx="8">
                  <c:v>0.3247000000000001</c:v>
                </c:pt>
                <c:pt idx="9">
                  <c:v>0.35330000000000006</c:v>
                </c:pt>
                <c:pt idx="10">
                  <c:v>0.36030000000000006</c:v>
                </c:pt>
                <c:pt idx="11">
                  <c:v>0.37000000000000005</c:v>
                </c:pt>
                <c:pt idx="12">
                  <c:v>0.43800000000000006</c:v>
                </c:pt>
                <c:pt idx="13">
                  <c:v>0.4451</c:v>
                </c:pt>
                <c:pt idx="14">
                  <c:v>0.47280000000000005</c:v>
                </c:pt>
                <c:pt idx="15">
                  <c:v>0.4971000000000001</c:v>
                </c:pt>
                <c:pt idx="16">
                  <c:v>0.53</c:v>
                </c:pt>
                <c:pt idx="17">
                  <c:v>0.53380000000000005</c:v>
                </c:pt>
                <c:pt idx="18">
                  <c:v>0.5403</c:v>
                </c:pt>
                <c:pt idx="19">
                  <c:v>0.56999999999999995</c:v>
                </c:pt>
                <c:pt idx="20">
                  <c:v>0.58129999999999993</c:v>
                </c:pt>
                <c:pt idx="21">
                  <c:v>0.70540000000000003</c:v>
                </c:pt>
                <c:pt idx="22">
                  <c:v>0.72210000000000008</c:v>
                </c:pt>
                <c:pt idx="23">
                  <c:v>0.83460000000000012</c:v>
                </c:pt>
                <c:pt idx="24">
                  <c:v>0.84760000000000013</c:v>
                </c:pt>
                <c:pt idx="25">
                  <c:v>0.85720000000000007</c:v>
                </c:pt>
                <c:pt idx="26">
                  <c:v>0.88759999999999983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AD-4AF7-82BA-31F787CF8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115038208"/>
        <c:axId val="32520384"/>
      </c:barChart>
      <c:lineChart>
        <c:grouping val="standard"/>
        <c:varyColors val="0"/>
        <c:ser>
          <c:idx val="1"/>
          <c:order val="1"/>
          <c:spPr>
            <a:ln w="76200" cmpd="sng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Лист1!$A$2:$A$28</c:f>
              <c:strCache>
                <c:ptCount val="27"/>
                <c:pt idx="0">
                  <c:v>Колпнянский район</c:v>
                </c:pt>
                <c:pt idx="1">
                  <c:v>г. Орёл</c:v>
                </c:pt>
                <c:pt idx="2">
                  <c:v>Корсаковский район</c:v>
                </c:pt>
                <c:pt idx="3">
                  <c:v>Залегощенский район</c:v>
                </c:pt>
                <c:pt idx="4">
                  <c:v>Мценский район</c:v>
                </c:pt>
                <c:pt idx="5">
                  <c:v>Краснозоренский район</c:v>
                </c:pt>
                <c:pt idx="6">
                  <c:v>Кромской район</c:v>
                </c:pt>
                <c:pt idx="7">
                  <c:v>Знаменский район</c:v>
                </c:pt>
                <c:pt idx="8">
                  <c:v>Троснянский район</c:v>
                </c:pt>
                <c:pt idx="9">
                  <c:v>Орловский район</c:v>
                </c:pt>
                <c:pt idx="10">
                  <c:v>Верховский район</c:v>
                </c:pt>
                <c:pt idx="11">
                  <c:v>Новосильский район</c:v>
                </c:pt>
                <c:pt idx="12">
                  <c:v>Ливенский район</c:v>
                </c:pt>
                <c:pt idx="13">
                  <c:v>Дмитровский район</c:v>
                </c:pt>
                <c:pt idx="14">
                  <c:v>Покровский район</c:v>
                </c:pt>
                <c:pt idx="15">
                  <c:v>Глазуновский район</c:v>
                </c:pt>
                <c:pt idx="16">
                  <c:v>Новодеревеньковский район</c:v>
                </c:pt>
                <c:pt idx="17">
                  <c:v>Должанский район</c:v>
                </c:pt>
                <c:pt idx="18">
                  <c:v>Сосковский район</c:v>
                </c:pt>
                <c:pt idx="19">
                  <c:v>Свердловский район</c:v>
                </c:pt>
                <c:pt idx="20">
                  <c:v>Урицкий район</c:v>
                </c:pt>
                <c:pt idx="21">
                  <c:v>Болховский район</c:v>
                </c:pt>
                <c:pt idx="22">
                  <c:v>Малоархангельский район</c:v>
                </c:pt>
                <c:pt idx="23">
                  <c:v>г. Ливны</c:v>
                </c:pt>
                <c:pt idx="24">
                  <c:v>Хотынецкий район</c:v>
                </c:pt>
                <c:pt idx="25">
                  <c:v>Шаблыкинский район</c:v>
                </c:pt>
                <c:pt idx="26">
                  <c:v>г. Мценск</c:v>
                </c:pt>
              </c:strCache>
            </c:strRef>
          </c:cat>
          <c:val>
            <c:numRef>
              <c:f>Лист1!$D$2:$D$28</c:f>
              <c:numCache>
                <c:formatCode>0%</c:formatCode>
                <c:ptCount val="27"/>
                <c:pt idx="0">
                  <c:v>3.0000000000000002E-2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0.14950000000000002</c:v>
                </c:pt>
                <c:pt idx="4">
                  <c:v>0.15000000000000002</c:v>
                </c:pt>
                <c:pt idx="5">
                  <c:v>0.15630000000000002</c:v>
                </c:pt>
                <c:pt idx="6">
                  <c:v>0.18000000000000002</c:v>
                </c:pt>
                <c:pt idx="7">
                  <c:v>0.20740000000000003</c:v>
                </c:pt>
                <c:pt idx="8">
                  <c:v>0.3247000000000001</c:v>
                </c:pt>
                <c:pt idx="9">
                  <c:v>0.35330000000000006</c:v>
                </c:pt>
                <c:pt idx="10">
                  <c:v>0.36030000000000006</c:v>
                </c:pt>
                <c:pt idx="11">
                  <c:v>0.37000000000000005</c:v>
                </c:pt>
                <c:pt idx="12">
                  <c:v>0.43800000000000006</c:v>
                </c:pt>
                <c:pt idx="13">
                  <c:v>0.4451</c:v>
                </c:pt>
                <c:pt idx="14">
                  <c:v>0.47280000000000005</c:v>
                </c:pt>
                <c:pt idx="15">
                  <c:v>0.4971000000000001</c:v>
                </c:pt>
                <c:pt idx="16">
                  <c:v>0.53</c:v>
                </c:pt>
                <c:pt idx="17">
                  <c:v>0.53380000000000005</c:v>
                </c:pt>
                <c:pt idx="18">
                  <c:v>0.5403</c:v>
                </c:pt>
                <c:pt idx="19">
                  <c:v>0.56999999999999995</c:v>
                </c:pt>
                <c:pt idx="20">
                  <c:v>0.58129999999999993</c:v>
                </c:pt>
                <c:pt idx="21">
                  <c:v>0.70540000000000003</c:v>
                </c:pt>
                <c:pt idx="22">
                  <c:v>0.72210000000000008</c:v>
                </c:pt>
                <c:pt idx="23">
                  <c:v>0.83460000000000012</c:v>
                </c:pt>
                <c:pt idx="24">
                  <c:v>0.84760000000000013</c:v>
                </c:pt>
                <c:pt idx="25">
                  <c:v>0.85720000000000007</c:v>
                </c:pt>
                <c:pt idx="26">
                  <c:v>0.88759999999999983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AD-4AF7-82BA-31F787CF8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38208"/>
        <c:axId val="32520384"/>
      </c:lineChart>
      <c:catAx>
        <c:axId val="11503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20384"/>
        <c:crosses val="autoZero"/>
        <c:auto val="1"/>
        <c:lblAlgn val="ctr"/>
        <c:lblOffset val="100"/>
        <c:noMultiLvlLbl val="0"/>
      </c:catAx>
      <c:valAx>
        <c:axId val="32520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038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3061D2-8DDD-4460-BA46-6AE46E015D2A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F8DCD4-9392-4609-967A-608D3E688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2642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47DAD28-428A-43F7-B42D-B618FEDF91EC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583AF2A-1641-4493-B742-62D7C83B38D2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D3E9662-9A17-45DA-A8EB-DFC0D32CD18C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9E9143D-3605-41D6-91D0-7AF1BA89378D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B364BFC-3C48-4DE5-8D8D-8BFFDFA01726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08E45AA-33C5-42A1-9EAC-8948A2EDF8B2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F7A3FC0-5CF9-41FD-A330-6BCA9466513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2A1FC7D-7092-4C41-BAC9-0BF534331A25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4E77E61-36F9-47E1-910B-33CF669CFAD4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B566AB9-EB4F-4E27-9B79-71ADDEDFDE69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12BB10C-8497-453A-A765-01BE1B4D0A86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A91C4CE-284A-4DA7-A43F-C43DE03F3EC1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C447CFD-CDF8-4399-BCBC-12BFCA020E3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D6628AC-260B-441F-AD64-1C6370889159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8A6F-6427-4D51-85F3-EBC0591B7DC4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5935-9332-4084-B1AF-6B5BEF7F565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006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CCA3-8BF9-4AE4-8C8E-E52C174167B2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4748-B63C-446C-8559-745645BC2B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774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3F11-D52A-4E8C-9940-F33B164AD98B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97BF-1D7B-44E1-91E7-47A7D65BEF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44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13CB-0D1C-4B93-A7CD-FCF6B43C2B77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2B44-CC4C-48ED-BF74-71B534E23E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817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8A67-9EA6-4077-93E7-46A5DE85F991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8791-0517-416C-872C-096C2F34020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595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6157-FED7-4468-BCDF-60F64B55E610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2B82-384C-434D-90FB-9E40CAE0CC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691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88F5-83D1-49D6-9796-8B89D5A067CE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F3BA-6F58-4DAD-AA1C-779E91FD64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427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705B-BE8C-4E43-AC7E-2125FEA25102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1F7C-9633-438B-86B5-B2213A66B4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251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2733-1FCF-44ED-BB20-A5EF3786BCFB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1A59-334C-492D-B73E-474FDE5D0D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149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D56E-06DA-49D1-BEA1-0965F66EB739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28B9-AA4C-4605-BA8A-751A70D34ED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1506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DBEB-4711-445C-92AF-30BF17CFFAA4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CB09-1868-4410-88A5-D5EC570E667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507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A86EF2-49E2-497E-A402-8177825A651E}" type="datetimeFigureOut">
              <a:rPr lang="ru-RU"/>
              <a:pPr>
                <a:defRPr/>
              </a:pPr>
              <a:t>11.02.2019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8A8927-28A9-454B-8185-839B9B3A96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2.pn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" y="1916113"/>
            <a:ext cx="9037638" cy="31765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latin typeface="Cambria" pitchFamily="18" charset="0"/>
              </a:rPr>
              <a:t>Региональные исследования </a:t>
            </a:r>
            <a:br>
              <a:rPr lang="ru-RU" altLang="ru-RU" sz="4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4000" b="1" dirty="0" smtClean="0">
                <a:solidFill>
                  <a:schemeClr val="bg1"/>
                </a:solidFill>
                <a:latin typeface="Cambria" pitchFamily="18" charset="0"/>
              </a:rPr>
              <a:t>с использованием модуля «Оценка качества образования» в ИСОУ «Виртуальная школа»</a:t>
            </a:r>
            <a:endParaRPr lang="ru-RU" altLang="ru-RU" sz="4000" b="1" i="1" cap="all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Прямоугольник 18"/>
          <p:cNvSpPr>
            <a:spLocks noChangeArrowheads="1"/>
          </p:cNvSpPr>
          <p:nvPr/>
        </p:nvSpPr>
        <p:spPr bwMode="auto">
          <a:xfrm>
            <a:off x="71438" y="98425"/>
            <a:ext cx="8964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1042988" y="-26988"/>
            <a:ext cx="8101012" cy="1141413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Наличие основной информации об образовательной организации</a:t>
            </a:r>
          </a:p>
        </p:txBody>
      </p:sp>
      <p:pic>
        <p:nvPicPr>
          <p:cNvPr id="11268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35716" y="1340768"/>
          <a:ext cx="885828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1258888" y="-50800"/>
            <a:ext cx="7850187" cy="1247775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основных элементов </a:t>
            </a:r>
            <a:b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</a:p>
        </p:txBody>
      </p:sp>
      <p:sp>
        <p:nvSpPr>
          <p:cNvPr id="12292" name="Прямоугольник 17"/>
          <p:cNvSpPr>
            <a:spLocks noChangeArrowheads="1"/>
          </p:cNvSpPr>
          <p:nvPr/>
        </p:nvSpPr>
        <p:spPr bwMode="auto">
          <a:xfrm>
            <a:off x="6994525" y="6308725"/>
            <a:ext cx="1830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293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40564" y="1772816"/>
          <a:ext cx="4215412" cy="502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618754" y="1916975"/>
          <a:ext cx="4291459" cy="484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395288" y="1403350"/>
            <a:ext cx="410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Распределение аудиторной нагрузки</a:t>
            </a:r>
          </a:p>
        </p:txBody>
      </p:sp>
      <p:sp>
        <p:nvSpPr>
          <p:cNvPr id="12297" name="TextBox 2"/>
          <p:cNvSpPr txBox="1">
            <a:spLocks noChangeArrowheads="1"/>
          </p:cNvSpPr>
          <p:nvPr/>
        </p:nvSpPr>
        <p:spPr bwMode="auto">
          <a:xfrm>
            <a:off x="4356100" y="1266825"/>
            <a:ext cx="467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Внесено содержание тематического планирования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1258888" y="115888"/>
            <a:ext cx="7850187" cy="865187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наполняемости информации </a:t>
            </a:r>
            <a:b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образовательному процессу</a:t>
            </a:r>
          </a:p>
        </p:txBody>
      </p:sp>
      <p:sp>
        <p:nvSpPr>
          <p:cNvPr id="13316" name="Прямоугольник 17"/>
          <p:cNvSpPr>
            <a:spLocks noChangeArrowheads="1"/>
          </p:cNvSpPr>
          <p:nvPr/>
        </p:nvSpPr>
        <p:spPr bwMode="auto">
          <a:xfrm>
            <a:off x="6994525" y="6308725"/>
            <a:ext cx="1830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317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971550" y="1363663"/>
          <a:ext cx="7192963" cy="4710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9655">
                  <a:extLst>
                    <a:ext uri="{9D8B030D-6E8A-4147-A177-3AD203B41FA5}"/>
                  </a:extLst>
                </a:gridCol>
                <a:gridCol w="2514846">
                  <a:extLst>
                    <a:ext uri="{9D8B030D-6E8A-4147-A177-3AD203B41FA5}"/>
                  </a:extLst>
                </a:gridCol>
                <a:gridCol w="1898462">
                  <a:extLst>
                    <a:ext uri="{9D8B030D-6E8A-4147-A177-3AD203B41FA5}"/>
                  </a:extLst>
                </a:gridCol>
              </a:tblGrid>
              <a:tr h="1273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муниципалитета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аудиторной нагрузки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Внесено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тематического планирования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Болховский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Хотынецкий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Сосковский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Шаблыкинский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Колпнянский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Залегощенский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Орел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Кромской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4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Мценский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9" marR="7619" marT="76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258888" y="-50800"/>
            <a:ext cx="7850187" cy="1247775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Ведение электронного журнала образовательными организациями</a:t>
            </a:r>
          </a:p>
        </p:txBody>
      </p:sp>
      <p:pic>
        <p:nvPicPr>
          <p:cNvPr id="14340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00034" y="1500174"/>
          <a:ext cx="8286776" cy="489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488" y="2349500"/>
            <a:ext cx="8940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Мценск,  Хотынецкий, Шаблыкинский, Малоархангельский, Сосковский районы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88" y="1425575"/>
            <a:ext cx="8945562" cy="806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3413" y="1281113"/>
            <a:ext cx="5908675" cy="4095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5307C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835150" y="1268413"/>
            <a:ext cx="605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по использованию электронного журнала 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-107950" y="1785938"/>
            <a:ext cx="92519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образование, показывающие высокую наполняемость журнала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25" y="3033713"/>
            <a:ext cx="8945563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Box 22"/>
          <p:cNvSpPr txBox="1">
            <a:spLocks noChangeArrowheads="1"/>
          </p:cNvSpPr>
          <p:nvPr/>
        </p:nvSpPr>
        <p:spPr bwMode="auto">
          <a:xfrm>
            <a:off x="85725" y="3371850"/>
            <a:ext cx="8945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образования, изменившие свою позицию по отношению к предыдущему году</a:t>
            </a: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1617663" y="3394075"/>
            <a:ext cx="32988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1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600" b="1" u="sng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altLang="ru-RU" sz="1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Понижение уровня: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г. Орел,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Новодеревеньковский район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Колпнянский район,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Верховский район, 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Кромской район,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Залегощенский район,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Орловский район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5940425" y="4160838"/>
            <a:ext cx="3363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ru-RU" altLang="ru-RU" sz="1600" b="1" u="sng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Повышение уровня: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Урицкий район,  </a:t>
            </a:r>
            <a:b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Глазуновский район, 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г. Ливны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3413" y="2819400"/>
            <a:ext cx="5908675" cy="4095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использования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журнала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Заголовок 1"/>
          <p:cNvSpPr>
            <a:spLocks noGrp="1"/>
          </p:cNvSpPr>
          <p:nvPr>
            <p:ph type="ctrTitle"/>
          </p:nvPr>
        </p:nvSpPr>
        <p:spPr>
          <a:xfrm>
            <a:off x="1042988" y="-26988"/>
            <a:ext cx="8101012" cy="1141413"/>
          </a:xfrm>
        </p:spPr>
        <p:txBody>
          <a:bodyPr/>
          <a:lstStyle/>
          <a:p>
            <a:r>
              <a:rPr lang="ru-RU" altLang="ru-RU" sz="27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использования электронного журнала как основного элемента образовательной услуги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488" y="6180138"/>
            <a:ext cx="8945562" cy="5984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6" name="TextBox 25"/>
          <p:cNvSpPr txBox="1">
            <a:spLocks noChangeArrowheads="1"/>
          </p:cNvSpPr>
          <p:nvPr/>
        </p:nvSpPr>
        <p:spPr bwMode="auto">
          <a:xfrm>
            <a:off x="-107950" y="6424613"/>
            <a:ext cx="925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Орел, Корсаковский, Краснозоренский, Залегощенский, Колпнянский районы</a:t>
            </a:r>
            <a:endParaRPr lang="ru-RU" altLang="ru-RU" sz="17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27213" y="6021388"/>
            <a:ext cx="5908675" cy="4095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Наихудшие позиции заполнение журнала</a:t>
            </a:r>
          </a:p>
        </p:txBody>
      </p:sp>
      <p:pic>
        <p:nvPicPr>
          <p:cNvPr id="15378" name="Picture 18" descr="ÐÐ°ÑÑÐ¸Ð½ÐºÐ¸ Ð¿Ð¾ Ð·Ð°Ð¿ÑÐ¾ÑÑ ÑÑÑÐµÐ»ÐºÐ¸ Ð·Ð½Ð°Ñ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60838"/>
            <a:ext cx="135731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160838"/>
            <a:ext cx="13890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30163" y="6291263"/>
            <a:ext cx="9090025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6388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Заголовок 1"/>
          <p:cNvSpPr txBox="1">
            <a:spLocks/>
          </p:cNvSpPr>
          <p:nvPr/>
        </p:nvSpPr>
        <p:spPr bwMode="auto">
          <a:xfrm>
            <a:off x="79375" y="2997200"/>
            <a:ext cx="9064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2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4800" b="1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19050"/>
            <a:ext cx="9218613" cy="682625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Региональные исследования качества образования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в 2016-2017 учебном году</a:t>
            </a:r>
            <a:endParaRPr lang="ru-RU" altLang="ru-RU" sz="2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http://rsoko.orcoko.ru/i/uploads/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" y="2519185"/>
            <a:ext cx="2114200" cy="1557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2"/>
          <p:cNvSpPr>
            <a:spLocks noChangeArrowheads="1"/>
          </p:cNvSpPr>
          <p:nvPr/>
        </p:nvSpPr>
        <p:spPr bwMode="auto">
          <a:xfrm>
            <a:off x="-57150" y="50069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50" y="4141788"/>
            <a:ext cx="2114550" cy="2593975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3399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Участники:</a:t>
            </a:r>
          </a:p>
          <a:p>
            <a:pPr algn="ctr">
              <a:defRPr/>
            </a:pPr>
            <a:r>
              <a:rPr lang="ru-RU" altLang="ru-RU" sz="1700" b="1" dirty="0">
                <a:solidFill>
                  <a:srgbClr val="003399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все образовательные организации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25" y="1268413"/>
            <a:ext cx="2114550" cy="1152525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Участники: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профессиональные образовательные организации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52650" y="1222375"/>
          <a:ext cx="6883400" cy="5540376"/>
        </p:xfrm>
        <a:graphic>
          <a:graphicData uri="http://schemas.openxmlformats.org/drawingml/2006/table">
            <a:tbl>
              <a:tblPr/>
              <a:tblGrid>
                <a:gridCol w="1726562"/>
                <a:gridCol w="1728192"/>
                <a:gridCol w="2132519"/>
                <a:gridCol w="1296127"/>
              </a:tblGrid>
              <a:tr h="5486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Независимая оценка качества подготовки обучающихся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курс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Март-апрель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курс</a:t>
                      </a:r>
                    </a:p>
                  </a:txBody>
                  <a:tcPr marL="91439" marR="91439" marT="45706" marB="4570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 общественного питания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полугодие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8287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Мониторинговое исследование уровня готовности к обучению 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начальной школе 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использованием контекстной информации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196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Мониторинговое исследование определения уровня подготовки обучающихся по отдельным учебным предметам 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использованием контекстной информации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Сентябрь, октябрь, ноябрь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669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91439" marR="91439" marT="60941" marB="609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112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TextBox 1"/>
          <p:cNvSpPr txBox="1">
            <a:spLocks noChangeArrowheads="1"/>
          </p:cNvSpPr>
          <p:nvPr/>
        </p:nvSpPr>
        <p:spPr bwMode="auto">
          <a:xfrm>
            <a:off x="395288" y="98425"/>
            <a:ext cx="8640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Региональные исследования качества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2018-2019 учебном  году</a:t>
            </a:r>
          </a:p>
        </p:txBody>
      </p:sp>
      <p:pic>
        <p:nvPicPr>
          <p:cNvPr id="3114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5563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-17463"/>
            <a:ext cx="91440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Использование результатов исследований </a:t>
            </a:r>
            <a:b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качества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650" y="1350963"/>
            <a:ext cx="8666163" cy="1058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Методические совещания, семинары, круглые столы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с участием методистов, администрации ОО, педагогов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(на всех уровнях), родительские собрания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650" y="2533650"/>
            <a:ext cx="8666163" cy="1506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Разработка методических рекомендаций,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в том числе включающих рекомендации по корректировке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основной общеобразовательной программы, рабочих программ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по предметам, учебного плана, пересмотр предварительного комплектования педагогических кадров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7650" y="4198938"/>
            <a:ext cx="8666163" cy="5826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Разработка индивидуальных образовательных маршрутов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7650" y="4956175"/>
            <a:ext cx="8666163" cy="782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Разработка планов мероприятий по улучшению качества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предоставляемых образовательных услуг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0350" y="5959475"/>
            <a:ext cx="8666163" cy="782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Внесение изменений в программу повышения  квалификации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педагогов, разработка новых программ</a:t>
            </a:r>
          </a:p>
        </p:txBody>
      </p:sp>
      <p:sp>
        <p:nvSpPr>
          <p:cNvPr id="22" name="Половина рамки 21"/>
          <p:cNvSpPr/>
          <p:nvPr/>
        </p:nvSpPr>
        <p:spPr>
          <a:xfrm rot="13593452">
            <a:off x="487363" y="1119188"/>
            <a:ext cx="474662" cy="1128712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13593452">
            <a:off x="487363" y="2538413"/>
            <a:ext cx="474662" cy="1128712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13593452">
            <a:off x="486568" y="3612357"/>
            <a:ext cx="474663" cy="1130300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13593452">
            <a:off x="486568" y="4463257"/>
            <a:ext cx="474663" cy="1130300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 rot="13593452">
            <a:off x="486569" y="5468144"/>
            <a:ext cx="474662" cy="1130300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09" name="Заголовок 1"/>
          <p:cNvSpPr txBox="1">
            <a:spLocks/>
          </p:cNvSpPr>
          <p:nvPr/>
        </p:nvSpPr>
        <p:spPr bwMode="auto">
          <a:xfrm>
            <a:off x="36513" y="274638"/>
            <a:ext cx="91074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Региональное исследование </a:t>
            </a:r>
            <a:br>
              <a:rPr lang="ru-RU" altLang="ru-RU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литературе в 8, 9 классах</a:t>
            </a:r>
          </a:p>
        </p:txBody>
      </p:sp>
      <p:pic>
        <p:nvPicPr>
          <p:cNvPr id="41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Box 1"/>
          <p:cNvSpPr txBox="1">
            <a:spLocks noChangeArrowheads="1"/>
          </p:cNvSpPr>
          <p:nvPr/>
        </p:nvSpPr>
        <p:spPr bwMode="auto">
          <a:xfrm>
            <a:off x="1296988" y="287338"/>
            <a:ext cx="7307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оценочных процедур</a:t>
            </a:r>
          </a:p>
        </p:txBody>
      </p:sp>
      <p:pic>
        <p:nvPicPr>
          <p:cNvPr id="4112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5563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C:\Users\user\Desktop\2\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124325"/>
            <a:ext cx="1812925" cy="2560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9" descr="C:\Users\user\Desktop\2\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997325"/>
            <a:ext cx="1811337" cy="2560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8" descr="C:\Users\user\Desktop\2\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881438"/>
            <a:ext cx="1812925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6" descr="C:\Users\user\Desktop\2\1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301750"/>
            <a:ext cx="1811338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5" descr="C:\Users\user\Desktop\2\1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192213"/>
            <a:ext cx="1811337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4" descr="C:\Users\user\Desktop\2\1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068388"/>
            <a:ext cx="1812925" cy="2563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3" descr="C:\Users\user\Desktop\2\12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928688"/>
            <a:ext cx="1811338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Заголовок 1"/>
          <p:cNvSpPr>
            <a:spLocks noGrp="1"/>
          </p:cNvSpPr>
          <p:nvPr>
            <p:ph type="title"/>
          </p:nvPr>
        </p:nvSpPr>
        <p:spPr>
          <a:xfrm>
            <a:off x="0" y="19050"/>
            <a:ext cx="9218613" cy="7842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FF"/>
                </a:solidFill>
                <a:latin typeface="Cambria" pitchFamily="18" charset="0"/>
              </a:rPr>
              <a:t>Разработка инструментария </a:t>
            </a:r>
            <a:endParaRPr lang="ru-RU" altLang="ru-RU" sz="2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33938" y="803275"/>
            <a:ext cx="4183062" cy="436563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 отчеты</a:t>
            </a:r>
          </a:p>
        </p:txBody>
      </p:sp>
      <p:pic>
        <p:nvPicPr>
          <p:cNvPr id="513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533650"/>
            <a:ext cx="14287" cy="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 descr="C:\Users\sushenko\Desktop\отчет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3938" y="1339850"/>
            <a:ext cx="4183062" cy="24955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4613" y="3084513"/>
            <a:ext cx="5046662" cy="2576512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2" descr="C:\Users\user\Desktop\2\12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84225"/>
            <a:ext cx="1812925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7" descr="C:\Users\user\Desktop\2\13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697288"/>
            <a:ext cx="1812925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779838" y="5534025"/>
            <a:ext cx="5311775" cy="1279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</a:t>
            </a:r>
            <a:br>
              <a:rPr lang="ru-RU" sz="1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проведению региональных мониторинговых исследований качества общего образования</a:t>
            </a:r>
            <a:br>
              <a:rPr lang="ru-RU" sz="1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Орловской области</a:t>
            </a:r>
          </a:p>
        </p:txBody>
      </p:sp>
      <p:pic>
        <p:nvPicPr>
          <p:cNvPr id="5137" name="Picture 3" descr="E:\rtc_prezent_png\rtc_shapk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Box 18"/>
          <p:cNvSpPr txBox="1">
            <a:spLocks noChangeArrowheads="1"/>
          </p:cNvSpPr>
          <p:nvPr/>
        </p:nvSpPr>
        <p:spPr bwMode="auto">
          <a:xfrm>
            <a:off x="376238" y="50800"/>
            <a:ext cx="86407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Инструментарий для проведения </a:t>
            </a:r>
            <a:br>
              <a:rPr lang="ru-RU" altLang="ru-RU" sz="2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внутрирегионального анализа качества образования </a:t>
            </a:r>
            <a:endParaRPr lang="ru-RU" alt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9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-26988"/>
            <a:ext cx="7366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30175"/>
            <a:ext cx="9264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827088" y="-26988"/>
            <a:ext cx="8208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Аналитические методы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мониторинга объективности результатов</a:t>
            </a:r>
          </a:p>
        </p:txBody>
      </p:sp>
      <p:graphicFrame>
        <p:nvGraphicFramePr>
          <p:cNvPr id="6148" name="Диаграмма 7"/>
          <p:cNvGraphicFramePr>
            <a:graphicFrameLocks/>
          </p:cNvGraphicFramePr>
          <p:nvPr/>
        </p:nvGraphicFramePr>
        <p:xfrm>
          <a:off x="-180975" y="1301750"/>
          <a:ext cx="6048375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5" imgW="5608806" imgH="2194750" progId="Excel.Chart.8">
                  <p:embed/>
                </p:oleObj>
              </mc:Choice>
              <mc:Fallback>
                <p:oleObj r:id="rId5" imgW="5608806" imgH="2194750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301750"/>
                        <a:ext cx="6048375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5"/>
          <p:cNvSpPr txBox="1">
            <a:spLocks noChangeArrowheads="1"/>
          </p:cNvSpPr>
          <p:nvPr/>
        </p:nvSpPr>
        <p:spPr bwMode="auto">
          <a:xfrm>
            <a:off x="682625" y="981075"/>
            <a:ext cx="4681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баллов по литературе в 8 классе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06388" y="3322638"/>
            <a:ext cx="5273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50" b="1" dirty="0" smtClean="0">
                <a:solidFill>
                  <a:srgbClr val="40315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Распределение тестовых баллов в зависимости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50" b="1" dirty="0" smtClean="0">
                <a:solidFill>
                  <a:srgbClr val="40315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от школьной оценки по литературе в 8 классе</a:t>
            </a:r>
            <a:endParaRPr lang="ru-RU" altLang="ru-RU" sz="1450" b="1" dirty="0" smtClean="0">
              <a:solidFill>
                <a:srgbClr val="40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1863" y="969963"/>
            <a:ext cx="2952750" cy="173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первичного балла </a:t>
            </a:r>
            <a:br>
              <a:rPr lang="ru-RU" alt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пятибалльную шкалу:</a:t>
            </a:r>
          </a:p>
          <a:p>
            <a:pPr algn="ctr" eaLnBrk="1" hangingPunct="1">
              <a:defRPr/>
            </a:pPr>
            <a:endParaRPr lang="ru-RU" altLang="ru-RU" sz="9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25-29 баллов  — «5»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19-24 балла     — «4»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14-18 баллов — «3»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0-13 баллов    — «2»</a:t>
            </a:r>
            <a:endParaRPr lang="ru-RU" altLang="ru-RU" sz="1600" b="1" dirty="0" smtClean="0">
              <a:solidFill>
                <a:srgbClr val="FFFFFF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Диаграмма 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" y="3810668"/>
            <a:ext cx="5556618" cy="303989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5963" y="2740025"/>
            <a:ext cx="32400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с  необъективными </a:t>
            </a:r>
            <a:b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ВПР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95963" y="3213100"/>
          <a:ext cx="3240087" cy="353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69"/>
                <a:gridCol w="2375818"/>
              </a:tblGrid>
              <a:tr h="289498">
                <a:tc rowSpan="2"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 г.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2" marB="4569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13ОО:</a:t>
                      </a:r>
                      <a:endParaRPr lang="ru-RU" sz="1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2" marB="4569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76298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Глазуновский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– 1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Залегощенский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– 1</a:t>
                      </a:r>
                    </a:p>
                    <a:p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Колпнянский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</a:t>
                      </a:r>
                    </a:p>
                    <a:p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Ливенский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5</a:t>
                      </a:r>
                    </a:p>
                    <a:p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Мценский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Новодеревеньковский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</a:t>
                      </a:r>
                    </a:p>
                    <a:p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Свердловский – 1</a:t>
                      </a:r>
                    </a:p>
                    <a:p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Урицкий – 1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2" marB="4569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498">
                <a:tc rowSpan="2"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2" marB="4569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ОО:</a:t>
                      </a:r>
                    </a:p>
                  </a:txBody>
                  <a:tcPr marL="91445" marR="91445" marT="45692" marB="45692">
                    <a:solidFill>
                      <a:schemeClr val="accent1"/>
                    </a:solidFill>
                  </a:tcPr>
                </a:tc>
              </a:tr>
              <a:tr h="1280069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Глазуновский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– 2</a:t>
                      </a:r>
                    </a:p>
                    <a:p>
                      <a:r>
                        <a:rPr lang="ru-RU" sz="13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Краснозоренский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– 1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Ливны –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Малоархангельский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–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Орловский район –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Троснянский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– 1</a:t>
                      </a:r>
                    </a:p>
                  </a:txBody>
                  <a:tcPr marL="91445" marR="91445" marT="45692" marB="45692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172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30175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488" y="1844675"/>
            <a:ext cx="8945562" cy="481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313" y="1281113"/>
            <a:ext cx="8191500" cy="4095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5307C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76263" y="1268413"/>
            <a:ext cx="752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«Организация оценки качества образования»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188" y="3281363"/>
            <a:ext cx="8945562" cy="412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Box 22"/>
          <p:cNvSpPr txBox="1">
            <a:spLocks noChangeArrowheads="1"/>
          </p:cNvSpPr>
          <p:nvPr/>
        </p:nvSpPr>
        <p:spPr bwMode="auto">
          <a:xfrm>
            <a:off x="85725" y="3233738"/>
            <a:ext cx="8945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altLang="ru-RU" sz="1600" b="1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Заголовок 1"/>
          <p:cNvSpPr>
            <a:spLocks noGrp="1"/>
          </p:cNvSpPr>
          <p:nvPr>
            <p:ph type="ctrTitle"/>
          </p:nvPr>
        </p:nvSpPr>
        <p:spPr>
          <a:xfrm>
            <a:off x="1042988" y="-26988"/>
            <a:ext cx="8101012" cy="114141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FF"/>
                </a:solidFill>
                <a:latin typeface="Cambria" pitchFamily="18" charset="0"/>
              </a:rPr>
              <a:t>Реализация государственной 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b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Орловской области </a:t>
            </a:r>
            <a:b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«Образование в Орловской области (2013-2020 годы)»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950" y="2474913"/>
            <a:ext cx="8945563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TextBox 22"/>
          <p:cNvSpPr txBox="1">
            <a:spLocks noChangeArrowheads="1"/>
          </p:cNvSpPr>
          <p:nvPr/>
        </p:nvSpPr>
        <p:spPr bwMode="auto">
          <a:xfrm>
            <a:off x="107950" y="1835150"/>
            <a:ext cx="8945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180" name="TextBox 22"/>
          <p:cNvSpPr txBox="1">
            <a:spLocks noChangeArrowheads="1"/>
          </p:cNvSpPr>
          <p:nvPr/>
        </p:nvSpPr>
        <p:spPr bwMode="auto">
          <a:xfrm>
            <a:off x="-17463" y="2554288"/>
            <a:ext cx="91979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АИС региональной диагностики и мониторинга качества Образования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65150" y="4076700"/>
          <a:ext cx="8137526" cy="223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62"/>
                <a:gridCol w="1080219"/>
                <a:gridCol w="1440215"/>
                <a:gridCol w="1440215"/>
                <a:gridCol w="1440215"/>
              </a:tblGrid>
              <a:tr h="70606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индикаторы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показатели, 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106705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2E75B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ОО, в которых реализуются механизмы внешней оценки уровня предметной обученности</a:t>
                      </a:r>
                      <a:endParaRPr lang="ru-RU" sz="1600" b="1" kern="1200" dirty="0">
                        <a:solidFill>
                          <a:srgbClr val="2E75B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/>
                </a:tc>
              </a:tr>
              <a:tr h="457325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2E75B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endParaRPr lang="ru-RU" sz="2400" b="1" kern="1200" dirty="0">
                        <a:solidFill>
                          <a:srgbClr val="2E75B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44" marB="4574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44" marB="4574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388" y="1268413"/>
            <a:ext cx="4105275" cy="370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13319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право 29"/>
          <p:cNvSpPr/>
          <p:nvPr/>
        </p:nvSpPr>
        <p:spPr>
          <a:xfrm rot="5400000">
            <a:off x="6173788" y="5184775"/>
            <a:ext cx="82867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465388" y="5184775"/>
            <a:ext cx="82867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8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Группа 9224"/>
          <p:cNvGrpSpPr>
            <a:grpSpLocks/>
          </p:cNvGrpSpPr>
          <p:nvPr/>
        </p:nvGrpSpPr>
        <p:grpSpPr bwMode="auto">
          <a:xfrm>
            <a:off x="755650" y="5876925"/>
            <a:ext cx="7345363" cy="865188"/>
            <a:chOff x="1547664" y="5877272"/>
            <a:chExt cx="6336329" cy="8640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47664" y="5877272"/>
              <a:ext cx="6336329" cy="86409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35307C"/>
                </a:solidFill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1547664" y="5961304"/>
              <a:ext cx="6196648" cy="708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Внутрирегиональный анализ по литературе </a:t>
              </a:r>
              <a:br>
                <a:rPr lang="ru-RU" altLang="ru-RU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использованием контекстных данных </a:t>
              </a:r>
            </a:p>
          </p:txBody>
        </p:sp>
      </p:grpSp>
      <p:sp>
        <p:nvSpPr>
          <p:cNvPr id="8200" name="TextBox 22"/>
          <p:cNvSpPr txBox="1">
            <a:spLocks noChangeArrowheads="1"/>
          </p:cNvSpPr>
          <p:nvPr/>
        </p:nvSpPr>
        <p:spPr bwMode="auto">
          <a:xfrm>
            <a:off x="1692275" y="1341438"/>
            <a:ext cx="259238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Реализация подпрограммы 4 «Организация оценки качества образования» государственной программы Орловской области «Образование в Орловской области» предполагает 100 % участие образовательных организаций региона во внешних процедурах оценки качества образования</a:t>
            </a:r>
          </a:p>
        </p:txBody>
      </p:sp>
      <p:sp>
        <p:nvSpPr>
          <p:cNvPr id="8201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58288" cy="1008063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Региональное исследование по литературе </a:t>
            </a:r>
            <a:b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8, 9 классах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27538" y="1268413"/>
            <a:ext cx="4465637" cy="370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976438"/>
            <a:ext cx="4256087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629150"/>
            <a:ext cx="935037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6513" y="1268413"/>
            <a:ext cx="8999537" cy="547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07950" y="1268413"/>
            <a:ext cx="8928100" cy="547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7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14589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5563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63938" y="1268413"/>
            <a:ext cx="5184775" cy="2305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2"/>
          <p:cNvSpPr txBox="1">
            <a:spLocks noChangeArrowheads="1"/>
          </p:cNvSpPr>
          <p:nvPr/>
        </p:nvSpPr>
        <p:spPr bwMode="auto">
          <a:xfrm>
            <a:off x="3708400" y="2565400"/>
            <a:ext cx="489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Внести недостающую информацию по региональному мониторингу  по литературе </a:t>
            </a:r>
            <a:b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в 8, 9 классах  </a:t>
            </a:r>
          </a:p>
        </p:txBody>
      </p:sp>
      <p:sp>
        <p:nvSpPr>
          <p:cNvPr id="9221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58288" cy="1008063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Региональные исследования качества</a:t>
            </a:r>
            <a:b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образования в ИСОУ «Виртуальная школа»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919288"/>
            <a:ext cx="17526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5563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741738" y="1627188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февраля 2019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938" y="4005263"/>
            <a:ext cx="5184775" cy="2303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2"/>
          <p:cNvSpPr txBox="1">
            <a:spLocks noChangeArrowheads="1"/>
          </p:cNvSpPr>
          <p:nvPr/>
        </p:nvSpPr>
        <p:spPr bwMode="auto">
          <a:xfrm>
            <a:off x="3708400" y="5300663"/>
            <a:ext cx="4895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Внести информацию для проведения регионального мониторинга по математике</a:t>
            </a:r>
            <a:b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 в 7 классе  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63938" y="4362450"/>
            <a:ext cx="5073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февраля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-17463"/>
            <a:ext cx="91440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Использование результатов исследований </a:t>
            </a:r>
            <a:b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качества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650" y="1495425"/>
            <a:ext cx="8666163" cy="781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Федеральный закон от 27 июля 2010 года № 210-ФЗ </a:t>
            </a:r>
            <a:b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 «Об организации предоставления государственных  и муниципальных услуг»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650" y="2420938"/>
            <a:ext cx="8666163" cy="14716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        Распоряжение Правительства РФ от 17 декабря 2009 г. N 1993-р </a:t>
            </a:r>
            <a:b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«Об утверждении Сводного перечня первоочередных государственных </a:t>
            </a:r>
            <a:b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и муниципальных услуг, предоставляемых органами исполнительной власти субъектов РФ и органами местного самоуправления в электронном виде, а также услуг, предоставляемых в электронном виде учреждениями субъектов РФ </a:t>
            </a:r>
            <a:b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и муниципальными учреждениями»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7650" y="4076700"/>
            <a:ext cx="8666163" cy="1008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Постановление Правительства Орловской области от 3 сентября 2013 года </a:t>
            </a:r>
            <a:b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№ 303 «Об организации предоставления государственных и муниципальных услуг </a:t>
            </a:r>
            <a:b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электронном виде образовательными учреждениями Орловской области»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7650" y="5229225"/>
            <a:ext cx="8666163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Постановление Правительства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Орловской области от 20 ноября 2017 года №485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 О вводе в промышленную эксплуатацию регионального сегмента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 Орловской области»</a:t>
            </a:r>
          </a:p>
        </p:txBody>
      </p:sp>
      <p:sp>
        <p:nvSpPr>
          <p:cNvPr id="22" name="Половина рамки 21"/>
          <p:cNvSpPr/>
          <p:nvPr/>
        </p:nvSpPr>
        <p:spPr>
          <a:xfrm rot="13593452">
            <a:off x="505619" y="904081"/>
            <a:ext cx="473075" cy="1128713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13593452">
            <a:off x="352426" y="1912937"/>
            <a:ext cx="474662" cy="1128713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13593452">
            <a:off x="377032" y="3512344"/>
            <a:ext cx="474662" cy="1130300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13593452">
            <a:off x="451644" y="4864894"/>
            <a:ext cx="474662" cy="1130300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51" name="Заголовок 1"/>
          <p:cNvSpPr txBox="1">
            <a:spLocks/>
          </p:cNvSpPr>
          <p:nvPr/>
        </p:nvSpPr>
        <p:spPr bwMode="auto">
          <a:xfrm>
            <a:off x="36513" y="274638"/>
            <a:ext cx="91074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Региональное исследование </a:t>
            </a:r>
            <a:br>
              <a:rPr lang="ru-RU" altLang="ru-RU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литературе в 8, 9 классах</a:t>
            </a:r>
          </a:p>
        </p:txBody>
      </p:sp>
      <p:pic>
        <p:nvPicPr>
          <p:cNvPr id="1025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1"/>
          <p:cNvSpPr txBox="1">
            <a:spLocks noChangeArrowheads="1"/>
          </p:cNvSpPr>
          <p:nvPr/>
        </p:nvSpPr>
        <p:spPr bwMode="auto">
          <a:xfrm>
            <a:off x="1296988" y="287338"/>
            <a:ext cx="7307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ИСОУ «Виртуальная школа»</a:t>
            </a:r>
          </a:p>
        </p:txBody>
      </p:sp>
      <p:pic>
        <p:nvPicPr>
          <p:cNvPr id="10254" name="Picture 10" descr="&amp;Ocy;&amp;Rcy;&amp;TScy;&amp;Ocy;&amp;K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5563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616</Words>
  <Application>Microsoft Office PowerPoint</Application>
  <PresentationFormat>Экран (4:3)</PresentationFormat>
  <Paragraphs>202</Paragraphs>
  <Slides>15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Cambria</vt:lpstr>
      <vt:lpstr>Times New Roman</vt:lpstr>
      <vt:lpstr>Microsoft YaHei</vt:lpstr>
      <vt:lpstr>Тема Office</vt:lpstr>
      <vt:lpstr>Диаграмма Microsoft Excel</vt:lpstr>
      <vt:lpstr>Региональные исследования  с использованием модуля «Оценка качества образования» в ИСОУ «Виртуальная школа»</vt:lpstr>
      <vt:lpstr>Региональные исследования качества образования  в 2016-2017 учебном году</vt:lpstr>
      <vt:lpstr>Презентация PowerPoint</vt:lpstr>
      <vt:lpstr>Разработка инструментария </vt:lpstr>
      <vt:lpstr>Презентация PowerPoint</vt:lpstr>
      <vt:lpstr>Реализация государственной программы  Орловской области  «Образование в Орловской области (2013-2020 годы)» </vt:lpstr>
      <vt:lpstr>Региональное исследование по литературе  в 8, 9 классах</vt:lpstr>
      <vt:lpstr>Региональные исследования качества      образования в ИСОУ «Виртуальная школа»</vt:lpstr>
      <vt:lpstr>Презентация PowerPoint</vt:lpstr>
      <vt:lpstr> Наличие основной информации об образовательной организации</vt:lpstr>
      <vt:lpstr>Анализ основных элементов  образовательного процесса</vt:lpstr>
      <vt:lpstr>Показатели наполняемости информации  по образовательному процессу</vt:lpstr>
      <vt:lpstr>Ведение электронного журнала образовательными организациями</vt:lpstr>
      <vt:lpstr>Анализ использования электронного журнала как основного элемента образовательной услуги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613</cp:revision>
  <cp:lastPrinted>2017-11-20T15:17:48Z</cp:lastPrinted>
  <dcterms:created xsi:type="dcterms:W3CDTF">2011-08-25T06:09:31Z</dcterms:created>
  <dcterms:modified xsi:type="dcterms:W3CDTF">2019-02-11T07:16:10Z</dcterms:modified>
</cp:coreProperties>
</file>