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7"/>
  </p:notesMasterIdLst>
  <p:handoutMasterIdLst>
    <p:handoutMasterId r:id="rId38"/>
  </p:handoutMasterIdLst>
  <p:sldIdLst>
    <p:sldId id="256" r:id="rId2"/>
    <p:sldId id="445" r:id="rId3"/>
    <p:sldId id="482" r:id="rId4"/>
    <p:sldId id="483" r:id="rId5"/>
    <p:sldId id="628" r:id="rId6"/>
    <p:sldId id="629" r:id="rId7"/>
    <p:sldId id="630" r:id="rId8"/>
    <p:sldId id="485" r:id="rId9"/>
    <p:sldId id="486" r:id="rId10"/>
    <p:sldId id="488" r:id="rId11"/>
    <p:sldId id="489" r:id="rId12"/>
    <p:sldId id="490" r:id="rId13"/>
    <p:sldId id="491" r:id="rId14"/>
    <p:sldId id="493" r:id="rId15"/>
    <p:sldId id="644" r:id="rId16"/>
    <p:sldId id="633" r:id="rId17"/>
    <p:sldId id="631" r:id="rId18"/>
    <p:sldId id="645" r:id="rId19"/>
    <p:sldId id="640" r:id="rId20"/>
    <p:sldId id="634" r:id="rId21"/>
    <p:sldId id="641" r:id="rId22"/>
    <p:sldId id="646" r:id="rId23"/>
    <p:sldId id="636" r:id="rId24"/>
    <p:sldId id="642" r:id="rId25"/>
    <p:sldId id="637" r:id="rId26"/>
    <p:sldId id="635" r:id="rId27"/>
    <p:sldId id="643" r:id="rId28"/>
    <p:sldId id="638" r:id="rId29"/>
    <p:sldId id="639" r:id="rId30"/>
    <p:sldId id="589" r:id="rId31"/>
    <p:sldId id="590" r:id="rId32"/>
    <p:sldId id="293" r:id="rId33"/>
    <p:sldId id="294" r:id="rId34"/>
    <p:sldId id="315" r:id="rId35"/>
    <p:sldId id="444" r:id="rId36"/>
  </p:sldIdLst>
  <p:sldSz cx="10693400" cy="7561263"/>
  <p:notesSz cx="6858000" cy="9144000"/>
  <p:defaultText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2">
          <p15:clr>
            <a:srgbClr val="A4A3A4"/>
          </p15:clr>
        </p15:guide>
        <p15:guide id="2" pos="3368">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66"/>
    <a:srgbClr val="00509D"/>
    <a:srgbClr val="FFFFCC"/>
    <a:srgbClr val="EDF06A"/>
    <a:srgbClr val="DBE3E5"/>
    <a:srgbClr val="657375"/>
    <a:srgbClr val="ABBDC1"/>
    <a:srgbClr val="BBCACD"/>
    <a:srgbClr val="66868C"/>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9821" autoAdjust="0"/>
  </p:normalViewPr>
  <p:slideViewPr>
    <p:cSldViewPr>
      <p:cViewPr>
        <p:scale>
          <a:sx n="66" d="100"/>
          <a:sy n="66" d="100"/>
        </p:scale>
        <p:origin x="-828" y="-822"/>
      </p:cViewPr>
      <p:guideLst>
        <p:guide orient="horz" pos="2382"/>
        <p:guide pos="3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168" y="84"/>
      </p:cViewPr>
      <p:guideLst>
        <p:guide orient="horz" pos="2880"/>
        <p:guide pos="2160"/>
        <p:guide pos="216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hechil%20AP\&#1056;&#1072;&#1073;&#1086;&#1095;&#1080;&#1081;%20&#1089;&#1090;&#1086;&#1083;\&#1045;&#1043;&#1069;_&#1054;&#1058;&#1063;&#1045;&#1058;&#1067;\&#1060;&#1088;&#1072;&#1085;&#1094;&#1091;&#1079;&#1089;&#1082;&#1080;&#1081;%20&#1103;&#1079;&#1099;&#108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800" b="0" i="0" baseline="0">
                <a:effectLst/>
              </a:rPr>
              <a:t>Распределение участников ЕГЭ </a:t>
            </a:r>
          </a:p>
          <a:p>
            <a:pPr>
              <a:defRPr/>
            </a:pPr>
            <a:r>
              <a:rPr lang="ru-RU" sz="1800" b="0" i="0" baseline="0">
                <a:effectLst/>
              </a:rPr>
              <a:t>по учебному предмету по тестовым баллам в 2018 г.</a:t>
            </a:r>
            <a:endParaRPr lang="ru-RU">
              <a:effectLst/>
            </a:endParaRPr>
          </a:p>
        </c:rich>
      </c:tx>
      <c:layout/>
    </c:title>
    <c:plotArea>
      <c:layout/>
      <c:barChart>
        <c:barDir val="col"/>
        <c:grouping val="clustered"/>
        <c:ser>
          <c:idx val="0"/>
          <c:order val="0"/>
          <c:tx>
            <c:strRef>
              <c:f>'2018 год'!$A$33</c:f>
              <c:strCache>
                <c:ptCount val="1"/>
                <c:pt idx="0">
                  <c:v>Кол-во участников</c:v>
                </c:pt>
              </c:strCache>
            </c:strRef>
          </c:tx>
          <c:cat>
            <c:numRef>
              <c:f>'2018 год'!$B$34:$F$34</c:f>
              <c:numCache>
                <c:formatCode>General</c:formatCode>
                <c:ptCount val="5"/>
                <c:pt idx="0">
                  <c:v>51</c:v>
                </c:pt>
                <c:pt idx="1">
                  <c:v>56</c:v>
                </c:pt>
                <c:pt idx="2">
                  <c:v>64</c:v>
                </c:pt>
                <c:pt idx="3">
                  <c:v>71</c:v>
                </c:pt>
                <c:pt idx="4">
                  <c:v>93</c:v>
                </c:pt>
              </c:numCache>
            </c:numRef>
          </c:cat>
          <c:val>
            <c:numRef>
              <c:f>'2018 год'!$B$33:$F$33</c:f>
              <c:numCache>
                <c:formatCode>General</c:formatCode>
                <c:ptCount val="5"/>
                <c:pt idx="0">
                  <c:v>1</c:v>
                </c:pt>
                <c:pt idx="1">
                  <c:v>1</c:v>
                </c:pt>
                <c:pt idx="2">
                  <c:v>1</c:v>
                </c:pt>
                <c:pt idx="3">
                  <c:v>1</c:v>
                </c:pt>
                <c:pt idx="4">
                  <c:v>1</c:v>
                </c:pt>
              </c:numCache>
            </c:numRef>
          </c:val>
        </c:ser>
        <c:axId val="54665216"/>
        <c:axId val="54666752"/>
      </c:barChart>
      <c:catAx>
        <c:axId val="54665216"/>
        <c:scaling>
          <c:orientation val="minMax"/>
        </c:scaling>
        <c:axPos val="b"/>
        <c:numFmt formatCode="General" sourceLinked="1"/>
        <c:tickLblPos val="nextTo"/>
        <c:crossAx val="54666752"/>
        <c:crosses val="autoZero"/>
        <c:auto val="1"/>
        <c:lblAlgn val="ctr"/>
        <c:lblOffset val="100"/>
      </c:catAx>
      <c:valAx>
        <c:axId val="54666752"/>
        <c:scaling>
          <c:orientation val="minMax"/>
        </c:scaling>
        <c:axPos val="l"/>
        <c:majorGridlines/>
        <c:numFmt formatCode="General" sourceLinked="1"/>
        <c:tickLblPos val="nextTo"/>
        <c:crossAx val="54665216"/>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87AD35-7725-4CDB-B3BC-076A4DE9AE10}" type="datetimeFigureOut">
              <a:rPr lang="ru-RU" smtClean="0"/>
              <a:pPr/>
              <a:t>15.01.2019</a:t>
            </a:fld>
            <a:endParaRPr lang="ru-RU"/>
          </a:p>
        </p:txBody>
      </p:sp>
      <p:sp>
        <p:nvSpPr>
          <p:cNvPr id="4" name="Нижний колонтитул 3"/>
          <p:cNvSpPr>
            <a:spLocks noGrp="1"/>
          </p:cNvSpPr>
          <p:nvPr>
            <p:ph type="ftr" sz="quarter" idx="2"/>
          </p:nvPr>
        </p:nvSpPr>
        <p:spPr>
          <a:xfrm>
            <a:off x="2"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E7C166-CE35-4596-8941-0FAE4C761844}" type="slidenum">
              <a:rPr lang="ru-RU" smtClean="0"/>
              <a:pPr/>
              <a:t>‹#›</a:t>
            </a:fld>
            <a:endParaRPr lang="ru-RU"/>
          </a:p>
        </p:txBody>
      </p:sp>
    </p:spTree>
    <p:extLst>
      <p:ext uri="{BB962C8B-B14F-4D97-AF65-F5344CB8AC3E}">
        <p14:creationId xmlns="" xmlns:p14="http://schemas.microsoft.com/office/powerpoint/2010/main" val="322764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BA94F-6F0C-4622-A628-59D2FD625E40}" type="datetimeFigureOut">
              <a:rPr lang="ru-RU" smtClean="0"/>
              <a:pPr/>
              <a:t>15.01.2019</a:t>
            </a:fld>
            <a:endParaRPr lang="ru-RU"/>
          </a:p>
        </p:txBody>
      </p:sp>
      <p:sp>
        <p:nvSpPr>
          <p:cNvPr id="4" name="Образ слайда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1" y="4343402"/>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73135F-DFD3-44D4-BC51-3AF0C8B69AB4}" type="slidenum">
              <a:rPr lang="ru-RU" smtClean="0"/>
              <a:pPr/>
              <a:t>‹#›</a:t>
            </a:fld>
            <a:endParaRPr lang="ru-RU"/>
          </a:p>
        </p:txBody>
      </p:sp>
    </p:spTree>
    <p:extLst>
      <p:ext uri="{BB962C8B-B14F-4D97-AF65-F5344CB8AC3E}">
        <p14:creationId xmlns="" xmlns:p14="http://schemas.microsoft.com/office/powerpoint/2010/main" val="330855194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1" y="2919488"/>
            <a:ext cx="4177109" cy="46417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8" name="Freeform 7"/>
          <p:cNvSpPr/>
          <p:nvPr/>
        </p:nvSpPr>
        <p:spPr>
          <a:xfrm>
            <a:off x="-2783" y="-1019"/>
            <a:ext cx="10696183" cy="756228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2" name="Title 1"/>
          <p:cNvSpPr>
            <a:spLocks noGrp="1"/>
          </p:cNvSpPr>
          <p:nvPr>
            <p:ph type="ctrTitle"/>
          </p:nvPr>
        </p:nvSpPr>
        <p:spPr>
          <a:xfrm rot="19140000">
            <a:off x="955568" y="1907850"/>
            <a:ext cx="6605751" cy="1327803"/>
          </a:xfrm>
        </p:spPr>
        <p:txBody>
          <a:bodyPr bIns="10431" anchor="b"/>
          <a:lstStyle>
            <a:lvl1pPr>
              <a:defRPr sz="37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417691" y="2724310"/>
            <a:ext cx="7614406" cy="363023"/>
          </a:xfrm>
        </p:spPr>
        <p:txBody>
          <a:bodyPr tIns="10431">
            <a:normAutofit/>
          </a:bodyPr>
          <a:lstStyle>
            <a:lvl1pPr marL="0" indent="0" algn="l">
              <a:buNone/>
              <a:defRPr kumimoji="0" lang="en-US" sz="1600" b="0" i="0" u="none" strike="noStrike" kern="1200" cap="all" spc="456" normalizeH="0" baseline="0" noProof="0" dirty="0" smtClean="0">
                <a:ln>
                  <a:noFill/>
                </a:ln>
                <a:solidFill>
                  <a:schemeClr val="tx1"/>
                </a:solidFill>
                <a:effectLst/>
                <a:uLnTx/>
                <a:uFillTx/>
                <a:latin typeface="+mn-lt"/>
                <a:ea typeface="+mj-ea"/>
                <a:cs typeface="Tunga" pitchFamily="2"/>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pPr marL="0" marR="0" lvl="0" indent="0" algn="l" defTabSz="1043056"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7C9A082-CA81-4F46-BE8F-2C760286706C}" type="datetimeFigureOut">
              <a:rPr lang="ru-RU" smtClean="0"/>
              <a:pPr/>
              <a:t>15.01.2019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21BB2-611B-492C-B73E-32A514CCECF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7C9A082-CA81-4F46-BE8F-2C760286706C}" type="datetimeFigureOut">
              <a:rPr lang="ru-RU" smtClean="0"/>
              <a:pPr/>
              <a:t>15.01.2019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21BB2-611B-492C-B73E-32A514CCECF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515811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4670" y="302802"/>
            <a:ext cx="7039822" cy="515811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7C9A082-CA81-4F46-BE8F-2C760286706C}" type="datetimeFigureOut">
              <a:rPr lang="ru-RU" smtClean="0"/>
              <a:pPr/>
              <a:t>15.01.2019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21BB2-611B-492C-B73E-32A514CCECF5}"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34670" y="1764295"/>
            <a:ext cx="4722918" cy="4990084"/>
          </a:xfrm>
        </p:spPr>
        <p:txBody>
          <a:bodyPr/>
          <a:lstStyle>
            <a:lvl1pPr>
              <a:defRPr sz="3087">
                <a:solidFill>
                  <a:srgbClr val="00509D"/>
                </a:solidFill>
                <a:latin typeface="Arial" panose="020B0604020202020204" pitchFamily="34" charset="0"/>
                <a:cs typeface="Arial" panose="020B0604020202020204" pitchFamily="34" charset="0"/>
              </a:defRPr>
            </a:lvl1pPr>
            <a:lvl2pPr>
              <a:defRPr sz="2646">
                <a:solidFill>
                  <a:srgbClr val="00509D"/>
                </a:solidFill>
                <a:latin typeface="Arial" panose="020B0604020202020204" pitchFamily="34" charset="0"/>
                <a:cs typeface="Arial" panose="020B0604020202020204" pitchFamily="34" charset="0"/>
              </a:defRPr>
            </a:lvl2pPr>
            <a:lvl3pPr>
              <a:defRPr sz="2205">
                <a:solidFill>
                  <a:srgbClr val="00509D"/>
                </a:solidFill>
                <a:latin typeface="Arial" panose="020B0604020202020204" pitchFamily="34" charset="0"/>
                <a:cs typeface="Arial" panose="020B0604020202020204" pitchFamily="34" charset="0"/>
              </a:defRPr>
            </a:lvl3pPr>
            <a:lvl4pPr>
              <a:defRPr sz="1985">
                <a:solidFill>
                  <a:srgbClr val="00509D"/>
                </a:solidFill>
                <a:latin typeface="Arial" panose="020B0604020202020204" pitchFamily="34" charset="0"/>
                <a:cs typeface="Arial" panose="020B0604020202020204" pitchFamily="34" charset="0"/>
              </a:defRPr>
            </a:lvl4pPr>
            <a:lvl5pPr>
              <a:defRPr sz="1985">
                <a:solidFill>
                  <a:srgbClr val="00509D"/>
                </a:solidFill>
                <a:latin typeface="Arial" panose="020B0604020202020204" pitchFamily="34" charset="0"/>
                <a:cs typeface="Arial" panose="020B0604020202020204" pitchFamily="34" charset="0"/>
              </a:defRPr>
            </a:lvl5pPr>
            <a:lvl6pPr>
              <a:defRPr sz="1985"/>
            </a:lvl6pPr>
            <a:lvl7pPr>
              <a:defRPr sz="1985"/>
            </a:lvl7pPr>
            <a:lvl8pPr>
              <a:defRPr sz="1985"/>
            </a:lvl8pPr>
            <a:lvl9pPr>
              <a:defRPr sz="198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5435812" y="1764295"/>
            <a:ext cx="4722918" cy="4990084"/>
          </a:xfrm>
        </p:spPr>
        <p:txBody>
          <a:bodyPr/>
          <a:lstStyle>
            <a:lvl1pPr>
              <a:defRPr sz="3087">
                <a:solidFill>
                  <a:srgbClr val="00509D"/>
                </a:solidFill>
                <a:latin typeface="Arial" panose="020B0604020202020204" pitchFamily="34" charset="0"/>
                <a:cs typeface="Arial" panose="020B0604020202020204" pitchFamily="34" charset="0"/>
              </a:defRPr>
            </a:lvl1pPr>
            <a:lvl2pPr>
              <a:defRPr sz="2646">
                <a:solidFill>
                  <a:srgbClr val="00509D"/>
                </a:solidFill>
                <a:latin typeface="Arial" panose="020B0604020202020204" pitchFamily="34" charset="0"/>
                <a:cs typeface="Arial" panose="020B0604020202020204" pitchFamily="34" charset="0"/>
              </a:defRPr>
            </a:lvl2pPr>
            <a:lvl3pPr>
              <a:defRPr sz="2205">
                <a:solidFill>
                  <a:srgbClr val="00509D"/>
                </a:solidFill>
                <a:latin typeface="Arial" panose="020B0604020202020204" pitchFamily="34" charset="0"/>
                <a:cs typeface="Arial" panose="020B0604020202020204" pitchFamily="34" charset="0"/>
              </a:defRPr>
            </a:lvl3pPr>
            <a:lvl4pPr>
              <a:defRPr sz="1985">
                <a:solidFill>
                  <a:srgbClr val="00509D"/>
                </a:solidFill>
                <a:latin typeface="Arial" panose="020B0604020202020204" pitchFamily="34" charset="0"/>
                <a:cs typeface="Arial" panose="020B0604020202020204" pitchFamily="34" charset="0"/>
              </a:defRPr>
            </a:lvl4pPr>
            <a:lvl5pPr>
              <a:defRPr sz="1985">
                <a:solidFill>
                  <a:srgbClr val="00509D"/>
                </a:solidFill>
                <a:latin typeface="Arial" panose="020B0604020202020204" pitchFamily="34" charset="0"/>
                <a:cs typeface="Arial" panose="020B0604020202020204" pitchFamily="34" charset="0"/>
              </a:defRPr>
            </a:lvl5pPr>
            <a:lvl6pPr>
              <a:defRPr sz="1985"/>
            </a:lvl6pPr>
            <a:lvl7pPr>
              <a:defRPr sz="1985"/>
            </a:lvl7pPr>
            <a:lvl8pPr>
              <a:defRPr sz="1985"/>
            </a:lvl8pPr>
            <a:lvl9pPr>
              <a:defRPr sz="198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a:xfrm>
            <a:off x="7485380" y="7008171"/>
            <a:ext cx="2676914" cy="403267"/>
          </a:xfrm>
          <a:prstGeom prst="rect">
            <a:avLst/>
          </a:prstGeom>
        </p:spPr>
        <p:txBody>
          <a:bodyPr/>
          <a:lstStyle/>
          <a:p>
            <a:fld id="{240F45CF-1DAA-4ECE-BBEA-059359282DBB}" type="datetimeFigureOut">
              <a:rPr lang="ru-RU" smtClean="0"/>
              <a:pPr/>
              <a:t>15.01.2019</a:t>
            </a:fld>
            <a:endParaRPr lang="ru-RU"/>
          </a:p>
        </p:txBody>
      </p:sp>
      <p:sp>
        <p:nvSpPr>
          <p:cNvPr id="6" name="Нижний колонтитул 5"/>
          <p:cNvSpPr>
            <a:spLocks noGrp="1"/>
          </p:cNvSpPr>
          <p:nvPr>
            <p:ph type="ftr" sz="quarter" idx="11"/>
          </p:nvPr>
        </p:nvSpPr>
        <p:spPr>
          <a:xfrm>
            <a:off x="3389808" y="7008171"/>
            <a:ext cx="4099137" cy="403267"/>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82821BB2-611B-492C-B73E-32A514CCECF5}" type="slidenum">
              <a:rPr lang="ru-RU" smtClean="0"/>
              <a:pPr/>
              <a:t>‹#›</a:t>
            </a:fld>
            <a:endParaRPr lang="ru-RU"/>
          </a:p>
        </p:txBody>
      </p:sp>
      <p:sp>
        <p:nvSpPr>
          <p:cNvPr id="10" name="Заголовок 1"/>
          <p:cNvSpPr>
            <a:spLocks noGrp="1"/>
          </p:cNvSpPr>
          <p:nvPr>
            <p:ph type="title"/>
          </p:nvPr>
        </p:nvSpPr>
        <p:spPr>
          <a:xfrm>
            <a:off x="-1" y="-1"/>
            <a:ext cx="10693400" cy="808781"/>
          </a:xfrm>
          <a:prstGeom prst="rect">
            <a:avLst/>
          </a:prstGeom>
          <a:solidFill>
            <a:srgbClr val="1682C6"/>
          </a:solidFill>
          <a:ln w="50800">
            <a:solidFill>
              <a:srgbClr val="FFFFFF"/>
            </a:solidFill>
          </a:ln>
          <a:effectLst>
            <a:outerShdw blurRad="50800" dist="25400" dir="5400000" rotWithShape="0">
              <a:srgbClr val="000000">
                <a:alpha val="38000"/>
              </a:srgbClr>
            </a:outerShdw>
          </a:effectLst>
        </p:spPr>
        <p:txBody>
          <a:bodyPr lIns="45704" tIns="45704" rIns="45704" bIns="45704" anchor="ctr" anchorCtr="1">
            <a:normAutofit/>
          </a:bodyPr>
          <a:lstStyle>
            <a:lvl1pPr algn="ctr">
              <a:defRPr lang="ru-RU" sz="4000" dirty="0">
                <a:solidFill>
                  <a:srgbClr val="FFFFFF"/>
                </a:solidFill>
                <a:latin typeface="Impact" panose="020B0806030902050204" pitchFamily="34" charset="0"/>
              </a:defRPr>
            </a:lvl1pPr>
          </a:lstStyle>
          <a:p>
            <a:pPr marL="0" lvl="0" algn="l" defTabSz="1043056"/>
            <a:r>
              <a:rPr lang="ru-RU" smtClean="0"/>
              <a:t>Образец заголовка</a:t>
            </a:r>
            <a:endParaRPr lang="ru-RU" dirty="0"/>
          </a:p>
        </p:txBody>
      </p:sp>
    </p:spTree>
    <p:extLst>
      <p:ext uri="{BB962C8B-B14F-4D97-AF65-F5344CB8AC3E}">
        <p14:creationId xmlns="" xmlns:p14="http://schemas.microsoft.com/office/powerpoint/2010/main" val="41845227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73651" y="784133"/>
            <a:ext cx="3096345" cy="705367"/>
          </a:xfrm>
        </p:spPr>
        <p:txBody>
          <a:bodyPr anchor="b"/>
          <a:lstStyle>
            <a:lvl1pPr marL="0" indent="0">
              <a:buNone/>
              <a:defRPr sz="2646" b="1">
                <a:solidFill>
                  <a:srgbClr val="FF0000"/>
                </a:solidFill>
                <a:latin typeface="Arial" panose="020B0604020202020204" pitchFamily="34" charset="0"/>
                <a:cs typeface="Arial" panose="020B0604020202020204" pitchFamily="34" charset="0"/>
              </a:defRPr>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ru-RU" smtClean="0"/>
              <a:t>Образец текста</a:t>
            </a:r>
          </a:p>
        </p:txBody>
      </p:sp>
      <p:sp>
        <p:nvSpPr>
          <p:cNvPr id="4" name="Содержимое 3"/>
          <p:cNvSpPr>
            <a:spLocks noGrp="1"/>
          </p:cNvSpPr>
          <p:nvPr>
            <p:ph sz="half" idx="2"/>
          </p:nvPr>
        </p:nvSpPr>
        <p:spPr>
          <a:xfrm>
            <a:off x="173653" y="1616395"/>
            <a:ext cx="3491454" cy="5044555"/>
          </a:xfrm>
        </p:spPr>
        <p:txBody>
          <a:bodyPr/>
          <a:lstStyle>
            <a:lvl1pPr>
              <a:defRPr sz="2646">
                <a:solidFill>
                  <a:srgbClr val="00509D"/>
                </a:solidFill>
                <a:latin typeface="Arial" panose="020B0604020202020204" pitchFamily="34" charset="0"/>
                <a:cs typeface="Arial" panose="020B0604020202020204" pitchFamily="34" charset="0"/>
              </a:defRPr>
            </a:lvl1pPr>
            <a:lvl2pPr>
              <a:defRPr sz="2205">
                <a:solidFill>
                  <a:srgbClr val="00509D"/>
                </a:solidFill>
                <a:latin typeface="Arial" panose="020B0604020202020204" pitchFamily="34" charset="0"/>
                <a:cs typeface="Arial" panose="020B0604020202020204" pitchFamily="34" charset="0"/>
              </a:defRPr>
            </a:lvl2pPr>
            <a:lvl3pPr>
              <a:defRPr sz="1985">
                <a:solidFill>
                  <a:srgbClr val="00509D"/>
                </a:solidFill>
                <a:latin typeface="Arial" panose="020B0604020202020204" pitchFamily="34" charset="0"/>
                <a:cs typeface="Arial" panose="020B0604020202020204" pitchFamily="34" charset="0"/>
              </a:defRPr>
            </a:lvl3pPr>
            <a:lvl4pPr>
              <a:defRPr sz="1764">
                <a:solidFill>
                  <a:srgbClr val="00509D"/>
                </a:solidFill>
                <a:latin typeface="Arial" panose="020B0604020202020204" pitchFamily="34" charset="0"/>
                <a:cs typeface="Arial" panose="020B0604020202020204" pitchFamily="34" charset="0"/>
              </a:defRPr>
            </a:lvl4pPr>
            <a:lvl5pPr>
              <a:defRPr sz="1764">
                <a:solidFill>
                  <a:srgbClr val="00509D"/>
                </a:solidFill>
                <a:latin typeface="Arial" panose="020B0604020202020204" pitchFamily="34" charset="0"/>
                <a:cs typeface="Arial" panose="020B0604020202020204" pitchFamily="34" charset="0"/>
              </a:defRPr>
            </a:lvl5pPr>
            <a:lvl6pPr>
              <a:defRPr sz="1764"/>
            </a:lvl6pPr>
            <a:lvl7pPr>
              <a:defRPr sz="1764"/>
            </a:lvl7pPr>
            <a:lvl8pPr>
              <a:defRPr sz="1764"/>
            </a:lvl8pPr>
            <a:lvl9pPr>
              <a:defRPr sz="176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842644" y="808780"/>
            <a:ext cx="5063615" cy="705367"/>
          </a:xfrm>
        </p:spPr>
        <p:txBody>
          <a:bodyPr anchor="b"/>
          <a:lstStyle>
            <a:lvl1pPr marL="0" indent="0" algn="ctr">
              <a:buNone/>
              <a:defRPr sz="2646" b="1">
                <a:solidFill>
                  <a:srgbClr val="FF0000"/>
                </a:solidFill>
                <a:latin typeface="Arial" panose="020B0604020202020204" pitchFamily="34" charset="0"/>
                <a:cs typeface="Arial" panose="020B0604020202020204" pitchFamily="34" charset="0"/>
              </a:defRPr>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ru-RU" smtClean="0"/>
              <a:t>Образец текста</a:t>
            </a:r>
          </a:p>
        </p:txBody>
      </p:sp>
      <p:sp>
        <p:nvSpPr>
          <p:cNvPr id="6" name="Содержимое 5"/>
          <p:cNvSpPr>
            <a:spLocks noGrp="1"/>
          </p:cNvSpPr>
          <p:nvPr>
            <p:ph sz="quarter" idx="4"/>
          </p:nvPr>
        </p:nvSpPr>
        <p:spPr>
          <a:xfrm>
            <a:off x="4206100" y="1616396"/>
            <a:ext cx="6336704" cy="5044554"/>
          </a:xfrm>
        </p:spPr>
        <p:txBody>
          <a:bodyPr/>
          <a:lstStyle>
            <a:lvl1pPr>
              <a:defRPr sz="2646">
                <a:solidFill>
                  <a:srgbClr val="00509D"/>
                </a:solidFill>
                <a:latin typeface="Arial" panose="020B0604020202020204" pitchFamily="34" charset="0"/>
                <a:cs typeface="Arial" panose="020B0604020202020204" pitchFamily="34" charset="0"/>
              </a:defRPr>
            </a:lvl1pPr>
            <a:lvl2pPr>
              <a:defRPr sz="2205">
                <a:solidFill>
                  <a:srgbClr val="00509D"/>
                </a:solidFill>
                <a:latin typeface="Arial" panose="020B0604020202020204" pitchFamily="34" charset="0"/>
                <a:cs typeface="Arial" panose="020B0604020202020204" pitchFamily="34" charset="0"/>
              </a:defRPr>
            </a:lvl2pPr>
            <a:lvl3pPr>
              <a:defRPr sz="1985">
                <a:solidFill>
                  <a:srgbClr val="00509D"/>
                </a:solidFill>
                <a:latin typeface="Arial" panose="020B0604020202020204" pitchFamily="34" charset="0"/>
                <a:cs typeface="Arial" panose="020B0604020202020204" pitchFamily="34" charset="0"/>
              </a:defRPr>
            </a:lvl3pPr>
            <a:lvl4pPr>
              <a:defRPr sz="1764">
                <a:solidFill>
                  <a:srgbClr val="00509D"/>
                </a:solidFill>
                <a:latin typeface="Arial" panose="020B0604020202020204" pitchFamily="34" charset="0"/>
                <a:cs typeface="Arial" panose="020B0604020202020204" pitchFamily="34" charset="0"/>
              </a:defRPr>
            </a:lvl4pPr>
            <a:lvl5pPr>
              <a:defRPr sz="1764">
                <a:solidFill>
                  <a:srgbClr val="00509D"/>
                </a:solidFill>
                <a:latin typeface="Arial" panose="020B0604020202020204" pitchFamily="34" charset="0"/>
                <a:cs typeface="Arial" panose="020B0604020202020204" pitchFamily="34" charset="0"/>
              </a:defRPr>
            </a:lvl5pPr>
            <a:lvl6pPr>
              <a:defRPr sz="1764"/>
            </a:lvl6pPr>
            <a:lvl7pPr>
              <a:defRPr sz="1764"/>
            </a:lvl7pPr>
            <a:lvl8pPr>
              <a:defRPr sz="1764"/>
            </a:lvl8pPr>
            <a:lvl9pPr>
              <a:defRPr sz="176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Заголовок 1"/>
          <p:cNvSpPr>
            <a:spLocks noGrp="1"/>
          </p:cNvSpPr>
          <p:nvPr>
            <p:ph type="title" hasCustomPrompt="1"/>
          </p:nvPr>
        </p:nvSpPr>
        <p:spPr>
          <a:xfrm>
            <a:off x="-1" y="-1"/>
            <a:ext cx="10693400" cy="808781"/>
          </a:xfrm>
          <a:prstGeom prst="rect">
            <a:avLst/>
          </a:prstGeom>
          <a:solidFill>
            <a:srgbClr val="1682C6"/>
          </a:solidFill>
          <a:ln w="50800">
            <a:solidFill>
              <a:srgbClr val="FFFFFF"/>
            </a:solidFill>
          </a:ln>
          <a:effectLst>
            <a:outerShdw blurRad="50800" dist="25400" dir="5400000" rotWithShape="0">
              <a:srgbClr val="000000">
                <a:alpha val="38000"/>
              </a:srgbClr>
            </a:outerShdw>
          </a:effectLst>
        </p:spPr>
        <p:txBody>
          <a:bodyPr lIns="45704" tIns="45704" rIns="45704" bIns="45704" anchor="ctr" anchorCtr="1">
            <a:normAutofit/>
          </a:bodyPr>
          <a:lstStyle>
            <a:lvl1pPr algn="ctr">
              <a:defRPr lang="ru-RU" sz="4000" dirty="0">
                <a:solidFill>
                  <a:srgbClr val="FFFFFF"/>
                </a:solidFill>
                <a:latin typeface="Impact" panose="020B0806030902050204" pitchFamily="34" charset="0"/>
              </a:defRPr>
            </a:lvl1pPr>
          </a:lstStyle>
          <a:p>
            <a:pPr marL="0" lvl="0" algn="l" defTabSz="1043056"/>
            <a:r>
              <a:rPr lang="ru-RU" dirty="0" smtClean="0"/>
              <a:t>ОБРАЗЕЦ ЗАГОЛОВКА</a:t>
            </a:r>
            <a:endParaRPr lang="ru-RU" dirty="0"/>
          </a:p>
        </p:txBody>
      </p:sp>
    </p:spTree>
    <p:extLst>
      <p:ext uri="{BB962C8B-B14F-4D97-AF65-F5344CB8AC3E}">
        <p14:creationId xmlns="" xmlns:p14="http://schemas.microsoft.com/office/powerpoint/2010/main" val="17592512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a:xfrm>
            <a:off x="7485380" y="7008171"/>
            <a:ext cx="2676914" cy="403267"/>
          </a:xfrm>
          <a:prstGeom prst="rect">
            <a:avLst/>
          </a:prstGeom>
        </p:spPr>
        <p:txBody>
          <a:bodyPr/>
          <a:lstStyle/>
          <a:p>
            <a:fld id="{240F45CF-1DAA-4ECE-BBEA-059359282DBB}" type="datetimeFigureOut">
              <a:rPr lang="ru-RU" smtClean="0"/>
              <a:pPr/>
              <a:t>15.01.2019</a:t>
            </a:fld>
            <a:endParaRPr lang="ru-RU"/>
          </a:p>
        </p:txBody>
      </p:sp>
      <p:sp>
        <p:nvSpPr>
          <p:cNvPr id="4" name="Нижний колонтитул 3"/>
          <p:cNvSpPr>
            <a:spLocks noGrp="1"/>
          </p:cNvSpPr>
          <p:nvPr>
            <p:ph type="ftr" sz="quarter" idx="11"/>
          </p:nvPr>
        </p:nvSpPr>
        <p:spPr>
          <a:xfrm>
            <a:off x="3389808" y="7008171"/>
            <a:ext cx="4099137" cy="403267"/>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82821BB2-611B-492C-B73E-32A514CCECF5}" type="slidenum">
              <a:rPr lang="ru-RU" smtClean="0"/>
              <a:pPr/>
              <a:t>‹#›</a:t>
            </a:fld>
            <a:endParaRPr lang="ru-RU"/>
          </a:p>
        </p:txBody>
      </p:sp>
      <p:sp>
        <p:nvSpPr>
          <p:cNvPr id="8" name="Заголовок 1"/>
          <p:cNvSpPr>
            <a:spLocks noGrp="1"/>
          </p:cNvSpPr>
          <p:nvPr>
            <p:ph type="title" hasCustomPrompt="1"/>
          </p:nvPr>
        </p:nvSpPr>
        <p:spPr>
          <a:xfrm>
            <a:off x="-1" y="-1"/>
            <a:ext cx="10693400" cy="808781"/>
          </a:xfrm>
          <a:prstGeom prst="rect">
            <a:avLst/>
          </a:prstGeom>
          <a:solidFill>
            <a:srgbClr val="1682C6"/>
          </a:solidFill>
          <a:ln w="50800">
            <a:solidFill>
              <a:srgbClr val="FFFFFF"/>
            </a:solidFill>
          </a:ln>
          <a:effectLst>
            <a:outerShdw blurRad="50800" dist="25400" dir="5400000" rotWithShape="0">
              <a:srgbClr val="000000">
                <a:alpha val="38000"/>
              </a:srgbClr>
            </a:outerShdw>
          </a:effectLst>
        </p:spPr>
        <p:txBody>
          <a:bodyPr lIns="45704" tIns="45704" rIns="45704" bIns="45704" anchor="ctr" anchorCtr="1">
            <a:normAutofit/>
          </a:bodyPr>
          <a:lstStyle>
            <a:lvl1pPr algn="ctr">
              <a:defRPr lang="ru-RU" sz="4000" dirty="0">
                <a:solidFill>
                  <a:srgbClr val="FFFFFF"/>
                </a:solidFill>
                <a:latin typeface="Impact" panose="020B0806030902050204" pitchFamily="34" charset="0"/>
              </a:defRPr>
            </a:lvl1pPr>
          </a:lstStyle>
          <a:p>
            <a:pPr marL="0" lvl="0" algn="l" defTabSz="1043056"/>
            <a:r>
              <a:rPr lang="ru-RU" dirty="0" smtClean="0"/>
              <a:t>ОБРАЗЕЦ ЗАГОЛОВКА</a:t>
            </a:r>
            <a:endParaRPr lang="ru-RU" dirty="0"/>
          </a:p>
        </p:txBody>
      </p:sp>
    </p:spTree>
    <p:extLst>
      <p:ext uri="{BB962C8B-B14F-4D97-AF65-F5344CB8AC3E}">
        <p14:creationId xmlns="" xmlns:p14="http://schemas.microsoft.com/office/powerpoint/2010/main" val="255284324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bg>
      <p:bgPr>
        <a:blipFill dpi="0" rotWithShape="1">
          <a:blip r:embed="rId2" cstate="print">
            <a:lum/>
          </a:blip>
          <a:srcRect/>
          <a:stretch>
            <a:fillRect t="91000" b="2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lvl1pPr algn="l" defTabSz="1008126" rtl="0" eaLnBrk="1" latinLnBrk="0" hangingPunct="1">
              <a:spcBef>
                <a:spcPct val="20000"/>
              </a:spcBef>
              <a:buFont typeface="Arial" pitchFamily="34" charset="0"/>
              <a:defRPr lang="ru-RU" sz="3087" kern="1200" baseline="0" dirty="0" smtClean="0">
                <a:solidFill>
                  <a:srgbClr val="00509D"/>
                </a:solidFill>
                <a:latin typeface="Arial" panose="020B0604020202020204" pitchFamily="34" charset="0"/>
                <a:ea typeface="+mn-ea"/>
                <a:cs typeface="Arial" panose="020B0604020202020204" pitchFamily="34" charset="0"/>
              </a:defRPr>
            </a:lvl1pPr>
            <a:lvl2pPr algn="l" defTabSz="1008126" rtl="0" eaLnBrk="1" latinLnBrk="0" hangingPunct="1">
              <a:spcBef>
                <a:spcPct val="20000"/>
              </a:spcBef>
              <a:buFont typeface="Arial" pitchFamily="34" charset="0"/>
              <a:defRPr lang="ru-RU" sz="2646" kern="1200" baseline="0" dirty="0" smtClean="0">
                <a:solidFill>
                  <a:srgbClr val="00509D"/>
                </a:solidFill>
                <a:latin typeface="Arial" panose="020B0604020202020204" pitchFamily="34" charset="0"/>
                <a:ea typeface="+mn-ea"/>
                <a:cs typeface="Arial" panose="020B0604020202020204" pitchFamily="34" charset="0"/>
              </a:defRPr>
            </a:lvl2pPr>
            <a:lvl3pPr algn="l" defTabSz="1008126" rtl="0" eaLnBrk="1" latinLnBrk="0" hangingPunct="1">
              <a:spcBef>
                <a:spcPct val="20000"/>
              </a:spcBef>
              <a:buFont typeface="Arial" pitchFamily="34" charset="0"/>
              <a:defRPr lang="ru-RU" sz="2205" kern="1200" baseline="0" dirty="0" smtClean="0">
                <a:solidFill>
                  <a:srgbClr val="00509D"/>
                </a:solidFill>
                <a:latin typeface="Arial" panose="020B0604020202020204" pitchFamily="34" charset="0"/>
                <a:ea typeface="+mn-ea"/>
                <a:cs typeface="Arial" panose="020B0604020202020204" pitchFamily="34" charset="0"/>
              </a:defRPr>
            </a:lvl3pPr>
            <a:lvl4pPr algn="l" defTabSz="1008126" rtl="0" eaLnBrk="1" latinLnBrk="0" hangingPunct="1">
              <a:spcBef>
                <a:spcPct val="20000"/>
              </a:spcBef>
              <a:buFont typeface="Arial" pitchFamily="34" charset="0"/>
              <a:defRPr lang="ru-RU" sz="1764" kern="1200" baseline="0" dirty="0" smtClean="0">
                <a:solidFill>
                  <a:srgbClr val="00509D"/>
                </a:solidFill>
                <a:latin typeface="Arial" panose="020B0604020202020204" pitchFamily="34" charset="0"/>
                <a:ea typeface="+mn-ea"/>
                <a:cs typeface="Arial" panose="020B0604020202020204" pitchFamily="34" charset="0"/>
              </a:defRPr>
            </a:lvl4pPr>
            <a:lvl5pPr algn="l" defTabSz="1008126" rtl="0" eaLnBrk="1" latinLnBrk="0" hangingPunct="1">
              <a:spcBef>
                <a:spcPct val="20000"/>
              </a:spcBef>
              <a:buFont typeface="Arial" pitchFamily="34" charset="0"/>
              <a:defRPr lang="ru-RU" sz="1764" kern="1200" baseline="0" dirty="0">
                <a:solidFill>
                  <a:srgbClr val="00509D"/>
                </a:solidFill>
                <a:latin typeface="Arial" panose="020B0604020202020204" pitchFamily="34" charset="0"/>
                <a:ea typeface="+mn-ea"/>
                <a:cs typeface="Arial" panose="020B0604020202020204"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a:xfrm>
            <a:off x="7485380" y="7008171"/>
            <a:ext cx="2676914" cy="403267"/>
          </a:xfrm>
          <a:prstGeom prst="rect">
            <a:avLst/>
          </a:prstGeom>
        </p:spPr>
        <p:txBody>
          <a:bodyPr/>
          <a:lstStyle/>
          <a:p>
            <a:fld id="{240F45CF-1DAA-4ECE-BBEA-059359282DBB}" type="datetimeFigureOut">
              <a:rPr lang="ru-RU" smtClean="0"/>
              <a:pPr/>
              <a:t>15.01.2019</a:t>
            </a:fld>
            <a:endParaRPr lang="ru-RU"/>
          </a:p>
        </p:txBody>
      </p:sp>
      <p:sp>
        <p:nvSpPr>
          <p:cNvPr id="5" name="Нижний колонтитул 4"/>
          <p:cNvSpPr>
            <a:spLocks noGrp="1"/>
          </p:cNvSpPr>
          <p:nvPr>
            <p:ph type="ftr" sz="quarter" idx="11"/>
          </p:nvPr>
        </p:nvSpPr>
        <p:spPr>
          <a:xfrm>
            <a:off x="3389808" y="7008171"/>
            <a:ext cx="4099137" cy="403267"/>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82821BB2-611B-492C-B73E-32A514CCECF5}" type="slidenum">
              <a:rPr lang="ru-RU" smtClean="0"/>
              <a:pPr/>
              <a:t>‹#›</a:t>
            </a:fld>
            <a:endParaRPr lang="ru-RU"/>
          </a:p>
        </p:txBody>
      </p:sp>
      <p:sp>
        <p:nvSpPr>
          <p:cNvPr id="9" name="Заголовок 1"/>
          <p:cNvSpPr>
            <a:spLocks noGrp="1"/>
          </p:cNvSpPr>
          <p:nvPr>
            <p:ph type="title" hasCustomPrompt="1"/>
          </p:nvPr>
        </p:nvSpPr>
        <p:spPr>
          <a:xfrm>
            <a:off x="-1" y="-1"/>
            <a:ext cx="10693400" cy="808781"/>
          </a:xfrm>
          <a:prstGeom prst="rect">
            <a:avLst/>
          </a:prstGeom>
          <a:solidFill>
            <a:srgbClr val="1682C6"/>
          </a:solidFill>
          <a:ln w="50800">
            <a:solidFill>
              <a:srgbClr val="FFFFFF"/>
            </a:solidFill>
          </a:ln>
          <a:effectLst>
            <a:outerShdw blurRad="50800" dist="25400" dir="5400000" rotWithShape="0">
              <a:srgbClr val="000000">
                <a:alpha val="38000"/>
              </a:srgbClr>
            </a:outerShdw>
          </a:effectLst>
        </p:spPr>
        <p:txBody>
          <a:bodyPr lIns="45704" tIns="45704" rIns="45704" bIns="45704" anchor="ctr" anchorCtr="1">
            <a:normAutofit/>
          </a:bodyPr>
          <a:lstStyle>
            <a:lvl1pPr algn="ctr">
              <a:defRPr lang="ru-RU" sz="4000" dirty="0">
                <a:solidFill>
                  <a:srgbClr val="FFFFFF"/>
                </a:solidFill>
                <a:latin typeface="Impact" panose="020B0806030902050204" pitchFamily="34" charset="0"/>
              </a:defRPr>
            </a:lvl1pPr>
          </a:lstStyle>
          <a:p>
            <a:pPr marL="0" lvl="0" algn="l" defTabSz="1043056"/>
            <a:r>
              <a:rPr lang="ru-RU" dirty="0" smtClean="0"/>
              <a:t>ОБРАЗЕЦ ЗАГОЛОВКА</a:t>
            </a:r>
            <a:endParaRPr lang="ru-RU" dirty="0"/>
          </a:p>
        </p:txBody>
      </p:sp>
    </p:spTree>
    <p:extLst>
      <p:ext uri="{BB962C8B-B14F-4D97-AF65-F5344CB8AC3E}">
        <p14:creationId xmlns="" xmlns:p14="http://schemas.microsoft.com/office/powerpoint/2010/main" val="8061097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40F45CF-1DAA-4ECE-BBEA-059359282DBB}" type="datetimeFigureOut">
              <a:rPr lang="ru-RU" smtClean="0"/>
              <a:pPr/>
              <a:t>15.01.2019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21BB2-611B-492C-B73E-32A514CCECF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783" y="-1019"/>
            <a:ext cx="10696183" cy="756228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7" name="Right Triangle 6"/>
          <p:cNvSpPr/>
          <p:nvPr/>
        </p:nvSpPr>
        <p:spPr>
          <a:xfrm>
            <a:off x="1" y="2919488"/>
            <a:ext cx="4177109" cy="4641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2" name="Title 1"/>
          <p:cNvSpPr>
            <a:spLocks noGrp="1"/>
          </p:cNvSpPr>
          <p:nvPr>
            <p:ph type="title"/>
          </p:nvPr>
        </p:nvSpPr>
        <p:spPr>
          <a:xfrm rot="19140000">
            <a:off x="958242" y="1903808"/>
            <a:ext cx="6608521" cy="1331335"/>
          </a:xfrm>
        </p:spPr>
        <p:txBody>
          <a:bodyPr bIns="10431" anchor="b"/>
          <a:lstStyle>
            <a:lvl1pPr algn="l">
              <a:defRPr kumimoji="0" lang="en-US" sz="37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422222" y="2721419"/>
            <a:ext cx="7613701" cy="362941"/>
          </a:xfrm>
        </p:spPr>
        <p:txBody>
          <a:bodyPr anchor="t">
            <a:normAutofit/>
          </a:bodyPr>
          <a:lstStyle>
            <a:lvl1pPr marL="0" indent="0">
              <a:buNone/>
              <a:defRPr kumimoji="0" lang="en-US" sz="1600" b="0" i="0" u="none" strike="noStrike" kern="1200" cap="all" spc="456" normalizeH="0" baseline="0" noProof="0" dirty="0" smtClean="0">
                <a:ln>
                  <a:noFill/>
                </a:ln>
                <a:solidFill>
                  <a:schemeClr val="tx1"/>
                </a:solidFill>
                <a:effectLst/>
                <a:uLnTx/>
                <a:uFillTx/>
                <a:latin typeface="+mn-lt"/>
                <a:ea typeface="+mj-ea"/>
                <a:cs typeface="Tunga" pitchFamily="2"/>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marL="0" marR="0" lvl="0" indent="0" algn="l" defTabSz="1043056"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240F45CF-1DAA-4ECE-BBEA-059359282DBB}" type="datetimeFigureOut">
              <a:rPr lang="ru-RU" smtClean="0"/>
              <a:pPr/>
              <a:t>15.01.2019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21BB2-611B-492C-B73E-32A514CCECF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2406" y="1209802"/>
            <a:ext cx="3742690" cy="409316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496408" y="1209802"/>
            <a:ext cx="3742690" cy="409316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7C9A082-CA81-4F46-BE8F-2C760286706C}" type="datetimeFigureOut">
              <a:rPr lang="ru-RU" smtClean="0"/>
              <a:pPr/>
              <a:t>15.01.2019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821BB2-611B-492C-B73E-32A514CCECF5}"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962406" y="1209802"/>
            <a:ext cx="3742690" cy="604901"/>
          </a:xfrm>
        </p:spPr>
        <p:txBody>
          <a:bodyPr anchor="b">
            <a:normAutofit/>
          </a:bodyPr>
          <a:lstStyle>
            <a:lvl1pPr marL="0" indent="0">
              <a:buNone/>
              <a:defRPr lang="en-US" sz="1600" b="0" kern="1200" cap="all" spc="456" baseline="0" dirty="0" smtClean="0">
                <a:solidFill>
                  <a:schemeClr val="tx1"/>
                </a:solidFill>
                <a:latin typeface="+mn-lt"/>
                <a:ea typeface="+mj-ea"/>
                <a:cs typeface="Tunga" pitchFamily="2"/>
              </a:defRPr>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marL="0" lvl="0" indent="0" algn="l" defTabSz="1043056"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957950" y="1876366"/>
            <a:ext cx="3742690" cy="342777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496408" y="1209802"/>
            <a:ext cx="3742690" cy="604901"/>
          </a:xfrm>
        </p:spPr>
        <p:txBody>
          <a:bodyPr anchor="b">
            <a:normAutofit/>
          </a:bodyPr>
          <a:lstStyle>
            <a:lvl1pPr marL="0" indent="0">
              <a:buNone/>
              <a:defRPr lang="en-US" sz="1600" b="0" kern="1200" cap="all" spc="456" baseline="0" dirty="0" smtClean="0">
                <a:solidFill>
                  <a:schemeClr val="tx1"/>
                </a:solidFill>
                <a:latin typeface="+mn-lt"/>
                <a:ea typeface="+mj-ea"/>
                <a:cs typeface="Tunga" pitchFamily="2"/>
              </a:defRPr>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marL="0" lvl="0" indent="0" algn="l" defTabSz="1043056"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5496408" y="1876366"/>
            <a:ext cx="3742690" cy="342777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7C9A082-CA81-4F46-BE8F-2C760286706C}" type="datetimeFigureOut">
              <a:rPr lang="ru-RU" smtClean="0"/>
              <a:pPr/>
              <a:t>15.01.2019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2821BB2-611B-492C-B73E-32A514CCECF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7C9A082-CA81-4F46-BE8F-2C760286706C}" type="datetimeFigureOut">
              <a:rPr lang="ru-RU" smtClean="0"/>
              <a:pPr/>
              <a:t>15.01.2019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2821BB2-611B-492C-B73E-32A514CCECF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106E36-FD25-4E2D-B0AA-010F637433A0}" type="datetimeFigureOut">
              <a:rPr lang="ru-RU" smtClean="0"/>
              <a:pPr>
                <a:defRPr/>
              </a:pPr>
              <a:t>15.01.2019</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DB934C70-8CE9-42D6-B4CA-F3A62DA21F19}"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1" y="2919488"/>
            <a:ext cx="4177109" cy="46417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8" name="Right Triangle 17"/>
          <p:cNvSpPr/>
          <p:nvPr/>
        </p:nvSpPr>
        <p:spPr>
          <a:xfrm rot="5400000">
            <a:off x="736218" y="-736216"/>
            <a:ext cx="7561263" cy="9033699"/>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marL="0" algn="ctr" defTabSz="1043056" rtl="0" eaLnBrk="1" latinLnBrk="0" hangingPunct="1"/>
            <a:endParaRPr lang="en-US" sz="2100" kern="1200">
              <a:solidFill>
                <a:schemeClr val="lt1"/>
              </a:solidFill>
              <a:latin typeface="+mn-lt"/>
              <a:ea typeface="+mn-ea"/>
              <a:cs typeface="+mn-cs"/>
            </a:endParaRPr>
          </a:p>
        </p:txBody>
      </p:sp>
      <p:sp>
        <p:nvSpPr>
          <p:cNvPr id="2" name="Title 1"/>
          <p:cNvSpPr>
            <a:spLocks noGrp="1"/>
          </p:cNvSpPr>
          <p:nvPr>
            <p:ph type="title"/>
          </p:nvPr>
        </p:nvSpPr>
        <p:spPr>
          <a:xfrm rot="19140000">
            <a:off x="917932" y="1737727"/>
            <a:ext cx="6095238" cy="1201144"/>
          </a:xfrm>
        </p:spPr>
        <p:txBody>
          <a:bodyPr bIns="0" anchor="b"/>
          <a:lstStyle>
            <a:lvl1pPr algn="l">
              <a:defRPr kumimoji="0" lang="en-US" sz="32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5554338" y="2887472"/>
            <a:ext cx="4452986" cy="3665622"/>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517885" y="2484461"/>
            <a:ext cx="6776650" cy="687233"/>
          </a:xfrm>
        </p:spPr>
        <p:txBody>
          <a:bodyPr>
            <a:normAutofit/>
          </a:bodyPr>
          <a:lstStyle>
            <a:lvl1pPr marL="0" indent="0">
              <a:buNone/>
              <a:defRPr lang="en-US" sz="1600" b="1" kern="1200" dirty="0" smtClean="0">
                <a:solidFill>
                  <a:srgbClr val="FFFFFF"/>
                </a:solidFill>
                <a:latin typeface="+mn-lt"/>
                <a:ea typeface="+mn-ea"/>
                <a:cs typeface="+mn-cs"/>
              </a:defRPr>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marL="0" marR="0" lvl="0" indent="0" algn="l" defTabSz="1043056" rtl="0" eaLnBrk="1" fontAlgn="auto" latinLnBrk="0" hangingPunct="1">
              <a:lnSpc>
                <a:spcPct val="100000"/>
              </a:lnSpc>
              <a:spcBef>
                <a:spcPts val="342"/>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240F45CF-1DAA-4ECE-BBEA-059359282DBB}" type="datetimeFigureOut">
              <a:rPr lang="ru-RU" smtClean="0"/>
              <a:pPr/>
              <a:t>15.01.2019</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2821BB2-611B-492C-B73E-32A514CCECF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372599" y="0"/>
            <a:ext cx="8320802" cy="7561263"/>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208611" anchor="ctr"/>
          <a:lstStyle>
            <a:lvl1pPr algn="r">
              <a:defRPr/>
            </a:lvl1pPr>
          </a:lstStyle>
          <a:p>
            <a:r>
              <a:rPr lang="ru-RU" smtClean="0"/>
              <a:t>Вставка рисунка</a:t>
            </a:r>
            <a:endParaRPr lang="en-US" dirty="0"/>
          </a:p>
        </p:txBody>
      </p:sp>
      <p:sp>
        <p:nvSpPr>
          <p:cNvPr id="9" name="Right Triangle 8"/>
          <p:cNvSpPr/>
          <p:nvPr/>
        </p:nvSpPr>
        <p:spPr>
          <a:xfrm>
            <a:off x="1" y="2919488"/>
            <a:ext cx="4177109" cy="46417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0" name="Freeform 9"/>
          <p:cNvSpPr/>
          <p:nvPr/>
        </p:nvSpPr>
        <p:spPr>
          <a:xfrm>
            <a:off x="1" y="5565930"/>
            <a:ext cx="4177109" cy="199533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2" name="Title 1"/>
          <p:cNvSpPr>
            <a:spLocks noGrp="1"/>
          </p:cNvSpPr>
          <p:nvPr>
            <p:ph type="title"/>
          </p:nvPr>
        </p:nvSpPr>
        <p:spPr>
          <a:xfrm rot="19140000">
            <a:off x="784928" y="1893625"/>
            <a:ext cx="6416040" cy="956397"/>
          </a:xfrm>
        </p:spPr>
        <p:txBody>
          <a:bodyPr anchor="b"/>
          <a:lstStyle>
            <a:lvl1pPr algn="l">
              <a:defRPr sz="32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337236" y="2404135"/>
            <a:ext cx="7129571" cy="816616"/>
          </a:xfrm>
        </p:spPr>
        <p:txBody>
          <a:bodyPr/>
          <a:lstStyle>
            <a:lvl1pPr marL="0" indent="0">
              <a:buNone/>
              <a:defRPr sz="1600">
                <a:solidFill>
                  <a:schemeClr val="tx2"/>
                </a:solidFill>
              </a:defRPr>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7C9A082-CA81-4F46-BE8F-2C760286706C}" type="datetimeFigureOut">
              <a:rPr lang="ru-RU" smtClean="0"/>
              <a:pPr/>
              <a:t>15.01.2019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821BB2-611B-492C-B73E-32A514CCECF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785" y="5568557"/>
            <a:ext cx="4179895" cy="1992707"/>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8" name="Freeform 7"/>
          <p:cNvSpPr/>
          <p:nvPr/>
        </p:nvSpPr>
        <p:spPr>
          <a:xfrm>
            <a:off x="-2783" y="5569284"/>
            <a:ext cx="10696183" cy="199198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2" name="Title Placeholder 1"/>
          <p:cNvSpPr>
            <a:spLocks noGrp="1"/>
          </p:cNvSpPr>
          <p:nvPr>
            <p:ph type="title"/>
          </p:nvPr>
        </p:nvSpPr>
        <p:spPr>
          <a:xfrm>
            <a:off x="962406" y="403267"/>
            <a:ext cx="8795322" cy="604901"/>
          </a:xfrm>
          <a:prstGeom prst="rect">
            <a:avLst/>
          </a:prstGeom>
        </p:spPr>
        <p:txBody>
          <a:bodyPr vert="horz" lIns="104306" tIns="52153" rIns="104306" bIns="52153"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962406" y="1213494"/>
            <a:ext cx="8795322" cy="3946950"/>
          </a:xfrm>
          <a:prstGeom prst="rect">
            <a:avLst/>
          </a:prstGeom>
        </p:spPr>
        <p:txBody>
          <a:bodyPr vert="horz" lIns="104306" tIns="52153" rIns="104306" bIns="5215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35255" y="6472441"/>
            <a:ext cx="2545029" cy="221797"/>
          </a:xfrm>
          <a:prstGeom prst="rect">
            <a:avLst/>
          </a:prstGeom>
        </p:spPr>
        <p:txBody>
          <a:bodyPr vert="horz" lIns="104306" tIns="52153" rIns="104306" bIns="52153" rtlCol="0" anchor="ctr"/>
          <a:lstStyle>
            <a:lvl1pPr algn="l">
              <a:defRPr sz="1400">
                <a:solidFill>
                  <a:srgbClr val="FFFFFF"/>
                </a:solidFill>
              </a:defRPr>
            </a:lvl1pPr>
          </a:lstStyle>
          <a:p>
            <a:fld id="{67C9A082-CA81-4F46-BE8F-2C760286706C}" type="datetimeFigureOut">
              <a:rPr lang="ru-RU" smtClean="0"/>
              <a:pPr/>
              <a:t>15.01.2019</a:t>
            </a:fld>
            <a:endParaRPr lang="ru-RU"/>
          </a:p>
        </p:txBody>
      </p:sp>
      <p:sp>
        <p:nvSpPr>
          <p:cNvPr id="5" name="Footer Placeholder 4"/>
          <p:cNvSpPr>
            <a:spLocks noGrp="1"/>
          </p:cNvSpPr>
          <p:nvPr>
            <p:ph type="ftr" sz="quarter" idx="3"/>
          </p:nvPr>
        </p:nvSpPr>
        <p:spPr>
          <a:xfrm>
            <a:off x="4113537" y="6929638"/>
            <a:ext cx="5524923" cy="302451"/>
          </a:xfrm>
          <a:prstGeom prst="rect">
            <a:avLst/>
          </a:prstGeom>
        </p:spPr>
        <p:txBody>
          <a:bodyPr vert="horz" lIns="104306" tIns="52153" rIns="104306" bIns="52153" rtlCol="0" anchor="ctr"/>
          <a:lstStyle>
            <a:lvl1pPr algn="r">
              <a:defRPr sz="1100" cap="all" spc="228" baseline="0">
                <a:solidFill>
                  <a:srgbClr val="FFFFFF"/>
                </a:solidFill>
              </a:defRPr>
            </a:lvl1pPr>
          </a:lstStyle>
          <a:p>
            <a:endParaRPr lang="ru-RU"/>
          </a:p>
        </p:txBody>
      </p:sp>
      <p:sp>
        <p:nvSpPr>
          <p:cNvPr id="6" name="Slide Number Placeholder 5"/>
          <p:cNvSpPr>
            <a:spLocks noGrp="1"/>
          </p:cNvSpPr>
          <p:nvPr>
            <p:ph type="sldNum" sz="quarter" idx="4"/>
          </p:nvPr>
        </p:nvSpPr>
        <p:spPr>
          <a:xfrm>
            <a:off x="9824547" y="6803617"/>
            <a:ext cx="588137" cy="554493"/>
          </a:xfrm>
          <a:prstGeom prst="ellipse">
            <a:avLst/>
          </a:prstGeom>
          <a:ln w="19050">
            <a:solidFill>
              <a:srgbClr val="FFFFFF"/>
            </a:solidFill>
          </a:ln>
        </p:spPr>
        <p:txBody>
          <a:bodyPr vert="horz" lIns="10431" tIns="10431" rIns="10431" bIns="10431" rtlCol="0" anchor="ctr">
            <a:normAutofit/>
          </a:bodyPr>
          <a:lstStyle>
            <a:lvl1pPr algn="ctr">
              <a:defRPr sz="1900">
                <a:solidFill>
                  <a:srgbClr val="FFFFFF"/>
                </a:solidFill>
              </a:defRPr>
            </a:lvl1pPr>
          </a:lstStyle>
          <a:p>
            <a:fld id="{82821BB2-611B-492C-B73E-32A514CCECF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686" r:id="rId12"/>
    <p:sldLayoutId id="2147483687" r:id="rId13"/>
    <p:sldLayoutId id="2147483688" r:id="rId14"/>
    <p:sldLayoutId id="2147483693" r:id="rId15"/>
  </p:sldLayoutIdLst>
  <p:txStyles>
    <p:titleStyle>
      <a:lvl1pPr algn="l" defTabSz="1043056" rtl="0" eaLnBrk="1" latinLnBrk="0" hangingPunct="1">
        <a:spcBef>
          <a:spcPct val="0"/>
        </a:spcBef>
        <a:buNone/>
        <a:defRPr sz="3200" kern="1200" cap="all" baseline="0">
          <a:solidFill>
            <a:schemeClr val="tx1"/>
          </a:solidFill>
          <a:latin typeface="+mj-lt"/>
          <a:ea typeface="+mj-ea"/>
          <a:cs typeface="+mj-cs"/>
        </a:defRPr>
      </a:lvl1pPr>
    </p:titleStyle>
    <p:bodyStyle>
      <a:lvl1pPr marL="391146" indent="-391146" algn="l" defTabSz="1043056" rtl="0" eaLnBrk="1" latinLnBrk="0" hangingPunct="1">
        <a:spcBef>
          <a:spcPts val="913"/>
        </a:spcBef>
        <a:buFont typeface="Arial" pitchFamily="34" charset="0"/>
        <a:buNone/>
        <a:defRPr sz="1800" b="1" kern="1200">
          <a:solidFill>
            <a:schemeClr val="tx1"/>
          </a:solidFill>
          <a:latin typeface="+mn-lt"/>
          <a:ea typeface="+mn-ea"/>
          <a:cs typeface="+mn-cs"/>
        </a:defRPr>
      </a:lvl1pPr>
      <a:lvl2pPr marL="198181" indent="-198181" algn="l" defTabSz="1043056" rtl="0" eaLnBrk="1" latinLnBrk="0" hangingPunct="1">
        <a:spcBef>
          <a:spcPts val="342"/>
        </a:spcBef>
        <a:buClr>
          <a:schemeClr val="accent2"/>
        </a:buClr>
        <a:buFont typeface="Wingdings" pitchFamily="2" charset="2"/>
        <a:buChar char="§"/>
        <a:defRPr sz="1800" kern="1200">
          <a:solidFill>
            <a:schemeClr val="tx1"/>
          </a:solidFill>
          <a:latin typeface="+mn-lt"/>
          <a:ea typeface="+mn-ea"/>
          <a:cs typeface="+mn-cs"/>
        </a:defRPr>
      </a:lvl2pPr>
      <a:lvl3pPr marL="458945" indent="-187750" algn="l" defTabSz="1043056" rtl="0" eaLnBrk="1" latinLnBrk="0" hangingPunct="1">
        <a:spcBef>
          <a:spcPts val="342"/>
        </a:spcBef>
        <a:buClr>
          <a:schemeClr val="accent2"/>
        </a:buClr>
        <a:buFont typeface="Wingdings" pitchFamily="2" charset="2"/>
        <a:buChar char="§"/>
        <a:defRPr sz="1800" kern="1200">
          <a:solidFill>
            <a:schemeClr val="tx1"/>
          </a:solidFill>
          <a:latin typeface="+mn-lt"/>
          <a:ea typeface="+mn-ea"/>
          <a:cs typeface="+mn-cs"/>
        </a:defRPr>
      </a:lvl3pPr>
      <a:lvl4pPr marL="719709" indent="-187750" algn="l" defTabSz="1043056" rtl="0" eaLnBrk="1" latinLnBrk="0" hangingPunct="1">
        <a:spcBef>
          <a:spcPts val="342"/>
        </a:spcBef>
        <a:buClr>
          <a:schemeClr val="accent2"/>
        </a:buClr>
        <a:buFont typeface="Wingdings" pitchFamily="2" charset="2"/>
        <a:buChar char="§"/>
        <a:defRPr sz="1800" kern="1200">
          <a:solidFill>
            <a:schemeClr val="tx1"/>
          </a:solidFill>
          <a:latin typeface="+mn-lt"/>
          <a:ea typeface="+mn-ea"/>
          <a:cs typeface="+mn-cs"/>
        </a:defRPr>
      </a:lvl4pPr>
      <a:lvl5pPr marL="980473" indent="-198181" algn="l" defTabSz="1043056" rtl="0" eaLnBrk="1" latinLnBrk="0" hangingPunct="1">
        <a:spcBef>
          <a:spcPts val="342"/>
        </a:spcBef>
        <a:buClr>
          <a:schemeClr val="accent2"/>
        </a:buClr>
        <a:buFont typeface="Wingdings" pitchFamily="2" charset="2"/>
        <a:buChar char="§"/>
        <a:defRPr sz="1800" kern="1200">
          <a:solidFill>
            <a:schemeClr val="tx1"/>
          </a:solidFill>
          <a:latin typeface="+mn-lt"/>
          <a:ea typeface="+mn-ea"/>
          <a:cs typeface="+mn-cs"/>
        </a:defRPr>
      </a:lvl5pPr>
      <a:lvl6pPr marL="1251667" indent="-198181" algn="l" defTabSz="1043056"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6pPr>
      <a:lvl7pPr marL="1543723" indent="-187750" algn="l" defTabSz="1043056"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7pPr>
      <a:lvl8pPr marL="1804487" indent="-187750" algn="l" defTabSz="1043056"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8pPr>
      <a:lvl9pPr marL="2044390" indent="-187750" algn="l" defTabSz="1043056"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fipi.r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fipi.r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0156" y="1332359"/>
            <a:ext cx="9721080" cy="3343453"/>
          </a:xfrm>
        </p:spPr>
        <p:txBody>
          <a:bodyPr>
            <a:normAutofit fontScale="90000"/>
          </a:bodyPr>
          <a:lstStyle/>
          <a:p>
            <a:pPr algn="ctr"/>
            <a:r>
              <a:rPr lang="ru-RU" b="0" dirty="0" smtClean="0"/>
              <a:t/>
            </a:r>
            <a:br>
              <a:rPr lang="ru-RU" b="0" dirty="0" smtClean="0"/>
            </a:br>
            <a:r>
              <a:rPr lang="ru-RU" sz="6000" b="0" dirty="0" smtClean="0"/>
              <a:t>Особенности подготовки учащихся </a:t>
            </a:r>
            <a:br>
              <a:rPr lang="ru-RU" sz="6000" b="0" dirty="0" smtClean="0"/>
            </a:br>
            <a:r>
              <a:rPr lang="ru-RU" sz="6000" b="0" dirty="0" smtClean="0"/>
              <a:t>к успешной сдаче ЕГЭ </a:t>
            </a:r>
            <a:br>
              <a:rPr lang="ru-RU" sz="6000" b="0" dirty="0" smtClean="0"/>
            </a:br>
            <a:r>
              <a:rPr lang="ru-RU" sz="6000" b="0" dirty="0" smtClean="0"/>
              <a:t>по французскому языку </a:t>
            </a:r>
            <a:r>
              <a:rPr lang="ru-RU" b="0" dirty="0" smtClean="0"/>
              <a:t/>
            </a:r>
            <a:br>
              <a:rPr lang="ru-RU" b="0" dirty="0" smtClean="0"/>
            </a:br>
            <a:endParaRPr lang="ru-RU" sz="1800" dirty="0"/>
          </a:p>
        </p:txBody>
      </p:sp>
    </p:spTree>
    <p:extLst>
      <p:ext uri="{BB962C8B-B14F-4D97-AF65-F5344CB8AC3E}">
        <p14:creationId xmlns="" xmlns:p14="http://schemas.microsoft.com/office/powerpoint/2010/main" val="29879148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631792" y="684287"/>
            <a:ext cx="9624060" cy="784655"/>
          </a:xfrm>
        </p:spPr>
        <p:txBody>
          <a:bodyPr>
            <a:normAutofit/>
          </a:bodyPr>
          <a:lstStyle/>
          <a:p>
            <a:r>
              <a:rPr lang="ru-RU" sz="3200" dirty="0" smtClean="0">
                <a:solidFill>
                  <a:schemeClr val="tx1"/>
                </a:solidFill>
              </a:rPr>
              <a:t>ОСНОВНЫЕ ВЫВОДЫ ПО ВЫПОЛНЕНИЮ ЗАДАНИЙ</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306140" y="1692399"/>
            <a:ext cx="10100678"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Grp="1" noChangeAspect="1" noChangeArrowheads="1"/>
          </p:cNvPicPr>
          <p:nvPr>
            <p:ph idx="1"/>
          </p:nvPr>
        </p:nvPicPr>
        <p:blipFill>
          <a:blip r:embed="rId2" cstate="print"/>
          <a:srcRect/>
          <a:stretch>
            <a:fillRect/>
          </a:stretch>
        </p:blipFill>
        <p:spPr bwMode="auto">
          <a:xfrm>
            <a:off x="378148" y="2124447"/>
            <a:ext cx="9810014" cy="2520280"/>
          </a:xfrm>
          <a:prstGeom prst="rect">
            <a:avLst/>
          </a:prstGeom>
          <a:noFill/>
          <a:ln w="9525">
            <a:noFill/>
            <a:miter lim="800000"/>
            <a:headEnd/>
            <a:tailEnd/>
          </a:ln>
        </p:spPr>
      </p:pic>
      <p:sp>
        <p:nvSpPr>
          <p:cNvPr id="8" name="Заголовок 1"/>
          <p:cNvSpPr>
            <a:spLocks noGrp="1"/>
          </p:cNvSpPr>
          <p:nvPr>
            <p:ph type="title"/>
          </p:nvPr>
        </p:nvSpPr>
        <p:spPr>
          <a:xfrm>
            <a:off x="631825" y="539750"/>
            <a:ext cx="9623425" cy="928688"/>
          </a:xfrm>
        </p:spPr>
        <p:txBody>
          <a:bodyPr>
            <a:normAutofit/>
          </a:bodyPr>
          <a:lstStyle/>
          <a:p>
            <a:r>
              <a:rPr lang="ru-RU" sz="3200" dirty="0" smtClean="0">
                <a:solidFill>
                  <a:schemeClr val="tx1"/>
                </a:solidFill>
              </a:rPr>
              <a:t>ОСНОВНЫЕ ВЫВОДЫ ПО ВЫПОЛНЕНИЮ ЗАДАНИЙ</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306140" y="1764407"/>
            <a:ext cx="10128338" cy="3168352"/>
          </a:xfrm>
          <a:prstGeom prst="rect">
            <a:avLst/>
          </a:prstGeom>
          <a:noFill/>
          <a:ln w="9525">
            <a:noFill/>
            <a:miter lim="800000"/>
            <a:headEnd/>
            <a:tailEnd/>
          </a:ln>
        </p:spPr>
      </p:pic>
      <p:sp>
        <p:nvSpPr>
          <p:cNvPr id="5" name="Заголовок 1"/>
          <p:cNvSpPr>
            <a:spLocks noGrp="1"/>
          </p:cNvSpPr>
          <p:nvPr>
            <p:ph type="title"/>
          </p:nvPr>
        </p:nvSpPr>
        <p:spPr>
          <a:xfrm>
            <a:off x="344488" y="684213"/>
            <a:ext cx="10348912" cy="847725"/>
          </a:xfrm>
        </p:spPr>
        <p:txBody>
          <a:bodyPr>
            <a:normAutofit/>
          </a:bodyPr>
          <a:lstStyle/>
          <a:p>
            <a:r>
              <a:rPr lang="ru-RU" sz="3200" dirty="0" smtClean="0">
                <a:solidFill>
                  <a:schemeClr val="tx1"/>
                </a:solidFill>
              </a:rPr>
              <a:t>ОСНОВНЫЕ ВЫВОДЫ ПО ВЫПОЛНЕНИЮ ЗАДАНИЙ</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306140" y="1836415"/>
            <a:ext cx="10081120" cy="3176954"/>
          </a:xfrm>
          <a:prstGeom prst="rect">
            <a:avLst/>
          </a:prstGeom>
          <a:noFill/>
          <a:ln w="9525">
            <a:noFill/>
            <a:miter lim="800000"/>
            <a:headEnd/>
            <a:tailEnd/>
          </a:ln>
        </p:spPr>
      </p:pic>
      <p:sp>
        <p:nvSpPr>
          <p:cNvPr id="5" name="Заголовок 1"/>
          <p:cNvSpPr>
            <a:spLocks noGrp="1"/>
          </p:cNvSpPr>
          <p:nvPr>
            <p:ph type="title"/>
          </p:nvPr>
        </p:nvSpPr>
        <p:spPr>
          <a:xfrm>
            <a:off x="346075" y="612775"/>
            <a:ext cx="10347325" cy="863600"/>
          </a:xfrm>
        </p:spPr>
        <p:txBody>
          <a:bodyPr>
            <a:normAutofit/>
          </a:bodyPr>
          <a:lstStyle/>
          <a:p>
            <a:r>
              <a:rPr lang="ru-RU" sz="3200" dirty="0" smtClean="0">
                <a:solidFill>
                  <a:schemeClr val="tx1"/>
                </a:solidFill>
              </a:rPr>
              <a:t>ОСНОВНЫЕ ВЫВОДЫ ПО ВЫПОЛНЕНИЮ ЗАДАНИЙ</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1098228" y="1764407"/>
            <a:ext cx="8856984" cy="1260211"/>
          </a:xfrm>
        </p:spPr>
        <p:txBody>
          <a:bodyPr>
            <a:normAutofit fontScale="90000"/>
          </a:bodyPr>
          <a:lstStyle/>
          <a:p>
            <a:r>
              <a:rPr lang="ru-RU" sz="3200" dirty="0" smtClean="0">
                <a:solidFill>
                  <a:schemeClr val="tx1"/>
                </a:solidFill>
              </a:rPr>
              <a:t>Изменений в структуре и содержании КИМ ЕГЭ по иностранным языкам в 2018 г. ПО СРАВНЕНИЮ С 2017 Г. НЕ БЫЛО.</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954212" y="756295"/>
            <a:ext cx="8856984" cy="1260211"/>
          </a:xfrm>
        </p:spPr>
        <p:txBody>
          <a:bodyPr>
            <a:normAutofit fontScale="90000"/>
          </a:bodyPr>
          <a:lstStyle/>
          <a:p>
            <a:r>
              <a:rPr lang="ru-RU" sz="3200" dirty="0" err="1" smtClean="0">
                <a:solidFill>
                  <a:schemeClr val="tx1"/>
                </a:solidFill>
              </a:rPr>
              <a:t>ИзменениЯ</a:t>
            </a:r>
            <a:r>
              <a:rPr lang="ru-RU" sz="3200" dirty="0" smtClean="0">
                <a:solidFill>
                  <a:schemeClr val="tx1"/>
                </a:solidFill>
              </a:rPr>
              <a:t> в структуре и содержании КИМ ЕГЭ по иностранным языкам в 2019 г.:</a:t>
            </a:r>
          </a:p>
        </p:txBody>
      </p:sp>
      <p:sp>
        <p:nvSpPr>
          <p:cNvPr id="17411" name="Объект 2"/>
          <p:cNvSpPr>
            <a:spLocks noGrp="1"/>
          </p:cNvSpPr>
          <p:nvPr>
            <p:ph idx="1"/>
          </p:nvPr>
        </p:nvSpPr>
        <p:spPr>
          <a:xfrm>
            <a:off x="810196" y="2196455"/>
            <a:ext cx="9358582" cy="3312368"/>
          </a:xfrm>
        </p:spPr>
        <p:txBody>
          <a:bodyPr>
            <a:normAutofit fontScale="85000" lnSpcReduction="20000"/>
          </a:bodyPr>
          <a:lstStyle/>
          <a:p>
            <a:pPr marL="26988" indent="60325"/>
            <a:r>
              <a:rPr lang="ru-RU" sz="3100" dirty="0" smtClean="0"/>
              <a:t>Изменения структуры и содержания КИМ отсутствуют. Уточнены критерии оценивания выполнения задания 40 раздела «Письмо» в письменной части экзамена, а также формулировка задания 40, в котором участнику экзамена предлагаются на выбор две темы развернутого письменного высказывания с элементами рассуждения «Мое мнение» </a:t>
            </a:r>
          </a:p>
          <a:p>
            <a:r>
              <a:rPr lang="ru-RU" sz="3100" dirty="0" smtClean="0"/>
              <a:t>Демо-версия на сайте ФИПИ</a:t>
            </a:r>
          </a:p>
          <a:p>
            <a:pPr algn="ctr">
              <a:buNone/>
            </a:pPr>
            <a:r>
              <a:rPr lang="fr-FR" sz="4000" dirty="0">
                <a:hlinkClick r:id="rId2"/>
              </a:rPr>
              <a:t>http://www.fipi.ru</a:t>
            </a:r>
            <a:r>
              <a:rPr lang="fr-FR" sz="4000" dirty="0" smtClean="0">
                <a:hlinkClick r:id="rId2"/>
              </a:rPr>
              <a:t>/</a:t>
            </a:r>
            <a:endParaRPr lang="ru-RU" sz="4000" dirty="0" smtClean="0"/>
          </a:p>
          <a:p>
            <a:pPr>
              <a:buNone/>
            </a:pPr>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2164" y="1548383"/>
            <a:ext cx="964907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4800" b="1" dirty="0" smtClean="0">
                <a:latin typeface="Times New Roman" pitchFamily="18" charset="0"/>
                <a:cs typeface="Times New Roman" pitchFamily="18" charset="0"/>
              </a:rPr>
              <a:t>Рекомендации по разделам</a:t>
            </a:r>
            <a:endParaRPr kumimoji="0" lang="ru-RU" sz="4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2164" y="252239"/>
            <a:ext cx="964907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Раздел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Аудирование</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a:t>
            </a:r>
            <a:endPar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just" defTabSz="914400" eaLnBrk="0" fontAlgn="base" hangingPunct="0">
              <a:spcBef>
                <a:spcPct val="0"/>
              </a:spcBef>
              <a:spcAft>
                <a:spcPct val="0"/>
              </a:spcAft>
            </a:pPr>
            <a:r>
              <a:rPr lang="ru-RU" sz="2400" dirty="0" smtClean="0"/>
              <a:t>Участники в целом успешно справляются с заданиями по </a:t>
            </a:r>
            <a:r>
              <a:rPr lang="ru-RU" sz="2400" dirty="0" err="1" smtClean="0"/>
              <a:t>аудированию</a:t>
            </a:r>
            <a:r>
              <a:rPr lang="ru-RU" sz="2400" dirty="0" smtClean="0"/>
              <a:t>, несмотря на то, что </a:t>
            </a:r>
            <a:r>
              <a:rPr lang="ru-RU" sz="2400" dirty="0" err="1" smtClean="0"/>
              <a:t>аудирование</a:t>
            </a:r>
            <a:r>
              <a:rPr lang="ru-RU" sz="2400" dirty="0" smtClean="0"/>
              <a:t> относится к одному из самых сложных видов иноязычной речевой деятельности. Однако некоторые экзаменуемые плохо справляются с заданиями высокого уровня, а иногда и с отдельными заданиями повышенного и даже базового уровней. Анализ результатов выполнения заданий раздела «</a:t>
            </a:r>
            <a:r>
              <a:rPr lang="ru-RU" sz="2400" dirty="0" err="1" smtClean="0"/>
              <a:t>Аудирование</a:t>
            </a:r>
            <a:r>
              <a:rPr lang="ru-RU" sz="2400" dirty="0" smtClean="0"/>
              <a:t>» показал, что некоторые участники ЕГЭ в основном справляются с теми заданиями, в которых в самом тексте звучат одни и те же слова и словосочетания. К сожалению, при выборе ответа они опираются не на смысл текста, а на отдельные слова и словосочетания и не учитывают тот факт, что, как правило, в вариантах ответа даются перифразы, синонимы, антонимы. </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2164" y="252240"/>
            <a:ext cx="964907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Раздел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Аудирование</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a:t>
            </a:r>
            <a:endPar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r>
              <a:rPr lang="ru-RU" sz="2400" dirty="0" smtClean="0"/>
              <a:t>К сожалению, во многих УМК до сих пор вопросы к </a:t>
            </a:r>
            <a:r>
              <a:rPr lang="ru-RU" sz="2400" dirty="0" err="1" smtClean="0"/>
              <a:t>аудиотекстам</a:t>
            </a:r>
            <a:r>
              <a:rPr lang="ru-RU" sz="2400" dirty="0" smtClean="0"/>
              <a:t> прямо повторяют фразы из текста, только в вопросительной форме. Между тем даже на базовом уровне необходимо отрабатывать синонимы и антонимы и использовать их в заданиях на понимание звучащего и письменного текстов. Кроме того, следует уделять особое внимание формированию языковой догадки.</a:t>
            </a:r>
          </a:p>
          <a:p>
            <a:r>
              <a:rPr lang="ru-RU" sz="2400" dirty="0" smtClean="0"/>
              <a:t> </a:t>
            </a:r>
          </a:p>
          <a:p>
            <a:r>
              <a:rPr lang="ru-RU" sz="2400" dirty="0" smtClean="0"/>
              <a:t>Особенно сложным для экзаменуемых оказывается задание на установление соответствия, когда правильным ответом является «В тексте не сказано». Здесь также часто экзаменуемые полагаются на одинаковые слова и словосочетания в вопросе и ответе или на свой личный опыт. </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2164" y="324247"/>
            <a:ext cx="964907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Раздел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Аудирование</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a:t>
            </a:r>
            <a:endPar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just" defTabSz="914400" eaLnBrk="0" fontAlgn="base" hangingPunct="0">
              <a:spcBef>
                <a:spcPct val="0"/>
              </a:spcBef>
              <a:spcAft>
                <a:spcPct val="0"/>
              </a:spcAft>
            </a:pPr>
            <a:endParaRPr kumimoji="0" lang="ru-RU" sz="2400" b="0" i="0" u="none" strike="noStrike" cap="none" normalizeH="0" baseline="0" dirty="0" smtClean="0">
              <a:ln>
                <a:noFill/>
              </a:ln>
              <a:solidFill>
                <a:schemeClr val="tx1"/>
              </a:solidFill>
              <a:effectLst/>
              <a:latin typeface="Arial"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234132" y="1404367"/>
            <a:ext cx="10260550"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026220" y="612279"/>
            <a:ext cx="8866611" cy="1351226"/>
          </a:xfrm>
        </p:spPr>
        <p:txBody>
          <a:bodyPr>
            <a:normAutofit fontScale="90000"/>
          </a:bodyPr>
          <a:lstStyle/>
          <a:p>
            <a:pPr algn="l"/>
            <a:r>
              <a:rPr lang="ru-RU" sz="3700" dirty="0" smtClean="0">
                <a:solidFill>
                  <a:schemeClr val="tx1"/>
                </a:solidFill>
              </a:rPr>
              <a:t>В ЕГЭ по иностранным языкам в 2018 в РФ в основном периоде участвовало:</a:t>
            </a:r>
          </a:p>
        </p:txBody>
      </p:sp>
      <p:sp>
        <p:nvSpPr>
          <p:cNvPr id="4099" name="Объект 2"/>
          <p:cNvSpPr>
            <a:spLocks noGrp="1"/>
          </p:cNvSpPr>
          <p:nvPr>
            <p:ph idx="1"/>
          </p:nvPr>
        </p:nvSpPr>
        <p:spPr>
          <a:xfrm>
            <a:off x="666180" y="1980431"/>
            <a:ext cx="9358582" cy="3744416"/>
          </a:xfrm>
        </p:spPr>
        <p:txBody>
          <a:bodyPr>
            <a:normAutofit/>
          </a:bodyPr>
          <a:lstStyle/>
          <a:p>
            <a:r>
              <a:rPr lang="ru-RU" sz="2000" dirty="0" smtClean="0"/>
              <a:t>АЯ - 72 500 чел. (в 2017 г. – 64 422 чел.)</a:t>
            </a:r>
          </a:p>
          <a:p>
            <a:r>
              <a:rPr lang="ru-RU" sz="2000" dirty="0" smtClean="0"/>
              <a:t>НЯ- 1438 чел. (в 2017 г. – 1519 чел.)</a:t>
            </a:r>
          </a:p>
          <a:p>
            <a:r>
              <a:rPr lang="ru-RU" sz="2000" dirty="0" smtClean="0"/>
              <a:t>ФЯ- 927 чел. (в 2017 г. – 1040 чел.)</a:t>
            </a:r>
          </a:p>
          <a:p>
            <a:r>
              <a:rPr lang="ru-RU" sz="2000" dirty="0" smtClean="0"/>
              <a:t>ИЯ- 134 чел. (в 2017 г. – 163 чел.)</a:t>
            </a:r>
          </a:p>
          <a:p>
            <a:endParaRPr lang="ru-RU" sz="2000" dirty="0" smtClean="0"/>
          </a:p>
          <a:p>
            <a:pPr marL="26988" indent="-26988"/>
            <a:r>
              <a:rPr lang="ru-RU" sz="2000" dirty="0" smtClean="0"/>
              <a:t>Вывод: растет только доля участников экзамена по английскому языку (96,7%), а число участников по другим языкам сократилось (немецкий – 2%; французский – 1,1%; испанский – 0,2%).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0156" y="180231"/>
            <a:ext cx="9649072"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t>Раздел «Чтение» (1)</a:t>
            </a:r>
          </a:p>
          <a:p>
            <a:pPr algn="just"/>
            <a:r>
              <a:rPr lang="ru-RU" sz="2400" dirty="0" smtClean="0"/>
              <a:t>Согласно статистике экзаменуемые достаточно хорошо справляются с ними. Сложными для участников в основном оказываются задания высокого уровня, хотя ими допускаются также ошибки и в заданиях базового и повышенного уровней. </a:t>
            </a:r>
          </a:p>
          <a:p>
            <a:pPr algn="just"/>
            <a:r>
              <a:rPr lang="ru-RU" sz="2400" dirty="0" smtClean="0"/>
              <a:t> </a:t>
            </a:r>
          </a:p>
          <a:p>
            <a:pPr algn="just"/>
            <a:r>
              <a:rPr lang="ru-RU" sz="2400" dirty="0" smtClean="0"/>
              <a:t>Ошибки при выполнении заданий данного раздела аналогичны ошибкам, которые участники допускают в разделе «</a:t>
            </a:r>
            <a:r>
              <a:rPr lang="ru-RU" sz="2400" dirty="0" err="1" smtClean="0"/>
              <a:t>Аудирование</a:t>
            </a:r>
            <a:r>
              <a:rPr lang="ru-RU" sz="2400" dirty="0" smtClean="0"/>
              <a:t>». В основном, это объясняется тем, что эти два вида речевой деятельности являются рецептивными и имеют в своей основе схожие механизмы восприятия и осмысления текстов. Особого внимания требует отработка механизмов восприятия зрительных текстов. При подготовке </a:t>
            </a:r>
            <a:r>
              <a:rPr lang="ru-RU" sz="2400" b="1" dirty="0" smtClean="0"/>
              <a:t>рекомендуется</a:t>
            </a:r>
            <a:r>
              <a:rPr lang="ru-RU" sz="2400" dirty="0" smtClean="0"/>
              <a:t> опираться на пошаговый подход, помогающий постепенно формировать </a:t>
            </a:r>
            <a:r>
              <a:rPr lang="ru-RU" sz="2400" dirty="0" err="1" smtClean="0"/>
              <a:t>микроумения</a:t>
            </a:r>
            <a:r>
              <a:rPr lang="ru-RU" sz="2400" dirty="0" smtClean="0"/>
              <a:t> стратегий работы с текстом в зависимости от вида чтения (ознакомительное, просмотровое, поисковое, изучающее).</a:t>
            </a:r>
          </a:p>
          <a:p>
            <a:r>
              <a:rPr lang="ru-RU" sz="2400"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2164" y="436905"/>
            <a:ext cx="964907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t>Раздел «Чтение» (2)</a:t>
            </a:r>
          </a:p>
          <a:p>
            <a:pPr algn="ctr"/>
            <a:endParaRPr lang="ru-RU" sz="2400" b="1" dirty="0" smtClean="0"/>
          </a:p>
          <a:p>
            <a:pPr algn="just"/>
            <a:r>
              <a:rPr lang="ru-RU" sz="2400" dirty="0" smtClean="0"/>
              <a:t>Практика показывает, что для успешного выполнения заданий ЕГЭ повышенного и высокого уровней необходимо постоянно обращаться к таким видам чтения, как поисковое и изучающее, и разбирать стратегии, их отличающие. Необходимо развивать умения на разных типах аутентичных текстов: публицистических, прагматических, научно-популярных, художественных. Обучение чтению должно строиться как познавательный процесс. При этом следует обратить внимание на постановку мыслительных задач, которые активизируют умственную деятельность обучающихся, повышают мотивацию к учебной деятельности в целом и чтению в частности.</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2164" y="252239"/>
            <a:ext cx="9649072"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t>Раздел «Чтение» (3)</a:t>
            </a:r>
          </a:p>
          <a:p>
            <a:pPr algn="ctr"/>
            <a:endParaRPr lang="ru-RU" sz="2400" b="1" dirty="0" smtClean="0"/>
          </a:p>
          <a:p>
            <a:pPr marL="0" lvl="1" algn="just"/>
            <a:r>
              <a:rPr lang="ru-RU" sz="2400" dirty="0" smtClean="0"/>
              <a:t>В процессе выполнения заданий ЕГЭ по чтению экзаменуемые должны продемонстрировать умения пользоваться когнитивными приемами: вычленение объекта и смысловых вех; применение контекстуальной догадки; сопоставление; классификация; обобщение; перенос; критическая оценка, в том числе интерпретация содержания и выявление подтекста, имплицитного смысла; вывод; игнорирование избыточной информации; ориентировка в логико-смысловой структуре текста и т.д. Для этого необходимо использовать такие задания, как: восстановление расчлененного текста, восстановление текста со смысловыми пропусками, подбор текстов по смысловому соответствию, переработка информации по логико-смысловой цепочке, прогнозирование текста по заголовку, ключевым словам и т.д. Также выпускники должны владеть такими приемами, как поиск опор в форме ключевых слов, словосочетаний, синонимов/эквивалентов/ антонимов, грамматических средств.</a:t>
            </a:r>
            <a:endParaRPr lang="ru-RU"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2164" y="252239"/>
            <a:ext cx="9649072"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t>Раздел «Грамматика и лексика» (1)</a:t>
            </a:r>
          </a:p>
          <a:p>
            <a:pPr algn="ctr"/>
            <a:endParaRPr lang="ru-RU" sz="2400" b="1" dirty="0" smtClean="0"/>
          </a:p>
          <a:p>
            <a:pPr algn="just"/>
            <a:r>
              <a:rPr lang="ru-RU" sz="2400" b="1" dirty="0" smtClean="0"/>
              <a:t>Рекомендуется </a:t>
            </a:r>
            <a:r>
              <a:rPr lang="ru-RU" sz="2400" dirty="0" smtClean="0"/>
              <a:t>при подготовке к данному разделу тщательно разбирать</a:t>
            </a:r>
            <a:r>
              <a:rPr lang="ru-RU" sz="2400" b="1" dirty="0" smtClean="0"/>
              <a:t> </a:t>
            </a:r>
            <a:r>
              <a:rPr lang="ru-RU" sz="2400" dirty="0" smtClean="0"/>
              <a:t>инструкцию к заданию и просить учащихся объяснить, какую задачу предстоит выполнить и как пошагово эту задачу выполнить. Важно отрабатывать стратегии употребления грамматических форм, частей речи, словообразования, словоупотребления на связных текстах разных жанров, а не на отдельных предложениях. Рекомендуется проводить анализ значения различных словообразовательных элементов, группировать лексические единицы на основе значения словообразовательных элементов, тренировать перифраз, выбирать подходящие для данного контекста значения предложенных многозначных слов, толковать значение лексических единиц с точки зрения поставленной задачи, группировать лексические единицы по различным признакам. Нужно применять рефлексивный подход до, во время и после выполнения задания.</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2164" y="612279"/>
            <a:ext cx="964907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t>Раздел «Грамматика и лексика» (2)</a:t>
            </a:r>
          </a:p>
          <a:p>
            <a:pPr algn="ctr"/>
            <a:endParaRPr lang="ru-RU" sz="2400" b="1" dirty="0" smtClean="0"/>
          </a:p>
          <a:p>
            <a:pPr algn="just"/>
            <a:r>
              <a:rPr lang="ru-RU" sz="2400" dirty="0" smtClean="0"/>
              <a:t>Необходимо обращать особое внимание на орфографические ошибки при выполнении заданий с кратким ответом, так как часто, даже имея в качестве образца опорное слово, участники ЕГЭ пишут новое слово неправильно. При проведении диагностических работ следует использовать бланки ответов, приучая обучающихся правильно и четко их заполнять в соответствии с образцом написания букв в бланке. Нечеткое написание букв в словах, запись ответов в других клеточках приводит, к тому, что машина не распознает ответы и считает их неправильными.</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78148" y="634174"/>
            <a:ext cx="964907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t>Раздел «Письмо» (1)</a:t>
            </a:r>
          </a:p>
          <a:p>
            <a:pPr algn="just"/>
            <a:r>
              <a:rPr lang="ru-RU" sz="2400" dirty="0" smtClean="0"/>
              <a:t>Так же как и в предыдущие годы, наблюдается большое количество грамматических ошибок в разных разделах грамматики, в первую очередь к ним относятся порядок слов, </a:t>
            </a:r>
            <a:r>
              <a:rPr lang="ru-RU" sz="2400" dirty="0" err="1" smtClean="0"/>
              <a:t>видо-временные</a:t>
            </a:r>
            <a:r>
              <a:rPr lang="ru-RU" sz="2400" dirty="0" smtClean="0"/>
              <a:t> формы глагола, согласование времен, причастия, артикли, предлоги. Наблюдались также элементарные ошибки в степенях сравнения прилагательных, в формах неправильных глаголов. Эксперты отмечали большое количество лексических ошибок, например в словосочетаниях, в употреблении слов в контексте, часто наблюдались повторы лексики, ее однообразие и примитивность. Следовательно, отмечается несоответствие используемых языковых средств высокому уровню сложности задания 40.</a:t>
            </a:r>
          </a:p>
          <a:p>
            <a:pPr algn="just"/>
            <a:r>
              <a:rPr lang="ru-RU" sz="2400" dirty="0" smtClean="0"/>
              <a:t> </a:t>
            </a:r>
          </a:p>
          <a:p>
            <a:pPr algn="just"/>
            <a:r>
              <a:rPr lang="ru-RU" sz="2400" dirty="0" smtClean="0"/>
              <a:t>Таким образом, все еще существуют большие пробелы в знаниях и налицо несформированные навыки и умения, которые приводят к повторению типичных ошибок прошлых лет.</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78148" y="264838"/>
            <a:ext cx="9649072"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t>Раздел «Письмо» (2)</a:t>
            </a:r>
          </a:p>
          <a:p>
            <a:endParaRPr lang="ru-RU" sz="2400" b="1" dirty="0" smtClean="0"/>
          </a:p>
          <a:p>
            <a:pPr algn="just"/>
            <a:r>
              <a:rPr lang="ru-RU" sz="2400" b="1" dirty="0" smtClean="0"/>
              <a:t>Рекомендуется </a:t>
            </a:r>
            <a:r>
              <a:rPr lang="ru-RU" sz="2400" dirty="0" smtClean="0"/>
              <a:t>для подготовки к заданиям</a:t>
            </a:r>
            <a:r>
              <a:rPr lang="ru-RU" sz="2400" b="1" dirty="0" smtClean="0"/>
              <a:t> </a:t>
            </a:r>
            <a:r>
              <a:rPr lang="ru-RU" sz="2400" dirty="0" smtClean="0"/>
              <a:t>39</a:t>
            </a:r>
            <a:r>
              <a:rPr lang="ru-RU" sz="2400" b="1" dirty="0" smtClean="0"/>
              <a:t> </a:t>
            </a:r>
            <a:r>
              <a:rPr lang="ru-RU" sz="2400" dirty="0" smtClean="0"/>
              <a:t>и</a:t>
            </a:r>
            <a:r>
              <a:rPr lang="ru-RU" sz="2400" b="1" dirty="0" smtClean="0"/>
              <a:t> </a:t>
            </a:r>
            <a:r>
              <a:rPr lang="ru-RU" sz="2400" dirty="0" smtClean="0"/>
              <a:t>40</a:t>
            </a:r>
            <a:r>
              <a:rPr lang="ru-RU" sz="2400" b="1" dirty="0" smtClean="0"/>
              <a:t> </a:t>
            </a:r>
            <a:r>
              <a:rPr lang="ru-RU" sz="2400" dirty="0" smtClean="0"/>
              <a:t>подробно разбирать</a:t>
            </a:r>
            <a:r>
              <a:rPr lang="ru-RU" sz="2400" b="1" dirty="0" smtClean="0"/>
              <a:t> </a:t>
            </a:r>
            <a:r>
              <a:rPr lang="ru-RU" sz="2400" dirty="0" smtClean="0"/>
              <a:t>инструкцию к заданиям, формат заданий и критерии их оценивания. Нужно постоянно обсуждать особенности разных видов письменных высказываний и регулярно показывать различия в стратегиях их написания. Подготовка к заданию 40 требует усилить внимание его содержательной стороне с обязательным обсуждением смысла предложенной темы, ее дискуссионности, возможных точек зрения и аргументов в их защиту. При обучении по углубленной программе обязательно введение устных модельных дискуссий как формы аудиторной работы с учащимися. Избежать подобных ошибок в дальнейшем поможет пошаговое выполнение задания с последующей проверкой, подробный анализ выполненных работ, коррекция текста с объяснением учащимися своих ошибок в структуре и содержании текста, правил употребления лексических и грамматических средств в коммуникативно-значимом контексте. </a:t>
            </a:r>
          </a:p>
          <a:p>
            <a:pPr algn="just"/>
            <a:endParaRPr lang="ru-RU"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94172" y="324247"/>
            <a:ext cx="964907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t>Раздел «Говорение» (1)</a:t>
            </a:r>
          </a:p>
          <a:p>
            <a:pPr algn="just"/>
            <a:r>
              <a:rPr lang="ru-RU" sz="2400" dirty="0" smtClean="0"/>
              <a:t>1. При чтении вслух различных текстов обращать внимание учащихся на правильное фонетическое оформление устной речи: звуки в потоке речи, интонацию, ударение, а также на беглость речи (скорость чтения). Особое внимание следует уделить предупреждению фонетических (фонематических) ошибок, искажающих смысл, приводящих к сбою в коммуникации. </a:t>
            </a:r>
          </a:p>
          <a:p>
            <a:pPr algn="just"/>
            <a:r>
              <a:rPr lang="ru-RU" sz="2400" dirty="0" smtClean="0"/>
              <a:t>2. Предлагать учащимся больше заданий интерактивного характера, что способствует развитию у учащихся инициативы, самостоятельности при принятии решения, повышает активность, находчивость при ответах. </a:t>
            </a:r>
          </a:p>
          <a:p>
            <a:pPr algn="just"/>
            <a:r>
              <a:rPr lang="ru-RU" sz="2400" dirty="0" smtClean="0"/>
              <a:t>3. Добиваться от учащихся обоснованности ответов, хорошей аргументации.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0156" y="180231"/>
            <a:ext cx="964907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t>Раздел «Говорение» (2)</a:t>
            </a:r>
          </a:p>
          <a:p>
            <a:pPr algn="just"/>
            <a:r>
              <a:rPr lang="ru-RU" sz="2400" dirty="0" smtClean="0"/>
              <a:t>4. Развивать у учащихся умение четко выполнять поставленную задачу, т.к. в реальной жизни язык используется именно для этой цели, т.е. следует учить внимательно читать текст задания; активно поддерживать и направлять беседу, то есть функционально пользоваться языком при общении с собеседником (даже условным), а именно: задавать указанные вопросы, не бояться попросить объяснения, если непонятны какие-либо слова, точно и правильно употреблять языковые средства оформления высказывания. </a:t>
            </a:r>
          </a:p>
          <a:p>
            <a:pPr algn="just"/>
            <a:r>
              <a:rPr lang="ru-RU" sz="2400" dirty="0" smtClean="0"/>
              <a:t>5. Предлагать учащимся в качестве стимула для устного высказывания средства визуальной наглядности (фотографии, слайды, видеосюжеты). </a:t>
            </a:r>
          </a:p>
          <a:p>
            <a:pPr algn="just"/>
            <a:r>
              <a:rPr lang="ru-RU" sz="2400" dirty="0" smtClean="0"/>
              <a:t>6. Развивать у учащихся умение строить высказывание в заданном объёме в контексте коммуникативной задачи в различных стандартных ситуациях социально-бытовой, социально-культурной и социально-трудовой сфер общения.</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78148" y="324247"/>
            <a:ext cx="964907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t>Раздел «Говорение» (3)</a:t>
            </a:r>
          </a:p>
          <a:p>
            <a:pPr algn="just"/>
            <a:r>
              <a:rPr lang="ru-RU" sz="2400" dirty="0" smtClean="0"/>
              <a:t>7. Учить учащихся при подготовке устного монологического высказывания составлять план, в основе которого могут вопросы, приведенные в задании, продумывать первую и последнюю фразу, подобрать ключевые слова, использовать средства логической связи. Полное завершенное монологическое высказывание должно содержать вступление и заключение, быть логичным. Высший балл учащиеся могут получить только в том случае, если все перечисленные в задании пункты будут раскрыты. </a:t>
            </a:r>
          </a:p>
          <a:p>
            <a:pPr algn="just"/>
            <a:r>
              <a:rPr lang="ru-RU" sz="2400" dirty="0" smtClean="0"/>
              <a:t> </a:t>
            </a:r>
          </a:p>
          <a:p>
            <a:pPr algn="just"/>
            <a:r>
              <a:rPr lang="ru-RU" sz="2400" dirty="0" smtClean="0"/>
              <a:t>При выполнении всех типов заданий оценивается умение учащихся использовать словарный запас и грамматические структуры в соответствии с поставленной задачей, т.е. умение правильно и быстро подбирать слова, правильно строить предложения, умение правильно произносить все звуки так, чтобы речь легко воспринималась на слух.</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88916" y="612279"/>
            <a:ext cx="9858444" cy="856217"/>
          </a:xfrm>
        </p:spPr>
        <p:txBody>
          <a:bodyPr>
            <a:normAutofit/>
          </a:bodyPr>
          <a:lstStyle/>
          <a:p>
            <a:r>
              <a:rPr lang="ru-RU" dirty="0" smtClean="0"/>
              <a:t>Результаты ЕГЭ по АЯ в РФ:</a:t>
            </a:r>
          </a:p>
        </p:txBody>
      </p:sp>
      <p:graphicFrame>
        <p:nvGraphicFramePr>
          <p:cNvPr id="4" name="Объект 3"/>
          <p:cNvGraphicFramePr>
            <a:graphicFrameLocks noGrp="1"/>
          </p:cNvGraphicFramePr>
          <p:nvPr>
            <p:ph idx="1"/>
          </p:nvPr>
        </p:nvGraphicFramePr>
        <p:xfrm>
          <a:off x="488916" y="1566053"/>
          <a:ext cx="9858443" cy="5430796"/>
        </p:xfrm>
        <a:graphic>
          <a:graphicData uri="http://schemas.openxmlformats.org/drawingml/2006/table">
            <a:tbl>
              <a:tblPr firstRow="1" firstCol="1" bandRow="1">
                <a:tableStyleId>{5C22544A-7EE6-4342-B048-85BDC9FD1C3A}</a:tableStyleId>
              </a:tblPr>
              <a:tblGrid>
                <a:gridCol w="1214446"/>
                <a:gridCol w="1785950"/>
                <a:gridCol w="1224651"/>
                <a:gridCol w="1408349"/>
                <a:gridCol w="1408349"/>
                <a:gridCol w="1408349"/>
                <a:gridCol w="1408349"/>
              </a:tblGrid>
              <a:tr h="992109">
                <a:tc rowSpan="2">
                  <a:txBody>
                    <a:bodyPr/>
                    <a:lstStyle/>
                    <a:p>
                      <a:pPr algn="ctr">
                        <a:lnSpc>
                          <a:spcPct val="115000"/>
                        </a:lnSpc>
                        <a:spcAft>
                          <a:spcPts val="1000"/>
                        </a:spcAft>
                      </a:pPr>
                      <a:r>
                        <a:rPr lang="ru-RU" sz="3100" dirty="0">
                          <a:solidFill>
                            <a:schemeClr val="tx1"/>
                          </a:solidFill>
                          <a:effectLst/>
                        </a:rPr>
                        <a:t>Год</a:t>
                      </a:r>
                      <a:endParaRPr lang="ru-RU" sz="3100" dirty="0">
                        <a:solidFill>
                          <a:schemeClr val="tx1"/>
                        </a:solidFill>
                        <a:effectLst/>
                        <a:latin typeface="Calibri"/>
                        <a:ea typeface="Calibri"/>
                        <a:cs typeface="Times New Roman"/>
                      </a:endParaRPr>
                    </a:p>
                  </a:txBody>
                  <a:tcPr marL="22283" marR="22283" marT="0" marB="0"/>
                </a:tc>
                <a:tc rowSpan="2">
                  <a:txBody>
                    <a:bodyPr/>
                    <a:lstStyle/>
                    <a:p>
                      <a:pPr algn="ctr">
                        <a:lnSpc>
                          <a:spcPct val="115000"/>
                        </a:lnSpc>
                        <a:spcAft>
                          <a:spcPts val="1000"/>
                        </a:spcAft>
                      </a:pPr>
                      <a:r>
                        <a:rPr lang="ru-RU" sz="3100" dirty="0">
                          <a:solidFill>
                            <a:schemeClr val="tx1"/>
                          </a:solidFill>
                          <a:effectLst/>
                        </a:rPr>
                        <a:t>Средний тестовый балл</a:t>
                      </a:r>
                      <a:endParaRPr lang="ru-RU" sz="3100" dirty="0">
                        <a:solidFill>
                          <a:schemeClr val="tx1"/>
                        </a:solidFill>
                        <a:effectLst/>
                        <a:latin typeface="Calibri"/>
                        <a:ea typeface="Calibri"/>
                        <a:cs typeface="Times New Roman"/>
                      </a:endParaRPr>
                    </a:p>
                  </a:txBody>
                  <a:tcPr marL="22283" marR="22283" marT="0" marB="0"/>
                </a:tc>
                <a:tc gridSpan="5">
                  <a:txBody>
                    <a:bodyPr/>
                    <a:lstStyle/>
                    <a:p>
                      <a:pPr algn="ctr">
                        <a:lnSpc>
                          <a:spcPct val="115000"/>
                        </a:lnSpc>
                        <a:spcAft>
                          <a:spcPts val="1000"/>
                        </a:spcAft>
                      </a:pPr>
                      <a:r>
                        <a:rPr lang="ru-RU" sz="3100" dirty="0">
                          <a:solidFill>
                            <a:schemeClr val="tx1"/>
                          </a:solidFill>
                          <a:effectLst/>
                        </a:rPr>
                        <a:t>Диапазон тестовых баллов</a:t>
                      </a:r>
                      <a:endParaRPr lang="ru-RU" sz="3100" dirty="0">
                        <a:solidFill>
                          <a:schemeClr val="tx1"/>
                        </a:solidFill>
                        <a:effectLst/>
                        <a:latin typeface="Calibri"/>
                        <a:ea typeface="Calibri"/>
                        <a:cs typeface="Times New Roman"/>
                      </a:endParaRPr>
                    </a:p>
                  </a:txBody>
                  <a:tcPr marL="22283" marR="22283"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51264">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ru-RU" sz="3100" b="1" dirty="0">
                          <a:solidFill>
                            <a:schemeClr val="tx1"/>
                          </a:solidFill>
                          <a:effectLst/>
                        </a:rPr>
                        <a:t>0-20</a:t>
                      </a:r>
                      <a:endParaRPr lang="ru-RU" sz="3100" b="1" dirty="0">
                        <a:solidFill>
                          <a:schemeClr val="tx1"/>
                        </a:solidFill>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a:effectLst/>
                        </a:rPr>
                        <a:t>21-40</a:t>
                      </a:r>
                      <a:endParaRPr lang="ru-RU" sz="3100" b="1" dirty="0">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a:effectLst/>
                        </a:rPr>
                        <a:t>41-60</a:t>
                      </a:r>
                      <a:endParaRPr lang="ru-RU" sz="3100" b="1" dirty="0">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a:effectLst/>
                        </a:rPr>
                        <a:t>61-80</a:t>
                      </a:r>
                      <a:endParaRPr lang="ru-RU" sz="3100" b="1" dirty="0">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a:effectLst/>
                        </a:rPr>
                        <a:t>81-100</a:t>
                      </a:r>
                      <a:endParaRPr lang="ru-RU" sz="3100" b="1" dirty="0">
                        <a:effectLst/>
                        <a:latin typeface="Calibri"/>
                        <a:ea typeface="Calibri"/>
                        <a:cs typeface="Times New Roman"/>
                      </a:endParaRPr>
                    </a:p>
                  </a:txBody>
                  <a:tcPr marL="22283" marR="22283" marT="0" marB="0"/>
                </a:tc>
              </a:tr>
              <a:tr h="416042">
                <a:tc>
                  <a:txBody>
                    <a:bodyPr/>
                    <a:lstStyle/>
                    <a:p>
                      <a:pPr algn="ctr">
                        <a:lnSpc>
                          <a:spcPct val="115000"/>
                        </a:lnSpc>
                        <a:spcAft>
                          <a:spcPts val="1000"/>
                        </a:spcAft>
                      </a:pPr>
                      <a:r>
                        <a:rPr lang="ru-RU" sz="3100" dirty="0" smtClean="0">
                          <a:solidFill>
                            <a:schemeClr val="tx1"/>
                          </a:solidFill>
                          <a:effectLst/>
                        </a:rPr>
                        <a:t>2018</a:t>
                      </a:r>
                      <a:endParaRPr lang="ru-RU" sz="3100" dirty="0">
                        <a:solidFill>
                          <a:schemeClr val="tx1"/>
                        </a:solidFill>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solidFill>
                            <a:schemeClr val="tx1"/>
                          </a:solidFill>
                          <a:effectLst/>
                        </a:rPr>
                        <a:t>69,09</a:t>
                      </a:r>
                      <a:endParaRPr lang="ru-RU" sz="3100" b="1" dirty="0">
                        <a:solidFill>
                          <a:schemeClr val="tx1"/>
                        </a:solidFill>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solidFill>
                            <a:schemeClr val="tx1"/>
                          </a:solidFill>
                          <a:effectLst/>
                        </a:rPr>
                        <a:t>0,83</a:t>
                      </a:r>
                      <a:endParaRPr lang="ru-RU" sz="3100" b="1" dirty="0">
                        <a:solidFill>
                          <a:schemeClr val="tx1"/>
                        </a:solidFill>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effectLst/>
                        </a:rPr>
                        <a:t>6,58</a:t>
                      </a:r>
                      <a:endParaRPr lang="ru-RU" sz="3100" b="1" dirty="0">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effectLst/>
                        </a:rPr>
                        <a:t>21,90</a:t>
                      </a:r>
                      <a:endParaRPr lang="ru-RU" sz="3100" b="1" dirty="0">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effectLst/>
                        </a:rPr>
                        <a:t>39,75</a:t>
                      </a:r>
                      <a:endParaRPr lang="ru-RU" sz="3100" b="1" dirty="0">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effectLst/>
                        </a:rPr>
                        <a:t>30,94</a:t>
                      </a:r>
                      <a:endParaRPr lang="ru-RU" sz="3100" b="1" dirty="0">
                        <a:effectLst/>
                        <a:latin typeface="Calibri"/>
                        <a:ea typeface="Calibri"/>
                        <a:cs typeface="Times New Roman"/>
                      </a:endParaRPr>
                    </a:p>
                  </a:txBody>
                  <a:tcPr marL="22283" marR="22283" marT="0" marB="0"/>
                </a:tc>
              </a:tr>
              <a:tr h="416042">
                <a:tc>
                  <a:txBody>
                    <a:bodyPr/>
                    <a:lstStyle/>
                    <a:p>
                      <a:pPr algn="ctr">
                        <a:lnSpc>
                          <a:spcPct val="115000"/>
                        </a:lnSpc>
                        <a:spcAft>
                          <a:spcPts val="1000"/>
                        </a:spcAft>
                      </a:pPr>
                      <a:r>
                        <a:rPr lang="ru-RU" sz="3100" dirty="0" smtClean="0">
                          <a:solidFill>
                            <a:schemeClr val="tx1"/>
                          </a:solidFill>
                          <a:effectLst/>
                        </a:rPr>
                        <a:t>2017</a:t>
                      </a:r>
                      <a:endParaRPr lang="ru-RU" sz="3100" dirty="0">
                        <a:solidFill>
                          <a:schemeClr val="tx1"/>
                        </a:solidFill>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solidFill>
                            <a:schemeClr val="tx1"/>
                          </a:solidFill>
                          <a:effectLst/>
                        </a:rPr>
                        <a:t>70,16</a:t>
                      </a:r>
                      <a:endParaRPr lang="ru-RU" sz="3100" b="1" dirty="0">
                        <a:solidFill>
                          <a:schemeClr val="tx1"/>
                        </a:solidFill>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solidFill>
                            <a:schemeClr val="tx1"/>
                          </a:solidFill>
                          <a:effectLst/>
                        </a:rPr>
                        <a:t>1,29</a:t>
                      </a:r>
                      <a:endParaRPr lang="ru-RU" sz="3100" b="1" dirty="0">
                        <a:solidFill>
                          <a:schemeClr val="tx1"/>
                        </a:solidFill>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effectLst/>
                        </a:rPr>
                        <a:t>7,50</a:t>
                      </a:r>
                      <a:endParaRPr lang="ru-RU" sz="3100" b="1" dirty="0">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effectLst/>
                        </a:rPr>
                        <a:t>19,06</a:t>
                      </a:r>
                      <a:endParaRPr lang="ru-RU" sz="3100" b="1" dirty="0">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effectLst/>
                        </a:rPr>
                        <a:t>35,98</a:t>
                      </a:r>
                      <a:endParaRPr lang="ru-RU" sz="3100" b="1" dirty="0">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effectLst/>
                        </a:rPr>
                        <a:t>36,16</a:t>
                      </a:r>
                      <a:endParaRPr lang="ru-RU" sz="3100" b="1" dirty="0">
                        <a:effectLst/>
                        <a:latin typeface="Calibri"/>
                        <a:ea typeface="Calibri"/>
                        <a:cs typeface="Times New Roman"/>
                      </a:endParaRPr>
                    </a:p>
                  </a:txBody>
                  <a:tcPr marL="22283" marR="22283" marT="0" marB="0"/>
                </a:tc>
              </a:tr>
              <a:tr h="2000811">
                <a:tc>
                  <a:txBody>
                    <a:bodyPr/>
                    <a:lstStyle/>
                    <a:p>
                      <a:pPr algn="ctr">
                        <a:lnSpc>
                          <a:spcPct val="115000"/>
                        </a:lnSpc>
                        <a:spcAft>
                          <a:spcPts val="1000"/>
                        </a:spcAft>
                      </a:pPr>
                      <a:r>
                        <a:rPr lang="ru-RU" sz="3100" dirty="0" smtClean="0">
                          <a:solidFill>
                            <a:schemeClr val="tx1"/>
                          </a:solidFill>
                          <a:effectLst/>
                        </a:rPr>
                        <a:t>2016</a:t>
                      </a:r>
                      <a:endParaRPr lang="ru-RU" sz="3100" dirty="0">
                        <a:solidFill>
                          <a:schemeClr val="tx1"/>
                        </a:solidFill>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solidFill>
                            <a:schemeClr val="tx1"/>
                          </a:solidFill>
                          <a:effectLst/>
                        </a:rPr>
                        <a:t>69,8</a:t>
                      </a:r>
                      <a:endParaRPr lang="ru-RU" sz="3100" b="1" dirty="0">
                        <a:solidFill>
                          <a:schemeClr val="tx1"/>
                        </a:solidFill>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solidFill>
                            <a:schemeClr val="tx1"/>
                          </a:solidFill>
                          <a:effectLst/>
                        </a:rPr>
                        <a:t>1,74</a:t>
                      </a:r>
                      <a:endParaRPr lang="ru-RU" sz="3100" b="1" dirty="0">
                        <a:solidFill>
                          <a:schemeClr val="tx1"/>
                        </a:solidFill>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effectLst/>
                        </a:rPr>
                        <a:t>7,82</a:t>
                      </a:r>
                      <a:endParaRPr lang="ru-RU" sz="3100" b="1" dirty="0">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effectLst/>
                        </a:rPr>
                        <a:t>18,32</a:t>
                      </a:r>
                      <a:endParaRPr lang="ru-RU" sz="3100" b="1" dirty="0">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effectLst/>
                        </a:rPr>
                        <a:t>36,18</a:t>
                      </a:r>
                      <a:endParaRPr lang="ru-RU" sz="3100" b="1" dirty="0">
                        <a:effectLst/>
                        <a:latin typeface="Calibri"/>
                        <a:ea typeface="Calibri"/>
                        <a:cs typeface="Times New Roman"/>
                      </a:endParaRPr>
                    </a:p>
                  </a:txBody>
                  <a:tcPr marL="22283" marR="22283" marT="0" marB="0"/>
                </a:tc>
                <a:tc>
                  <a:txBody>
                    <a:bodyPr/>
                    <a:lstStyle/>
                    <a:p>
                      <a:pPr algn="ctr">
                        <a:lnSpc>
                          <a:spcPct val="115000"/>
                        </a:lnSpc>
                        <a:spcAft>
                          <a:spcPts val="1000"/>
                        </a:spcAft>
                      </a:pPr>
                      <a:r>
                        <a:rPr lang="ru-RU" sz="3100" b="1" dirty="0" smtClean="0">
                          <a:effectLst/>
                        </a:rPr>
                        <a:t>35,94</a:t>
                      </a:r>
                      <a:endParaRPr lang="ru-RU" sz="3100" b="1" dirty="0">
                        <a:effectLst/>
                        <a:latin typeface="Calibri"/>
                        <a:ea typeface="Calibri"/>
                        <a:cs typeface="Times New Roman"/>
                      </a:endParaRPr>
                    </a:p>
                  </a:txBody>
                  <a:tcPr marL="22283" marR="22283" marT="0" marB="0"/>
                </a:tc>
              </a:tr>
            </a:tbl>
          </a:graphicData>
        </a:graphic>
      </p:graphicFrame>
      <p:sp>
        <p:nvSpPr>
          <p:cNvPr id="6194" name="Rectangle 1"/>
          <p:cNvSpPr>
            <a:spLocks noChangeArrowheads="1"/>
          </p:cNvSpPr>
          <p:nvPr/>
        </p:nvSpPr>
        <p:spPr bwMode="auto">
          <a:xfrm>
            <a:off x="1191869" y="3650907"/>
            <a:ext cx="207396" cy="430978"/>
          </a:xfrm>
          <a:prstGeom prst="rect">
            <a:avLst/>
          </a:prstGeom>
          <a:noFill/>
          <a:ln w="9525">
            <a:noFill/>
            <a:miter lim="800000"/>
            <a:headEnd/>
            <a:tailEnd/>
          </a:ln>
        </p:spPr>
        <p:txBody>
          <a:bodyPr wrap="none" lIns="102663" tIns="53385" rIns="102663" bIns="53385" anchor="ctr">
            <a:spAutoFit/>
          </a:bodyPr>
          <a:lstStyle/>
          <a:p>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Федеральный институт педагогических измерений</a:t>
            </a:r>
            <a:endParaRPr lang="ru-RU" dirty="0"/>
          </a:p>
        </p:txBody>
      </p:sp>
      <p:sp>
        <p:nvSpPr>
          <p:cNvPr id="2" name="Содержимое 1"/>
          <p:cNvSpPr>
            <a:spLocks noGrp="1"/>
          </p:cNvSpPr>
          <p:nvPr>
            <p:ph idx="1"/>
          </p:nvPr>
        </p:nvSpPr>
        <p:spPr/>
        <p:txBody>
          <a:bodyPr/>
          <a:lstStyle/>
          <a:p>
            <a:pPr algn="ctr">
              <a:buNone/>
            </a:pPr>
            <a:endParaRPr lang="ru-RU" sz="11500" dirty="0" smtClean="0">
              <a:hlinkClick r:id="rId2"/>
            </a:endParaRPr>
          </a:p>
          <a:p>
            <a:pPr algn="ctr">
              <a:buNone/>
            </a:pPr>
            <a:r>
              <a:rPr lang="fr-FR" sz="11500" dirty="0" smtClean="0">
                <a:hlinkClick r:id="rId2"/>
              </a:rPr>
              <a:t>http</a:t>
            </a:r>
            <a:r>
              <a:rPr lang="fr-FR" sz="11500" dirty="0">
                <a:hlinkClick r:id="rId2"/>
              </a:rPr>
              <a:t>://fipi.ru</a:t>
            </a:r>
            <a:r>
              <a:rPr lang="fr-FR" sz="11500" dirty="0" smtClean="0">
                <a:hlinkClick r:id="rId2"/>
              </a:rPr>
              <a:t>/</a:t>
            </a:r>
            <a:endParaRPr lang="ru-RU" sz="11500" dirty="0" smtClean="0"/>
          </a:p>
          <a:p>
            <a:pPr>
              <a:buNone/>
            </a:pPr>
            <a:endParaRPr lang="ru-RU" dirty="0"/>
          </a:p>
        </p:txBody>
      </p:sp>
      <p:pic>
        <p:nvPicPr>
          <p:cNvPr id="218114" name="Picture 2" descr="Главная"/>
          <p:cNvPicPr>
            <a:picLocks noChangeAspect="1" noChangeArrowheads="1"/>
          </p:cNvPicPr>
          <p:nvPr/>
        </p:nvPicPr>
        <p:blipFill>
          <a:blip r:embed="rId3" cstate="print"/>
          <a:srcRect/>
          <a:stretch>
            <a:fillRect/>
          </a:stretch>
        </p:blipFill>
        <p:spPr bwMode="auto">
          <a:xfrm>
            <a:off x="8299028" y="1044327"/>
            <a:ext cx="1690695" cy="231495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 y="-1"/>
            <a:ext cx="10693400" cy="1494616"/>
          </a:xfrm>
        </p:spPr>
        <p:txBody>
          <a:bodyPr>
            <a:normAutofit fontScale="90000"/>
          </a:bodyPr>
          <a:lstStyle/>
          <a:p>
            <a:r>
              <a:rPr lang="ru-RU" dirty="0" smtClean="0"/>
              <a:t>Открытый банк заданий ЕГЭ</a:t>
            </a:r>
            <a:br>
              <a:rPr lang="ru-RU" dirty="0" smtClean="0"/>
            </a:br>
            <a:r>
              <a:rPr lang="fr-FR" dirty="0" smtClean="0"/>
              <a:t> http://www.fipi.ru/content/otkrytyy-bank-zadaniy-ege</a:t>
            </a: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4965" y="1708929"/>
            <a:ext cx="10728365" cy="44948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cstate="print"/>
          <a:srcRect/>
          <a:stretch>
            <a:fillRect/>
          </a:stretch>
        </p:blipFill>
        <p:spPr bwMode="auto">
          <a:xfrm>
            <a:off x="4615242" y="1"/>
            <a:ext cx="6078158" cy="5513421"/>
          </a:xfrm>
          <a:prstGeom prst="rect">
            <a:avLst/>
          </a:prstGeom>
          <a:noFill/>
          <a:ln w="9525">
            <a:noFill/>
            <a:miter lim="800000"/>
            <a:headEnd/>
            <a:tailEnd/>
          </a:ln>
        </p:spPr>
      </p:pic>
      <p:pic>
        <p:nvPicPr>
          <p:cNvPr id="32771" name="Picture 2"/>
          <p:cNvPicPr>
            <a:picLocks noChangeAspect="1" noChangeArrowheads="1"/>
          </p:cNvPicPr>
          <p:nvPr/>
        </p:nvPicPr>
        <p:blipFill>
          <a:blip r:embed="rId3" cstate="print"/>
          <a:srcRect/>
          <a:stretch>
            <a:fillRect/>
          </a:stretch>
        </p:blipFill>
        <p:spPr bwMode="auto">
          <a:xfrm>
            <a:off x="0" y="2016337"/>
            <a:ext cx="6015038" cy="5544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pPr eaLnBrk="1" hangingPunct="1"/>
            <a:endParaRPr lang="ru-RU" smtClean="0"/>
          </a:p>
        </p:txBody>
      </p:sp>
      <p:pic>
        <p:nvPicPr>
          <p:cNvPr id="33795" name="Picture 3"/>
          <p:cNvPicPr>
            <a:picLocks noGrp="1" noChangeAspect="1" noChangeArrowheads="1"/>
          </p:cNvPicPr>
          <p:nvPr>
            <p:ph idx="1"/>
          </p:nvPr>
        </p:nvPicPr>
        <p:blipFill>
          <a:blip r:embed="rId2" cstate="print"/>
          <a:stretch>
            <a:fillRect/>
          </a:stretch>
        </p:blipFill>
        <p:spPr>
          <a:xfrm>
            <a:off x="1314252" y="2792413"/>
            <a:ext cx="7746227" cy="4768850"/>
          </a:xfrm>
        </p:spPr>
      </p:pic>
      <p:pic>
        <p:nvPicPr>
          <p:cNvPr id="33796" name="Picture 5"/>
          <p:cNvPicPr>
            <a:picLocks noChangeAspect="1" noChangeArrowheads="1"/>
          </p:cNvPicPr>
          <p:nvPr/>
        </p:nvPicPr>
        <p:blipFill>
          <a:blip r:embed="rId3" cstate="print"/>
          <a:srcRect/>
          <a:stretch>
            <a:fillRect/>
          </a:stretch>
        </p:blipFill>
        <p:spPr bwMode="auto">
          <a:xfrm>
            <a:off x="0" y="1"/>
            <a:ext cx="10693400" cy="4584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2"/>
          <p:cNvPicPr>
            <a:picLocks noGrp="1" noChangeAspect="1" noChangeArrowheads="1"/>
          </p:cNvPicPr>
          <p:nvPr>
            <p:ph idx="1"/>
          </p:nvPr>
        </p:nvPicPr>
        <p:blipFill>
          <a:blip r:embed="rId2" cstate="print"/>
          <a:stretch>
            <a:fillRect/>
          </a:stretch>
        </p:blipFill>
        <p:spPr>
          <a:xfrm>
            <a:off x="6550558" y="2887663"/>
            <a:ext cx="2461146" cy="3665537"/>
          </a:xfrm>
        </p:spPr>
      </p:pic>
      <p:sp>
        <p:nvSpPr>
          <p:cNvPr id="54274" name="Текст 5"/>
          <p:cNvSpPr>
            <a:spLocks noGrp="1"/>
          </p:cNvSpPr>
          <p:nvPr>
            <p:ph type="body" sz="half" idx="2"/>
          </p:nvPr>
        </p:nvSpPr>
        <p:spPr>
          <a:xfrm>
            <a:off x="334169" y="2835473"/>
            <a:ext cx="5588595" cy="1260211"/>
          </a:xfrm>
        </p:spPr>
        <p:txBody>
          <a:bodyPr/>
          <a:lstStyle/>
          <a:p>
            <a:pPr eaLnBrk="1" hangingPunct="1"/>
            <a:r>
              <a:rPr lang="en-US" sz="3700" dirty="0" smtClean="0"/>
              <a:t>http://catalog.prosv.ru/item/23175</a:t>
            </a:r>
            <a:endParaRPr sz="37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44705" y="1417737"/>
            <a:ext cx="9089390" cy="2268379"/>
          </a:xfrm>
        </p:spPr>
        <p:txBody>
          <a:bodyPr/>
          <a:lstStyle/>
          <a:p>
            <a:pPr algn="ctr" eaLnBrk="1" hangingPunct="1">
              <a:defRPr/>
            </a:pPr>
            <a:r>
              <a:rPr lang="en-US" sz="9100" dirty="0" smtClean="0"/>
              <a:t>Questions ???</a:t>
            </a:r>
            <a:endParaRPr lang="ru-RU" sz="9100" dirty="0"/>
          </a:p>
        </p:txBody>
      </p:sp>
      <p:sp>
        <p:nvSpPr>
          <p:cNvPr id="69635" name="Текст 5"/>
          <p:cNvSpPr>
            <a:spLocks noGrp="1"/>
          </p:cNvSpPr>
          <p:nvPr>
            <p:ph type="body" idx="1"/>
          </p:nvPr>
        </p:nvSpPr>
        <p:spPr>
          <a:xfrm>
            <a:off x="0" y="4647028"/>
            <a:ext cx="10693400" cy="1732789"/>
          </a:xfrm>
        </p:spPr>
        <p:txBody>
          <a:bodyPr/>
          <a:lstStyle/>
          <a:p>
            <a:pPr algn="ctr" eaLnBrk="1" hangingPunct="1"/>
            <a:r>
              <a:rPr lang="en-US" sz="5500" b="1" dirty="0" smtClean="0">
                <a:solidFill>
                  <a:srgbClr val="7030A0"/>
                </a:solidFill>
              </a:rPr>
              <a:t>tchetchil@inbox.ru</a:t>
            </a:r>
            <a:endParaRPr sz="5500" b="1" dirty="0" smtClean="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810196" y="900311"/>
            <a:ext cx="9624060" cy="775704"/>
          </a:xfrm>
        </p:spPr>
        <p:txBody>
          <a:bodyPr>
            <a:normAutofit/>
          </a:bodyPr>
          <a:lstStyle/>
          <a:p>
            <a:r>
              <a:rPr lang="ru-RU" dirty="0" smtClean="0">
                <a:solidFill>
                  <a:schemeClr val="tx1"/>
                </a:solidFill>
              </a:rPr>
              <a:t>Результаты ЕГЭ по ФЯ в РФ:</a:t>
            </a:r>
          </a:p>
        </p:txBody>
      </p:sp>
      <p:sp>
        <p:nvSpPr>
          <p:cNvPr id="7171" name="Объект 2"/>
          <p:cNvSpPr>
            <a:spLocks noGrp="1"/>
          </p:cNvSpPr>
          <p:nvPr>
            <p:ph idx="1"/>
          </p:nvPr>
        </p:nvSpPr>
        <p:spPr>
          <a:xfrm>
            <a:off x="522164" y="1908423"/>
            <a:ext cx="9358582" cy="4824536"/>
          </a:xfrm>
        </p:spPr>
        <p:txBody>
          <a:bodyPr>
            <a:normAutofit/>
          </a:bodyPr>
          <a:lstStyle/>
          <a:p>
            <a:pPr marL="85725" indent="-26988"/>
            <a:r>
              <a:rPr lang="ru-RU" sz="2400" dirty="0" smtClean="0"/>
              <a:t>Средний тестовый балл в 2018 г. составил 76,86 (в 2017 г. – 75,89, в 2016 г. – 73,62). </a:t>
            </a:r>
          </a:p>
          <a:p>
            <a:pPr marL="85725" indent="-26988"/>
            <a:r>
              <a:rPr lang="ru-RU" sz="2400" dirty="0" smtClean="0"/>
              <a:t>Доля не набравших минимальный балл в 2018 г. составила 0,36% (в 2017 г. – 0,43%, в 2016 г. – 1,25%). </a:t>
            </a:r>
          </a:p>
          <a:p>
            <a:pPr marL="85725" indent="-26988"/>
            <a:r>
              <a:rPr lang="ru-RU" sz="2400" dirty="0" smtClean="0"/>
              <a:t>Доля </a:t>
            </a:r>
            <a:r>
              <a:rPr lang="ru-RU" sz="2400" dirty="0" err="1" smtClean="0"/>
              <a:t>высокобалльников</a:t>
            </a:r>
            <a:r>
              <a:rPr lang="ru-RU" sz="2400" dirty="0" smtClean="0"/>
              <a:t> : в 2018 г. – 52,86%, (в 2017 г. – 50,81%, в 2016 г. – 42,31%.) </a:t>
            </a:r>
          </a:p>
          <a:p>
            <a:pPr marL="85725" indent="-26988"/>
            <a:r>
              <a:rPr lang="ru-RU" sz="2400" dirty="0" smtClean="0"/>
              <a:t>В ЕГЭ 2018 г. 3 </a:t>
            </a:r>
            <a:r>
              <a:rPr lang="ru-RU" sz="2400" dirty="0" err="1" smtClean="0"/>
              <a:t>стобалльника</a:t>
            </a:r>
            <a:r>
              <a:rPr lang="ru-RU" sz="2400" dirty="0" smtClean="0"/>
              <a:t> (в 2017 – 0, в 2016 г. – 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172" y="828303"/>
            <a:ext cx="9624060" cy="576064"/>
          </a:xfrm>
        </p:spPr>
        <p:txBody>
          <a:bodyPr>
            <a:normAutofit fontScale="90000"/>
          </a:bodyPr>
          <a:lstStyle/>
          <a:p>
            <a:r>
              <a:rPr lang="ru-RU" dirty="0" smtClean="0"/>
              <a:t>ЕГЭ 2018 г. в Орловской области:</a:t>
            </a:r>
            <a:endParaRPr lang="ru-RU" dirty="0"/>
          </a:p>
        </p:txBody>
      </p:sp>
      <p:sp>
        <p:nvSpPr>
          <p:cNvPr id="3" name="Содержимое 2"/>
          <p:cNvSpPr>
            <a:spLocks noGrp="1"/>
          </p:cNvSpPr>
          <p:nvPr>
            <p:ph idx="1"/>
          </p:nvPr>
        </p:nvSpPr>
        <p:spPr>
          <a:xfrm>
            <a:off x="522164" y="1692399"/>
            <a:ext cx="9624060" cy="4768637"/>
          </a:xfrm>
        </p:spPr>
        <p:txBody>
          <a:bodyPr>
            <a:normAutofit/>
          </a:bodyPr>
          <a:lstStyle/>
          <a:p>
            <a:pPr marL="26988" indent="-26988" algn="just"/>
            <a:r>
              <a:rPr lang="ru-RU" sz="2400" dirty="0" smtClean="0"/>
              <a:t>В ЕГЭ по французскому языку в 2018 году приняли участие 5 человек. Все они – представители общеобразовательных организаций г. Орла. В то же время в 2017 году количество участников ЕГЭ составило 3 человека, а в 2016 году – 10 человек. Приходится констатировать небольшое количество участников ЕГЭ по французскому языку в 2018 и 2017 годах по сравнению с предыдущими периодами.</a:t>
            </a: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172" y="828303"/>
            <a:ext cx="9624060" cy="576064"/>
          </a:xfrm>
        </p:spPr>
        <p:txBody>
          <a:bodyPr>
            <a:normAutofit fontScale="90000"/>
          </a:bodyPr>
          <a:lstStyle/>
          <a:p>
            <a:r>
              <a:rPr lang="ru-RU" dirty="0" smtClean="0"/>
              <a:t>ЕГЭ 2018 г. в Орловской области:</a:t>
            </a:r>
            <a:endParaRPr lang="ru-RU" dirty="0"/>
          </a:p>
        </p:txBody>
      </p:sp>
      <p:sp>
        <p:nvSpPr>
          <p:cNvPr id="3" name="Содержимое 2"/>
          <p:cNvSpPr>
            <a:spLocks noGrp="1"/>
          </p:cNvSpPr>
          <p:nvPr>
            <p:ph idx="1"/>
          </p:nvPr>
        </p:nvSpPr>
        <p:spPr>
          <a:xfrm>
            <a:off x="522164" y="1692399"/>
            <a:ext cx="9624060" cy="4768637"/>
          </a:xfrm>
        </p:spPr>
        <p:txBody>
          <a:bodyPr>
            <a:normAutofit/>
          </a:bodyPr>
          <a:lstStyle/>
          <a:p>
            <a:pPr marL="26988" indent="-26988" algn="just"/>
            <a:r>
              <a:rPr lang="ru-RU" dirty="0" smtClean="0"/>
              <a:t>В </a:t>
            </a:r>
            <a:r>
              <a:rPr lang="ru-RU" sz="2400" dirty="0" smtClean="0"/>
              <a:t>2018 году средний тестовый балл по французскому языку составил 67 баллов, что несколько ниже результатов 2017 года (75 баллов), но выше результатов 2016 года (65,1 балла). Данные результаты могут свидетельствовать о достаточно хорошем уровне подготовки обучающихся к ЕГЭ по французскому языку, а также о том, что экзамен по французскому языку выбрали только наиболее подготовленные по данному предмету учащиеся.</a:t>
            </a:r>
            <a:endParaRPr lang="ru-RU"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164" y="684287"/>
            <a:ext cx="9624060" cy="1176196"/>
          </a:xfrm>
        </p:spPr>
        <p:txBody>
          <a:bodyPr>
            <a:normAutofit/>
          </a:bodyPr>
          <a:lstStyle/>
          <a:p>
            <a:r>
              <a:rPr lang="ru-RU" dirty="0" smtClean="0"/>
              <a:t>ЕГЭ 2018 г. в Орловской области:</a:t>
            </a:r>
            <a:endParaRPr lang="ru-RU" dirty="0"/>
          </a:p>
        </p:txBody>
      </p:sp>
      <p:graphicFrame>
        <p:nvGraphicFramePr>
          <p:cNvPr id="6" name="Содержимое 5"/>
          <p:cNvGraphicFramePr>
            <a:graphicFrameLocks noGrp="1"/>
          </p:cNvGraphicFramePr>
          <p:nvPr>
            <p:ph idx="1"/>
          </p:nvPr>
        </p:nvGraphicFramePr>
        <p:xfrm>
          <a:off x="954212" y="1548383"/>
          <a:ext cx="8796338" cy="39481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234132" y="900311"/>
            <a:ext cx="10255844" cy="648072"/>
          </a:xfrm>
        </p:spPr>
        <p:txBody>
          <a:bodyPr>
            <a:noAutofit/>
          </a:bodyPr>
          <a:lstStyle/>
          <a:p>
            <a:r>
              <a:rPr lang="ru-RU" dirty="0" smtClean="0">
                <a:solidFill>
                  <a:schemeClr val="tx1"/>
                </a:solidFill>
              </a:rPr>
              <a:t>Выполнение видов речевой деятельности в АЯ</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602284" y="1764407"/>
            <a:ext cx="7373942" cy="3948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352157" y="540271"/>
            <a:ext cx="10341243" cy="1124074"/>
          </a:xfrm>
        </p:spPr>
        <p:txBody>
          <a:bodyPr>
            <a:normAutofit fontScale="90000"/>
          </a:bodyPr>
          <a:lstStyle/>
          <a:p>
            <a:r>
              <a:rPr lang="ru-RU" sz="3600" dirty="0" smtClean="0">
                <a:solidFill>
                  <a:schemeClr val="tx1"/>
                </a:solidFill>
              </a:rPr>
              <a:t>Выполнение видов речевой деятельности в ФЯ</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1962324" y="1620391"/>
            <a:ext cx="6594746" cy="3948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TF00001207</Template>
  <TotalTime>1146</TotalTime>
  <Words>1632</Words>
  <Application>Microsoft Office PowerPoint</Application>
  <PresentationFormat>Произвольный</PresentationFormat>
  <Paragraphs>112</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Angles</vt:lpstr>
      <vt:lpstr> Особенности подготовки учащихся  к успешной сдаче ЕГЭ  по французскому языку  </vt:lpstr>
      <vt:lpstr>В ЕГЭ по иностранным языкам в 2018 в РФ в основном периоде участвовало:</vt:lpstr>
      <vt:lpstr>Результаты ЕГЭ по АЯ в РФ:</vt:lpstr>
      <vt:lpstr>Результаты ЕГЭ по ФЯ в РФ:</vt:lpstr>
      <vt:lpstr>ЕГЭ 2018 г. в Орловской области:</vt:lpstr>
      <vt:lpstr>ЕГЭ 2018 г. в Орловской области:</vt:lpstr>
      <vt:lpstr>ЕГЭ 2018 г. в Орловской области:</vt:lpstr>
      <vt:lpstr>Выполнение видов речевой деятельности в АЯ</vt:lpstr>
      <vt:lpstr>Выполнение видов речевой деятельности в ФЯ</vt:lpstr>
      <vt:lpstr>ОСНОВНЫЕ ВЫВОДЫ ПО ВЫПОЛНЕНИЮ ЗАДАНИЙ</vt:lpstr>
      <vt:lpstr>ОСНОВНЫЕ ВЫВОДЫ ПО ВЫПОЛНЕНИЮ ЗАДАНИЙ</vt:lpstr>
      <vt:lpstr>ОСНОВНЫЕ ВЫВОДЫ ПО ВЫПОЛНЕНИЮ ЗАДАНИЙ</vt:lpstr>
      <vt:lpstr>ОСНОВНЫЕ ВЫВОДЫ ПО ВЫПОЛНЕНИЮ ЗАДАНИЙ</vt:lpstr>
      <vt:lpstr>Изменений в структуре и содержании КИМ ЕГЭ по иностранным языкам в 2018 г. ПО СРАВНЕНИЮ С 2017 Г. НЕ БЫЛО.</vt:lpstr>
      <vt:lpstr>ИзменениЯ в структуре и содержании КИМ ЕГЭ по иностранным языкам в 2019 г.:</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Федеральный институт педагогических измерений</vt:lpstr>
      <vt:lpstr>Открытый банк заданий ЕГЭ  http://www.fipi.ru/content/otkrytyy-bank-zadaniy-ege</vt:lpstr>
      <vt:lpstr>Слайд 32</vt:lpstr>
      <vt:lpstr>Слайд 33</vt:lpstr>
      <vt:lpstr>Слайд 34</vt:lpstr>
      <vt:lpstr>Questions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А.П. Чечиль</cp:lastModifiedBy>
  <cp:revision>130</cp:revision>
  <cp:lastPrinted>2016-07-11T11:59:03Z</cp:lastPrinted>
  <dcterms:created xsi:type="dcterms:W3CDTF">2017-02-28T01:46:20Z</dcterms:created>
  <dcterms:modified xsi:type="dcterms:W3CDTF">2019-01-15T08:01:09Z</dcterms:modified>
</cp:coreProperties>
</file>