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257"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259" r:id="rId45"/>
    <p:sldId id="260" r:id="rId46"/>
    <p:sldId id="261" r:id="rId47"/>
    <p:sldId id="262" r:id="rId48"/>
    <p:sldId id="266" r:id="rId49"/>
    <p:sldId id="267" r:id="rId50"/>
    <p:sldId id="268" r:id="rId51"/>
    <p:sldId id="269" r:id="rId52"/>
    <p:sldId id="270" r:id="rId53"/>
    <p:sldId id="263" r:id="rId54"/>
    <p:sldId id="264" r:id="rId55"/>
    <p:sldId id="265"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57;&#1077;&#1088;&#1075;&#1077;&#1081;\Desktop\&#1086;&#1090;&#1095;&#1077;&#1090;%202018\&#1060;&#1080;&#1079;&#1080;&#1082;&#1072;%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ru-RU" sz="2400" b="1" i="0" baseline="0">
                <a:effectLst/>
              </a:rPr>
              <a:t>Распределение участников ЕГЭ </a:t>
            </a:r>
            <a:endParaRPr lang="en-US" sz="2400" b="1" i="0" baseline="0">
              <a:effectLst/>
            </a:endParaRPr>
          </a:p>
          <a:p>
            <a:pPr>
              <a:defRPr sz="2400" b="1" i="0" u="none" strike="noStrike" kern="1200" spc="0" baseline="0">
                <a:solidFill>
                  <a:schemeClr val="tx1">
                    <a:lumMod val="65000"/>
                    <a:lumOff val="35000"/>
                  </a:schemeClr>
                </a:solidFill>
                <a:latin typeface="+mn-lt"/>
                <a:ea typeface="+mn-ea"/>
                <a:cs typeface="+mn-cs"/>
              </a:defRPr>
            </a:pPr>
            <a:r>
              <a:rPr lang="ru-RU" sz="2400" b="1" i="0" baseline="0">
                <a:effectLst/>
              </a:rPr>
              <a:t>по физике по тестовым баллам в 201</a:t>
            </a:r>
            <a:r>
              <a:rPr lang="en-US" sz="2400" b="1" i="0" baseline="0">
                <a:effectLst/>
              </a:rPr>
              <a:t>8</a:t>
            </a:r>
            <a:r>
              <a:rPr lang="ru-RU" sz="2400" b="1" i="0" baseline="0">
                <a:effectLst/>
              </a:rPr>
              <a:t> г.</a:t>
            </a:r>
            <a:endParaRPr lang="ru-RU" sz="2400" b="1">
              <a:effectLst/>
            </a:endParaRPr>
          </a:p>
        </c:rich>
      </c:tx>
      <c:layout/>
      <c:spPr>
        <a:noFill/>
        <a:ln>
          <a:noFill/>
        </a:ln>
        <a:effectLst/>
      </c:spPr>
    </c:title>
    <c:plotArea>
      <c:layout>
        <c:manualLayout>
          <c:layoutTarget val="inner"/>
          <c:xMode val="edge"/>
          <c:yMode val="edge"/>
          <c:x val="2.8352311136804011E-2"/>
          <c:y val="0.19375426539908269"/>
          <c:w val="0.94773320855121568"/>
          <c:h val="0.71445723202472478"/>
        </c:manualLayout>
      </c:layout>
      <c:barChart>
        <c:barDir val="col"/>
        <c:grouping val="clustered"/>
        <c:ser>
          <c:idx val="0"/>
          <c:order val="0"/>
          <c:tx>
            <c:strRef>
              <c:f>'2018 год'!$A$62</c:f>
              <c:strCache>
                <c:ptCount val="1"/>
                <c:pt idx="0">
                  <c:v>Кол-во участников</c:v>
                </c:pt>
              </c:strCache>
            </c:strRef>
          </c:tx>
          <c:spPr>
            <a:solidFill>
              <a:schemeClr val="accent1"/>
            </a:solidFill>
            <a:ln>
              <a:noFill/>
            </a:ln>
            <a:effectLst/>
          </c:spPr>
          <c:cat>
            <c:numRef>
              <c:f>'2018 год'!$B$63:$AR$63</c:f>
              <c:numCache>
                <c:formatCode>General</c:formatCode>
                <c:ptCount val="43"/>
                <c:pt idx="0">
                  <c:v>20</c:v>
                </c:pt>
                <c:pt idx="1">
                  <c:v>23</c:v>
                </c:pt>
                <c:pt idx="2">
                  <c:v>30</c:v>
                </c:pt>
                <c:pt idx="3">
                  <c:v>33</c:v>
                </c:pt>
                <c:pt idx="4">
                  <c:v>36</c:v>
                </c:pt>
                <c:pt idx="5">
                  <c:v>38</c:v>
                </c:pt>
                <c:pt idx="6">
                  <c:v>39</c:v>
                </c:pt>
                <c:pt idx="7">
                  <c:v>40</c:v>
                </c:pt>
                <c:pt idx="8">
                  <c:v>41</c:v>
                </c:pt>
                <c:pt idx="9">
                  <c:v>42</c:v>
                </c:pt>
                <c:pt idx="10">
                  <c:v>44</c:v>
                </c:pt>
                <c:pt idx="11">
                  <c:v>45</c:v>
                </c:pt>
                <c:pt idx="12">
                  <c:v>46</c:v>
                </c:pt>
                <c:pt idx="13">
                  <c:v>47</c:v>
                </c:pt>
                <c:pt idx="14">
                  <c:v>48</c:v>
                </c:pt>
                <c:pt idx="15">
                  <c:v>49</c:v>
                </c:pt>
                <c:pt idx="16">
                  <c:v>51</c:v>
                </c:pt>
                <c:pt idx="17">
                  <c:v>52</c:v>
                </c:pt>
                <c:pt idx="18">
                  <c:v>53</c:v>
                </c:pt>
                <c:pt idx="19">
                  <c:v>54</c:v>
                </c:pt>
                <c:pt idx="20">
                  <c:v>55</c:v>
                </c:pt>
                <c:pt idx="21">
                  <c:v>57</c:v>
                </c:pt>
                <c:pt idx="22">
                  <c:v>58</c:v>
                </c:pt>
                <c:pt idx="23">
                  <c:v>59</c:v>
                </c:pt>
                <c:pt idx="24">
                  <c:v>60</c:v>
                </c:pt>
                <c:pt idx="25">
                  <c:v>61</c:v>
                </c:pt>
                <c:pt idx="26">
                  <c:v>62</c:v>
                </c:pt>
                <c:pt idx="27">
                  <c:v>64</c:v>
                </c:pt>
                <c:pt idx="28">
                  <c:v>66</c:v>
                </c:pt>
                <c:pt idx="29">
                  <c:v>68</c:v>
                </c:pt>
                <c:pt idx="30">
                  <c:v>70</c:v>
                </c:pt>
                <c:pt idx="31">
                  <c:v>72</c:v>
                </c:pt>
                <c:pt idx="32">
                  <c:v>74</c:v>
                </c:pt>
                <c:pt idx="33">
                  <c:v>76</c:v>
                </c:pt>
                <c:pt idx="34">
                  <c:v>78</c:v>
                </c:pt>
                <c:pt idx="35">
                  <c:v>80</c:v>
                </c:pt>
                <c:pt idx="36">
                  <c:v>82</c:v>
                </c:pt>
                <c:pt idx="37">
                  <c:v>84</c:v>
                </c:pt>
                <c:pt idx="38">
                  <c:v>86</c:v>
                </c:pt>
                <c:pt idx="39">
                  <c:v>88</c:v>
                </c:pt>
                <c:pt idx="40">
                  <c:v>90</c:v>
                </c:pt>
                <c:pt idx="41">
                  <c:v>92</c:v>
                </c:pt>
                <c:pt idx="42">
                  <c:v>96</c:v>
                </c:pt>
              </c:numCache>
            </c:numRef>
          </c:cat>
          <c:val>
            <c:numRef>
              <c:f>'2018 год'!$B$62:$AR$62</c:f>
              <c:numCache>
                <c:formatCode>General</c:formatCode>
                <c:ptCount val="43"/>
                <c:pt idx="0">
                  <c:v>1</c:v>
                </c:pt>
                <c:pt idx="1">
                  <c:v>1</c:v>
                </c:pt>
                <c:pt idx="2">
                  <c:v>7</c:v>
                </c:pt>
                <c:pt idx="3">
                  <c:v>7</c:v>
                </c:pt>
                <c:pt idx="4">
                  <c:v>7</c:v>
                </c:pt>
                <c:pt idx="5">
                  <c:v>5</c:v>
                </c:pt>
                <c:pt idx="6">
                  <c:v>18</c:v>
                </c:pt>
                <c:pt idx="7">
                  <c:v>22</c:v>
                </c:pt>
                <c:pt idx="8">
                  <c:v>30</c:v>
                </c:pt>
                <c:pt idx="9">
                  <c:v>20</c:v>
                </c:pt>
                <c:pt idx="10">
                  <c:v>28</c:v>
                </c:pt>
                <c:pt idx="11">
                  <c:v>30</c:v>
                </c:pt>
                <c:pt idx="12">
                  <c:v>29</c:v>
                </c:pt>
                <c:pt idx="13">
                  <c:v>31</c:v>
                </c:pt>
                <c:pt idx="14">
                  <c:v>26</c:v>
                </c:pt>
                <c:pt idx="15">
                  <c:v>34</c:v>
                </c:pt>
                <c:pt idx="16">
                  <c:v>31</c:v>
                </c:pt>
                <c:pt idx="17">
                  <c:v>29</c:v>
                </c:pt>
                <c:pt idx="18">
                  <c:v>25</c:v>
                </c:pt>
                <c:pt idx="19">
                  <c:v>18</c:v>
                </c:pt>
                <c:pt idx="20">
                  <c:v>30</c:v>
                </c:pt>
                <c:pt idx="21">
                  <c:v>30</c:v>
                </c:pt>
                <c:pt idx="22">
                  <c:v>28</c:v>
                </c:pt>
                <c:pt idx="23">
                  <c:v>16</c:v>
                </c:pt>
                <c:pt idx="24">
                  <c:v>14</c:v>
                </c:pt>
                <c:pt idx="25">
                  <c:v>22</c:v>
                </c:pt>
                <c:pt idx="26">
                  <c:v>19</c:v>
                </c:pt>
                <c:pt idx="27">
                  <c:v>18</c:v>
                </c:pt>
                <c:pt idx="28">
                  <c:v>21</c:v>
                </c:pt>
                <c:pt idx="29">
                  <c:v>17</c:v>
                </c:pt>
                <c:pt idx="30">
                  <c:v>17</c:v>
                </c:pt>
                <c:pt idx="31">
                  <c:v>9</c:v>
                </c:pt>
                <c:pt idx="32">
                  <c:v>9</c:v>
                </c:pt>
                <c:pt idx="33">
                  <c:v>7</c:v>
                </c:pt>
                <c:pt idx="34">
                  <c:v>10</c:v>
                </c:pt>
                <c:pt idx="35">
                  <c:v>6</c:v>
                </c:pt>
                <c:pt idx="36">
                  <c:v>4</c:v>
                </c:pt>
                <c:pt idx="37">
                  <c:v>5</c:v>
                </c:pt>
                <c:pt idx="38">
                  <c:v>4</c:v>
                </c:pt>
                <c:pt idx="39">
                  <c:v>3</c:v>
                </c:pt>
                <c:pt idx="40">
                  <c:v>3</c:v>
                </c:pt>
                <c:pt idx="41">
                  <c:v>3</c:v>
                </c:pt>
                <c:pt idx="42">
                  <c:v>1</c:v>
                </c:pt>
              </c:numCache>
            </c:numRef>
          </c:val>
          <c:extLst xmlns:c16r2="http://schemas.microsoft.com/office/drawing/2015/06/chart">
            <c:ext xmlns:c16="http://schemas.microsoft.com/office/drawing/2014/chart" uri="{C3380CC4-5D6E-409C-BE32-E72D297353CC}">
              <c16:uniqueId val="{00000000-4731-448D-9D0A-DB7C99971062}"/>
            </c:ext>
          </c:extLst>
        </c:ser>
        <c:gapWidth val="219"/>
        <c:overlap val="-27"/>
        <c:axId val="82122240"/>
        <c:axId val="82123776"/>
      </c:barChart>
      <c:catAx>
        <c:axId val="82122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2123776"/>
        <c:crosses val="autoZero"/>
        <c:auto val="1"/>
        <c:lblAlgn val="ctr"/>
        <c:lblOffset val="100"/>
      </c:catAx>
      <c:valAx>
        <c:axId val="821237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212224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57952-DD03-40D9-87FF-8B644A0BECEA}" type="datetimeFigureOut">
              <a:rPr lang="ru-RU" smtClean="0"/>
              <a:pPr/>
              <a:t>24.01.2019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2C7BE-13B1-45F3-B7CD-32B845C2F8F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052C7BE-13B1-45F3-B7CD-32B845C2F8F2}"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 xmlns:p14="http://schemas.microsoft.com/office/powerpoint/2010/main" val="209269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796D9F-B680-44B0-93A3-AC391EAD74BB}" type="datetimeFigureOut">
              <a:rPr lang="ru-RU" smtClean="0"/>
              <a:pPr/>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D177DA-CA02-47F1-B18B-B16AA00920A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6D9F-B680-44B0-93A3-AC391EAD74BB}" type="datetimeFigureOut">
              <a:rPr lang="ru-RU" smtClean="0"/>
              <a:pPr/>
              <a:t>24.01.2019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177DA-CA02-47F1-B18B-B16AA00920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1072;&#1089;&#1090;&#1088;&#1086;&#1085;&#1086;&#1084;&#1080;&#1103;%20&#1074;%20&#1086;&#1090;&#1082;&#1088;&#1099;&#1090;&#1099;&#1080;&#774;%20&#1073;&#1072;&#1085;&#1082;.docx"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1058;&#1088;&#1077;&#1085;_&#1074;&#1072;&#1088;/&#1042;&#1072;&#1088;&#1080;&#1072;&#1085;&#1090;%201.docx"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Рекомендации по подготовке к ЕГЭ-2019</a:t>
            </a:r>
            <a:endParaRPr lang="ru-RU" b="1"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956376" cy="1143000"/>
          </a:xfrm>
        </p:spPr>
        <p:txBody>
          <a:bodyPr>
            <a:normAutofit/>
          </a:bodyPr>
          <a:lstStyle/>
          <a:p>
            <a:r>
              <a:rPr lang="ru-RU" sz="3600" dirty="0" smtClean="0">
                <a:solidFill>
                  <a:schemeClr val="bg1"/>
                </a:solidFill>
              </a:rPr>
              <a:t>Изменения в справочных данных</a:t>
            </a:r>
            <a:endParaRPr lang="ru-RU" sz="36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132856"/>
            <a:ext cx="6715125" cy="188595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4509120"/>
            <a:ext cx="6686550" cy="105727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5666256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8680"/>
            <a:ext cx="7427168" cy="650336"/>
          </a:xfrm>
        </p:spPr>
        <p:txBody>
          <a:bodyPr>
            <a:normAutofit fontScale="90000"/>
          </a:bodyPr>
          <a:lstStyle/>
          <a:p>
            <a:r>
              <a:rPr lang="ru-RU" sz="3200" b="1" dirty="0" smtClean="0">
                <a:solidFill>
                  <a:schemeClr val="bg1"/>
                </a:solidFill>
              </a:rPr>
              <a:t>Расширение содержания отдельных линий</a:t>
            </a:r>
            <a:endParaRPr lang="ru-RU" sz="3200" b="1" dirty="0">
              <a:solidFill>
                <a:schemeClr val="bg1"/>
              </a:solidFill>
            </a:endParaRPr>
          </a:p>
        </p:txBody>
      </p:sp>
      <p:sp>
        <p:nvSpPr>
          <p:cNvPr id="3" name="Объект 2"/>
          <p:cNvSpPr>
            <a:spLocks noGrp="1"/>
          </p:cNvSpPr>
          <p:nvPr>
            <p:ph idx="1"/>
          </p:nvPr>
        </p:nvSpPr>
        <p:spPr>
          <a:xfrm>
            <a:off x="457200" y="1340768"/>
            <a:ext cx="8229600" cy="4983832"/>
          </a:xfrm>
        </p:spPr>
        <p:txBody>
          <a:bodyPr>
            <a:normAutofit fontScale="85000" lnSpcReduction="20000"/>
          </a:bodyPr>
          <a:lstStyle/>
          <a:p>
            <a:pPr indent="0" algn="just">
              <a:lnSpc>
                <a:spcPct val="107000"/>
              </a:lnSpc>
              <a:spcAft>
                <a:spcPts val="0"/>
              </a:spcAft>
              <a:buNone/>
            </a:pPr>
            <a:r>
              <a:rPr lang="ru-RU" sz="2800" dirty="0">
                <a:solidFill>
                  <a:srgbClr val="00000A"/>
                </a:solidFill>
                <a:latin typeface="Times New Roman"/>
                <a:ea typeface="Times New Roman"/>
                <a:cs typeface="Times New Roman"/>
              </a:rPr>
              <a:t>Добавляются следующие элементы содержания:</a:t>
            </a:r>
            <a:endParaRPr lang="ru-RU" sz="2400" dirty="0">
              <a:latin typeface="Calibri"/>
              <a:ea typeface="Calibri"/>
              <a:cs typeface="Times New Roman"/>
            </a:endParaRPr>
          </a:p>
          <a:p>
            <a:pPr marL="342900" lvl="0" indent="-342900" algn="just">
              <a:lnSpc>
                <a:spcPct val="107000"/>
              </a:lnSpc>
              <a:spcAft>
                <a:spcPts val="0"/>
              </a:spcAft>
              <a:buFont typeface="Symbol"/>
              <a:buChar char=""/>
            </a:pPr>
            <a:r>
              <a:rPr lang="ru-RU" sz="2800" b="1" dirty="0">
                <a:solidFill>
                  <a:srgbClr val="00000A"/>
                </a:solidFill>
                <a:latin typeface="Times New Roman"/>
                <a:ea typeface="Times New Roman"/>
                <a:cs typeface="Times New Roman"/>
              </a:rPr>
              <a:t>З</a:t>
            </a:r>
            <a:r>
              <a:rPr lang="ru-RU" sz="2800" b="1" dirty="0" smtClean="0">
                <a:solidFill>
                  <a:srgbClr val="00000A"/>
                </a:solidFill>
                <a:latin typeface="Times New Roman"/>
                <a:ea typeface="Times New Roman"/>
                <a:cs typeface="Times New Roman"/>
              </a:rPr>
              <a:t>адание </a:t>
            </a:r>
            <a:r>
              <a:rPr lang="ru-RU" sz="2800" b="1" dirty="0">
                <a:solidFill>
                  <a:srgbClr val="00000A"/>
                </a:solidFill>
                <a:latin typeface="Times New Roman"/>
                <a:ea typeface="Times New Roman"/>
                <a:cs typeface="Times New Roman"/>
              </a:rPr>
              <a:t>4 </a:t>
            </a:r>
            <a:r>
              <a:rPr lang="ru-RU" sz="2800" dirty="0">
                <a:solidFill>
                  <a:srgbClr val="00000A"/>
                </a:solidFill>
                <a:latin typeface="Times New Roman"/>
                <a:ea typeface="Times New Roman"/>
                <a:cs typeface="Times New Roman"/>
              </a:rPr>
              <a:t>– момент силы относительно оси вращения и кинематическое описание гармонических колебаний. </a:t>
            </a:r>
            <a:endParaRPr lang="ru-RU" sz="2400" dirty="0">
              <a:latin typeface="Calibri"/>
              <a:ea typeface="Calibri"/>
              <a:cs typeface="Times New Roman"/>
            </a:endParaRPr>
          </a:p>
          <a:p>
            <a:pPr marL="342900" lvl="0" indent="-342900" algn="just">
              <a:lnSpc>
                <a:spcPct val="107000"/>
              </a:lnSpc>
              <a:spcAft>
                <a:spcPts val="0"/>
              </a:spcAft>
              <a:buFont typeface="Symbol"/>
              <a:buChar char=""/>
            </a:pPr>
            <a:r>
              <a:rPr lang="ru-RU" sz="2800" b="1" dirty="0">
                <a:solidFill>
                  <a:srgbClr val="00000A"/>
                </a:solidFill>
                <a:latin typeface="Times New Roman"/>
                <a:ea typeface="Times New Roman"/>
                <a:cs typeface="Times New Roman"/>
              </a:rPr>
              <a:t>З</a:t>
            </a:r>
            <a:r>
              <a:rPr lang="ru-RU" sz="2800" b="1" dirty="0" smtClean="0">
                <a:solidFill>
                  <a:srgbClr val="00000A"/>
                </a:solidFill>
                <a:latin typeface="Times New Roman"/>
                <a:ea typeface="Times New Roman"/>
                <a:cs typeface="Times New Roman"/>
              </a:rPr>
              <a:t>адание </a:t>
            </a:r>
            <a:r>
              <a:rPr lang="ru-RU" sz="2800" b="1" dirty="0">
                <a:solidFill>
                  <a:srgbClr val="00000A"/>
                </a:solidFill>
                <a:latin typeface="Times New Roman"/>
                <a:ea typeface="Times New Roman"/>
                <a:cs typeface="Times New Roman"/>
              </a:rPr>
              <a:t>10 </a:t>
            </a:r>
            <a:r>
              <a:rPr lang="ru-RU" sz="2800" dirty="0">
                <a:solidFill>
                  <a:srgbClr val="00000A"/>
                </a:solidFill>
                <a:latin typeface="Times New Roman"/>
                <a:ea typeface="Times New Roman"/>
                <a:cs typeface="Times New Roman"/>
              </a:rPr>
              <a:t>– тепловое равновесие и температура, внутренняя энергия одноатомного идеального газа.</a:t>
            </a:r>
            <a:endParaRPr lang="ru-RU" sz="2400" dirty="0">
              <a:latin typeface="Calibri"/>
              <a:ea typeface="Calibri"/>
              <a:cs typeface="Times New Roman"/>
            </a:endParaRPr>
          </a:p>
          <a:p>
            <a:pPr marL="342900" lvl="0" indent="-342900" algn="just">
              <a:lnSpc>
                <a:spcPct val="107000"/>
              </a:lnSpc>
              <a:spcAft>
                <a:spcPts val="0"/>
              </a:spcAft>
              <a:buFont typeface="Symbol"/>
              <a:buChar char=""/>
            </a:pPr>
            <a:r>
              <a:rPr lang="ru-RU" sz="2800" dirty="0">
                <a:solidFill>
                  <a:srgbClr val="00000A"/>
                </a:solidFill>
                <a:latin typeface="Times New Roman"/>
                <a:ea typeface="Times New Roman"/>
                <a:cs typeface="Times New Roman"/>
              </a:rPr>
              <a:t>З</a:t>
            </a:r>
            <a:r>
              <a:rPr lang="ru-RU" sz="2800" b="1" dirty="0" smtClean="0">
                <a:solidFill>
                  <a:srgbClr val="00000A"/>
                </a:solidFill>
                <a:latin typeface="Times New Roman"/>
                <a:ea typeface="Times New Roman"/>
                <a:cs typeface="Times New Roman"/>
              </a:rPr>
              <a:t>адание </a:t>
            </a:r>
            <a:r>
              <a:rPr lang="ru-RU" sz="2800" b="1" dirty="0">
                <a:solidFill>
                  <a:srgbClr val="00000A"/>
                </a:solidFill>
                <a:latin typeface="Times New Roman"/>
                <a:ea typeface="Times New Roman"/>
                <a:cs typeface="Times New Roman"/>
              </a:rPr>
              <a:t>13 </a:t>
            </a:r>
            <a:r>
              <a:rPr lang="ru-RU" sz="2800" dirty="0">
                <a:solidFill>
                  <a:srgbClr val="00000A"/>
                </a:solidFill>
                <a:latin typeface="Times New Roman"/>
                <a:ea typeface="Times New Roman"/>
                <a:cs typeface="Times New Roman"/>
              </a:rPr>
              <a:t>– направление кулоновских сил.</a:t>
            </a:r>
            <a:endParaRPr lang="ru-RU" sz="2400" dirty="0">
              <a:latin typeface="Calibri"/>
              <a:ea typeface="Calibri"/>
              <a:cs typeface="Times New Roman"/>
            </a:endParaRPr>
          </a:p>
          <a:p>
            <a:pPr marL="342900" lvl="0" indent="-342900" algn="just">
              <a:lnSpc>
                <a:spcPct val="107000"/>
              </a:lnSpc>
              <a:spcAft>
                <a:spcPts val="0"/>
              </a:spcAft>
              <a:buFont typeface="Symbol"/>
              <a:buChar char=""/>
            </a:pPr>
            <a:r>
              <a:rPr lang="ru-RU" sz="2800" dirty="0">
                <a:solidFill>
                  <a:srgbClr val="00000A"/>
                </a:solidFill>
                <a:latin typeface="Times New Roman"/>
                <a:ea typeface="Times New Roman"/>
                <a:cs typeface="Times New Roman"/>
              </a:rPr>
              <a:t>З</a:t>
            </a:r>
            <a:r>
              <a:rPr lang="ru-RU" sz="2800" b="1" dirty="0" smtClean="0">
                <a:solidFill>
                  <a:srgbClr val="00000A"/>
                </a:solidFill>
                <a:latin typeface="Times New Roman"/>
                <a:ea typeface="Times New Roman"/>
                <a:cs typeface="Times New Roman"/>
              </a:rPr>
              <a:t>адание </a:t>
            </a:r>
            <a:r>
              <a:rPr lang="ru-RU" sz="2800" b="1" dirty="0">
                <a:solidFill>
                  <a:srgbClr val="00000A"/>
                </a:solidFill>
                <a:latin typeface="Times New Roman"/>
                <a:ea typeface="Times New Roman"/>
                <a:cs typeface="Times New Roman"/>
              </a:rPr>
              <a:t>14 </a:t>
            </a:r>
            <a:r>
              <a:rPr lang="ru-RU" sz="2800" dirty="0">
                <a:solidFill>
                  <a:srgbClr val="00000A"/>
                </a:solidFill>
                <a:latin typeface="Times New Roman"/>
                <a:ea typeface="Times New Roman"/>
                <a:cs typeface="Times New Roman"/>
              </a:rPr>
              <a:t>– закон сохранения электрического заряда </a:t>
            </a:r>
            <a:r>
              <a:rPr lang="ru-RU" sz="2800" dirty="0">
                <a:latin typeface="Times New Roman"/>
                <a:ea typeface="Times New Roman"/>
                <a:cs typeface="Times New Roman"/>
              </a:rPr>
              <a:t>и связь напряжённости поля и разности потенциалов для однородного электростатического поля: .</a:t>
            </a:r>
            <a:endParaRPr lang="ru-RU" sz="2400" dirty="0">
              <a:latin typeface="Calibri"/>
              <a:ea typeface="Calibri"/>
              <a:cs typeface="Times New Roman"/>
            </a:endParaRPr>
          </a:p>
          <a:p>
            <a:pPr marL="342900" lvl="0" indent="-342900" algn="just">
              <a:lnSpc>
                <a:spcPct val="107000"/>
              </a:lnSpc>
              <a:spcAft>
                <a:spcPts val="0"/>
              </a:spcAft>
              <a:buFont typeface="Symbol"/>
              <a:buChar char=""/>
            </a:pPr>
            <a:r>
              <a:rPr lang="ru-RU" sz="2800" dirty="0">
                <a:solidFill>
                  <a:srgbClr val="00000A"/>
                </a:solidFill>
                <a:latin typeface="Times New Roman"/>
                <a:ea typeface="Times New Roman"/>
                <a:cs typeface="Times New Roman"/>
              </a:rPr>
              <a:t>З</a:t>
            </a:r>
            <a:r>
              <a:rPr lang="ru-RU" sz="2800" b="1" dirty="0" smtClean="0">
                <a:solidFill>
                  <a:srgbClr val="00000A"/>
                </a:solidFill>
                <a:latin typeface="Times New Roman"/>
                <a:ea typeface="Times New Roman"/>
                <a:cs typeface="Times New Roman"/>
              </a:rPr>
              <a:t>адание </a:t>
            </a:r>
            <a:r>
              <a:rPr lang="ru-RU" sz="2800" b="1" dirty="0">
                <a:solidFill>
                  <a:srgbClr val="00000A"/>
                </a:solidFill>
                <a:latin typeface="Times New Roman"/>
                <a:ea typeface="Times New Roman"/>
                <a:cs typeface="Times New Roman"/>
              </a:rPr>
              <a:t>18 </a:t>
            </a:r>
            <a:r>
              <a:rPr lang="ru-RU" sz="2800" dirty="0">
                <a:solidFill>
                  <a:srgbClr val="00000A"/>
                </a:solidFill>
                <a:latin typeface="Times New Roman"/>
                <a:ea typeface="Times New Roman"/>
                <a:cs typeface="Times New Roman"/>
              </a:rPr>
              <a:t>– элементы СТО. (В этой линии могут встретиться задания на проверку основных формул по этой теме, представленных в пунктах 4.2 и 4.3 кодификатора).</a:t>
            </a:r>
            <a:endParaRPr lang="ru-RU" sz="2400" dirty="0">
              <a:latin typeface="Calibri"/>
              <a:ea typeface="Calibri"/>
              <a:cs typeface="Times New Roman"/>
            </a:endParaRPr>
          </a:p>
          <a:p>
            <a:endParaRPr lang="ru-RU" dirty="0"/>
          </a:p>
        </p:txBody>
      </p:sp>
    </p:spTree>
    <p:extLst>
      <p:ext uri="{BB962C8B-B14F-4D97-AF65-F5344CB8AC3E}">
        <p14:creationId xmlns="" xmlns:p14="http://schemas.microsoft.com/office/powerpoint/2010/main" val="6422103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3029040" y="260280"/>
            <a:ext cx="5895360" cy="7200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r>
              <a:rPr lang="ru-RU" sz="3200" b="1" dirty="0">
                <a:solidFill>
                  <a:schemeClr val="bg1"/>
                </a:solidFill>
                <a:ea typeface="Microsoft YaHei"/>
              </a:rPr>
              <a:t>Формы заданий</a:t>
            </a:r>
            <a:endParaRPr dirty="0">
              <a:solidFill>
                <a:schemeClr val="bg1"/>
              </a:solidFill>
            </a:endParaRPr>
          </a:p>
          <a:p>
            <a:endParaRPr dirty="0">
              <a:solidFill>
                <a:prstClr val="black"/>
              </a:solidFill>
            </a:endParaRPr>
          </a:p>
        </p:txBody>
      </p:sp>
      <p:sp>
        <p:nvSpPr>
          <p:cNvPr id="9" name="CustomShape 2"/>
          <p:cNvSpPr/>
          <p:nvPr/>
        </p:nvSpPr>
        <p:spPr>
          <a:xfrm>
            <a:off x="457200" y="1617784"/>
            <a:ext cx="8228880" cy="4705975"/>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7000"/>
              </a:lnSpc>
            </a:pPr>
            <a:r>
              <a:rPr lang="ru-RU" sz="2400" b="1" dirty="0" smtClean="0">
                <a:solidFill>
                  <a:srgbClr val="00000A"/>
                </a:solidFill>
                <a:latin typeface="Times New Roman"/>
                <a:ea typeface="Times New Roman"/>
              </a:rPr>
              <a:t>Ответ в виде числа: </a:t>
            </a:r>
            <a:r>
              <a:rPr lang="ru-RU" sz="2400" dirty="0" smtClean="0">
                <a:solidFill>
                  <a:srgbClr val="00000A"/>
                </a:solidFill>
                <a:latin typeface="Times New Roman"/>
                <a:ea typeface="Times New Roman"/>
              </a:rPr>
              <a:t>целое число, конечная десятичная дробь, отрицательное число/десятичная дробь</a:t>
            </a:r>
          </a:p>
          <a:p>
            <a:pPr algn="just">
              <a:lnSpc>
                <a:spcPct val="107000"/>
              </a:lnSpc>
            </a:pPr>
            <a:r>
              <a:rPr lang="ru-RU" sz="2400" dirty="0" smtClean="0">
                <a:solidFill>
                  <a:srgbClr val="00000A"/>
                </a:solidFill>
                <a:latin typeface="Times New Roman"/>
              </a:rPr>
              <a:t>Ответ: ________ ед.</a:t>
            </a:r>
            <a:endParaRPr sz="2400" dirty="0">
              <a:solidFill>
                <a:prstClr val="black"/>
              </a:solidFill>
            </a:endParaRPr>
          </a:p>
          <a:p>
            <a:endParaRPr sz="2400" dirty="0">
              <a:solidFill>
                <a:prstClr val="black"/>
              </a:solidFill>
            </a:endParaRPr>
          </a:p>
        </p:txBody>
      </p:sp>
      <p:sp>
        <p:nvSpPr>
          <p:cNvPr id="2" name="Овал 1"/>
          <p:cNvSpPr/>
          <p:nvPr/>
        </p:nvSpPr>
        <p:spPr>
          <a:xfrm>
            <a:off x="2546252" y="2489982"/>
            <a:ext cx="844062" cy="436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1" name="Рисунок 10"/>
          <p:cNvPicPr/>
          <p:nvPr/>
        </p:nvPicPr>
        <p:blipFill>
          <a:blip r:embed="rId2" cstate="print"/>
          <a:stretch/>
        </p:blipFill>
        <p:spPr>
          <a:xfrm>
            <a:off x="1927355" y="3013839"/>
            <a:ext cx="5739536" cy="1389350"/>
          </a:xfrm>
          <a:prstGeom prst="rect">
            <a:avLst/>
          </a:prstGeom>
          <a:ln>
            <a:solidFill>
              <a:schemeClr val="tx1"/>
            </a:solidFill>
          </a:ln>
        </p:spPr>
      </p:pic>
      <p:pic>
        <p:nvPicPr>
          <p:cNvPr id="12" name="Рисунок 11"/>
          <p:cNvPicPr/>
          <p:nvPr/>
        </p:nvPicPr>
        <p:blipFill>
          <a:blip r:embed="rId3" cstate="print"/>
          <a:stretch/>
        </p:blipFill>
        <p:spPr>
          <a:xfrm>
            <a:off x="1927355" y="4670475"/>
            <a:ext cx="5739536" cy="2082018"/>
          </a:xfrm>
          <a:prstGeom prst="rect">
            <a:avLst/>
          </a:prstGeom>
          <a:ln>
            <a:solidFill>
              <a:schemeClr val="accent1"/>
            </a:solidFill>
          </a:ln>
        </p:spPr>
      </p:pic>
      <p:sp>
        <p:nvSpPr>
          <p:cNvPr id="13" name="Овал 12"/>
          <p:cNvSpPr/>
          <p:nvPr/>
        </p:nvSpPr>
        <p:spPr>
          <a:xfrm>
            <a:off x="4797123" y="6390415"/>
            <a:ext cx="787750" cy="295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4" name="Прямая соединительная линия 13"/>
          <p:cNvCxnSpPr/>
          <p:nvPr/>
        </p:nvCxnSpPr>
        <p:spPr>
          <a:xfrm flipV="1">
            <a:off x="2389183" y="6077243"/>
            <a:ext cx="2801815" cy="117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95201560"/>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3029040" y="260280"/>
            <a:ext cx="5895360" cy="7200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r>
              <a:rPr lang="ru-RU" sz="3200" b="1" dirty="0">
                <a:solidFill>
                  <a:schemeClr val="bg1"/>
                </a:solidFill>
                <a:ea typeface="Microsoft YaHei"/>
              </a:rPr>
              <a:t>Формы заданий</a:t>
            </a:r>
            <a:endParaRPr dirty="0">
              <a:solidFill>
                <a:schemeClr val="bg1"/>
              </a:solidFill>
            </a:endParaRPr>
          </a:p>
          <a:p>
            <a:endParaRPr dirty="0">
              <a:solidFill>
                <a:prstClr val="black"/>
              </a:solidFill>
            </a:endParaRPr>
          </a:p>
        </p:txBody>
      </p:sp>
      <p:sp>
        <p:nvSpPr>
          <p:cNvPr id="9" name="CustomShape 2"/>
          <p:cNvSpPr/>
          <p:nvPr/>
        </p:nvSpPr>
        <p:spPr>
          <a:xfrm>
            <a:off x="457200" y="1340640"/>
            <a:ext cx="8228880" cy="498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7000"/>
              </a:lnSpc>
            </a:pPr>
            <a:r>
              <a:rPr lang="ru-RU" sz="2400" b="1" dirty="0" smtClean="0">
                <a:solidFill>
                  <a:srgbClr val="00000A"/>
                </a:solidFill>
                <a:latin typeface="Times New Roman"/>
                <a:ea typeface="Times New Roman"/>
              </a:rPr>
              <a:t>Ответ в виде двух цифр:</a:t>
            </a:r>
          </a:p>
          <a:p>
            <a:pPr marL="342900" indent="-342900" algn="just">
              <a:lnSpc>
                <a:spcPct val="107000"/>
              </a:lnSpc>
              <a:buFont typeface="Courier New" panose="02070309020205020404" pitchFamily="49" charset="0"/>
              <a:buChar char="o"/>
            </a:pPr>
            <a:r>
              <a:rPr lang="ru-RU" sz="2400" dirty="0" smtClean="0">
                <a:solidFill>
                  <a:srgbClr val="00000A"/>
                </a:solidFill>
                <a:latin typeface="Times New Roman"/>
              </a:rPr>
              <a:t>№ 6,7, 12, 17, 18 –  важен порядок следования цифр</a:t>
            </a:r>
          </a:p>
          <a:p>
            <a:pPr marL="342900" indent="-342900" algn="just">
              <a:lnSpc>
                <a:spcPct val="107000"/>
              </a:lnSpc>
              <a:buFont typeface="Courier New" panose="02070309020205020404" pitchFamily="49" charset="0"/>
              <a:buChar char="o"/>
            </a:pPr>
            <a:r>
              <a:rPr lang="ru-RU" sz="2400" dirty="0" smtClean="0">
                <a:solidFill>
                  <a:srgbClr val="00000A"/>
                </a:solidFill>
                <a:latin typeface="Times New Roman"/>
              </a:rPr>
              <a:t>№5, 11, 16, 24 – любой порядок цифр </a:t>
            </a:r>
            <a:endParaRPr sz="2400" dirty="0">
              <a:solidFill>
                <a:prstClr val="black"/>
              </a:solidFill>
            </a:endParaRPr>
          </a:p>
        </p:txBody>
      </p:sp>
      <p:pic>
        <p:nvPicPr>
          <p:cNvPr id="5" name="Рисунок 4"/>
          <p:cNvPicPr/>
          <p:nvPr/>
        </p:nvPicPr>
        <p:blipFill>
          <a:blip r:embed="rId2" cstate="print"/>
          <a:stretch/>
        </p:blipFill>
        <p:spPr>
          <a:xfrm>
            <a:off x="4972930" y="2658794"/>
            <a:ext cx="3951470" cy="4025325"/>
          </a:xfrm>
          <a:prstGeom prst="rect">
            <a:avLst/>
          </a:prstGeom>
          <a:ln>
            <a:solidFill>
              <a:schemeClr val="tx1"/>
            </a:solidFill>
          </a:ln>
        </p:spPr>
      </p:pic>
      <p:pic>
        <p:nvPicPr>
          <p:cNvPr id="6" name="Рисунок 5"/>
          <p:cNvPicPr/>
          <p:nvPr/>
        </p:nvPicPr>
        <p:blipFill>
          <a:blip r:embed="rId3" cstate="print"/>
          <a:stretch/>
        </p:blipFill>
        <p:spPr>
          <a:xfrm>
            <a:off x="597876" y="4051495"/>
            <a:ext cx="4044462" cy="2632624"/>
          </a:xfrm>
          <a:prstGeom prst="rect">
            <a:avLst/>
          </a:prstGeom>
          <a:ln>
            <a:solidFill>
              <a:schemeClr val="tx1"/>
            </a:solidFill>
          </a:ln>
        </p:spPr>
      </p:pic>
    </p:spTree>
    <p:extLst>
      <p:ext uri="{BB962C8B-B14F-4D97-AF65-F5344CB8AC3E}">
        <p14:creationId xmlns="" xmlns:p14="http://schemas.microsoft.com/office/powerpoint/2010/main" val="2897142453"/>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3029040" y="260280"/>
            <a:ext cx="5895360" cy="7200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r>
              <a:rPr lang="ru-RU" sz="3200" b="1" dirty="0">
                <a:solidFill>
                  <a:schemeClr val="bg1"/>
                </a:solidFill>
                <a:ea typeface="Microsoft YaHei"/>
              </a:rPr>
              <a:t>Формы заданий</a:t>
            </a:r>
            <a:endParaRPr dirty="0">
              <a:solidFill>
                <a:schemeClr val="bg1"/>
              </a:solidFill>
            </a:endParaRPr>
          </a:p>
          <a:p>
            <a:endParaRPr dirty="0">
              <a:solidFill>
                <a:prstClr val="black"/>
              </a:solidFill>
            </a:endParaRPr>
          </a:p>
        </p:txBody>
      </p:sp>
      <p:sp>
        <p:nvSpPr>
          <p:cNvPr id="9" name="CustomShape 2"/>
          <p:cNvSpPr/>
          <p:nvPr/>
        </p:nvSpPr>
        <p:spPr>
          <a:xfrm>
            <a:off x="457200" y="1340640"/>
            <a:ext cx="8228880" cy="498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7000"/>
              </a:lnSpc>
            </a:pPr>
            <a:r>
              <a:rPr lang="ru-RU" sz="2400" b="1" dirty="0" smtClean="0">
                <a:solidFill>
                  <a:srgbClr val="00000A"/>
                </a:solidFill>
                <a:latin typeface="Times New Roman"/>
                <a:ea typeface="Times New Roman"/>
              </a:rPr>
              <a:t>Ответ в виде двух чисел:</a:t>
            </a:r>
          </a:p>
          <a:p>
            <a:pPr marL="342900" indent="-342900" algn="just">
              <a:lnSpc>
                <a:spcPct val="107000"/>
              </a:lnSpc>
              <a:buFont typeface="Wingdings" panose="05000000000000000000" pitchFamily="2" charset="2"/>
              <a:buChar char="q"/>
            </a:pPr>
            <a:r>
              <a:rPr lang="ru-RU" sz="2400" b="1" dirty="0" smtClean="0">
                <a:solidFill>
                  <a:srgbClr val="00000A"/>
                </a:solidFill>
                <a:latin typeface="Times New Roman"/>
                <a:ea typeface="Times New Roman"/>
              </a:rPr>
              <a:t>№19</a:t>
            </a:r>
          </a:p>
          <a:p>
            <a:pPr algn="just">
              <a:lnSpc>
                <a:spcPct val="107000"/>
              </a:lnSpc>
            </a:pPr>
            <a:endParaRPr lang="ru-RU" sz="2400" b="1" dirty="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smtClean="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smtClean="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smtClean="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r>
              <a:rPr lang="ru-RU" sz="2400" b="1" dirty="0" smtClean="0">
                <a:solidFill>
                  <a:srgbClr val="00000A"/>
                </a:solidFill>
                <a:latin typeface="Times New Roman"/>
                <a:ea typeface="Times New Roman"/>
              </a:rPr>
              <a:t>№22</a:t>
            </a:r>
          </a:p>
        </p:txBody>
      </p:sp>
      <p:pic>
        <p:nvPicPr>
          <p:cNvPr id="4" name="Рисунок 3"/>
          <p:cNvPicPr/>
          <p:nvPr/>
        </p:nvPicPr>
        <p:blipFill>
          <a:blip r:embed="rId2" cstate="print"/>
          <a:stretch/>
        </p:blipFill>
        <p:spPr>
          <a:xfrm>
            <a:off x="1733981" y="1909162"/>
            <a:ext cx="5918899" cy="1717810"/>
          </a:xfrm>
          <a:prstGeom prst="rect">
            <a:avLst/>
          </a:prstGeom>
          <a:ln>
            <a:solidFill>
              <a:schemeClr val="tx1"/>
            </a:solidFill>
          </a:ln>
        </p:spPr>
      </p:pic>
      <p:pic>
        <p:nvPicPr>
          <p:cNvPr id="5" name="Рисунок 4"/>
          <p:cNvPicPr/>
          <p:nvPr/>
        </p:nvPicPr>
        <p:blipFill>
          <a:blip r:embed="rId3" cstate="print"/>
          <a:stretch/>
        </p:blipFill>
        <p:spPr>
          <a:xfrm>
            <a:off x="1733981" y="4195494"/>
            <a:ext cx="5918898" cy="2322250"/>
          </a:xfrm>
          <a:prstGeom prst="rect">
            <a:avLst/>
          </a:prstGeom>
          <a:ln>
            <a:solidFill>
              <a:schemeClr val="tx1"/>
            </a:solidFill>
          </a:ln>
        </p:spPr>
      </p:pic>
    </p:spTree>
    <p:extLst>
      <p:ext uri="{BB962C8B-B14F-4D97-AF65-F5344CB8AC3E}">
        <p14:creationId xmlns="" xmlns:p14="http://schemas.microsoft.com/office/powerpoint/2010/main" val="2492411329"/>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3029040" y="260280"/>
            <a:ext cx="5895360" cy="7200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r>
              <a:rPr lang="ru-RU" sz="3200" b="1" dirty="0">
                <a:solidFill>
                  <a:schemeClr val="bg1"/>
                </a:solidFill>
                <a:ea typeface="Microsoft YaHei"/>
              </a:rPr>
              <a:t>Формы заданий</a:t>
            </a:r>
            <a:endParaRPr dirty="0">
              <a:solidFill>
                <a:schemeClr val="bg1"/>
              </a:solidFill>
            </a:endParaRPr>
          </a:p>
          <a:p>
            <a:endParaRPr dirty="0">
              <a:solidFill>
                <a:prstClr val="black"/>
              </a:solidFill>
            </a:endParaRPr>
          </a:p>
        </p:txBody>
      </p:sp>
      <p:sp>
        <p:nvSpPr>
          <p:cNvPr id="9" name="CustomShape 2"/>
          <p:cNvSpPr/>
          <p:nvPr/>
        </p:nvSpPr>
        <p:spPr>
          <a:xfrm>
            <a:off x="457200" y="1913206"/>
            <a:ext cx="8228880" cy="4410554"/>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7000"/>
              </a:lnSpc>
            </a:pPr>
            <a:r>
              <a:rPr lang="ru-RU" sz="2400" b="1" dirty="0" smtClean="0">
                <a:solidFill>
                  <a:srgbClr val="00000A"/>
                </a:solidFill>
                <a:latin typeface="Times New Roman"/>
                <a:ea typeface="Times New Roman"/>
              </a:rPr>
              <a:t>Ответ в виде слова</a:t>
            </a:r>
          </a:p>
          <a:p>
            <a:pPr marL="342900" indent="-342900" algn="just">
              <a:lnSpc>
                <a:spcPct val="107000"/>
              </a:lnSpc>
              <a:buFont typeface="Wingdings" panose="05000000000000000000" pitchFamily="2" charset="2"/>
              <a:buChar char="q"/>
            </a:pPr>
            <a:r>
              <a:rPr lang="ru-RU" sz="2400" b="1" dirty="0" smtClean="0">
                <a:solidFill>
                  <a:srgbClr val="00000A"/>
                </a:solidFill>
                <a:latin typeface="Times New Roman"/>
                <a:ea typeface="Times New Roman"/>
              </a:rPr>
              <a:t>№13</a:t>
            </a:r>
          </a:p>
          <a:p>
            <a:pPr algn="just">
              <a:lnSpc>
                <a:spcPct val="107000"/>
              </a:lnSpc>
            </a:pPr>
            <a:endParaRPr lang="ru-RU" sz="2400" b="1" dirty="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smtClean="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a:solidFill>
                <a:srgbClr val="00000A"/>
              </a:solidFill>
              <a:latin typeface="Times New Roman"/>
              <a:ea typeface="Times New Roman"/>
            </a:endParaRPr>
          </a:p>
          <a:p>
            <a:pPr marL="342900" indent="-342900" algn="just">
              <a:lnSpc>
                <a:spcPct val="107000"/>
              </a:lnSpc>
              <a:buFont typeface="Wingdings" panose="05000000000000000000" pitchFamily="2" charset="2"/>
              <a:buChar char="q"/>
            </a:pPr>
            <a:endParaRPr lang="ru-RU" sz="2400" b="1" dirty="0" smtClean="0">
              <a:solidFill>
                <a:srgbClr val="00000A"/>
              </a:solidFill>
              <a:latin typeface="Times New Roman"/>
              <a:ea typeface="Times New Roman"/>
            </a:endParaRPr>
          </a:p>
          <a:p>
            <a:pPr algn="just">
              <a:lnSpc>
                <a:spcPct val="107000"/>
              </a:lnSpc>
            </a:pPr>
            <a:endParaRPr lang="ru-RU" sz="2400" b="1" dirty="0" smtClean="0">
              <a:solidFill>
                <a:srgbClr val="00000A"/>
              </a:solidFill>
              <a:latin typeface="Times New Roman"/>
              <a:ea typeface="Times New Roman"/>
            </a:endParaRPr>
          </a:p>
        </p:txBody>
      </p:sp>
      <p:pic>
        <p:nvPicPr>
          <p:cNvPr id="6" name="Рисунок 5"/>
          <p:cNvPicPr/>
          <p:nvPr/>
        </p:nvPicPr>
        <p:blipFill>
          <a:blip r:embed="rId2" cstate="print"/>
          <a:stretch/>
        </p:blipFill>
        <p:spPr>
          <a:xfrm>
            <a:off x="1185591" y="3229642"/>
            <a:ext cx="7120661" cy="2636585"/>
          </a:xfrm>
          <a:prstGeom prst="rect">
            <a:avLst/>
          </a:prstGeom>
          <a:ln>
            <a:solidFill>
              <a:schemeClr val="tx1"/>
            </a:solidFill>
          </a:ln>
        </p:spPr>
      </p:pic>
    </p:spTree>
    <p:extLst>
      <p:ext uri="{BB962C8B-B14F-4D97-AF65-F5344CB8AC3E}">
        <p14:creationId xmlns="" xmlns:p14="http://schemas.microsoft.com/office/powerpoint/2010/main" val="3198080822"/>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331913" y="333375"/>
            <a:ext cx="7508875" cy="1008063"/>
          </a:xfrm>
        </p:spPr>
        <p:txBody>
          <a:bodyPr/>
          <a:lstStyle/>
          <a:p>
            <a:pPr>
              <a:defRPr/>
            </a:pPr>
            <a:r>
              <a:rPr lang="ru-RU" altLang="ru-RU" sz="3600" b="1" dirty="0" err="1" smtClean="0">
                <a:solidFill>
                  <a:schemeClr val="bg1"/>
                </a:solidFill>
              </a:rPr>
              <a:t>Шкалирование</a:t>
            </a:r>
            <a:endParaRPr lang="ru-RU" altLang="ru-RU" sz="3600" b="1" dirty="0" smtClean="0">
              <a:solidFill>
                <a:schemeClr val="bg1"/>
              </a:solidFill>
            </a:endParaRPr>
          </a:p>
        </p:txBody>
      </p:sp>
      <p:pic>
        <p:nvPicPr>
          <p:cNvPr id="3789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713" y="2954338"/>
            <a:ext cx="5681662" cy="34099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4" name="Rectangle 3"/>
          <p:cNvSpPr txBox="1">
            <a:spLocks noChangeArrowheads="1"/>
          </p:cNvSpPr>
          <p:nvPr/>
        </p:nvSpPr>
        <p:spPr>
          <a:xfrm>
            <a:off x="1116013" y="1700213"/>
            <a:ext cx="7848600" cy="144145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q"/>
              <a:defRPr/>
            </a:pPr>
            <a:r>
              <a:rPr lang="ru-RU" sz="2000" b="1" kern="0" dirty="0" smtClean="0">
                <a:solidFill>
                  <a:srgbClr val="DFD6C3">
                    <a:lumMod val="25000"/>
                  </a:srgbClr>
                </a:solidFill>
              </a:rPr>
              <a:t>ПБ1 – достижение треб</a:t>
            </a:r>
            <a:r>
              <a:rPr lang="ru-RU" sz="2000" b="1" kern="0" dirty="0">
                <a:solidFill>
                  <a:srgbClr val="DFD6C3">
                    <a:lumMod val="25000"/>
                  </a:srgbClr>
                </a:solidFill>
              </a:rPr>
              <a:t>о</a:t>
            </a:r>
            <a:r>
              <a:rPr lang="ru-RU" sz="2000" b="1" kern="0" dirty="0" smtClean="0">
                <a:solidFill>
                  <a:srgbClr val="DFD6C3">
                    <a:lumMod val="25000"/>
                  </a:srgbClr>
                </a:solidFill>
              </a:rPr>
              <a:t>ваний стандарта по программе базового уровня</a:t>
            </a:r>
            <a:endParaRPr lang="ru-RU" sz="2000" kern="0" dirty="0">
              <a:solidFill>
                <a:srgbClr val="000000"/>
              </a:solidFill>
            </a:endParaRPr>
          </a:p>
          <a:p>
            <a:pPr algn="just">
              <a:buFont typeface="Wingdings" panose="05000000000000000000" pitchFamily="2" charset="2"/>
              <a:buChar char="q"/>
              <a:defRPr/>
            </a:pPr>
            <a:r>
              <a:rPr lang="ru-RU" sz="2000" b="1" kern="0" dirty="0" smtClean="0">
                <a:solidFill>
                  <a:srgbClr val="DFD6C3">
                    <a:lumMod val="25000"/>
                  </a:srgbClr>
                </a:solidFill>
              </a:rPr>
              <a:t>ПБ2 – готовность к продолжению образ</a:t>
            </a:r>
            <a:r>
              <a:rPr lang="ru-RU" sz="2000" b="1" kern="0" dirty="0">
                <a:solidFill>
                  <a:srgbClr val="DFD6C3">
                    <a:lumMod val="25000"/>
                  </a:srgbClr>
                </a:solidFill>
              </a:rPr>
              <a:t>о</a:t>
            </a:r>
            <a:r>
              <a:rPr lang="ru-RU" sz="2000" b="1" kern="0" dirty="0" smtClean="0">
                <a:solidFill>
                  <a:srgbClr val="DFD6C3">
                    <a:lumMod val="25000"/>
                  </a:srgbClr>
                </a:solidFill>
              </a:rPr>
              <a:t>вания в вузе</a:t>
            </a:r>
          </a:p>
        </p:txBody>
      </p:sp>
    </p:spTree>
    <p:extLst>
      <p:ext uri="{BB962C8B-B14F-4D97-AF65-F5344CB8AC3E}">
        <p14:creationId xmlns="" xmlns:p14="http://schemas.microsoft.com/office/powerpoint/2010/main" val="396268702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322213"/>
            <a:ext cx="4176390" cy="863550"/>
          </a:xfrm>
        </p:spPr>
        <p:txBody>
          <a:bodyPr/>
          <a:lstStyle/>
          <a:p>
            <a:pPr>
              <a:defRPr/>
            </a:pPr>
            <a:r>
              <a:rPr lang="ru-RU" sz="3600" b="1" dirty="0" smtClean="0">
                <a:solidFill>
                  <a:schemeClr val="bg1"/>
                </a:solidFill>
              </a:rPr>
              <a:t>Шкала перевода</a:t>
            </a:r>
            <a:endParaRPr lang="ru-RU" sz="3600" b="1"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753988"/>
            <a:ext cx="2847975" cy="5972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9626" y="1344538"/>
            <a:ext cx="2819400" cy="2876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59626" y="4192322"/>
            <a:ext cx="2819400" cy="2505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3943138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Задания базового уровня.</a:t>
            </a:r>
            <a:br>
              <a:rPr lang="ru-RU" sz="2800" b="1" dirty="0" smtClean="0">
                <a:solidFill>
                  <a:schemeClr val="bg1"/>
                </a:solidFill>
              </a:rPr>
            </a:br>
            <a:r>
              <a:rPr lang="ru-RU" sz="2800" b="1" dirty="0" smtClean="0">
                <a:solidFill>
                  <a:schemeClr val="bg1"/>
                </a:solidFill>
              </a:rPr>
              <a:t>Задание 1</a:t>
            </a:r>
            <a:endParaRPr lang="ru-RU" sz="2800" b="1" dirty="0">
              <a:solidFill>
                <a:schemeClr val="bg1"/>
              </a:solidFill>
            </a:endParaRPr>
          </a:p>
        </p:txBody>
      </p:sp>
      <p:sp>
        <p:nvSpPr>
          <p:cNvPr id="3" name="Подзаголовок 2"/>
          <p:cNvSpPr>
            <a:spLocks noGrp="1"/>
          </p:cNvSpPr>
          <p:nvPr>
            <p:ph type="subTitle"/>
          </p:nvPr>
        </p:nvSpPr>
        <p:spPr>
          <a:xfrm>
            <a:off x="389801" y="1764892"/>
            <a:ext cx="8229240" cy="1353671"/>
          </a:xfrm>
        </p:spPr>
        <p:txBody>
          <a:bodyPr>
            <a:normAutofit lnSpcReduction="10000"/>
          </a:bodyPr>
          <a:lstStyle/>
          <a:p>
            <a:pPr marL="285750" lvl="0" indent="-285750">
              <a:lnSpc>
                <a:spcPct val="100000"/>
              </a:lnSpc>
              <a:spcBef>
                <a:spcPts val="0"/>
              </a:spcBef>
              <a:buFont typeface="Arial" panose="020B0604020202020204" pitchFamily="34" charset="0"/>
              <a:buChar char="•"/>
            </a:pPr>
            <a:r>
              <a:rPr lang="ru-RU" sz="1600" dirty="0">
                <a:solidFill>
                  <a:prstClr val="black"/>
                </a:solidFill>
              </a:rPr>
              <a:t>Определение скорости тела по графику зависимости пути  от времени (для равномерного прямолинейного движения</a:t>
            </a:r>
            <a:r>
              <a:rPr lang="ru-RU" sz="1600" dirty="0" smtClean="0">
                <a:solidFill>
                  <a:prstClr val="black"/>
                </a:solidFill>
              </a:rPr>
              <a:t>)</a:t>
            </a:r>
          </a:p>
          <a:p>
            <a:pPr marL="285750" lvl="0" indent="-285750">
              <a:lnSpc>
                <a:spcPct val="100000"/>
              </a:lnSpc>
              <a:spcBef>
                <a:spcPts val="0"/>
              </a:spcBef>
              <a:buFont typeface="Arial" panose="020B0604020202020204" pitchFamily="34" charset="0"/>
              <a:buChar char="•"/>
            </a:pPr>
            <a:r>
              <a:rPr lang="ru-RU" sz="1600" dirty="0">
                <a:solidFill>
                  <a:prstClr val="black"/>
                </a:solidFill>
              </a:rPr>
              <a:t>Определение проекции скорости тела по графику зависимости координаты от времени (для равномерного прямолинейного движения</a:t>
            </a:r>
            <a:r>
              <a:rPr lang="ru-RU" sz="1600" dirty="0" smtClean="0">
                <a:solidFill>
                  <a:prstClr val="black"/>
                </a:solidFill>
              </a:rPr>
              <a:t>)</a:t>
            </a:r>
          </a:p>
          <a:p>
            <a:pPr marL="285750" lvl="0" indent="-285750">
              <a:lnSpc>
                <a:spcPct val="100000"/>
              </a:lnSpc>
              <a:spcBef>
                <a:spcPts val="0"/>
              </a:spcBef>
              <a:buFont typeface="Arial" panose="020B0604020202020204" pitchFamily="34" charset="0"/>
              <a:buChar char="•"/>
            </a:pPr>
            <a:r>
              <a:rPr lang="ru-RU" sz="1600" b="1" dirty="0">
                <a:solidFill>
                  <a:prstClr val="black"/>
                </a:solidFill>
              </a:rPr>
              <a:t>Определение проекции ускорения тела по графику зависимости проекции скорости тела от времени </a:t>
            </a:r>
            <a:r>
              <a:rPr lang="ru-RU" sz="1600" dirty="0">
                <a:solidFill>
                  <a:prstClr val="black"/>
                </a:solidFill>
              </a:rPr>
              <a:t>(для равноускоренного прямолинейного движения)</a:t>
            </a:r>
          </a:p>
          <a:p>
            <a:pPr marL="285750" lvl="0" indent="-285750">
              <a:lnSpc>
                <a:spcPct val="100000"/>
              </a:lnSpc>
              <a:spcBef>
                <a:spcPts val="0"/>
              </a:spcBef>
              <a:buFont typeface="Arial" panose="020B0604020202020204" pitchFamily="34" charset="0"/>
              <a:buChar char="•"/>
            </a:pPr>
            <a:endParaRPr lang="ru-RU" sz="1800" dirty="0">
              <a:solidFill>
                <a:prstClr val="black"/>
              </a:solidFill>
            </a:endParaRPr>
          </a:p>
          <a:p>
            <a:pPr marL="285750" lvl="0" indent="-285750">
              <a:lnSpc>
                <a:spcPct val="100000"/>
              </a:lnSpc>
              <a:spcBef>
                <a:spcPts val="0"/>
              </a:spcBef>
              <a:buFont typeface="Arial" panose="020B0604020202020204" pitchFamily="34" charset="0"/>
              <a:buChar char="•"/>
            </a:pPr>
            <a:endParaRPr lang="ru-RU" sz="1800" dirty="0">
              <a:solidFill>
                <a:prstClr val="black"/>
              </a:solidFill>
            </a:endParaRPr>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9801" y="3140968"/>
            <a:ext cx="3960440" cy="153665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3189213"/>
            <a:ext cx="4247057" cy="144015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41910" y="4438126"/>
            <a:ext cx="4060180" cy="228652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05169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Задания базового уровня.</a:t>
            </a:r>
            <a:br>
              <a:rPr lang="ru-RU" sz="2800" b="1" dirty="0" smtClean="0">
                <a:solidFill>
                  <a:schemeClr val="bg1"/>
                </a:solidFill>
              </a:rPr>
            </a:br>
            <a:r>
              <a:rPr lang="ru-RU" sz="2800" b="1" dirty="0" smtClean="0">
                <a:solidFill>
                  <a:schemeClr val="bg1"/>
                </a:solidFill>
              </a:rPr>
              <a:t>Задание 2</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1353671"/>
          </a:xfrm>
        </p:spPr>
        <p:txBody>
          <a:bodyPr/>
          <a:lstStyle/>
          <a:p>
            <a:pPr marL="285750" indent="-285750">
              <a:lnSpc>
                <a:spcPct val="100000"/>
              </a:lnSpc>
              <a:spcBef>
                <a:spcPts val="0"/>
              </a:spcBef>
              <a:buFont typeface="Arial" panose="020B0604020202020204" pitchFamily="34" charset="0"/>
              <a:buChar char="•"/>
            </a:pPr>
            <a:r>
              <a:rPr lang="ru-RU" sz="1600" b="1" dirty="0" smtClean="0"/>
              <a:t>Второй закон Ньютона</a:t>
            </a:r>
          </a:p>
          <a:p>
            <a:pPr marL="285750" indent="-285750">
              <a:lnSpc>
                <a:spcPct val="100000"/>
              </a:lnSpc>
              <a:spcBef>
                <a:spcPts val="0"/>
              </a:spcBef>
              <a:buFont typeface="Arial" panose="020B0604020202020204" pitchFamily="34" charset="0"/>
              <a:buChar char="•"/>
            </a:pPr>
            <a:r>
              <a:rPr lang="ru-RU" sz="1600" b="1" dirty="0" smtClean="0"/>
              <a:t>Закон Гука</a:t>
            </a:r>
          </a:p>
          <a:p>
            <a:pPr marL="285750" indent="-285750">
              <a:lnSpc>
                <a:spcPct val="100000"/>
              </a:lnSpc>
              <a:spcBef>
                <a:spcPts val="0"/>
              </a:spcBef>
              <a:buFont typeface="Arial" panose="020B0604020202020204" pitchFamily="34" charset="0"/>
              <a:buChar char="•"/>
            </a:pPr>
            <a:r>
              <a:rPr lang="ru-RU" sz="1600" b="1" dirty="0" smtClean="0"/>
              <a:t>Сила трения</a:t>
            </a:r>
          </a:p>
          <a:p>
            <a:pPr marL="285750" indent="-285750">
              <a:lnSpc>
                <a:spcPct val="100000"/>
              </a:lnSpc>
              <a:spcBef>
                <a:spcPts val="0"/>
              </a:spcBef>
              <a:buFont typeface="Arial" panose="020B0604020202020204" pitchFamily="34" charset="0"/>
              <a:buChar char="•"/>
            </a:pPr>
            <a:r>
              <a:rPr lang="ru-RU" sz="1600" b="1" dirty="0" smtClean="0"/>
              <a:t>Закон всемирного тяготения</a:t>
            </a:r>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5" y="4215799"/>
            <a:ext cx="4896544" cy="162165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7752" y="5124851"/>
            <a:ext cx="4908500" cy="144876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2646757"/>
            <a:ext cx="5104332" cy="146316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51920" y="1395442"/>
            <a:ext cx="5137452" cy="103423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08085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результаты</a:t>
            </a:r>
            <a:endParaRPr lang="ru-RU" dirty="0"/>
          </a:p>
        </p:txBody>
      </p:sp>
      <p:graphicFrame>
        <p:nvGraphicFramePr>
          <p:cNvPr id="6" name="Таблица 5"/>
          <p:cNvGraphicFramePr>
            <a:graphicFrameLocks noGrp="1"/>
          </p:cNvGraphicFramePr>
          <p:nvPr/>
        </p:nvGraphicFramePr>
        <p:xfrm>
          <a:off x="323529" y="1556792"/>
          <a:ext cx="8568951" cy="2082344"/>
        </p:xfrm>
        <a:graphic>
          <a:graphicData uri="http://schemas.openxmlformats.org/drawingml/2006/table">
            <a:tbl>
              <a:tblPr/>
              <a:tblGrid>
                <a:gridCol w="1773384"/>
                <a:gridCol w="1024802"/>
                <a:gridCol w="1119274"/>
                <a:gridCol w="979365"/>
                <a:gridCol w="1119274"/>
                <a:gridCol w="1049320"/>
                <a:gridCol w="1503532"/>
              </a:tblGrid>
              <a:tr h="156938">
                <a:tc rowSpan="2">
                  <a:txBody>
                    <a:bodyPr/>
                    <a:lstStyle/>
                    <a:p>
                      <a:pPr algn="ctr">
                        <a:lnSpc>
                          <a:spcPct val="115000"/>
                        </a:lnSpc>
                        <a:spcAft>
                          <a:spcPts val="0"/>
                        </a:spcAft>
                        <a:tabLst>
                          <a:tab pos="6553200" algn="l"/>
                        </a:tabLst>
                      </a:pPr>
                      <a:r>
                        <a:rPr lang="ru-RU" sz="1600" b="0" dirty="0">
                          <a:latin typeface="Times New Roman"/>
                          <a:ea typeface="Calibri"/>
                          <a:cs typeface="Times New Roman"/>
                        </a:rPr>
                        <a:t>Учебный предмет</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6553200" algn="l"/>
                        </a:tabLst>
                      </a:pPr>
                      <a:r>
                        <a:rPr lang="ru-RU" sz="1600" b="1" dirty="0">
                          <a:latin typeface="Times New Roman"/>
                          <a:ea typeface="Calibri"/>
                          <a:cs typeface="Times New Roman"/>
                        </a:rPr>
                        <a:t>2016</a:t>
                      </a:r>
                      <a:endParaRPr lang="ru-RU" sz="1600" dirty="0">
                        <a:latin typeface="Times New Roman"/>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6553200" algn="l"/>
                        </a:tabLst>
                      </a:pPr>
                      <a:r>
                        <a:rPr lang="ru-RU" sz="1600" b="1">
                          <a:latin typeface="Times New Roman"/>
                          <a:ea typeface="Calibri"/>
                          <a:cs typeface="Times New Roman"/>
                        </a:rPr>
                        <a:t>2017</a:t>
                      </a:r>
                      <a:endParaRPr lang="ru-RU" sz="1600">
                        <a:latin typeface="Times New Roman"/>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6553200" algn="l"/>
                        </a:tabLst>
                      </a:pPr>
                      <a:r>
                        <a:rPr lang="ru-RU" sz="1600" b="1" dirty="0">
                          <a:latin typeface="Times New Roman"/>
                          <a:ea typeface="Calibri"/>
                          <a:cs typeface="Times New Roman"/>
                        </a:rPr>
                        <a:t>2018</a:t>
                      </a:r>
                      <a:endParaRPr lang="ru-RU" sz="1600" dirty="0">
                        <a:latin typeface="Times New Roman"/>
                        <a:ea typeface="Calibri"/>
                        <a:cs typeface="Times New Roman"/>
                      </a:endParaRPr>
                    </a:p>
                  </a:txBody>
                  <a:tcPr marL="36642" marR="36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303760">
                <a:tc vMerge="1">
                  <a:txBody>
                    <a:bodyPr/>
                    <a:lstStyle/>
                    <a:p>
                      <a:endParaRPr lang="ru-RU"/>
                    </a:p>
                  </a:txBody>
                  <a:tcPr/>
                </a:tc>
                <a:tc>
                  <a:txBody>
                    <a:bodyPr/>
                    <a:lstStyle/>
                    <a:p>
                      <a:pPr algn="ctr">
                        <a:lnSpc>
                          <a:spcPct val="115000"/>
                        </a:lnSpc>
                        <a:spcAft>
                          <a:spcPts val="0"/>
                        </a:spcAft>
                        <a:tabLst>
                          <a:tab pos="6553200" algn="l"/>
                        </a:tabLst>
                      </a:pPr>
                      <a:r>
                        <a:rPr lang="ru-RU" sz="1600" dirty="0">
                          <a:latin typeface="Times New Roman"/>
                          <a:ea typeface="Calibri"/>
                          <a:cs typeface="Times New Roman"/>
                        </a:rPr>
                        <a:t>чел.</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 от общего числа участников</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чел.</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 от общего числа участников</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чел.</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 от общего числа участников</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68">
                <a:tc>
                  <a:txBody>
                    <a:bodyPr/>
                    <a:lstStyle/>
                    <a:p>
                      <a:pPr>
                        <a:lnSpc>
                          <a:spcPct val="115000"/>
                        </a:lnSpc>
                        <a:spcAft>
                          <a:spcPts val="0"/>
                        </a:spcAft>
                        <a:tabLst>
                          <a:tab pos="6553200" algn="l"/>
                        </a:tabLst>
                      </a:pPr>
                      <a:r>
                        <a:rPr lang="ru-RU" sz="1600" dirty="0">
                          <a:latin typeface="Times New Roman"/>
                          <a:ea typeface="Calibri"/>
                          <a:cs typeface="Times New Roman"/>
                        </a:rPr>
                        <a:t>Физика</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809</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23,5</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700</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553200" algn="l"/>
                        </a:tabLst>
                      </a:pPr>
                      <a:r>
                        <a:rPr lang="ru-RU" sz="1600" dirty="0">
                          <a:latin typeface="Times New Roman"/>
                          <a:ea typeface="Calibri"/>
                          <a:cs typeface="Times New Roman"/>
                        </a:rPr>
                        <a:t>22,2</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695</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20,9</a:t>
                      </a:r>
                    </a:p>
                  </a:txBody>
                  <a:tcPr marL="36642" marR="36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nvGraphicFramePr>
        <p:xfrm>
          <a:off x="467543" y="4221088"/>
          <a:ext cx="8352928" cy="1682496"/>
        </p:xfrm>
        <a:graphic>
          <a:graphicData uri="http://schemas.openxmlformats.org/drawingml/2006/table">
            <a:tbl>
              <a:tblPr/>
              <a:tblGrid>
                <a:gridCol w="3783252"/>
                <a:gridCol w="1190166"/>
                <a:gridCol w="1190166"/>
                <a:gridCol w="1094672"/>
                <a:gridCol w="1094672"/>
              </a:tblGrid>
              <a:tr h="230772">
                <a:tc rowSpan="2">
                  <a:txBody>
                    <a:bodyPr/>
                    <a:lstStyle/>
                    <a:p>
                      <a:pPr algn="just">
                        <a:lnSpc>
                          <a:spcPct val="115000"/>
                        </a:lnSpc>
                      </a:pPr>
                      <a:endParaRPr lang="ru-RU" sz="1600" dirty="0">
                        <a:latin typeface="Times New Roman" pitchFamily="18" charset="0"/>
                        <a:ea typeface="MS Mincho"/>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ru-RU" sz="1600" dirty="0">
                          <a:latin typeface="Times New Roman" pitchFamily="18" charset="0"/>
                          <a:ea typeface="MS Mincho"/>
                          <a:cs typeface="Times New Roman" pitchFamily="18" charset="0"/>
                        </a:rPr>
                        <a:t>Орловская область</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pPr>
                      <a:r>
                        <a:rPr lang="ru-RU" sz="1600" dirty="0" smtClean="0">
                          <a:latin typeface="Times New Roman" pitchFamily="18" charset="0"/>
                          <a:ea typeface="Times New Roman"/>
                          <a:cs typeface="Times New Roman" pitchFamily="18" charset="0"/>
                        </a:rPr>
                        <a:t>Россия</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72">
                <a:tc vMerge="1">
                  <a:txBody>
                    <a:bodyPr/>
                    <a:lstStyle/>
                    <a:p>
                      <a:endParaRPr lang="ru-RU"/>
                    </a:p>
                  </a:txBody>
                  <a:tcPr/>
                </a:tc>
                <a:tc>
                  <a:txBody>
                    <a:bodyPr/>
                    <a:lstStyle/>
                    <a:p>
                      <a:pPr algn="ctr">
                        <a:lnSpc>
                          <a:spcPct val="115000"/>
                        </a:lnSpc>
                      </a:pPr>
                      <a:r>
                        <a:rPr lang="ru-RU" sz="1600" b="1" dirty="0">
                          <a:latin typeface="Times New Roman" pitchFamily="18" charset="0"/>
                          <a:ea typeface="MS Mincho"/>
                          <a:cs typeface="Times New Roman" pitchFamily="18" charset="0"/>
                        </a:rPr>
                        <a:t>2016 г.</a:t>
                      </a:r>
                      <a:endParaRPr lang="ru-RU" sz="1600" b="1"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b="1" dirty="0">
                          <a:latin typeface="Times New Roman" pitchFamily="18" charset="0"/>
                          <a:ea typeface="MS Mincho"/>
                          <a:cs typeface="Times New Roman" pitchFamily="18" charset="0"/>
                        </a:rPr>
                        <a:t>2017 г.</a:t>
                      </a:r>
                      <a:endParaRPr lang="ru-RU" sz="1600" b="1"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b="1" dirty="0">
                          <a:latin typeface="Times New Roman" pitchFamily="18" charset="0"/>
                          <a:ea typeface="MS Mincho"/>
                          <a:cs typeface="Times New Roman" pitchFamily="18" charset="0"/>
                        </a:rPr>
                        <a:t>2018 г.</a:t>
                      </a:r>
                      <a:endParaRPr lang="ru-RU" sz="1600" b="1"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b="1" dirty="0" smtClean="0">
                          <a:latin typeface="Times New Roman" pitchFamily="18" charset="0"/>
                          <a:ea typeface="Times New Roman"/>
                          <a:cs typeface="Times New Roman" pitchFamily="18" charset="0"/>
                        </a:rPr>
                        <a:t>2018 г.</a:t>
                      </a:r>
                      <a:endParaRPr lang="ru-RU" sz="1600" b="1"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72">
                <a:tc>
                  <a:txBody>
                    <a:bodyPr/>
                    <a:lstStyle/>
                    <a:p>
                      <a:pPr algn="just">
                        <a:lnSpc>
                          <a:spcPct val="115000"/>
                        </a:lnSpc>
                      </a:pPr>
                      <a:r>
                        <a:rPr lang="ru-RU" sz="1600" dirty="0">
                          <a:latin typeface="Times New Roman" pitchFamily="18" charset="0"/>
                          <a:ea typeface="MS Mincho"/>
                          <a:cs typeface="Times New Roman" pitchFamily="18" charset="0"/>
                        </a:rPr>
                        <a:t>Не преодолели минимального </a:t>
                      </a:r>
                      <a:r>
                        <a:rPr lang="ru-RU" sz="1600" dirty="0" smtClean="0">
                          <a:latin typeface="Times New Roman" pitchFamily="18" charset="0"/>
                          <a:ea typeface="MS Mincho"/>
                          <a:cs typeface="Times New Roman" pitchFamily="18" charset="0"/>
                        </a:rPr>
                        <a:t>порога</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43</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30</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MS Mincho"/>
                          <a:cs typeface="Times New Roman" pitchFamily="18" charset="0"/>
                        </a:rPr>
                        <a:t>16 (2,3%)</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Times New Roman"/>
                          <a:cs typeface="Times New Roman" pitchFamily="18" charset="0"/>
                        </a:rPr>
                        <a:t>5,9%</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72">
                <a:tc>
                  <a:txBody>
                    <a:bodyPr/>
                    <a:lstStyle/>
                    <a:p>
                      <a:pPr algn="just">
                        <a:lnSpc>
                          <a:spcPct val="115000"/>
                        </a:lnSpc>
                      </a:pPr>
                      <a:r>
                        <a:rPr lang="ru-RU" sz="1600">
                          <a:latin typeface="Times New Roman" pitchFamily="18" charset="0"/>
                          <a:ea typeface="MS Mincho"/>
                          <a:cs typeface="Times New Roman" pitchFamily="18" charset="0"/>
                        </a:rPr>
                        <a:t>Средний тестовый балл</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50,3</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51,4</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a:latin typeface="Times New Roman" pitchFamily="18" charset="0"/>
                          <a:ea typeface="MS Mincho"/>
                          <a:cs typeface="Times New Roman" pitchFamily="18" charset="0"/>
                        </a:rPr>
                        <a:t>54</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Times New Roman"/>
                          <a:cs typeface="Times New Roman" pitchFamily="18" charset="0"/>
                        </a:rPr>
                        <a:t>53,22</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72">
                <a:tc>
                  <a:txBody>
                    <a:bodyPr/>
                    <a:lstStyle/>
                    <a:p>
                      <a:pPr algn="just">
                        <a:lnSpc>
                          <a:spcPct val="115000"/>
                        </a:lnSpc>
                      </a:pPr>
                      <a:r>
                        <a:rPr lang="ru-RU" sz="1600">
                          <a:latin typeface="Times New Roman" pitchFamily="18" charset="0"/>
                          <a:ea typeface="MS Mincho"/>
                          <a:cs typeface="Times New Roman" pitchFamily="18" charset="0"/>
                        </a:rPr>
                        <a:t>Получили от 81 до 100 баллов</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22</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15</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MS Mincho"/>
                          <a:cs typeface="Times New Roman" pitchFamily="18" charset="0"/>
                        </a:rPr>
                        <a:t>23 (3,3%)</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Times New Roman"/>
                          <a:cs typeface="Times New Roman" pitchFamily="18" charset="0"/>
                        </a:rPr>
                        <a:t>5,61%</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772">
                <a:tc>
                  <a:txBody>
                    <a:bodyPr/>
                    <a:lstStyle/>
                    <a:p>
                      <a:pPr algn="just">
                        <a:lnSpc>
                          <a:spcPct val="115000"/>
                        </a:lnSpc>
                      </a:pPr>
                      <a:r>
                        <a:rPr lang="ru-RU" sz="1600">
                          <a:latin typeface="Times New Roman" pitchFamily="18" charset="0"/>
                          <a:ea typeface="MS Mincho"/>
                          <a:cs typeface="Times New Roman" pitchFamily="18" charset="0"/>
                        </a:rPr>
                        <a:t>Получили 100 баллов</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0</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a:latin typeface="Times New Roman" pitchFamily="18" charset="0"/>
                          <a:ea typeface="MS Mincho"/>
                          <a:cs typeface="Times New Roman" pitchFamily="18" charset="0"/>
                        </a:rPr>
                        <a:t>0</a:t>
                      </a:r>
                      <a:endParaRPr lang="ru-RU" sz="160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a:latin typeface="Times New Roman" pitchFamily="18" charset="0"/>
                          <a:ea typeface="MS Mincho"/>
                          <a:cs typeface="Times New Roman" pitchFamily="18" charset="0"/>
                        </a:rPr>
                        <a:t>0</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ru-RU" sz="1600" dirty="0" smtClean="0">
                          <a:latin typeface="Times New Roman" pitchFamily="18" charset="0"/>
                          <a:ea typeface="Times New Roman"/>
                          <a:cs typeface="Times New Roman" pitchFamily="18" charset="0"/>
                        </a:rPr>
                        <a:t>269</a:t>
                      </a:r>
                      <a:endParaRPr lang="ru-RU" sz="1600" dirty="0">
                        <a:latin typeface="Times New Roman" pitchFamily="18" charset="0"/>
                        <a:ea typeface="Times New Roman"/>
                        <a:cs typeface="Times New Roman" pitchFamily="18" charset="0"/>
                      </a:endParaRPr>
                    </a:p>
                  </a:txBody>
                  <a:tcPr marL="64502" marR="64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Задания базового уровня.</a:t>
            </a:r>
            <a:br>
              <a:rPr lang="ru-RU" sz="2800" b="1" dirty="0" smtClean="0">
                <a:solidFill>
                  <a:schemeClr val="bg1"/>
                </a:solidFill>
              </a:rPr>
            </a:br>
            <a:r>
              <a:rPr lang="ru-RU" sz="2800" b="1" dirty="0" smtClean="0">
                <a:solidFill>
                  <a:schemeClr val="bg1"/>
                </a:solidFill>
              </a:rPr>
              <a:t>Задание 3</a:t>
            </a:r>
            <a:endParaRPr lang="ru-RU" sz="2800" b="1" dirty="0">
              <a:solidFill>
                <a:schemeClr val="bg1"/>
              </a:solidFill>
            </a:endParaRPr>
          </a:p>
        </p:txBody>
      </p:sp>
      <p:sp>
        <p:nvSpPr>
          <p:cNvPr id="3" name="Подзаголовок 2"/>
          <p:cNvSpPr>
            <a:spLocks noGrp="1"/>
          </p:cNvSpPr>
          <p:nvPr>
            <p:ph type="subTitle"/>
          </p:nvPr>
        </p:nvSpPr>
        <p:spPr>
          <a:xfrm>
            <a:off x="351747" y="1815797"/>
            <a:ext cx="8229240" cy="1353671"/>
          </a:xfrm>
        </p:spPr>
        <p:txBody>
          <a:bodyPr/>
          <a:lstStyle/>
          <a:p>
            <a:pPr marL="285750" lvl="0" indent="-285750">
              <a:spcBef>
                <a:spcPts val="0"/>
              </a:spcBef>
              <a:buFont typeface="Arial" panose="020B0604020202020204" pitchFamily="34" charset="0"/>
              <a:buChar char="•"/>
            </a:pPr>
            <a:r>
              <a:rPr lang="ru-RU" sz="1600" b="1" dirty="0">
                <a:solidFill>
                  <a:prstClr val="black"/>
                </a:solidFill>
              </a:rPr>
              <a:t>Потенциальная энергия в поле тяжести </a:t>
            </a:r>
            <a:r>
              <a:rPr lang="ru-RU" sz="1600" b="1" dirty="0" smtClean="0">
                <a:solidFill>
                  <a:prstClr val="black"/>
                </a:solidFill>
              </a:rPr>
              <a:t>Земли, кинетическая энергия</a:t>
            </a:r>
          </a:p>
          <a:p>
            <a:pPr marL="285750" lvl="0" indent="-285750">
              <a:spcBef>
                <a:spcPts val="0"/>
              </a:spcBef>
              <a:buFont typeface="Arial" panose="020B0604020202020204" pitchFamily="34" charset="0"/>
              <a:buChar char="•"/>
            </a:pPr>
            <a:r>
              <a:rPr lang="ru-RU" sz="1600" b="1" dirty="0" smtClean="0">
                <a:solidFill>
                  <a:prstClr val="black"/>
                </a:solidFill>
              </a:rPr>
              <a:t>Импульс </a:t>
            </a:r>
            <a:r>
              <a:rPr lang="ru-RU" sz="1600" b="1" dirty="0">
                <a:solidFill>
                  <a:prstClr val="black"/>
                </a:solidFill>
              </a:rPr>
              <a:t>материальной точки </a:t>
            </a:r>
            <a:endParaRPr lang="ru-RU" sz="1600" b="1" dirty="0" smtClean="0">
              <a:solidFill>
                <a:prstClr val="black"/>
              </a:solidFill>
            </a:endParaRPr>
          </a:p>
          <a:p>
            <a:pPr marL="285750" lvl="0" indent="-285750">
              <a:spcBef>
                <a:spcPts val="0"/>
              </a:spcBef>
              <a:buFont typeface="Arial" panose="020B0604020202020204" pitchFamily="34" charset="0"/>
              <a:buChar char="•"/>
            </a:pPr>
            <a:r>
              <a:rPr lang="ru-RU" sz="1600" b="1" dirty="0" smtClean="0">
                <a:solidFill>
                  <a:prstClr val="black"/>
                </a:solidFill>
              </a:rPr>
              <a:t>Закон сохранения импульса</a:t>
            </a:r>
          </a:p>
          <a:p>
            <a:pPr marL="285750" lvl="0" indent="-285750">
              <a:spcBef>
                <a:spcPts val="0"/>
              </a:spcBef>
              <a:buFont typeface="Arial" panose="020B0604020202020204" pitchFamily="34" charset="0"/>
              <a:buChar char="•"/>
            </a:pPr>
            <a:r>
              <a:rPr lang="ru-RU" sz="1600" b="1" dirty="0" smtClean="0">
                <a:solidFill>
                  <a:prstClr val="black"/>
                </a:solidFill>
              </a:rPr>
              <a:t>Закон сохранения энергии</a:t>
            </a:r>
            <a:endParaRPr lang="ru-RU" sz="1600" b="1" dirty="0">
              <a:solidFill>
                <a:prstClr val="black"/>
              </a:solidFill>
            </a:endParaRPr>
          </a:p>
          <a:p>
            <a:pPr marL="285750" lvl="0" indent="-285750">
              <a:spcBef>
                <a:spcPts val="0"/>
              </a:spcBef>
              <a:buFont typeface="Arial" panose="020B0604020202020204" pitchFamily="34" charset="0"/>
              <a:buChar char="•"/>
            </a:pPr>
            <a:endParaRPr lang="ru-RU" sz="1600" b="1" dirty="0">
              <a:solidFill>
                <a:prstClr val="black"/>
              </a:solidFill>
            </a:endParaRPr>
          </a:p>
        </p:txBody>
      </p:sp>
      <p:pic>
        <p:nvPicPr>
          <p:cNvPr id="1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79" y="3169468"/>
            <a:ext cx="4392488" cy="106511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29" y="4703821"/>
            <a:ext cx="4325238" cy="125935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3"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0709" y="3169468"/>
            <a:ext cx="4392346" cy="88548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85609" y="4869160"/>
            <a:ext cx="4412237" cy="109401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45237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Задания базового уровня.</a:t>
            </a:r>
            <a:br>
              <a:rPr lang="ru-RU" sz="2800" b="1" dirty="0" smtClean="0">
                <a:solidFill>
                  <a:schemeClr val="bg1"/>
                </a:solidFill>
              </a:rPr>
            </a:br>
            <a:r>
              <a:rPr lang="ru-RU" sz="2800" b="1" dirty="0" smtClean="0">
                <a:solidFill>
                  <a:schemeClr val="bg1"/>
                </a:solidFill>
              </a:rPr>
              <a:t>Задание 4</a:t>
            </a:r>
            <a:endParaRPr lang="ru-RU" sz="2800" b="1" dirty="0">
              <a:solidFill>
                <a:schemeClr val="bg1"/>
              </a:solidFill>
            </a:endParaRPr>
          </a:p>
        </p:txBody>
      </p:sp>
      <p:sp>
        <p:nvSpPr>
          <p:cNvPr id="3" name="Подзаголовок 2"/>
          <p:cNvSpPr>
            <a:spLocks noGrp="1"/>
          </p:cNvSpPr>
          <p:nvPr>
            <p:ph type="subTitle"/>
          </p:nvPr>
        </p:nvSpPr>
        <p:spPr>
          <a:xfrm>
            <a:off x="391809" y="1484784"/>
            <a:ext cx="8229240" cy="1353671"/>
          </a:xfrm>
        </p:spPr>
        <p:txBody>
          <a:bodyPr/>
          <a:lstStyle/>
          <a:p>
            <a:pPr marL="285750" lvl="0" indent="-285750">
              <a:spcBef>
                <a:spcPts val="0"/>
              </a:spcBef>
              <a:buFont typeface="Arial" panose="020B0604020202020204" pitchFamily="34" charset="0"/>
              <a:buChar char="•"/>
            </a:pPr>
            <a:r>
              <a:rPr lang="ru-RU" sz="1600" b="1" dirty="0" smtClean="0">
                <a:solidFill>
                  <a:prstClr val="black"/>
                </a:solidFill>
              </a:rPr>
              <a:t>Давление</a:t>
            </a:r>
          </a:p>
          <a:p>
            <a:pPr marL="285750" lvl="0" indent="-285750">
              <a:spcBef>
                <a:spcPts val="0"/>
              </a:spcBef>
              <a:buFont typeface="Arial" panose="020B0604020202020204" pitchFamily="34" charset="0"/>
              <a:buChar char="•"/>
            </a:pPr>
            <a:r>
              <a:rPr lang="ru-RU" sz="1600" b="1" dirty="0" smtClean="0">
                <a:solidFill>
                  <a:prstClr val="black"/>
                </a:solidFill>
              </a:rPr>
              <a:t>Давление столба жидкости, сила давления</a:t>
            </a:r>
          </a:p>
          <a:p>
            <a:pPr marL="285750" lvl="0" indent="-285750">
              <a:spcBef>
                <a:spcPts val="0"/>
              </a:spcBef>
              <a:buFont typeface="Arial" panose="020B0604020202020204" pitchFamily="34" charset="0"/>
              <a:buChar char="•"/>
            </a:pPr>
            <a:r>
              <a:rPr lang="ru-RU" sz="1600" b="1" dirty="0" smtClean="0">
                <a:solidFill>
                  <a:prstClr val="black"/>
                </a:solidFill>
              </a:rPr>
              <a:t>Сила Архимеда</a:t>
            </a:r>
          </a:p>
          <a:p>
            <a:pPr marL="285750" lvl="0" indent="-285750">
              <a:spcBef>
                <a:spcPts val="0"/>
              </a:spcBef>
              <a:buFont typeface="Arial" panose="020B0604020202020204" pitchFamily="34" charset="0"/>
              <a:buChar char="•"/>
            </a:pPr>
            <a:r>
              <a:rPr lang="ru-RU" sz="1600" b="1" dirty="0" smtClean="0">
                <a:solidFill>
                  <a:prstClr val="black"/>
                </a:solidFill>
              </a:rPr>
              <a:t>Математический и пружинный маятники (период и частота)</a:t>
            </a:r>
          </a:p>
          <a:p>
            <a:pPr marL="285750" lvl="0" indent="-285750">
              <a:spcBef>
                <a:spcPts val="0"/>
              </a:spcBef>
              <a:buFont typeface="Arial" panose="020B0604020202020204" pitchFamily="34" charset="0"/>
              <a:buChar char="•"/>
            </a:pPr>
            <a:r>
              <a:rPr lang="ru-RU" sz="1600" b="1" dirty="0" smtClean="0">
                <a:solidFill>
                  <a:prstClr val="black"/>
                </a:solidFill>
              </a:rPr>
              <a:t>Звук  </a:t>
            </a:r>
            <a:endParaRPr lang="ru-RU" sz="1600" b="1" dirty="0">
              <a:solidFill>
                <a:prstClr val="black"/>
              </a:solidFill>
            </a:endParaRPr>
          </a:p>
          <a:p>
            <a:pPr marL="285750" lvl="0" indent="-285750">
              <a:spcBef>
                <a:spcPts val="0"/>
              </a:spcBef>
              <a:buFont typeface="Arial" panose="020B0604020202020204" pitchFamily="34" charset="0"/>
              <a:buChar char="•"/>
            </a:pPr>
            <a:endParaRPr lang="ru-RU" sz="1600" b="1" dirty="0">
              <a:solidFill>
                <a:prstClr val="black"/>
              </a:solidFill>
            </a:endParaRPr>
          </a:p>
        </p:txBody>
      </p:sp>
      <p:pic>
        <p:nvPicPr>
          <p:cNvPr id="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972" y="3031352"/>
            <a:ext cx="4464495" cy="79529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60" y="4077072"/>
            <a:ext cx="4461692" cy="96351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25" y="5373216"/>
            <a:ext cx="4464495" cy="848161"/>
          </a:xfrm>
          <a:prstGeom prst="rect">
            <a:avLst/>
          </a:prstGeom>
          <a:noFill/>
          <a:ln w="28575">
            <a:solidFill>
              <a:schemeClr val="accent2"/>
            </a:solidFill>
            <a:miter lim="800000"/>
            <a:headEnd/>
            <a:tailEnd/>
          </a:ln>
          <a:extLst>
            <a:ext uri="{909E8E84-426E-40DD-AFC4-6F175D3DCCD1}">
              <a14:hiddenFill xmlns="" xmlns:a14="http://schemas.microsoft.com/office/drawing/2010/main">
                <a:solidFill>
                  <a:schemeClr val="accent1"/>
                </a:solidFill>
              </a14:hiddenFill>
            </a:ext>
          </a:extLst>
        </p:spPr>
      </p:pic>
      <p:pic>
        <p:nvPicPr>
          <p:cNvPr id="15"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56786"/>
          <a:stretch/>
        </p:blipFill>
        <p:spPr bwMode="auto">
          <a:xfrm>
            <a:off x="4715390" y="5484066"/>
            <a:ext cx="4295752" cy="73731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6"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7416" y="3031352"/>
            <a:ext cx="4300296" cy="183081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55191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a:t>
            </a:r>
            <a:r>
              <a:rPr lang="ru-RU" sz="2800" b="1" dirty="0">
                <a:solidFill>
                  <a:schemeClr val="bg1"/>
                </a:solidFill>
              </a:rPr>
              <a:t>8</a:t>
            </a:r>
          </a:p>
        </p:txBody>
      </p:sp>
      <p:sp>
        <p:nvSpPr>
          <p:cNvPr id="3" name="Подзаголовок 2"/>
          <p:cNvSpPr>
            <a:spLocks noGrp="1"/>
          </p:cNvSpPr>
          <p:nvPr>
            <p:ph type="subTitle"/>
          </p:nvPr>
        </p:nvSpPr>
        <p:spPr>
          <a:xfrm>
            <a:off x="337207" y="1412776"/>
            <a:ext cx="8469586" cy="1353671"/>
          </a:xfrm>
        </p:spPr>
        <p:txBody>
          <a:bodyPr/>
          <a:lstStyle/>
          <a:p>
            <a:pPr marL="285750" indent="-285750">
              <a:lnSpc>
                <a:spcPct val="100000"/>
              </a:lnSpc>
              <a:spcBef>
                <a:spcPts val="0"/>
              </a:spcBef>
              <a:buFont typeface="Arial" panose="020B0604020202020204" pitchFamily="34" charset="0"/>
              <a:buChar char="•"/>
            </a:pPr>
            <a:r>
              <a:rPr lang="ru-RU" sz="1600" b="1" dirty="0" smtClean="0"/>
              <a:t>Связь температуры газа со средней кинетической энергией теплового движения</a:t>
            </a:r>
          </a:p>
          <a:p>
            <a:pPr marL="285750" lvl="0" indent="-285750">
              <a:lnSpc>
                <a:spcPct val="100000"/>
              </a:lnSpc>
              <a:spcBef>
                <a:spcPts val="0"/>
              </a:spcBef>
              <a:buFont typeface="Arial" panose="020B0604020202020204" pitchFamily="34" charset="0"/>
              <a:buChar char="•"/>
            </a:pPr>
            <a:r>
              <a:rPr lang="ru-RU" sz="1600" b="1" dirty="0" smtClean="0"/>
              <a:t>Связь между давлением газа и </a:t>
            </a:r>
            <a:r>
              <a:rPr lang="ru-RU" sz="1600" b="1" dirty="0">
                <a:solidFill>
                  <a:prstClr val="black"/>
                </a:solidFill>
              </a:rPr>
              <a:t>средней кинетической энергией теплового движения</a:t>
            </a:r>
          </a:p>
          <a:p>
            <a:pPr marL="285750" indent="-285750">
              <a:lnSpc>
                <a:spcPct val="100000"/>
              </a:lnSpc>
              <a:spcBef>
                <a:spcPts val="0"/>
              </a:spcBef>
              <a:buFont typeface="Arial" panose="020B0604020202020204" pitchFamily="34" charset="0"/>
              <a:buChar char="•"/>
            </a:pPr>
            <a:r>
              <a:rPr lang="ru-RU" sz="1600" b="1" dirty="0" smtClean="0"/>
              <a:t>Уравнение Менделеева-</a:t>
            </a:r>
            <a:r>
              <a:rPr lang="ru-RU" sz="1600" b="1" dirty="0" err="1" smtClean="0"/>
              <a:t>Клапейрона</a:t>
            </a:r>
            <a:endParaRPr lang="ru-RU" sz="1600" b="1" dirty="0" smtClean="0"/>
          </a:p>
        </p:txBody>
      </p:sp>
      <p:pic>
        <p:nvPicPr>
          <p:cNvPr id="4"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63678"/>
          <a:stretch/>
        </p:blipFill>
        <p:spPr bwMode="auto">
          <a:xfrm>
            <a:off x="1655675" y="2780928"/>
            <a:ext cx="6381844" cy="108175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2006"/>
          <a:stretch/>
        </p:blipFill>
        <p:spPr bwMode="auto">
          <a:xfrm>
            <a:off x="1655674" y="5595184"/>
            <a:ext cx="6309837" cy="102426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55675" y="4005064"/>
            <a:ext cx="6309837" cy="148825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93899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9</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1353671"/>
          </a:xfrm>
        </p:spPr>
        <p:txBody>
          <a:bodyPr/>
          <a:lstStyle/>
          <a:p>
            <a:pPr marL="285750" indent="-285750">
              <a:lnSpc>
                <a:spcPct val="100000"/>
              </a:lnSpc>
              <a:spcBef>
                <a:spcPts val="0"/>
              </a:spcBef>
              <a:buFont typeface="Arial" panose="020B0604020202020204" pitchFamily="34" charset="0"/>
              <a:buChar char="•"/>
            </a:pPr>
            <a:r>
              <a:rPr lang="ru-RU" sz="1800" dirty="0" smtClean="0"/>
              <a:t>Первый закон термодинамики</a:t>
            </a:r>
          </a:p>
          <a:p>
            <a:pPr marL="285750" indent="-285750">
              <a:lnSpc>
                <a:spcPct val="100000"/>
              </a:lnSpc>
              <a:spcBef>
                <a:spcPts val="0"/>
              </a:spcBef>
              <a:buFont typeface="Arial" panose="020B0604020202020204" pitchFamily="34" charset="0"/>
              <a:buChar char="•"/>
            </a:pPr>
            <a:r>
              <a:rPr lang="ru-RU" sz="1800" dirty="0" smtClean="0"/>
              <a:t>КПД тепловой машины</a:t>
            </a:r>
          </a:p>
          <a:p>
            <a:pPr marL="285750" indent="-285750">
              <a:lnSpc>
                <a:spcPct val="100000"/>
              </a:lnSpc>
              <a:spcBef>
                <a:spcPts val="0"/>
              </a:spcBef>
              <a:buFont typeface="Arial" panose="020B0604020202020204" pitchFamily="34" charset="0"/>
              <a:buChar char="•"/>
            </a:pPr>
            <a:endParaRPr lang="ru-RU" sz="1800" dirty="0" smtClean="0"/>
          </a:p>
        </p:txBody>
      </p:sp>
      <p:pic>
        <p:nvPicPr>
          <p:cNvPr id="4"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0000"/>
          <a:stretch/>
        </p:blipFill>
        <p:spPr bwMode="auto">
          <a:xfrm>
            <a:off x="1672281" y="2636912"/>
            <a:ext cx="5688632" cy="19208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56114"/>
          <a:stretch/>
        </p:blipFill>
        <p:spPr bwMode="auto">
          <a:xfrm>
            <a:off x="1672281" y="4941168"/>
            <a:ext cx="5744035" cy="103634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93899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10</a:t>
            </a:r>
            <a:endParaRPr lang="ru-RU" sz="2800" b="1" dirty="0">
              <a:solidFill>
                <a:schemeClr val="bg1"/>
              </a:solidFill>
            </a:endParaRPr>
          </a:p>
        </p:txBody>
      </p:sp>
      <p:sp>
        <p:nvSpPr>
          <p:cNvPr id="3" name="Подзаголовок 2"/>
          <p:cNvSpPr>
            <a:spLocks noGrp="1"/>
          </p:cNvSpPr>
          <p:nvPr>
            <p:ph type="subTitle"/>
          </p:nvPr>
        </p:nvSpPr>
        <p:spPr>
          <a:xfrm>
            <a:off x="323528" y="1196752"/>
            <a:ext cx="8229240" cy="1353671"/>
          </a:xfrm>
        </p:spPr>
        <p:txBody>
          <a:bodyPr/>
          <a:lstStyle/>
          <a:p>
            <a:pPr marL="285750" indent="-285750">
              <a:lnSpc>
                <a:spcPct val="100000"/>
              </a:lnSpc>
              <a:spcBef>
                <a:spcPts val="0"/>
              </a:spcBef>
              <a:buFont typeface="Arial" panose="020B0604020202020204" pitchFamily="34" charset="0"/>
              <a:buChar char="•"/>
            </a:pPr>
            <a:r>
              <a:rPr lang="ru-RU" sz="1800" dirty="0" smtClean="0"/>
              <a:t>Относительная влажность воздуха</a:t>
            </a:r>
          </a:p>
          <a:p>
            <a:pPr marL="285750" indent="-285750">
              <a:lnSpc>
                <a:spcPct val="100000"/>
              </a:lnSpc>
              <a:spcBef>
                <a:spcPts val="0"/>
              </a:spcBef>
              <a:buFont typeface="Arial" panose="020B0604020202020204" pitchFamily="34" charset="0"/>
              <a:buChar char="•"/>
            </a:pPr>
            <a:r>
              <a:rPr lang="ru-RU" sz="1800" dirty="0" smtClean="0"/>
              <a:t>Определение удельной теплоты плавления (парообразования), удельной теплоемкости по графику</a:t>
            </a:r>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5" y="2351591"/>
            <a:ext cx="5485118" cy="109282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2604" y="3573016"/>
            <a:ext cx="5526570" cy="64091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7704" y="4232381"/>
            <a:ext cx="5541470" cy="32660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07704" y="4666230"/>
            <a:ext cx="5485118" cy="198633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6418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13</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1353671"/>
          </a:xfrm>
        </p:spPr>
        <p:txBody>
          <a:bodyPr/>
          <a:lstStyle/>
          <a:p>
            <a:pPr>
              <a:lnSpc>
                <a:spcPct val="100000"/>
              </a:lnSpc>
              <a:spcBef>
                <a:spcPts val="0"/>
              </a:spcBef>
            </a:pPr>
            <a:r>
              <a:rPr lang="ru-RU" sz="1800" dirty="0" smtClean="0"/>
              <a:t>Направление:</a:t>
            </a:r>
          </a:p>
          <a:p>
            <a:pPr marL="285750" indent="-285750">
              <a:lnSpc>
                <a:spcPct val="100000"/>
              </a:lnSpc>
              <a:spcBef>
                <a:spcPts val="0"/>
              </a:spcBef>
              <a:buFont typeface="Arial" panose="020B0604020202020204" pitchFamily="34" charset="0"/>
              <a:buChar char="•"/>
            </a:pPr>
            <a:r>
              <a:rPr lang="ru-RU" sz="1800" dirty="0" smtClean="0"/>
              <a:t>Сила Кулона</a:t>
            </a:r>
          </a:p>
          <a:p>
            <a:pPr marL="285750" indent="-285750">
              <a:lnSpc>
                <a:spcPct val="100000"/>
              </a:lnSpc>
              <a:spcBef>
                <a:spcPts val="0"/>
              </a:spcBef>
              <a:buFont typeface="Arial" panose="020B0604020202020204" pitchFamily="34" charset="0"/>
              <a:buChar char="•"/>
            </a:pPr>
            <a:r>
              <a:rPr lang="ru-RU" sz="1800" dirty="0" smtClean="0"/>
              <a:t>Вектор магнитной индукции прямого тока</a:t>
            </a:r>
          </a:p>
          <a:p>
            <a:pPr marL="285750" indent="-285750">
              <a:lnSpc>
                <a:spcPct val="100000"/>
              </a:lnSpc>
              <a:spcBef>
                <a:spcPts val="0"/>
              </a:spcBef>
              <a:buFont typeface="Arial" panose="020B0604020202020204" pitchFamily="34" charset="0"/>
              <a:buChar char="•"/>
            </a:pPr>
            <a:r>
              <a:rPr lang="ru-RU" sz="1800" dirty="0" smtClean="0"/>
              <a:t>Сила Ампера</a:t>
            </a:r>
          </a:p>
        </p:txBody>
      </p:sp>
      <p:pic>
        <p:nvPicPr>
          <p:cNvPr id="4101"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9498" y="4797152"/>
            <a:ext cx="4413299" cy="167890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96148" y="2924944"/>
            <a:ext cx="4294881" cy="155229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5709" y="2924944"/>
            <a:ext cx="4281800" cy="135344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641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14</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959351"/>
          </a:xfrm>
        </p:spPr>
        <p:txBody>
          <a:bodyPr/>
          <a:lstStyle/>
          <a:p>
            <a:pPr marL="285750" indent="-285750">
              <a:lnSpc>
                <a:spcPct val="100000"/>
              </a:lnSpc>
              <a:spcBef>
                <a:spcPts val="0"/>
              </a:spcBef>
              <a:buFont typeface="Arial" panose="020B0604020202020204" pitchFamily="34" charset="0"/>
              <a:buChar char="•"/>
            </a:pPr>
            <a:r>
              <a:rPr lang="ru-RU" sz="1800" dirty="0" smtClean="0"/>
              <a:t>Закон Кулона</a:t>
            </a:r>
          </a:p>
          <a:p>
            <a:pPr marL="285750" indent="-285750">
              <a:lnSpc>
                <a:spcPct val="100000"/>
              </a:lnSpc>
              <a:spcBef>
                <a:spcPts val="0"/>
              </a:spcBef>
              <a:buFont typeface="Arial" panose="020B0604020202020204" pitchFamily="34" charset="0"/>
              <a:buChar char="•"/>
            </a:pPr>
            <a:r>
              <a:rPr lang="ru-RU" sz="1800" dirty="0" smtClean="0"/>
              <a:t>Сила тока</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585654"/>
            <a:ext cx="6244976" cy="114921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4048425"/>
            <a:ext cx="6244976" cy="224890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54629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15</a:t>
            </a:r>
            <a:endParaRPr lang="ru-RU" sz="2800" b="1" dirty="0">
              <a:solidFill>
                <a:schemeClr val="bg1"/>
              </a:solidFill>
            </a:endParaRPr>
          </a:p>
        </p:txBody>
      </p:sp>
      <p:sp>
        <p:nvSpPr>
          <p:cNvPr id="3" name="Подзаголовок 2"/>
          <p:cNvSpPr>
            <a:spLocks noGrp="1"/>
          </p:cNvSpPr>
          <p:nvPr>
            <p:ph type="subTitle"/>
          </p:nvPr>
        </p:nvSpPr>
        <p:spPr>
          <a:xfrm>
            <a:off x="206608" y="1900429"/>
            <a:ext cx="4213412" cy="1353671"/>
          </a:xfrm>
        </p:spPr>
        <p:txBody>
          <a:bodyPr>
            <a:normAutofit fontScale="92500"/>
          </a:bodyPr>
          <a:lstStyle/>
          <a:p>
            <a:pPr marL="285750" indent="-285750">
              <a:lnSpc>
                <a:spcPct val="100000"/>
              </a:lnSpc>
              <a:spcBef>
                <a:spcPts val="0"/>
              </a:spcBef>
              <a:buFont typeface="Arial" panose="020B0604020202020204" pitchFamily="34" charset="0"/>
              <a:buChar char="•"/>
            </a:pPr>
            <a:r>
              <a:rPr lang="ru-RU" sz="1800" dirty="0" smtClean="0"/>
              <a:t>Закон Фарадея</a:t>
            </a:r>
          </a:p>
          <a:p>
            <a:pPr marL="285750" indent="-285750">
              <a:lnSpc>
                <a:spcPct val="100000"/>
              </a:lnSpc>
              <a:spcBef>
                <a:spcPts val="0"/>
              </a:spcBef>
              <a:buFont typeface="Arial" panose="020B0604020202020204" pitchFamily="34" charset="0"/>
              <a:buChar char="•"/>
            </a:pPr>
            <a:r>
              <a:rPr lang="ru-RU" sz="1800" dirty="0" smtClean="0"/>
              <a:t>Энергия магнитного поля катушки с током</a:t>
            </a:r>
          </a:p>
          <a:p>
            <a:pPr marL="285750" indent="-285750">
              <a:lnSpc>
                <a:spcPct val="100000"/>
              </a:lnSpc>
              <a:spcBef>
                <a:spcPts val="0"/>
              </a:spcBef>
              <a:buFont typeface="Arial" panose="020B0604020202020204" pitchFamily="34" charset="0"/>
              <a:buChar char="•"/>
            </a:pPr>
            <a:r>
              <a:rPr lang="ru-RU" sz="1800" dirty="0" smtClean="0"/>
              <a:t>Электромагнитные колебания, формула Томсона</a:t>
            </a:r>
          </a:p>
          <a:p>
            <a:pPr marL="285750" indent="-285750">
              <a:lnSpc>
                <a:spcPct val="100000"/>
              </a:lnSpc>
              <a:spcBef>
                <a:spcPts val="0"/>
              </a:spcBef>
              <a:buFont typeface="Arial" panose="020B0604020202020204" pitchFamily="34" charset="0"/>
              <a:buChar char="•"/>
            </a:pPr>
            <a:r>
              <a:rPr lang="ru-RU" sz="1800" dirty="0" smtClean="0"/>
              <a:t>Закон отражения (плоское зеркало)</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36181" y="3429000"/>
            <a:ext cx="4198859" cy="148195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7932" y="1844824"/>
            <a:ext cx="4155359" cy="89426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999" y="4022496"/>
            <a:ext cx="4128352" cy="88845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6757" y="5877272"/>
            <a:ext cx="4133115" cy="5921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03534" y="5256434"/>
            <a:ext cx="4239869" cy="124167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54629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19</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1353671"/>
          </a:xfrm>
        </p:spPr>
        <p:txBody>
          <a:bodyPr/>
          <a:lstStyle/>
          <a:p>
            <a:pPr marL="0" indent="0">
              <a:lnSpc>
                <a:spcPct val="100000"/>
              </a:lnSpc>
              <a:spcBef>
                <a:spcPts val="0"/>
              </a:spcBef>
              <a:buNone/>
            </a:pPr>
            <a:r>
              <a:rPr lang="ru-RU" sz="1800" dirty="0" smtClean="0"/>
              <a:t>Три модели заданий:</a:t>
            </a:r>
          </a:p>
          <a:p>
            <a:pPr marL="285750" indent="-285750">
              <a:lnSpc>
                <a:spcPct val="100000"/>
              </a:lnSpc>
              <a:spcBef>
                <a:spcPts val="0"/>
              </a:spcBef>
              <a:buFont typeface="Arial" panose="020B0604020202020204" pitchFamily="34" charset="0"/>
              <a:buChar char="•"/>
            </a:pPr>
            <a:r>
              <a:rPr lang="ru-RU" sz="1800" dirty="0" smtClean="0"/>
              <a:t>Определение состава атома (ядра) по элементу</a:t>
            </a:r>
          </a:p>
          <a:p>
            <a:pPr marL="285750" indent="-285750">
              <a:lnSpc>
                <a:spcPct val="100000"/>
              </a:lnSpc>
              <a:spcBef>
                <a:spcPts val="0"/>
              </a:spcBef>
              <a:buFont typeface="Arial" panose="020B0604020202020204" pitchFamily="34" charset="0"/>
              <a:buChar char="•"/>
            </a:pPr>
            <a:r>
              <a:rPr lang="ru-RU" sz="1800" dirty="0" smtClean="0"/>
              <a:t>Определение состава атома (ядра по таблице </a:t>
            </a:r>
            <a:r>
              <a:rPr lang="ru-RU" sz="1800" dirty="0" err="1" smtClean="0"/>
              <a:t>Д.И.Менделеева</a:t>
            </a:r>
            <a:endParaRPr lang="ru-RU" sz="1800" dirty="0" smtClean="0"/>
          </a:p>
          <a:p>
            <a:pPr marL="285750" indent="-285750">
              <a:lnSpc>
                <a:spcPct val="100000"/>
              </a:lnSpc>
              <a:spcBef>
                <a:spcPts val="0"/>
              </a:spcBef>
              <a:buFont typeface="Arial" panose="020B0604020202020204" pitchFamily="34" charset="0"/>
              <a:buChar char="•"/>
            </a:pPr>
            <a:r>
              <a:rPr lang="ru-RU" sz="1800" dirty="0" smtClean="0"/>
              <a:t>Неизвестный элемент ядерной реакции</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677" y="2756087"/>
            <a:ext cx="4428006" cy="173542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4677" y="5235108"/>
            <a:ext cx="4396084" cy="93289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40940" y="3623797"/>
            <a:ext cx="3985373" cy="255297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346901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20</a:t>
            </a:r>
            <a:endParaRPr lang="ru-RU" sz="2800" b="1" dirty="0">
              <a:solidFill>
                <a:schemeClr val="bg1"/>
              </a:solidFill>
            </a:endParaRPr>
          </a:p>
        </p:txBody>
      </p:sp>
      <p:sp>
        <p:nvSpPr>
          <p:cNvPr id="3" name="Подзаголовок 2"/>
          <p:cNvSpPr>
            <a:spLocks noGrp="1"/>
          </p:cNvSpPr>
          <p:nvPr>
            <p:ph type="subTitle"/>
          </p:nvPr>
        </p:nvSpPr>
        <p:spPr>
          <a:xfrm>
            <a:off x="343260" y="1299882"/>
            <a:ext cx="8229240" cy="1353671"/>
          </a:xfrm>
        </p:spPr>
        <p:txBody>
          <a:bodyPr/>
          <a:lstStyle/>
          <a:p>
            <a:pPr marL="0" indent="0">
              <a:lnSpc>
                <a:spcPct val="100000"/>
              </a:lnSpc>
              <a:spcBef>
                <a:spcPts val="0"/>
              </a:spcBef>
              <a:buNone/>
            </a:pPr>
            <a:r>
              <a:rPr lang="ru-RU" sz="1600" dirty="0" smtClean="0"/>
              <a:t>Проверяемые элементы (расчет):</a:t>
            </a:r>
          </a:p>
          <a:p>
            <a:pPr marL="285750" indent="-285750">
              <a:lnSpc>
                <a:spcPct val="100000"/>
              </a:lnSpc>
              <a:spcBef>
                <a:spcPts val="0"/>
              </a:spcBef>
              <a:buFont typeface="Arial" panose="020B0604020202020204" pitchFamily="34" charset="0"/>
              <a:buChar char="•"/>
            </a:pPr>
            <a:r>
              <a:rPr lang="ru-RU" sz="1600" dirty="0" smtClean="0"/>
              <a:t>Закон радиоактивного распада (график, определение числа распавшихся (нераспавшихся ядер)</a:t>
            </a:r>
          </a:p>
          <a:p>
            <a:pPr marL="285750" indent="-285750">
              <a:lnSpc>
                <a:spcPct val="100000"/>
              </a:lnSpc>
              <a:spcBef>
                <a:spcPts val="0"/>
              </a:spcBef>
              <a:buFont typeface="Arial" panose="020B0604020202020204" pitchFamily="34" charset="0"/>
              <a:buChar char="•"/>
            </a:pPr>
            <a:r>
              <a:rPr lang="ru-RU" sz="1600" dirty="0" smtClean="0"/>
              <a:t>Фотоны (отношение энергий, импульсов через частоту и длину волны) </a:t>
            </a:r>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4797152"/>
            <a:ext cx="5766395" cy="94682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79" y="2636912"/>
            <a:ext cx="5766395" cy="196778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85924" y="5877272"/>
            <a:ext cx="5772151" cy="80491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62016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a:extLst>
              <a:ext uri="{FF2B5EF4-FFF2-40B4-BE49-F238E27FC236}">
                <a16:creationId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lc="http://schemas.openxmlformats.org/drawingml/2006/lockedCanvas" id="{EE515F2D-0DD0-4D66-8D4D-CB76ECA2B941}"/>
              </a:ext>
            </a:extLst>
          </p:cNvPr>
          <p:cNvGraphicFramePr>
            <a:graphicFrameLocks noGrp="1"/>
          </p:cNvGraphicFramePr>
          <p:nvPr>
            <p:ph idx="1"/>
          </p:nvPr>
        </p:nvGraphicFramePr>
        <p:xfrm>
          <a:off x="323528" y="908720"/>
          <a:ext cx="8496944" cy="55446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458" y="221040"/>
            <a:ext cx="7278981" cy="1250280"/>
          </a:xfrm>
        </p:spPr>
        <p:txBody>
          <a:bodyPr/>
          <a:lstStyle/>
          <a:p>
            <a:pPr algn="ctr"/>
            <a:r>
              <a:rPr lang="ru-RU" sz="2800" b="1" dirty="0" smtClean="0">
                <a:solidFill>
                  <a:schemeClr val="bg1"/>
                </a:solidFill>
              </a:rPr>
              <a:t>Задание 22</a:t>
            </a:r>
            <a:endParaRPr lang="ru-RU" sz="2800" b="1" dirty="0">
              <a:solidFill>
                <a:schemeClr val="bg1"/>
              </a:solidFill>
            </a:endParaRPr>
          </a:p>
        </p:txBody>
      </p:sp>
      <p:sp>
        <p:nvSpPr>
          <p:cNvPr id="3" name="Подзаголовок 2"/>
          <p:cNvSpPr>
            <a:spLocks noGrp="1"/>
          </p:cNvSpPr>
          <p:nvPr>
            <p:ph type="subTitle"/>
          </p:nvPr>
        </p:nvSpPr>
        <p:spPr>
          <a:xfrm>
            <a:off x="358588" y="1389529"/>
            <a:ext cx="8229240" cy="2537012"/>
          </a:xfrm>
        </p:spPr>
        <p:txBody>
          <a:bodyPr/>
          <a:lstStyle/>
          <a:p>
            <a:pPr marL="0" indent="0">
              <a:lnSpc>
                <a:spcPct val="100000"/>
              </a:lnSpc>
              <a:spcBef>
                <a:spcPts val="0"/>
              </a:spcBef>
              <a:buNone/>
            </a:pPr>
            <a:r>
              <a:rPr lang="ru-RU" sz="1800" dirty="0" smtClean="0"/>
              <a:t>Одна модель заданий:</a:t>
            </a:r>
          </a:p>
          <a:p>
            <a:pPr>
              <a:lnSpc>
                <a:spcPct val="100000"/>
              </a:lnSpc>
              <a:spcBef>
                <a:spcPts val="0"/>
              </a:spcBef>
            </a:pPr>
            <a:r>
              <a:rPr lang="ru-RU" sz="1800" dirty="0" smtClean="0"/>
              <a:t>Динамометр</a:t>
            </a:r>
          </a:p>
          <a:p>
            <a:pPr>
              <a:lnSpc>
                <a:spcPct val="100000"/>
              </a:lnSpc>
              <a:spcBef>
                <a:spcPts val="0"/>
              </a:spcBef>
            </a:pPr>
            <a:r>
              <a:rPr lang="ru-RU" sz="1800" dirty="0" smtClean="0"/>
              <a:t>Мензурка</a:t>
            </a:r>
          </a:p>
          <a:p>
            <a:pPr>
              <a:lnSpc>
                <a:spcPct val="100000"/>
              </a:lnSpc>
              <a:spcBef>
                <a:spcPts val="0"/>
              </a:spcBef>
            </a:pPr>
            <a:r>
              <a:rPr lang="ru-RU" sz="1800" dirty="0" smtClean="0"/>
              <a:t>Термометр (из Цельсия в Кельвины и обратно)</a:t>
            </a:r>
          </a:p>
          <a:p>
            <a:pPr>
              <a:lnSpc>
                <a:spcPct val="100000"/>
              </a:lnSpc>
              <a:spcBef>
                <a:spcPts val="0"/>
              </a:spcBef>
            </a:pPr>
            <a:r>
              <a:rPr lang="ru-RU" sz="1800" dirty="0" smtClean="0"/>
              <a:t>Барометр (две шкалы)</a:t>
            </a:r>
          </a:p>
          <a:p>
            <a:pPr>
              <a:lnSpc>
                <a:spcPct val="100000"/>
              </a:lnSpc>
              <a:spcBef>
                <a:spcPts val="0"/>
              </a:spcBef>
            </a:pPr>
            <a:r>
              <a:rPr lang="ru-RU" sz="1800" dirty="0" smtClean="0"/>
              <a:t>Манометр </a:t>
            </a:r>
          </a:p>
          <a:p>
            <a:pPr>
              <a:lnSpc>
                <a:spcPct val="100000"/>
              </a:lnSpc>
              <a:spcBef>
                <a:spcPts val="0"/>
              </a:spcBef>
            </a:pPr>
            <a:r>
              <a:rPr lang="ru-RU" sz="1800" dirty="0" smtClean="0"/>
              <a:t>Амперметр (</a:t>
            </a:r>
            <a:r>
              <a:rPr lang="ru-RU" sz="1800" dirty="0" err="1" smtClean="0"/>
              <a:t>двухпредельный</a:t>
            </a:r>
            <a:r>
              <a:rPr lang="ru-RU" sz="1800" dirty="0" smtClean="0"/>
              <a:t>)</a:t>
            </a:r>
          </a:p>
          <a:p>
            <a:pPr>
              <a:lnSpc>
                <a:spcPct val="100000"/>
              </a:lnSpc>
              <a:spcBef>
                <a:spcPts val="0"/>
              </a:spcBef>
            </a:pPr>
            <a:r>
              <a:rPr lang="ru-RU" sz="1800" dirty="0" smtClean="0"/>
              <a:t>Вольтметр (</a:t>
            </a:r>
            <a:r>
              <a:rPr lang="ru-RU" sz="1800" dirty="0" err="1" smtClean="0"/>
              <a:t>двухпредельный</a:t>
            </a:r>
            <a:r>
              <a:rPr lang="ru-RU" sz="1800" dirty="0" smtClean="0"/>
              <a:t>)</a:t>
            </a:r>
            <a:endParaRPr lang="ru-RU" sz="18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469813"/>
            <a:ext cx="4299977" cy="289512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789" y="4061011"/>
            <a:ext cx="4243634" cy="230392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330739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3670" y="221040"/>
            <a:ext cx="7332769" cy="1250280"/>
          </a:xfrm>
        </p:spPr>
        <p:txBody>
          <a:bodyPr/>
          <a:lstStyle/>
          <a:p>
            <a:pPr algn="ctr"/>
            <a:r>
              <a:rPr lang="ru-RU" sz="2800" b="1" dirty="0">
                <a:solidFill>
                  <a:prstClr val="white"/>
                </a:solidFill>
              </a:rPr>
              <a:t>Задание </a:t>
            </a:r>
            <a:r>
              <a:rPr lang="ru-RU" sz="2800" b="1" dirty="0" smtClean="0">
                <a:solidFill>
                  <a:prstClr val="white"/>
                </a:solidFill>
              </a:rPr>
              <a:t>23</a:t>
            </a:r>
            <a:endParaRPr lang="ru-RU" dirty="0"/>
          </a:p>
        </p:txBody>
      </p:sp>
      <p:sp>
        <p:nvSpPr>
          <p:cNvPr id="3" name="Подзаголовок 2"/>
          <p:cNvSpPr>
            <a:spLocks noGrp="1"/>
          </p:cNvSpPr>
          <p:nvPr>
            <p:ph type="subTitle"/>
          </p:nvPr>
        </p:nvSpPr>
        <p:spPr>
          <a:xfrm>
            <a:off x="457380" y="1415981"/>
            <a:ext cx="8229240" cy="1847171"/>
          </a:xfrm>
        </p:spPr>
        <p:txBody>
          <a:bodyPr/>
          <a:lstStyle/>
          <a:p>
            <a:pPr marL="0" indent="0">
              <a:spcBef>
                <a:spcPts val="0"/>
              </a:spcBef>
              <a:buNone/>
            </a:pPr>
            <a:r>
              <a:rPr lang="ru-RU" sz="1800" dirty="0" smtClean="0"/>
              <a:t>Три модели заданий:</a:t>
            </a:r>
          </a:p>
          <a:p>
            <a:pPr>
              <a:spcBef>
                <a:spcPts val="0"/>
              </a:spcBef>
            </a:pPr>
            <a:r>
              <a:rPr lang="ru-RU" sz="1800" dirty="0"/>
              <a:t>в</a:t>
            </a:r>
            <a:r>
              <a:rPr lang="ru-RU" sz="1800" dirty="0" smtClean="0"/>
              <a:t>ыбор оборудования по рисункам</a:t>
            </a:r>
          </a:p>
          <a:p>
            <a:pPr>
              <a:spcBef>
                <a:spcPts val="0"/>
              </a:spcBef>
            </a:pPr>
            <a:r>
              <a:rPr lang="ru-RU" sz="1800" dirty="0"/>
              <a:t>в</a:t>
            </a:r>
            <a:r>
              <a:rPr lang="ru-RU" sz="1800" dirty="0" smtClean="0"/>
              <a:t>ыбор оборудования из списка</a:t>
            </a:r>
          </a:p>
          <a:p>
            <a:pPr>
              <a:spcBef>
                <a:spcPts val="0"/>
              </a:spcBef>
            </a:pPr>
            <a:r>
              <a:rPr lang="ru-RU" sz="1800" dirty="0"/>
              <a:t>в</a:t>
            </a:r>
            <a:r>
              <a:rPr lang="ru-RU" sz="1800" dirty="0" smtClean="0"/>
              <a:t>ыбор оборудования по таблице </a:t>
            </a:r>
            <a:endParaRPr lang="ru-RU" sz="18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1194" y="4331915"/>
            <a:ext cx="4305300" cy="22098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402417"/>
            <a:ext cx="4305300" cy="27527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4665290"/>
            <a:ext cx="4257675" cy="18764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7417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76672"/>
            <a:ext cx="7211144" cy="1143000"/>
          </a:xfrm>
        </p:spPr>
        <p:txBody>
          <a:bodyPr/>
          <a:lstStyle/>
          <a:p>
            <a:r>
              <a:rPr lang="ru-RU" sz="3200" b="1" dirty="0" smtClean="0">
                <a:solidFill>
                  <a:schemeClr val="bg1"/>
                </a:solidFill>
              </a:rPr>
              <a:t>Задание 24. </a:t>
            </a:r>
            <a:br>
              <a:rPr lang="ru-RU" sz="3200" b="1" dirty="0" smtClean="0">
                <a:solidFill>
                  <a:schemeClr val="bg1"/>
                </a:solidFill>
              </a:rPr>
            </a:br>
            <a:r>
              <a:rPr lang="ru-RU" sz="3200" b="1" dirty="0" smtClean="0">
                <a:solidFill>
                  <a:schemeClr val="bg1"/>
                </a:solidFill>
              </a:rPr>
              <a:t>Детализация кодификатора</a:t>
            </a:r>
            <a:endParaRPr lang="ru-RU" sz="3200" b="1" dirty="0">
              <a:solidFill>
                <a:schemeClr val="bg1"/>
              </a:solidFill>
            </a:endParaRPr>
          </a:p>
        </p:txBody>
      </p:sp>
      <p:sp>
        <p:nvSpPr>
          <p:cNvPr id="3" name="Объект 2"/>
          <p:cNvSpPr>
            <a:spLocks noGrp="1"/>
          </p:cNvSpPr>
          <p:nvPr>
            <p:ph idx="1"/>
          </p:nvPr>
        </p:nvSpPr>
        <p:spPr>
          <a:xfrm>
            <a:off x="457200" y="1988840"/>
            <a:ext cx="8229600" cy="3888432"/>
          </a:xfrm>
        </p:spPr>
        <p:txBody>
          <a:bodyPr>
            <a:normAutofit/>
          </a:bodyPr>
          <a:lstStyle/>
          <a:p>
            <a:pPr marL="0" lvl="0" indent="0" algn="just">
              <a:lnSpc>
                <a:spcPct val="107000"/>
              </a:lnSpc>
              <a:spcAft>
                <a:spcPts val="0"/>
              </a:spcAft>
              <a:buNone/>
            </a:pPr>
            <a:r>
              <a:rPr lang="ru-RU" sz="2800" b="1" dirty="0">
                <a:solidFill>
                  <a:srgbClr val="00000A"/>
                </a:solidFill>
                <a:latin typeface="Times New Roman"/>
                <a:ea typeface="Times New Roman"/>
                <a:cs typeface="Times New Roman"/>
              </a:rPr>
              <a:t>п. 5.4.1: </a:t>
            </a:r>
            <a:endParaRPr lang="ru-RU" sz="2800" b="1"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400" dirty="0" smtClean="0">
                <a:solidFill>
                  <a:srgbClr val="00000A"/>
                </a:solidFill>
                <a:latin typeface="Times New Roman"/>
                <a:ea typeface="Times New Roman"/>
                <a:cs typeface="Times New Roman"/>
              </a:rPr>
              <a:t>знать </a:t>
            </a:r>
            <a:r>
              <a:rPr lang="ru-RU" sz="2400" dirty="0">
                <a:solidFill>
                  <a:srgbClr val="00000A"/>
                </a:solidFill>
                <a:latin typeface="Times New Roman"/>
                <a:ea typeface="Times New Roman"/>
                <a:cs typeface="Times New Roman"/>
              </a:rPr>
              <a:t>строение Солнечной системы, </a:t>
            </a:r>
            <a:endParaRPr lang="ru-RU" sz="24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400" dirty="0" smtClean="0">
                <a:solidFill>
                  <a:srgbClr val="00000A"/>
                </a:solidFill>
                <a:latin typeface="Times New Roman"/>
                <a:ea typeface="Times New Roman"/>
                <a:cs typeface="Times New Roman"/>
              </a:rPr>
              <a:t>основные </a:t>
            </a:r>
            <a:r>
              <a:rPr lang="ru-RU" sz="2400" dirty="0">
                <a:solidFill>
                  <a:srgbClr val="00000A"/>
                </a:solidFill>
                <a:latin typeface="Times New Roman"/>
                <a:ea typeface="Times New Roman"/>
                <a:cs typeface="Times New Roman"/>
              </a:rPr>
              <a:t>отличия планет земной группы от планет-гигантов и отличительные признаки каждой из планет; </a:t>
            </a:r>
            <a:endParaRPr lang="ru-RU" sz="24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400" dirty="0" smtClean="0">
                <a:solidFill>
                  <a:srgbClr val="00000A"/>
                </a:solidFill>
                <a:latin typeface="Times New Roman"/>
                <a:ea typeface="Times New Roman"/>
                <a:cs typeface="Times New Roman"/>
              </a:rPr>
              <a:t>понимать </a:t>
            </a:r>
            <a:r>
              <a:rPr lang="ru-RU" sz="2400" dirty="0">
                <a:solidFill>
                  <a:srgbClr val="00000A"/>
                </a:solidFill>
                <a:latin typeface="Times New Roman"/>
                <a:ea typeface="Times New Roman"/>
                <a:cs typeface="Times New Roman"/>
              </a:rPr>
              <a:t>причины смены дня и ночи </a:t>
            </a:r>
            <a:endParaRPr lang="ru-RU" sz="24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400" dirty="0">
                <a:solidFill>
                  <a:srgbClr val="00000A"/>
                </a:solidFill>
                <a:latin typeface="Times New Roman"/>
                <a:ea typeface="Times New Roman"/>
                <a:cs typeface="Times New Roman"/>
              </a:rPr>
              <a:t>п</a:t>
            </a:r>
            <a:r>
              <a:rPr lang="ru-RU" sz="2400" dirty="0" smtClean="0">
                <a:solidFill>
                  <a:srgbClr val="00000A"/>
                </a:solidFill>
                <a:latin typeface="Times New Roman"/>
                <a:ea typeface="Times New Roman"/>
                <a:cs typeface="Times New Roman"/>
              </a:rPr>
              <a:t>онимать причины смены </a:t>
            </a:r>
            <a:r>
              <a:rPr lang="ru-RU" sz="2400" dirty="0">
                <a:solidFill>
                  <a:srgbClr val="00000A"/>
                </a:solidFill>
                <a:latin typeface="Times New Roman"/>
                <a:ea typeface="Times New Roman"/>
                <a:cs typeface="Times New Roman"/>
              </a:rPr>
              <a:t>времен года, </a:t>
            </a:r>
            <a:endParaRPr lang="ru-RU" sz="24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400" dirty="0" smtClean="0">
                <a:solidFill>
                  <a:srgbClr val="00000A"/>
                </a:solidFill>
                <a:latin typeface="Times New Roman"/>
                <a:ea typeface="Times New Roman"/>
                <a:cs typeface="Times New Roman"/>
              </a:rPr>
              <a:t>уметь </a:t>
            </a:r>
            <a:r>
              <a:rPr lang="ru-RU" sz="2400" dirty="0">
                <a:solidFill>
                  <a:srgbClr val="00000A"/>
                </a:solidFill>
                <a:latin typeface="Times New Roman"/>
                <a:ea typeface="Times New Roman"/>
                <a:cs typeface="Times New Roman"/>
              </a:rPr>
              <a:t>рассчитывать первую и вторую космические </a:t>
            </a:r>
            <a:r>
              <a:rPr lang="ru-RU" sz="2400" dirty="0" smtClean="0">
                <a:solidFill>
                  <a:srgbClr val="00000A"/>
                </a:solidFill>
                <a:latin typeface="Times New Roman"/>
                <a:ea typeface="Times New Roman"/>
                <a:cs typeface="Times New Roman"/>
              </a:rPr>
              <a:t>скорости</a:t>
            </a:r>
            <a:endParaRPr lang="ru-RU" sz="2400" dirty="0">
              <a:latin typeface="Calibri"/>
              <a:ea typeface="Calibri"/>
              <a:cs typeface="Times New Roman"/>
            </a:endParaRPr>
          </a:p>
          <a:p>
            <a:endParaRPr lang="ru-RU" dirty="0"/>
          </a:p>
        </p:txBody>
      </p:sp>
    </p:spTree>
    <p:extLst>
      <p:ext uri="{BB962C8B-B14F-4D97-AF65-F5344CB8AC3E}">
        <p14:creationId xmlns="" xmlns:p14="http://schemas.microsoft.com/office/powerpoint/2010/main" val="13436567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03" y="5706737"/>
            <a:ext cx="1800200" cy="780696"/>
          </a:xfrm>
        </p:spPr>
        <p:txBody>
          <a:bodyPr>
            <a:normAutofit/>
          </a:bodyPr>
          <a:lstStyle/>
          <a:p>
            <a:r>
              <a:rPr lang="ru-RU" sz="3200" dirty="0" smtClean="0"/>
              <a:t>Пример</a:t>
            </a:r>
            <a:endParaRPr lang="ru-RU" sz="3200" dirty="0"/>
          </a:p>
        </p:txBody>
      </p:sp>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332655"/>
            <a:ext cx="6624736" cy="645221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523743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48" y="5530468"/>
            <a:ext cx="1800200" cy="780696"/>
          </a:xfrm>
        </p:spPr>
        <p:txBody>
          <a:bodyPr>
            <a:normAutofit/>
          </a:bodyPr>
          <a:lstStyle/>
          <a:p>
            <a:r>
              <a:rPr lang="ru-RU" sz="3200" dirty="0" smtClean="0"/>
              <a:t>Пример</a:t>
            </a:r>
            <a:endParaRPr lang="ru-RU" sz="32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289303"/>
            <a:ext cx="5410200" cy="619125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9729185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 y="5695720"/>
            <a:ext cx="1800200" cy="780696"/>
          </a:xfrm>
        </p:spPr>
        <p:txBody>
          <a:bodyPr>
            <a:normAutofit/>
          </a:bodyPr>
          <a:lstStyle/>
          <a:p>
            <a:r>
              <a:rPr lang="ru-RU" sz="3200" dirty="0" smtClean="0"/>
              <a:t>Пример</a:t>
            </a:r>
            <a:endParaRPr lang="ru-RU" sz="3200"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332656"/>
            <a:ext cx="6768752" cy="629123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7446085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629619"/>
            <a:ext cx="1800200" cy="780696"/>
          </a:xfrm>
        </p:spPr>
        <p:txBody>
          <a:bodyPr>
            <a:normAutofit/>
          </a:bodyPr>
          <a:lstStyle/>
          <a:p>
            <a:r>
              <a:rPr lang="ru-RU" sz="3200" dirty="0" smtClean="0"/>
              <a:t>Пример</a:t>
            </a:r>
            <a:endParaRPr lang="ru-RU" sz="3200"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24045"/>
            <a:ext cx="5654379" cy="660991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4278575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fontScale="90000"/>
          </a:bodyPr>
          <a:lstStyle/>
          <a:p>
            <a:r>
              <a:rPr lang="ru-RU" dirty="0" smtClean="0"/>
              <a:t>Детализация кодификатора</a:t>
            </a:r>
            <a:endParaRPr lang="ru-RU" dirty="0"/>
          </a:p>
        </p:txBody>
      </p:sp>
      <p:sp>
        <p:nvSpPr>
          <p:cNvPr id="3" name="Объект 2"/>
          <p:cNvSpPr>
            <a:spLocks noGrp="1"/>
          </p:cNvSpPr>
          <p:nvPr>
            <p:ph idx="1"/>
          </p:nvPr>
        </p:nvSpPr>
        <p:spPr>
          <a:xfrm>
            <a:off x="457200" y="1340768"/>
            <a:ext cx="8229600" cy="4983832"/>
          </a:xfrm>
        </p:spPr>
        <p:txBody>
          <a:bodyPr>
            <a:normAutofit fontScale="85000" lnSpcReduction="20000"/>
          </a:bodyPr>
          <a:lstStyle/>
          <a:p>
            <a:pPr marL="0" lvl="0" indent="0" algn="just">
              <a:lnSpc>
                <a:spcPct val="107000"/>
              </a:lnSpc>
              <a:spcAft>
                <a:spcPts val="0"/>
              </a:spcAft>
              <a:buNone/>
            </a:pPr>
            <a:r>
              <a:rPr lang="ru-RU" sz="2800" b="1" dirty="0" smtClean="0">
                <a:solidFill>
                  <a:srgbClr val="00000A"/>
                </a:solidFill>
                <a:latin typeface="Times New Roman"/>
                <a:ea typeface="Times New Roman"/>
                <a:cs typeface="Times New Roman"/>
              </a:rPr>
              <a:t>п</a:t>
            </a:r>
            <a:r>
              <a:rPr lang="ru-RU" sz="2800" b="1" dirty="0">
                <a:solidFill>
                  <a:srgbClr val="00000A"/>
                </a:solidFill>
                <a:latin typeface="Times New Roman"/>
                <a:ea typeface="Times New Roman"/>
                <a:cs typeface="Times New Roman"/>
              </a:rPr>
              <a:t>. 5.4.2: </a:t>
            </a:r>
            <a:endParaRPr lang="ru-RU" sz="2800" b="1"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различать </a:t>
            </a:r>
            <a:r>
              <a:rPr lang="ru-RU" sz="2800" dirty="0">
                <a:solidFill>
                  <a:srgbClr val="00000A"/>
                </a:solidFill>
                <a:latin typeface="Times New Roman"/>
                <a:ea typeface="Times New Roman"/>
                <a:cs typeface="Times New Roman"/>
              </a:rPr>
              <a:t>спектральные классы звезд, </a:t>
            </a:r>
            <a:endParaRPr lang="ru-RU" sz="28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понимать </a:t>
            </a:r>
            <a:r>
              <a:rPr lang="ru-RU" sz="2800" dirty="0">
                <a:solidFill>
                  <a:srgbClr val="00000A"/>
                </a:solidFill>
                <a:latin typeface="Times New Roman"/>
                <a:ea typeface="Times New Roman"/>
                <a:cs typeface="Times New Roman"/>
              </a:rPr>
              <a:t>взаимосвязь основных звездных характеристик (температура, цвет, спектральный класс, светимость), </a:t>
            </a:r>
            <a:endParaRPr lang="ru-RU" sz="28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уметь </a:t>
            </a:r>
            <a:r>
              <a:rPr lang="ru-RU" sz="2800" dirty="0">
                <a:solidFill>
                  <a:srgbClr val="00000A"/>
                </a:solidFill>
                <a:latin typeface="Times New Roman"/>
                <a:ea typeface="Times New Roman"/>
                <a:cs typeface="Times New Roman"/>
              </a:rPr>
              <a:t>пользоваться диаграммой </a:t>
            </a:r>
            <a:r>
              <a:rPr lang="ru-RU" sz="2800" dirty="0" err="1">
                <a:solidFill>
                  <a:srgbClr val="00000A"/>
                </a:solidFill>
                <a:latin typeface="Times New Roman"/>
                <a:ea typeface="Times New Roman"/>
                <a:cs typeface="Times New Roman"/>
              </a:rPr>
              <a:t>Герцшпрунга</a:t>
            </a:r>
            <a:r>
              <a:rPr lang="ru-RU" sz="2800" dirty="0">
                <a:solidFill>
                  <a:srgbClr val="00000A"/>
                </a:solidFill>
                <a:latin typeface="Times New Roman"/>
                <a:ea typeface="Times New Roman"/>
                <a:cs typeface="Times New Roman"/>
              </a:rPr>
              <a:t>–Рассела, </a:t>
            </a:r>
            <a:endParaRPr lang="ru-RU" sz="28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различать </a:t>
            </a:r>
            <a:r>
              <a:rPr lang="ru-RU" sz="2800" dirty="0">
                <a:solidFill>
                  <a:srgbClr val="00000A"/>
                </a:solidFill>
                <a:latin typeface="Times New Roman"/>
                <a:ea typeface="Times New Roman"/>
                <a:cs typeface="Times New Roman"/>
              </a:rPr>
              <a:t>звезды главной последовательности, белые карлики и гиганты (сверхгиганты);</a:t>
            </a:r>
            <a:endParaRPr lang="ru-RU" sz="2400" dirty="0">
              <a:latin typeface="Calibri"/>
              <a:ea typeface="Calibri"/>
              <a:cs typeface="Times New Roman"/>
            </a:endParaRPr>
          </a:p>
          <a:p>
            <a:pPr marL="0" lvl="0" indent="0" algn="just">
              <a:lnSpc>
                <a:spcPct val="107000"/>
              </a:lnSpc>
              <a:spcAft>
                <a:spcPts val="0"/>
              </a:spcAft>
              <a:buNone/>
            </a:pPr>
            <a:r>
              <a:rPr lang="ru-RU" sz="2800" b="1" dirty="0">
                <a:solidFill>
                  <a:srgbClr val="00000A"/>
                </a:solidFill>
                <a:latin typeface="Times New Roman"/>
                <a:ea typeface="Times New Roman"/>
                <a:cs typeface="Times New Roman"/>
              </a:rPr>
              <a:t>п. 5.4.3: </a:t>
            </a:r>
            <a:endParaRPr lang="ru-RU" sz="2800" b="1"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знать </a:t>
            </a:r>
            <a:r>
              <a:rPr lang="ru-RU" sz="2800" dirty="0">
                <a:solidFill>
                  <a:srgbClr val="00000A"/>
                </a:solidFill>
                <a:latin typeface="Times New Roman"/>
                <a:ea typeface="Times New Roman"/>
                <a:cs typeface="Times New Roman"/>
              </a:rPr>
              <a:t>основные этапы эволюции звезд типа Солнца и массивных звезд, сравнивать продолжительность «жизненного цикла» звезд разной массы, </a:t>
            </a:r>
            <a:endParaRPr lang="ru-RU" sz="2800" dirty="0" smtClean="0">
              <a:solidFill>
                <a:srgbClr val="00000A"/>
              </a:solidFill>
              <a:latin typeface="Times New Roman"/>
              <a:ea typeface="Times New Roman"/>
              <a:cs typeface="Times New Roman"/>
            </a:endParaRPr>
          </a:p>
          <a:p>
            <a:pPr marL="342900" lvl="0" indent="-342900" algn="just">
              <a:lnSpc>
                <a:spcPct val="107000"/>
              </a:lnSpc>
              <a:spcAft>
                <a:spcPts val="0"/>
              </a:spcAft>
              <a:buFont typeface="Courier New"/>
              <a:buChar char="o"/>
            </a:pPr>
            <a:r>
              <a:rPr lang="ru-RU" sz="2800" dirty="0" smtClean="0">
                <a:solidFill>
                  <a:srgbClr val="00000A"/>
                </a:solidFill>
                <a:latin typeface="Times New Roman"/>
                <a:ea typeface="Times New Roman"/>
                <a:cs typeface="Times New Roman"/>
              </a:rPr>
              <a:t>представлять </a:t>
            </a:r>
            <a:r>
              <a:rPr lang="ru-RU" sz="2800" dirty="0">
                <a:solidFill>
                  <a:srgbClr val="00000A"/>
                </a:solidFill>
                <a:latin typeface="Times New Roman"/>
                <a:ea typeface="Times New Roman"/>
                <a:cs typeface="Times New Roman"/>
              </a:rPr>
              <a:t>эволюционный путь звезды на диаграмме </a:t>
            </a:r>
            <a:r>
              <a:rPr lang="ru-RU" sz="2800" dirty="0" err="1">
                <a:solidFill>
                  <a:srgbClr val="00000A"/>
                </a:solidFill>
                <a:latin typeface="Times New Roman"/>
                <a:ea typeface="Times New Roman"/>
                <a:cs typeface="Times New Roman"/>
              </a:rPr>
              <a:t>Герцшпрунга</a:t>
            </a:r>
            <a:r>
              <a:rPr lang="ru-RU" sz="2800" dirty="0">
                <a:solidFill>
                  <a:srgbClr val="00000A"/>
                </a:solidFill>
                <a:latin typeface="Times New Roman"/>
                <a:ea typeface="Times New Roman"/>
                <a:cs typeface="Times New Roman"/>
              </a:rPr>
              <a:t>–Рассела;</a:t>
            </a:r>
            <a:endParaRPr lang="ru-RU" sz="2400" dirty="0">
              <a:latin typeface="Calibri"/>
              <a:ea typeface="Calibri"/>
              <a:cs typeface="Times New Roman"/>
            </a:endParaRPr>
          </a:p>
          <a:p>
            <a:endParaRPr lang="ru-RU" dirty="0"/>
          </a:p>
        </p:txBody>
      </p:sp>
    </p:spTree>
    <p:extLst>
      <p:ext uri="{BB962C8B-B14F-4D97-AF65-F5344CB8AC3E}">
        <p14:creationId xmlns="" xmlns:p14="http://schemas.microsoft.com/office/powerpoint/2010/main" val="39033472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506" y="5655519"/>
            <a:ext cx="8305800" cy="780696"/>
          </a:xfrm>
        </p:spPr>
        <p:txBody>
          <a:bodyPr>
            <a:normAutofit/>
          </a:bodyPr>
          <a:lstStyle/>
          <a:p>
            <a:r>
              <a:rPr lang="ru-RU" sz="2800" dirty="0" smtClean="0"/>
              <a:t>Пример</a:t>
            </a:r>
            <a:endParaRPr lang="ru-RU" sz="28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60648"/>
            <a:ext cx="6912768" cy="617556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578308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94" y="5530467"/>
            <a:ext cx="8305800" cy="780696"/>
          </a:xfrm>
        </p:spPr>
        <p:txBody>
          <a:bodyPr>
            <a:normAutofit/>
          </a:bodyPr>
          <a:lstStyle/>
          <a:p>
            <a:r>
              <a:rPr lang="ru-RU" sz="3200" dirty="0" smtClean="0"/>
              <a:t>Пример</a:t>
            </a:r>
            <a:endParaRPr lang="ru-RU" sz="32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348367"/>
            <a:ext cx="6508543" cy="625177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2317477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b="1" dirty="0" smtClean="0">
                <a:solidFill>
                  <a:schemeClr val="accent1">
                    <a:lumMod val="25000"/>
                  </a:schemeClr>
                </a:solidFill>
              </a:rPr>
              <a:t>Особенности КИМ ЕГЭ </a:t>
            </a:r>
            <a:br>
              <a:rPr lang="ru-RU" b="1" dirty="0" smtClean="0">
                <a:solidFill>
                  <a:schemeClr val="accent1">
                    <a:lumMod val="25000"/>
                  </a:schemeClr>
                </a:solidFill>
              </a:rPr>
            </a:br>
            <a:r>
              <a:rPr lang="ru-RU" b="1" dirty="0" smtClean="0">
                <a:solidFill>
                  <a:schemeClr val="accent1">
                    <a:lumMod val="25000"/>
                  </a:schemeClr>
                </a:solidFill>
              </a:rPr>
              <a:t>по физике в 2018 году</a:t>
            </a:r>
            <a:endParaRPr lang="ru-RU" b="1" dirty="0">
              <a:solidFill>
                <a:schemeClr val="accent1">
                  <a:lumMod val="25000"/>
                </a:schemeClr>
              </a:solidFill>
            </a:endParaRPr>
          </a:p>
        </p:txBody>
      </p:sp>
    </p:spTree>
    <p:extLst>
      <p:ext uri="{BB962C8B-B14F-4D97-AF65-F5344CB8AC3E}">
        <p14:creationId xmlns="" xmlns:p14="http://schemas.microsoft.com/office/powerpoint/2010/main" val="3230118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632" y="5431316"/>
            <a:ext cx="8305800" cy="780696"/>
          </a:xfrm>
        </p:spPr>
        <p:txBody>
          <a:bodyPr>
            <a:normAutofit fontScale="90000"/>
          </a:bodyPr>
          <a:lstStyle/>
          <a:p>
            <a:r>
              <a:rPr lang="ru-RU" sz="3200" dirty="0" smtClean="0"/>
              <a:t>Пример</a:t>
            </a:r>
            <a:br>
              <a:rPr lang="ru-RU" sz="3200" dirty="0" smtClean="0"/>
            </a:br>
            <a:r>
              <a:rPr lang="ru-RU" sz="1800" dirty="0" smtClean="0">
                <a:hlinkClick r:id="rId2" action="ppaction://hlinkfile"/>
              </a:rPr>
              <a:t>Задание 24 Банк ЕГЭ </a:t>
            </a:r>
            <a:endParaRPr lang="ru-RU" sz="18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7824" y="106309"/>
            <a:ext cx="5976664" cy="664538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Заголовок 1"/>
          <p:cNvSpPr txBox="1">
            <a:spLocks/>
          </p:cNvSpPr>
          <p:nvPr/>
        </p:nvSpPr>
        <p:spPr>
          <a:xfrm>
            <a:off x="307032" y="5583716"/>
            <a:ext cx="8305800" cy="780696"/>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200" b="0" i="0" u="none" strike="noStrike" kern="1200" cap="none" spc="0" normalizeH="0" baseline="0" noProof="0" smtClean="0">
                <a:ln>
                  <a:noFill/>
                </a:ln>
                <a:solidFill>
                  <a:sysClr val="windowText" lastClr="000000"/>
                </a:solidFill>
                <a:effectLst/>
                <a:uLnTx/>
                <a:uFillTx/>
                <a:latin typeface="Arial"/>
              </a:rPr>
              <a:t>Пример</a:t>
            </a:r>
            <a:br>
              <a:rPr kumimoji="0" lang="ru-RU" sz="3200" b="0" i="0" u="none" strike="noStrike" kern="1200" cap="none" spc="0" normalizeH="0" baseline="0" noProof="0" smtClean="0">
                <a:ln>
                  <a:noFill/>
                </a:ln>
                <a:solidFill>
                  <a:sysClr val="windowText" lastClr="000000"/>
                </a:solidFill>
                <a:effectLst/>
                <a:uLnTx/>
                <a:uFillTx/>
                <a:latin typeface="Arial"/>
              </a:rPr>
            </a:br>
            <a:r>
              <a:rPr kumimoji="0" lang="ru-RU" sz="1800" b="0" i="0" u="none" strike="noStrike" kern="1200" cap="none" spc="0" normalizeH="0" baseline="0" noProof="0" smtClean="0">
                <a:ln>
                  <a:noFill/>
                </a:ln>
                <a:solidFill>
                  <a:sysClr val="windowText" lastClr="000000"/>
                </a:solidFill>
                <a:effectLst/>
                <a:uLnTx/>
                <a:uFillTx/>
                <a:latin typeface="Arial"/>
                <a:hlinkClick r:id="rId2" action="ppaction://hlinkfile"/>
              </a:rPr>
              <a:t>Задание 24 Банк ЕГЭ </a:t>
            </a:r>
            <a:endParaRPr kumimoji="0" lang="ru-RU" sz="1800" b="0" i="0" u="none" strike="noStrike" kern="1200" cap="none" spc="0" normalizeH="0" baseline="0" noProof="0" dirty="0">
              <a:ln>
                <a:noFill/>
              </a:ln>
              <a:solidFill>
                <a:sysClr val="windowText" lastClr="000000"/>
              </a:solidFill>
              <a:effectLst/>
              <a:uLnTx/>
              <a:uFillTx/>
              <a:latin typeface="Arial"/>
            </a:endParaRPr>
          </a:p>
        </p:txBody>
      </p:sp>
    </p:spTree>
    <p:extLst>
      <p:ext uri="{BB962C8B-B14F-4D97-AF65-F5344CB8AC3E}">
        <p14:creationId xmlns="" xmlns:p14="http://schemas.microsoft.com/office/powerpoint/2010/main" val="299671816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1332000" y="333360"/>
            <a:ext cx="7212960" cy="1134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r>
              <a:rPr lang="ru-RU" sz="3600" b="1" dirty="0">
                <a:solidFill>
                  <a:schemeClr val="bg1"/>
                </a:solidFill>
                <a:ea typeface="Microsoft YaHei"/>
              </a:rPr>
              <a:t>Часть 2</a:t>
            </a:r>
            <a:endParaRPr dirty="0">
              <a:solidFill>
                <a:schemeClr val="bg1"/>
              </a:solidFill>
            </a:endParaRPr>
          </a:p>
        </p:txBody>
      </p:sp>
      <p:sp>
        <p:nvSpPr>
          <p:cNvPr id="321" name="CustomShape 2"/>
          <p:cNvSpPr/>
          <p:nvPr/>
        </p:nvSpPr>
        <p:spPr>
          <a:xfrm>
            <a:off x="267536" y="1467720"/>
            <a:ext cx="8568360" cy="51840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algn="ctr"/>
            <a:r>
              <a:rPr lang="ru-RU" sz="2000" b="1" dirty="0">
                <a:solidFill>
                  <a:srgbClr val="FF0000"/>
                </a:solidFill>
                <a:ea typeface="Microsoft YaHei"/>
              </a:rPr>
              <a:t>8 задач:</a:t>
            </a:r>
            <a:endParaRPr dirty="0">
              <a:solidFill>
                <a:prstClr val="black"/>
              </a:solidFill>
            </a:endParaRPr>
          </a:p>
          <a:p>
            <a:pPr marL="2520000">
              <a:buFont typeface="Wingdings" charset="2"/>
              <a:buChar char=""/>
            </a:pPr>
            <a:r>
              <a:rPr lang="ru-RU" sz="2000" dirty="0" smtClean="0">
                <a:solidFill>
                  <a:srgbClr val="000000"/>
                </a:solidFill>
                <a:ea typeface="Microsoft YaHei"/>
              </a:rPr>
              <a:t> 2 </a:t>
            </a:r>
            <a:r>
              <a:rPr lang="ru-RU" sz="2000" dirty="0">
                <a:solidFill>
                  <a:srgbClr val="000000"/>
                </a:solidFill>
                <a:ea typeface="Microsoft YaHei"/>
              </a:rPr>
              <a:t>задачи по механике</a:t>
            </a:r>
            <a:endParaRPr dirty="0">
              <a:solidFill>
                <a:prstClr val="black"/>
              </a:solidFill>
            </a:endParaRPr>
          </a:p>
          <a:p>
            <a:pPr marL="2520000">
              <a:buFont typeface="Wingdings" charset="2"/>
              <a:buChar char=""/>
            </a:pPr>
            <a:r>
              <a:rPr lang="ru-RU" sz="2000" dirty="0" smtClean="0">
                <a:solidFill>
                  <a:srgbClr val="000000"/>
                </a:solidFill>
                <a:ea typeface="Microsoft YaHei"/>
              </a:rPr>
              <a:t> 2 </a:t>
            </a:r>
            <a:r>
              <a:rPr lang="ru-RU" sz="2000" dirty="0">
                <a:solidFill>
                  <a:srgbClr val="000000"/>
                </a:solidFill>
                <a:ea typeface="Microsoft YaHei"/>
              </a:rPr>
              <a:t>задачи по МКТ и термодинамике</a:t>
            </a:r>
            <a:endParaRPr dirty="0">
              <a:solidFill>
                <a:prstClr val="black"/>
              </a:solidFill>
            </a:endParaRPr>
          </a:p>
          <a:p>
            <a:pPr marL="2520000">
              <a:buFont typeface="Wingdings" charset="2"/>
              <a:buChar char=""/>
            </a:pPr>
            <a:r>
              <a:rPr lang="ru-RU" sz="2000" dirty="0" smtClean="0">
                <a:solidFill>
                  <a:srgbClr val="000000"/>
                </a:solidFill>
                <a:ea typeface="Microsoft YaHei"/>
              </a:rPr>
              <a:t> 3 </a:t>
            </a:r>
            <a:r>
              <a:rPr lang="ru-RU" sz="2000" dirty="0">
                <a:solidFill>
                  <a:srgbClr val="000000"/>
                </a:solidFill>
                <a:ea typeface="Microsoft YaHei"/>
              </a:rPr>
              <a:t>задачи по электродинамике</a:t>
            </a:r>
            <a:endParaRPr dirty="0">
              <a:solidFill>
                <a:prstClr val="black"/>
              </a:solidFill>
            </a:endParaRPr>
          </a:p>
          <a:p>
            <a:pPr marL="2520000">
              <a:buFont typeface="Wingdings" charset="2"/>
              <a:buChar char=""/>
            </a:pPr>
            <a:r>
              <a:rPr lang="ru-RU" sz="2000" dirty="0" smtClean="0">
                <a:solidFill>
                  <a:srgbClr val="000000"/>
                </a:solidFill>
                <a:ea typeface="Microsoft YaHei"/>
              </a:rPr>
              <a:t> 1 </a:t>
            </a:r>
            <a:r>
              <a:rPr lang="ru-RU" sz="2000" dirty="0">
                <a:solidFill>
                  <a:srgbClr val="000000"/>
                </a:solidFill>
                <a:ea typeface="Microsoft YaHei"/>
              </a:rPr>
              <a:t>задача по квантовой физике</a:t>
            </a:r>
            <a:endParaRPr dirty="0">
              <a:solidFill>
                <a:prstClr val="black"/>
              </a:solidFill>
            </a:endParaRPr>
          </a:p>
          <a:p>
            <a:endParaRPr dirty="0">
              <a:solidFill>
                <a:prstClr val="black"/>
              </a:solidFill>
            </a:endParaRPr>
          </a:p>
          <a:p>
            <a:r>
              <a:rPr lang="ru-RU" sz="2000" b="1" dirty="0">
                <a:solidFill>
                  <a:srgbClr val="000000"/>
                </a:solidFill>
                <a:ea typeface="Microsoft YaHei"/>
              </a:rPr>
              <a:t>№25 </a:t>
            </a:r>
            <a:r>
              <a:rPr lang="ru-RU" sz="2000" dirty="0">
                <a:solidFill>
                  <a:srgbClr val="000000"/>
                </a:solidFill>
                <a:ea typeface="Microsoft YaHei"/>
              </a:rPr>
              <a:t>– механика, МКТ</a:t>
            </a:r>
            <a:endParaRPr dirty="0">
              <a:solidFill>
                <a:prstClr val="black"/>
              </a:solidFill>
            </a:endParaRPr>
          </a:p>
          <a:p>
            <a:r>
              <a:rPr lang="ru-RU" sz="2000" b="1" dirty="0">
                <a:solidFill>
                  <a:srgbClr val="000000"/>
                </a:solidFill>
                <a:ea typeface="Microsoft YaHei"/>
              </a:rPr>
              <a:t>№26 </a:t>
            </a:r>
            <a:r>
              <a:rPr lang="ru-RU" sz="2000" dirty="0">
                <a:solidFill>
                  <a:srgbClr val="000000"/>
                </a:solidFill>
                <a:ea typeface="Microsoft YaHei"/>
              </a:rPr>
              <a:t>- МКТ и термодинамика,  электродинамика</a:t>
            </a:r>
            <a:endParaRPr dirty="0">
              <a:solidFill>
                <a:prstClr val="black"/>
              </a:solidFill>
            </a:endParaRPr>
          </a:p>
          <a:p>
            <a:r>
              <a:rPr lang="ru-RU" sz="2000" b="1" dirty="0">
                <a:solidFill>
                  <a:srgbClr val="000000"/>
                </a:solidFill>
                <a:ea typeface="Microsoft YaHei"/>
              </a:rPr>
              <a:t>№27 </a:t>
            </a:r>
            <a:r>
              <a:rPr lang="ru-RU" sz="2000" dirty="0" smtClean="0">
                <a:solidFill>
                  <a:srgbClr val="000000"/>
                </a:solidFill>
                <a:ea typeface="Microsoft YaHei"/>
              </a:rPr>
              <a:t>–</a:t>
            </a:r>
            <a:r>
              <a:rPr lang="ru-RU" sz="2000" b="1" dirty="0" smtClean="0">
                <a:solidFill>
                  <a:srgbClr val="000000"/>
                </a:solidFill>
                <a:ea typeface="Microsoft YaHei"/>
              </a:rPr>
              <a:t>квантовая физика </a:t>
            </a:r>
            <a:endParaRPr dirty="0">
              <a:solidFill>
                <a:prstClr val="black"/>
              </a:solidFill>
            </a:endParaRPr>
          </a:p>
          <a:p>
            <a:endParaRPr lang="ru-RU" b="1" dirty="0" smtClean="0">
              <a:solidFill>
                <a:srgbClr val="000000"/>
              </a:solidFill>
              <a:ea typeface="Microsoft YaHei"/>
            </a:endParaRPr>
          </a:p>
          <a:p>
            <a:r>
              <a:rPr lang="ru-RU" sz="2000" b="1" dirty="0" smtClean="0">
                <a:solidFill>
                  <a:srgbClr val="000000"/>
                </a:solidFill>
                <a:ea typeface="Microsoft YaHei"/>
              </a:rPr>
              <a:t>№</a:t>
            </a:r>
            <a:r>
              <a:rPr lang="ru-RU" sz="2000" b="1" dirty="0">
                <a:solidFill>
                  <a:srgbClr val="000000"/>
                </a:solidFill>
                <a:ea typeface="Microsoft YaHei"/>
              </a:rPr>
              <a:t>28 </a:t>
            </a:r>
            <a:r>
              <a:rPr lang="ru-RU" sz="2000" dirty="0">
                <a:solidFill>
                  <a:srgbClr val="000000"/>
                </a:solidFill>
                <a:ea typeface="Microsoft YaHei"/>
              </a:rPr>
              <a:t>(качественная) -  механика – квантовая физика</a:t>
            </a:r>
            <a:endParaRPr lang="ru-RU" sz="2000" dirty="0" smtClean="0">
              <a:solidFill>
                <a:prstClr val="black"/>
              </a:solidFill>
            </a:endParaRPr>
          </a:p>
          <a:p>
            <a:r>
              <a:rPr lang="ru-RU" sz="2000" b="1" dirty="0">
                <a:solidFill>
                  <a:srgbClr val="000000"/>
                </a:solidFill>
                <a:ea typeface="Microsoft YaHei"/>
              </a:rPr>
              <a:t>№29 </a:t>
            </a:r>
            <a:r>
              <a:rPr lang="ru-RU" sz="2000" dirty="0">
                <a:solidFill>
                  <a:srgbClr val="000000"/>
                </a:solidFill>
                <a:ea typeface="Microsoft YaHei"/>
              </a:rPr>
              <a:t>– механика</a:t>
            </a:r>
            <a:endParaRPr lang="ru-RU" sz="2000" dirty="0" smtClean="0">
              <a:solidFill>
                <a:prstClr val="black"/>
              </a:solidFill>
            </a:endParaRPr>
          </a:p>
          <a:p>
            <a:r>
              <a:rPr lang="ru-RU" sz="2000" b="1" dirty="0">
                <a:solidFill>
                  <a:srgbClr val="000000"/>
                </a:solidFill>
                <a:ea typeface="Microsoft YaHei"/>
              </a:rPr>
              <a:t>№30 </a:t>
            </a:r>
            <a:r>
              <a:rPr lang="ru-RU" sz="2000" dirty="0">
                <a:solidFill>
                  <a:srgbClr val="000000"/>
                </a:solidFill>
                <a:ea typeface="Microsoft YaHei"/>
              </a:rPr>
              <a:t>– МКТ и термодинамика</a:t>
            </a:r>
            <a:endParaRPr lang="ru-RU" sz="2000" dirty="0" smtClean="0">
              <a:solidFill>
                <a:prstClr val="black"/>
              </a:solidFill>
            </a:endParaRPr>
          </a:p>
          <a:p>
            <a:r>
              <a:rPr lang="ru-RU" sz="2000" b="1" dirty="0">
                <a:solidFill>
                  <a:srgbClr val="000000"/>
                </a:solidFill>
                <a:ea typeface="Microsoft YaHei"/>
              </a:rPr>
              <a:t>№31 </a:t>
            </a:r>
            <a:r>
              <a:rPr lang="ru-RU" sz="2000" dirty="0">
                <a:solidFill>
                  <a:srgbClr val="000000"/>
                </a:solidFill>
                <a:ea typeface="Microsoft YaHei"/>
              </a:rPr>
              <a:t>– электродинамика </a:t>
            </a:r>
            <a:endParaRPr lang="ru-RU" sz="2000" dirty="0" smtClean="0">
              <a:solidFill>
                <a:prstClr val="black"/>
              </a:solidFill>
            </a:endParaRPr>
          </a:p>
          <a:p>
            <a:r>
              <a:rPr lang="ru-RU" sz="2000" b="1" dirty="0">
                <a:solidFill>
                  <a:srgbClr val="000000"/>
                </a:solidFill>
                <a:ea typeface="Microsoft YaHei"/>
              </a:rPr>
              <a:t>№32 </a:t>
            </a:r>
            <a:r>
              <a:rPr lang="ru-RU" sz="2000" dirty="0">
                <a:solidFill>
                  <a:srgbClr val="000000"/>
                </a:solidFill>
                <a:ea typeface="Microsoft YaHei"/>
              </a:rPr>
              <a:t>–  </a:t>
            </a:r>
            <a:r>
              <a:rPr lang="ru-RU" sz="2000" b="1" dirty="0" smtClean="0">
                <a:solidFill>
                  <a:srgbClr val="000000"/>
                </a:solidFill>
                <a:ea typeface="Microsoft YaHei"/>
              </a:rPr>
              <a:t>электродинамика </a:t>
            </a:r>
            <a:r>
              <a:rPr lang="ru-RU" sz="2000" dirty="0" smtClean="0">
                <a:solidFill>
                  <a:srgbClr val="000000"/>
                </a:solidFill>
                <a:ea typeface="Microsoft YaHei"/>
              </a:rPr>
              <a:t>(преимущественно геометрическая оптика)</a:t>
            </a:r>
            <a:endParaRPr dirty="0">
              <a:solidFill>
                <a:prstClr val="black"/>
              </a:solidFill>
            </a:endParaRPr>
          </a:p>
        </p:txBody>
      </p:sp>
    </p:spTree>
    <p:extLst>
      <p:ext uri="{BB962C8B-B14F-4D97-AF65-F5344CB8AC3E}">
        <p14:creationId xmlns="" xmlns:p14="http://schemas.microsoft.com/office/powerpoint/2010/main" val="1471367285"/>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4352" y="221040"/>
            <a:ext cx="7252087" cy="1250280"/>
          </a:xfrm>
        </p:spPr>
        <p:txBody>
          <a:bodyPr/>
          <a:lstStyle/>
          <a:p>
            <a:pPr algn="ctr"/>
            <a:r>
              <a:rPr lang="ru-RU" sz="2800" dirty="0" smtClean="0">
                <a:solidFill>
                  <a:schemeClr val="bg1"/>
                </a:solidFill>
              </a:rPr>
              <a:t>Задание 27</a:t>
            </a:r>
            <a:endParaRPr lang="ru-RU" sz="2800" dirty="0">
              <a:solidFill>
                <a:schemeClr val="bg1"/>
              </a:solidFill>
            </a:endParaRPr>
          </a:p>
        </p:txBody>
      </p:sp>
      <p:sp>
        <p:nvSpPr>
          <p:cNvPr id="3" name="Подзаголовок 2"/>
          <p:cNvSpPr>
            <a:spLocks noGrp="1"/>
          </p:cNvSpPr>
          <p:nvPr>
            <p:ph type="subTitle"/>
          </p:nvPr>
        </p:nvSpPr>
        <p:spPr>
          <a:xfrm>
            <a:off x="539552" y="1340768"/>
            <a:ext cx="8229240" cy="672353"/>
          </a:xfrm>
        </p:spPr>
        <p:txBody>
          <a:bodyPr/>
          <a:lstStyle/>
          <a:p>
            <a:pPr marL="0" indent="0" algn="ctr">
              <a:spcBef>
                <a:spcPts val="0"/>
              </a:spcBef>
              <a:buNone/>
            </a:pPr>
            <a:r>
              <a:rPr lang="ru-RU" sz="1600" b="1" dirty="0" smtClean="0"/>
              <a:t>Задача на мощность излучения</a:t>
            </a:r>
            <a:endParaRPr lang="ru-RU" sz="1600" dirty="0" smtClean="0"/>
          </a:p>
          <a:p>
            <a:endParaRPr lang="ru-RU"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556792"/>
            <a:ext cx="6009994" cy="307386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5" name="Подзаголовок 2"/>
          <p:cNvSpPr>
            <a:spLocks noGrp="1"/>
          </p:cNvSpPr>
          <p:nvPr>
            <p:ph type="subTitle"/>
          </p:nvPr>
        </p:nvSpPr>
        <p:spPr>
          <a:xfrm>
            <a:off x="457380" y="4869160"/>
            <a:ext cx="8229240" cy="672353"/>
          </a:xfrm>
        </p:spPr>
        <p:txBody>
          <a:bodyPr/>
          <a:lstStyle/>
          <a:p>
            <a:pPr marL="0" indent="0" algn="ctr">
              <a:spcBef>
                <a:spcPts val="0"/>
              </a:spcBef>
              <a:buNone/>
            </a:pPr>
            <a:r>
              <a:rPr lang="ru-RU" sz="1600" b="1" dirty="0" smtClean="0"/>
              <a:t>Задача на уравнение Эйнштейна для фотоэффекта</a:t>
            </a:r>
            <a:endParaRPr lang="ru-RU" sz="1600" dirty="0" smtClean="0"/>
          </a:p>
          <a:p>
            <a:endParaRPr lang="ru-RU" dirty="0"/>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9780" y="5229200"/>
            <a:ext cx="5804644" cy="103032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232811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1254642" y="340243"/>
            <a:ext cx="7431798" cy="1035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2000" b="1" dirty="0" smtClean="0">
                <a:solidFill>
                  <a:prstClr val="white"/>
                </a:solidFill>
              </a:rPr>
              <a:t>Размещение тренировочных вариантов – сайт Ассоциации учителей физики города Москвы</a:t>
            </a:r>
            <a:endParaRPr lang="ru-RU" sz="2000" b="1" dirty="0" smtClean="0">
              <a:solidFill>
                <a:prstClr val="white"/>
              </a:solidFill>
              <a:ea typeface="Calibri"/>
              <a:cs typeface="Times New Roman"/>
            </a:endParaRPr>
          </a:p>
        </p:txBody>
      </p:sp>
      <p:sp>
        <p:nvSpPr>
          <p:cNvPr id="4" name="Прямоугольник 3"/>
          <p:cNvSpPr/>
          <p:nvPr/>
        </p:nvSpPr>
        <p:spPr>
          <a:xfrm>
            <a:off x="170121" y="1673005"/>
            <a:ext cx="6177516" cy="369332"/>
          </a:xfrm>
          <a:prstGeom prst="rect">
            <a:avLst/>
          </a:prstGeom>
        </p:spPr>
        <p:txBody>
          <a:bodyPr wrap="square">
            <a:spAutoFit/>
          </a:bodyPr>
          <a:lstStyle/>
          <a:p>
            <a:r>
              <a:rPr lang="en-US" dirty="0">
                <a:solidFill>
                  <a:prstClr val="black"/>
                </a:solidFill>
              </a:rPr>
              <a:t>http://a-physics.ru/index.php/metod-support</a:t>
            </a:r>
            <a:endParaRPr lang="ru-RU" dirty="0">
              <a:solidFill>
                <a:prstClr val="black"/>
              </a:solidFill>
            </a:endParaRPr>
          </a:p>
        </p:txBody>
      </p:sp>
      <p:sp>
        <p:nvSpPr>
          <p:cNvPr id="6" name="Прямоугольник 5"/>
          <p:cNvSpPr/>
          <p:nvPr/>
        </p:nvSpPr>
        <p:spPr>
          <a:xfrm>
            <a:off x="170121" y="6353338"/>
            <a:ext cx="6177516" cy="369332"/>
          </a:xfrm>
          <a:prstGeom prst="rect">
            <a:avLst/>
          </a:prstGeom>
        </p:spPr>
        <p:txBody>
          <a:bodyPr wrap="square">
            <a:spAutoFit/>
          </a:bodyPr>
          <a:lstStyle/>
          <a:p>
            <a:r>
              <a:rPr lang="ru-RU" dirty="0" smtClean="0">
                <a:solidFill>
                  <a:prstClr val="black"/>
                </a:solidFill>
                <a:hlinkClick r:id="rId2" action="ppaction://hlinkfile"/>
              </a:rPr>
              <a:t>Тренировочные варианты </a:t>
            </a:r>
            <a:endParaRPr lang="ru-RU" dirty="0">
              <a:solidFill>
                <a:prstClr val="black"/>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717" t="3475" r="207" b="3792"/>
          <a:stretch/>
        </p:blipFill>
        <p:spPr bwMode="auto">
          <a:xfrm>
            <a:off x="1062841" y="2044661"/>
            <a:ext cx="7018317" cy="41565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8" name="Прямая со стрелкой 7"/>
          <p:cNvCxnSpPr/>
          <p:nvPr/>
        </p:nvCxnSpPr>
        <p:spPr>
          <a:xfrm flipH="1">
            <a:off x="4587343" y="1857671"/>
            <a:ext cx="1928873" cy="17443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2327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539552" y="332656"/>
            <a:ext cx="8229600" cy="5865515"/>
          </a:xfrm>
        </p:spPr>
        <p:txBody>
          <a:bodyPr>
            <a:noAutofit/>
          </a:bodyPr>
          <a:lstStyle/>
          <a:p>
            <a:pPr algn="just"/>
            <a:r>
              <a:rPr lang="ru-RU" sz="2000" dirty="0" smtClean="0">
                <a:latin typeface="Times New Roman" pitchFamily="18" charset="0"/>
                <a:cs typeface="Times New Roman" pitchFamily="18" charset="0"/>
              </a:rPr>
              <a:t>В 2018 г. были незначительно изменены структура и содержание КИМ ЕГЭ по физике. В кодификатор элементов содержания и требований к уровню подготовки выпускников образовательных организаций для проведения ЕГЭ по физике была добавлена тема «Элементы астрофизики», включающая пять контролируемых элементов содержания, которые соответствуют обязательному минимуму содержания образования по физике ФК ГОС. </a:t>
            </a:r>
          </a:p>
          <a:p>
            <a:pPr algn="just"/>
            <a:r>
              <a:rPr lang="ru-RU" sz="2000" dirty="0" smtClean="0">
                <a:latin typeface="Times New Roman" pitchFamily="18" charset="0"/>
                <a:cs typeface="Times New Roman" pitchFamily="18" charset="0"/>
              </a:rPr>
              <a:t>В часть 1 работы добавлена линия заданий по проверке трех элементов астрофизики, изучаемых в курсе физики средней школы: Солнечная система, звезды, современные представления о происхождении и эволюции звезд. </a:t>
            </a:r>
          </a:p>
          <a:p>
            <a:pPr algn="just"/>
            <a:r>
              <a:rPr lang="ru-RU" sz="2000" dirty="0" smtClean="0">
                <a:latin typeface="Times New Roman" pitchFamily="18" charset="0"/>
                <a:cs typeface="Times New Roman" pitchFamily="18" charset="0"/>
              </a:rPr>
              <a:t>Все задания в новой линии имели контекстный характер и предполагали использование различных табличных данных об объектах Солнечной системы и звездах или диаграммы </a:t>
            </a:r>
            <a:r>
              <a:rPr lang="ru-RU" sz="2000" dirty="0" err="1" smtClean="0">
                <a:latin typeface="Times New Roman" pitchFamily="18" charset="0"/>
                <a:cs typeface="Times New Roman" pitchFamily="18" charset="0"/>
              </a:rPr>
              <a:t>Герцшпрунга</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Рессела</a:t>
            </a:r>
            <a:r>
              <a:rPr lang="ru-RU" sz="2000" dirty="0" smtClean="0">
                <a:latin typeface="Times New Roman" pitchFamily="18" charset="0"/>
                <a:cs typeface="Times New Roman" pitchFamily="18" charset="0"/>
              </a:rPr>
              <a:t>. </a:t>
            </a:r>
          </a:p>
          <a:p>
            <a:pPr algn="just"/>
            <a:r>
              <a:rPr lang="ru-RU" sz="2000" dirty="0" smtClean="0">
                <a:latin typeface="Times New Roman" pitchFamily="18" charset="0"/>
                <a:cs typeface="Times New Roman" pitchFamily="18" charset="0"/>
              </a:rPr>
              <a:t>По форме задания этой линии представляли собой выбор двух верных утверждений из пяти предложенных и оценивались максимально в 2 балла. Это привело к увеличению максимального первичного балла с 50 до 52 баллов. </a:t>
            </a:r>
            <a:endParaRPr lang="ru-RU" sz="2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764704"/>
            <a:ext cx="8496944" cy="5324535"/>
          </a:xfrm>
          <a:prstGeom prst="rect">
            <a:avLst/>
          </a:prstGeom>
        </p:spPr>
        <p:txBody>
          <a:bodyPr wrap="square">
            <a:spAutoFit/>
          </a:bodyPr>
          <a:lstStyle/>
          <a:p>
            <a:r>
              <a:rPr lang="ru-RU" sz="2000" dirty="0" smtClean="0">
                <a:latin typeface="Times New Roman" pitchFamily="18" charset="0"/>
                <a:cs typeface="Times New Roman" pitchFamily="18" charset="0"/>
              </a:rPr>
              <a:t>	Кроме того, была изменена минимальная граница в первичных баллах: с 9 до 11. На выполнение всей экзаменационной работы отводилось 235 минут. Каждый вариант экзаменационной работы состоял из двух частей и включал в себя 32 задания, различающихся формой и уровнем сложности. </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Часть 1 содержала 24 задания с кратким ответом: </a:t>
            </a:r>
          </a:p>
          <a:p>
            <a:r>
              <a:rPr lang="ru-RU" sz="2000" dirty="0" smtClean="0">
                <a:latin typeface="Times New Roman" pitchFamily="18" charset="0"/>
                <a:cs typeface="Times New Roman" pitchFamily="18" charset="0"/>
              </a:rPr>
              <a:t>13 заданий с записью ответа в виде числа, слова или двух чисел; </a:t>
            </a:r>
          </a:p>
          <a:p>
            <a:r>
              <a:rPr lang="ru-RU" sz="2000" dirty="0" smtClean="0">
                <a:latin typeface="Times New Roman" pitchFamily="18" charset="0"/>
                <a:cs typeface="Times New Roman" pitchFamily="18" charset="0"/>
              </a:rPr>
              <a:t>11 заданий на установление соответствия и множественный выбор, в которых ответы необходимо записать в виде последовательности цифр. 	Задание 21 проверяло освоение понятийного аппарата по механике, молекулярной физике, электродинамике и квантовой физике. </a:t>
            </a:r>
          </a:p>
          <a:p>
            <a:r>
              <a:rPr lang="ru-RU" sz="2000" dirty="0" smtClean="0">
                <a:latin typeface="Times New Roman" pitchFamily="18" charset="0"/>
                <a:cs typeface="Times New Roman" pitchFamily="18" charset="0"/>
              </a:rPr>
              <a:t>2 задания в конце части 1 были направлены на оценку методологических умений. </a:t>
            </a:r>
          </a:p>
          <a:p>
            <a:r>
              <a:rPr lang="ru-RU" sz="2000" dirty="0" smtClean="0">
                <a:latin typeface="Times New Roman" pitchFamily="18" charset="0"/>
                <a:cs typeface="Times New Roman" pitchFamily="18" charset="0"/>
              </a:rPr>
              <a:t>Последнее задание части 1 оценивало освоение элементов астрофизики. 	Часть 2 содержала 8 заданий, объединенных общим видом деятельности – решение задач. Из них 3 задания с кратким ответом и 5 заданий, для которых необходимо было привести развернутый ответ.</a:t>
            </a:r>
            <a:endParaRPr lang="ru-RU" sz="2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0"/>
            <a:ext cx="8280920" cy="5632311"/>
          </a:xfrm>
          <a:prstGeom prst="rect">
            <a:avLst/>
          </a:prstGeom>
        </p:spPr>
        <p:txBody>
          <a:bodyPr wrap="square">
            <a:spAutoFit/>
          </a:bodyPr>
          <a:lstStyle/>
          <a:p>
            <a:r>
              <a:rPr lang="ru-RU" sz="2000" dirty="0" smtClean="0">
                <a:latin typeface="Times New Roman" pitchFamily="18" charset="0"/>
                <a:cs typeface="Times New Roman" pitchFamily="18" charset="0"/>
              </a:rPr>
              <a:t>	В экзаменационной работе по физике контролировались элементы содержания из всех разделов (тем) школьного курса физики:</a:t>
            </a:r>
          </a:p>
          <a:p>
            <a:r>
              <a:rPr lang="ru-RU" sz="2000" dirty="0" smtClean="0">
                <a:latin typeface="Times New Roman" pitchFamily="18" charset="0"/>
                <a:cs typeface="Times New Roman" pitchFamily="18" charset="0"/>
              </a:rPr>
              <a:t> – Механика (кинематика, динамика, статика, законы сохранения в механике, механические колебания и волны);</a:t>
            </a:r>
          </a:p>
          <a:p>
            <a:r>
              <a:rPr lang="ru-RU" sz="2000" dirty="0" smtClean="0">
                <a:latin typeface="Times New Roman" pitchFamily="18" charset="0"/>
                <a:cs typeface="Times New Roman" pitchFamily="18" charset="0"/>
              </a:rPr>
              <a:t>– Молекулярная физика (молекулярно-кинетическая теория, термодинамика); </a:t>
            </a:r>
          </a:p>
          <a:p>
            <a:r>
              <a:rPr lang="ru-RU" sz="2000" dirty="0" smtClean="0">
                <a:latin typeface="Times New Roman" pitchFamily="18" charset="0"/>
                <a:cs typeface="Times New Roman" pitchFamily="18" charset="0"/>
              </a:rPr>
              <a:t>– Электродинамика и основы СТО (электрическое поле, постоянный ток, магнитное поле, электромагнитная индукция, электромагнитные колебания и волны, оптика, основы СТО);</a:t>
            </a:r>
          </a:p>
          <a:p>
            <a:r>
              <a:rPr lang="ru-RU" sz="2000" dirty="0" smtClean="0">
                <a:latin typeface="Times New Roman" pitchFamily="18" charset="0"/>
                <a:cs typeface="Times New Roman" pitchFamily="18" charset="0"/>
              </a:rPr>
              <a:t>– Квантовая физика и элементы астрофизики (корпускулярно-волновой дуализм, физика атома, физика атомного ядра, элементы астрофизики). 	Каждый вариант экзаменационной работы проверял элементы содержания из всех разделов школьного курса физики, при этом для каждого раздела предлагались задания разных уровней сложности. 	Наиболее важные с точки зрения продолжения образования в высших учебных заведениях содержательные элементы контролировались в одном и том же варианте заданиями разных уровней сложности.</a:t>
            </a:r>
            <a:endParaRPr lang="ru-RU" sz="20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136904" cy="5632311"/>
          </a:xfrm>
          <a:prstGeom prst="rect">
            <a:avLst/>
          </a:prstGeom>
        </p:spPr>
        <p:txBody>
          <a:bodyPr wrap="square">
            <a:spAutoFit/>
          </a:bodyPr>
          <a:lstStyle/>
          <a:p>
            <a:pPr algn="just"/>
            <a:r>
              <a:rPr lang="ru-RU" sz="2000" dirty="0" smtClean="0">
                <a:latin typeface="Times New Roman" pitchFamily="18" charset="0"/>
                <a:cs typeface="Times New Roman" pitchFamily="18" charset="0"/>
              </a:rPr>
              <a:t>	В экзаменационной работе были представлены задания разных уровней сложности: базового, повышенного и высокого. Задания базового уровня были включены в часть 1 работы (19 заданий с кратким ответом, из которых 15 заданий с записью ответа в виде числа 3 или слова и 4 задания на соответствие или изменение физических величин с записью ответа в виде последовательности цифр).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Это простые задания, проверяющие усвоение наиболее важных физических понятий, моделей, явлений и законов. Задания повышенного уровня – это 5 заданий с кратким ответом в части 1, 3 задания с кратким ответом и 1 задание с развернутым ответом в части 2.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Эти задания направлены на проверку умения использовать понятия и законы физики для анализа различных процессов и явлений, а также умения решать задачи на применение одного-двух законов (формул) по какой-либо из тем школьного курса физики. 4 задания части 2 являются заданиями высокого уровня сложности и проверяют умение использовать законы и теории физики в измененной или новой ситуации. Выполнение таких заданий требует применения знаний сразу из двух-трех разделов физики, т.е. высокого уровня подготовки. </a:t>
            </a:r>
            <a:endParaRPr lang="ru-RU" sz="20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340768"/>
            <a:ext cx="8064896" cy="403244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0"/>
            <a:ext cx="8441274" cy="176793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5536" y="2492896"/>
            <a:ext cx="8398156" cy="34563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187640" y="260640"/>
            <a:ext cx="7356600" cy="1134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r>
              <a:rPr lang="ru-RU" sz="2800" b="1" dirty="0">
                <a:solidFill>
                  <a:schemeClr val="bg1"/>
                </a:solidFill>
                <a:ea typeface="Microsoft YaHei"/>
              </a:rPr>
              <a:t>Общие подходы к отбору содержания и структуры КИМ ЕГЭ по физике</a:t>
            </a:r>
            <a:endParaRPr dirty="0">
              <a:solidFill>
                <a:schemeClr val="bg1"/>
              </a:solidFill>
            </a:endParaRPr>
          </a:p>
        </p:txBody>
      </p:sp>
      <p:sp>
        <p:nvSpPr>
          <p:cNvPr id="292" name="CustomShape 2"/>
          <p:cNvSpPr/>
          <p:nvPr/>
        </p:nvSpPr>
        <p:spPr>
          <a:xfrm>
            <a:off x="457200" y="1556640"/>
            <a:ext cx="7993800" cy="482364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342900" indent="-342900" algn="just">
              <a:spcBef>
                <a:spcPts val="600"/>
              </a:spcBef>
              <a:buFont typeface="Wingdings" panose="05000000000000000000" pitchFamily="2" charset="2"/>
              <a:buChar char="q"/>
            </a:pPr>
            <a:r>
              <a:rPr lang="ru-RU" sz="2000" dirty="0">
                <a:solidFill>
                  <a:srgbClr val="000000"/>
                </a:solidFill>
                <a:ea typeface="Microsoft YaHei"/>
              </a:rPr>
              <a:t>Содержание экзаменационной работы определяется ФК ГОС:</a:t>
            </a:r>
            <a:endParaRPr sz="2000" dirty="0">
              <a:solidFill>
                <a:prstClr val="black"/>
              </a:solidFill>
            </a:endParaRPr>
          </a:p>
          <a:p>
            <a:pPr lvl="1" algn="just">
              <a:spcBef>
                <a:spcPts val="600"/>
              </a:spcBef>
              <a:buFont typeface="Wingdings" charset="2"/>
              <a:buChar char=""/>
            </a:pPr>
            <a:r>
              <a:rPr lang="ru-RU" sz="2000" dirty="0">
                <a:solidFill>
                  <a:srgbClr val="000000"/>
                </a:solidFill>
                <a:ea typeface="Microsoft YaHei"/>
              </a:rPr>
              <a:t>Вся экзаменационная работа  соответствует стандарту </a:t>
            </a:r>
            <a:r>
              <a:rPr lang="ru-RU" sz="2000" b="1" dirty="0">
                <a:solidFill>
                  <a:srgbClr val="000000"/>
                </a:solidFill>
                <a:ea typeface="Microsoft YaHei"/>
              </a:rPr>
              <a:t>профильного уровня</a:t>
            </a:r>
            <a:endParaRPr sz="2000" b="1" dirty="0">
              <a:solidFill>
                <a:prstClr val="black"/>
              </a:solidFill>
            </a:endParaRPr>
          </a:p>
          <a:p>
            <a:pPr lvl="1" algn="just">
              <a:spcBef>
                <a:spcPts val="600"/>
              </a:spcBef>
              <a:buFont typeface="Wingdings" charset="2"/>
              <a:buChar char=""/>
            </a:pPr>
            <a:r>
              <a:rPr lang="ru-RU" sz="2000" dirty="0">
                <a:solidFill>
                  <a:srgbClr val="000000"/>
                </a:solidFill>
                <a:ea typeface="Microsoft YaHei"/>
              </a:rPr>
              <a:t>Минимальная граница соответствует стандарту базового уровня</a:t>
            </a:r>
            <a:endParaRPr sz="2000" dirty="0">
              <a:solidFill>
                <a:prstClr val="black"/>
              </a:solidFill>
            </a:endParaRPr>
          </a:p>
          <a:p>
            <a:pPr marL="342900" indent="-342900">
              <a:spcBef>
                <a:spcPts val="600"/>
              </a:spcBef>
              <a:buFont typeface="Wingdings" panose="05000000000000000000" pitchFamily="2" charset="2"/>
              <a:buChar char="q"/>
            </a:pPr>
            <a:r>
              <a:rPr lang="ru-RU" sz="2000" dirty="0">
                <a:solidFill>
                  <a:srgbClr val="003326"/>
                </a:solidFill>
                <a:ea typeface="Microsoft YaHei"/>
              </a:rPr>
              <a:t>Дифференциация выпускников по уровню учебной подготовки по физике (как основное назначение КИМ  ЕГЭ)</a:t>
            </a:r>
            <a:endParaRPr sz="2000" dirty="0">
              <a:solidFill>
                <a:prstClr val="black"/>
              </a:solidFill>
            </a:endParaRPr>
          </a:p>
          <a:p>
            <a:pPr marL="342900" indent="-342900" algn="just">
              <a:spcBef>
                <a:spcPts val="600"/>
              </a:spcBef>
              <a:buFont typeface="Wingdings" panose="05000000000000000000" pitchFamily="2" charset="2"/>
              <a:buChar char="q"/>
            </a:pPr>
            <a:r>
              <a:rPr lang="ru-RU" sz="2000" dirty="0">
                <a:solidFill>
                  <a:srgbClr val="003326"/>
                </a:solidFill>
                <a:ea typeface="Microsoft YaHei"/>
              </a:rPr>
              <a:t>Объективность  результатов (процедура  экзамена, компьютерная проверка и проверка специально подготовленными экспертами по единым критериям)</a:t>
            </a:r>
            <a:endParaRPr sz="2000" dirty="0">
              <a:solidFill>
                <a:prstClr val="black"/>
              </a:solidFill>
            </a:endParaRPr>
          </a:p>
          <a:p>
            <a:pPr marL="342900" indent="-342900" algn="just">
              <a:spcBef>
                <a:spcPts val="600"/>
              </a:spcBef>
              <a:buFont typeface="Wingdings" panose="05000000000000000000" pitchFamily="2" charset="2"/>
              <a:buChar char="q"/>
            </a:pPr>
            <a:r>
              <a:rPr lang="ru-RU" sz="2000" dirty="0">
                <a:solidFill>
                  <a:srgbClr val="003326"/>
                </a:solidFill>
                <a:ea typeface="Microsoft YaHei"/>
              </a:rPr>
              <a:t>Учет технологических рамок процедуры (бланковая технология определяет расположение заданий с учетом их формы)</a:t>
            </a:r>
            <a:endParaRPr sz="2000" dirty="0">
              <a:solidFill>
                <a:prstClr val="black"/>
              </a:solidFill>
            </a:endParaRPr>
          </a:p>
          <a:p>
            <a:endParaRPr dirty="0">
              <a:solidFill>
                <a:prstClr val="black"/>
              </a:solidFill>
            </a:endParaRPr>
          </a:p>
          <a:p>
            <a:endParaRPr dirty="0">
              <a:solidFill>
                <a:prstClr val="black"/>
              </a:solidFill>
            </a:endParaRPr>
          </a:p>
        </p:txBody>
      </p:sp>
    </p:spTree>
    <p:extLst>
      <p:ext uri="{BB962C8B-B14F-4D97-AF65-F5344CB8AC3E}">
        <p14:creationId xmlns="" xmlns:p14="http://schemas.microsoft.com/office/powerpoint/2010/main" val="1817718579"/>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4" y="404664"/>
            <a:ext cx="7488832" cy="20814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9552" y="3356992"/>
            <a:ext cx="8424553" cy="224844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18391" y="188640"/>
            <a:ext cx="7606803" cy="216024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2088" y="2957513"/>
            <a:ext cx="8635820" cy="255971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404664"/>
            <a:ext cx="8590977" cy="441228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5"/>
          <p:cNvSpPr>
            <a:spLocks noChangeArrowheads="1"/>
          </p:cNvSpPr>
          <p:nvPr/>
        </p:nvSpPr>
        <p:spPr bwMode="auto">
          <a:xfrm rot="10800000" flipV="1">
            <a:off x="467544" y="-11747"/>
            <a:ext cx="842493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666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5. На рисунке показан график зависимости координаты    тела, движущегося вдоль оси    от времени    Из приведённого ниже списка выберите два правильных утверждения.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1) В точке    проекция скорости тела на ось    равна нулю.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2) Проекция перемещения тела на ось    при переходе из точки    в точку    отрицательна.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3) На участке    скорость тела уменьшается.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4) В точке    проекция ускорения тела на ось    отрицательна.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5) В точке    ускорение тела и его скорость направлены в противоположные стороны.</a:t>
            </a:r>
          </a:p>
          <a:p>
            <a:pPr marL="0" marR="0" lvl="0" indent="166688" algn="just" defTabSz="914400" rtl="0" eaLnBrk="0" fontAlgn="base" latinLnBrk="0" hangingPunct="0">
              <a:lnSpc>
                <a:spcPct val="100000"/>
              </a:lnSpc>
              <a:spcBef>
                <a:spcPct val="0"/>
              </a:spcBef>
              <a:spcAft>
                <a:spcPct val="0"/>
              </a:spcAft>
              <a:buClrTx/>
              <a:buSzTx/>
              <a:buFontTx/>
              <a:buNone/>
              <a:tabLst/>
            </a:pPr>
            <a:endParaRPr lang="ru-RU" dirty="0" smtClean="0">
              <a:solidFill>
                <a:srgbClr val="000000"/>
              </a:solidFill>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cs typeface="Times New Roman" pitchFamily="18" charset="0"/>
              </a:rPr>
              <a:t>Ответ:</a:t>
            </a:r>
            <a:r>
              <a:rPr kumimoji="0" lang="ru-RU" b="1" i="0" u="none" strike="noStrike" cap="none" normalizeH="0" dirty="0" smtClean="0">
                <a:ln>
                  <a:noFill/>
                </a:ln>
                <a:solidFill>
                  <a:srgbClr val="000000"/>
                </a:solidFill>
                <a:effectLst/>
                <a:latin typeface="Times New Roman" pitchFamily="18" charset="0"/>
                <a:cs typeface="Times New Roman" pitchFamily="18" charset="0"/>
              </a:rPr>
              <a:t> 13</a:t>
            </a:r>
            <a:endParaRPr kumimoji="0" lang="ru-RU" b="1" i="0" u="none" strike="noStrike" cap="none" normalizeH="0" baseline="0" dirty="0" smtClean="0">
              <a:ln>
                <a:noFill/>
              </a:ln>
              <a:solidFill>
                <a:srgbClr val="000000"/>
              </a:solidFill>
              <a:effectLst/>
              <a:latin typeface="Times New Roman" pitchFamily="18" charset="0"/>
              <a:cs typeface="Times New Roman" pitchFamily="18" charset="0"/>
            </a:endParaRPr>
          </a:p>
        </p:txBody>
      </p:sp>
      <p:sp>
        <p:nvSpPr>
          <p:cNvPr id="1040" name="AutoShape 16" descr="https://ege.sdamgia.ru/formula/svg/9d/9dd4e461268c8034f5c8564e155c67a6.svg"/>
          <p:cNvSpPr>
            <a:spLocks noChangeAspect="1" noChangeArrowheads="1"/>
          </p:cNvSpPr>
          <p:nvPr/>
        </p:nvSpPr>
        <p:spPr bwMode="auto">
          <a:xfrm>
            <a:off x="3222625" y="-7143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1" name="AutoShape 17" descr="https://ege.sdamgia.ru/formula/svg/66/66a712ba540dcf9ad240cd5f77f8af25.svg"/>
          <p:cNvSpPr>
            <a:spLocks noChangeAspect="1" noChangeArrowheads="1"/>
          </p:cNvSpPr>
          <p:nvPr/>
        </p:nvSpPr>
        <p:spPr bwMode="auto">
          <a:xfrm>
            <a:off x="4968875" y="-7143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2" name="AutoShape 18" descr="https://ege.sdamgia.ru/formula/svg/da/da60012cc5a08022d6e117767c2a5a09.svg"/>
          <p:cNvSpPr>
            <a:spLocks noChangeAspect="1" noChangeArrowheads="1"/>
          </p:cNvSpPr>
          <p:nvPr/>
        </p:nvSpPr>
        <p:spPr bwMode="auto">
          <a:xfrm>
            <a:off x="5730875" y="-7143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3" name="Picture 19" descr="https://phys-ege.sdamgia.ru/get_file?id=35353"/>
          <p:cNvPicPr>
            <a:picLocks noChangeAspect="1" noChangeArrowheads="1"/>
          </p:cNvPicPr>
          <p:nvPr/>
        </p:nvPicPr>
        <p:blipFill>
          <a:blip r:embed="rId2" cstate="print"/>
          <a:srcRect/>
          <a:stretch>
            <a:fillRect/>
          </a:stretch>
        </p:blipFill>
        <p:spPr bwMode="auto">
          <a:xfrm>
            <a:off x="5364088" y="3501008"/>
            <a:ext cx="3319636" cy="2670798"/>
          </a:xfrm>
          <a:prstGeom prst="rect">
            <a:avLst/>
          </a:prstGeom>
          <a:noFill/>
        </p:spPr>
      </p:pic>
      <p:sp>
        <p:nvSpPr>
          <p:cNvPr id="1044" name="AutoShape 20" descr="https://ege.sdamgia.ru/formula/svg/7f/7fc56270e7a70fa81a5935b72eacbe29.svg"/>
          <p:cNvSpPr>
            <a:spLocks noChangeAspect="1" noChangeArrowheads="1"/>
          </p:cNvSpPr>
          <p:nvPr/>
        </p:nvSpPr>
        <p:spPr bwMode="auto">
          <a:xfrm>
            <a:off x="877888" y="-2730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5" name="AutoShape 21" descr="https://ege.sdamgia.ru/formula/svg/09/091fecdb12323ff7cfcbf10225acebd9.svg"/>
          <p:cNvSpPr>
            <a:spLocks noChangeAspect="1" noChangeArrowheads="1"/>
          </p:cNvSpPr>
          <p:nvPr/>
        </p:nvSpPr>
        <p:spPr bwMode="auto">
          <a:xfrm>
            <a:off x="2697163" y="-2730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s://ege.sdamgia.ru/formula/svg/09/091fecdb12323ff7cfcbf10225acebd9.svg"/>
          <p:cNvSpPr>
            <a:spLocks noChangeAspect="1" noChangeArrowheads="1"/>
          </p:cNvSpPr>
          <p:nvPr/>
        </p:nvSpPr>
        <p:spPr bwMode="auto">
          <a:xfrm>
            <a:off x="2392363" y="158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7" name="AutoShape 23" descr="https://ege.sdamgia.ru/formula/svg/9d/9d5ed678fe57bcca610140957afab571.svg"/>
          <p:cNvSpPr>
            <a:spLocks noChangeAspect="1" noChangeArrowheads="1"/>
          </p:cNvSpPr>
          <p:nvPr/>
        </p:nvSpPr>
        <p:spPr bwMode="auto">
          <a:xfrm>
            <a:off x="3770313" y="158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8" name="AutoShape 24" descr="https://ege.sdamgia.ru/formula/svg/f6/f623e75af30e62bbd73d6df5b50bb7b5.svg"/>
          <p:cNvSpPr>
            <a:spLocks noChangeAspect="1" noChangeArrowheads="1"/>
          </p:cNvSpPr>
          <p:nvPr/>
        </p:nvSpPr>
        <p:spPr bwMode="auto">
          <a:xfrm>
            <a:off x="4325938" y="158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9" name="AutoShape 25" descr="https://ege.sdamgia.ru/formula/svg/f8/f85b7b377112c272bc87f3e73f10508d.svg"/>
          <p:cNvSpPr>
            <a:spLocks noChangeAspect="1" noChangeArrowheads="1"/>
          </p:cNvSpPr>
          <p:nvPr/>
        </p:nvSpPr>
        <p:spPr bwMode="auto">
          <a:xfrm>
            <a:off x="1057275" y="3048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0" name="AutoShape 26" descr="https://ege.sdamgia.ru/formula/svg/7f/7fc56270e7a70fa81a5935b72eacbe29.svg"/>
          <p:cNvSpPr>
            <a:spLocks noChangeAspect="1" noChangeArrowheads="1"/>
          </p:cNvSpPr>
          <p:nvPr/>
        </p:nvSpPr>
        <p:spPr bwMode="auto">
          <a:xfrm>
            <a:off x="877888" y="593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1" name="AutoShape 27" descr="https://ege.sdamgia.ru/formula/svg/09/091fecdb12323ff7cfcbf10225acebd9.svg"/>
          <p:cNvSpPr>
            <a:spLocks noChangeAspect="1" noChangeArrowheads="1"/>
          </p:cNvSpPr>
          <p:nvPr/>
        </p:nvSpPr>
        <p:spPr bwMode="auto">
          <a:xfrm>
            <a:off x="2768600" y="593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2" name="AutoShape 28" descr="https://ege.sdamgia.ru/formula/svg/f6/f623e75af30e62bbd73d6df5b50bb7b5.svg"/>
          <p:cNvSpPr>
            <a:spLocks noChangeAspect="1" noChangeArrowheads="1"/>
          </p:cNvSpPr>
          <p:nvPr/>
        </p:nvSpPr>
        <p:spPr bwMode="auto">
          <a:xfrm>
            <a:off x="877888" y="8826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95536" y="264731"/>
            <a:ext cx="8280920" cy="42443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666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000000"/>
                </a:solidFill>
                <a:effectLst/>
                <a:latin typeface="Times New Roman" pitchFamily="18" charset="0"/>
                <a:cs typeface="Times New Roman" pitchFamily="18" charset="0"/>
              </a:rPr>
              <a:t>5. Груз </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совершает свободные вертикальные гармонические колебания на пружине жёсткостью 100 Н/м. На рисунке 1 изображена схема экспериментальной установки, указаны положение равновесия (0) и положения максимальных отклонений груза (А и В). На рисунке 2 изображена зависимость проекции скорости </a:t>
            </a:r>
            <a:r>
              <a:rPr kumimoji="0" lang="ru-RU" b="0" i="1" u="none" strike="noStrike" cap="none" normalizeH="0" baseline="0" dirty="0" err="1" smtClean="0">
                <a:ln>
                  <a:noFill/>
                </a:ln>
                <a:solidFill>
                  <a:srgbClr val="000000"/>
                </a:solidFill>
                <a:effectLst/>
                <a:latin typeface="Times New Roman" pitchFamily="18" charset="0"/>
                <a:cs typeface="Times New Roman" pitchFamily="18" charset="0"/>
              </a:rPr>
              <a:t>V</a:t>
            </a:r>
            <a:r>
              <a:rPr kumimoji="0" lang="ru-RU" b="0" i="1" u="none" strike="noStrike" cap="none" normalizeH="0" baseline="-30000" dirty="0" err="1" smtClean="0">
                <a:ln>
                  <a:noFill/>
                </a:ln>
                <a:solidFill>
                  <a:srgbClr val="000000"/>
                </a:solidFill>
                <a:effectLst/>
                <a:latin typeface="Times New Roman" pitchFamily="18" charset="0"/>
                <a:cs typeface="Times New Roman" pitchFamily="18" charset="0"/>
              </a:rPr>
              <a:t>x</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этого груза от времени </a:t>
            </a:r>
            <a:r>
              <a:rPr kumimoji="0" lang="ru-RU" b="0" i="1" u="none" strike="noStrike" cap="none" normalizeH="0" baseline="0" dirty="0" err="1"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На основании анализа графика и схематического изображения экспериментальной установки выберите из приведённого ниже списка два правильных утверждения и укажите их номера.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1) Масса груза равна 2 кг.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2) В момент времени </a:t>
            </a:r>
            <a:r>
              <a:rPr kumimoji="0" lang="ru-RU" b="0" i="1" u="none" strike="noStrike" cap="none" normalizeH="0" baseline="0" dirty="0" err="1"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 0 груз находился в положении 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3) В момент времени </a:t>
            </a:r>
            <a:r>
              <a:rPr kumimoji="0" lang="ru-RU" b="0" i="1" u="none" strike="noStrike" cap="none" normalizeH="0" baseline="0" dirty="0"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30000" dirty="0" smtClean="0">
                <a:ln>
                  <a:noFill/>
                </a:ln>
                <a:solidFill>
                  <a:srgbClr val="000000"/>
                </a:solidFill>
                <a:effectLst/>
                <a:latin typeface="Times New Roman" pitchFamily="18" charset="0"/>
                <a:cs typeface="Times New Roman" pitchFamily="18" charset="0"/>
              </a:rPr>
              <a:t>1</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кинетическая энергия груза была максимальна.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4) В момент времени </a:t>
            </a:r>
            <a:r>
              <a:rPr kumimoji="0" lang="ru-RU" b="0" i="1" u="none" strike="noStrike" cap="none" normalizeH="0" baseline="0" dirty="0"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потенциальная энергия пружины больше кинетической энергии груза.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666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5) В момент времени </a:t>
            </a:r>
            <a:r>
              <a:rPr kumimoji="0" lang="ru-RU" b="0" i="1" u="none" strike="noStrike" cap="none" normalizeH="0" baseline="0" dirty="0"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30000" dirty="0" smtClean="0">
                <a:ln>
                  <a:noFill/>
                </a:ln>
                <a:solidFill>
                  <a:srgbClr val="000000"/>
                </a:solidFill>
                <a:effectLst/>
                <a:latin typeface="Times New Roman" pitchFamily="18" charset="0"/>
                <a:cs typeface="Times New Roman" pitchFamily="18" charset="0"/>
              </a:rPr>
              <a:t>3</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кинетическая энергия груза больше, чем в момент времени </a:t>
            </a:r>
            <a:r>
              <a:rPr kumimoji="0" lang="ru-RU" b="0" i="1" u="none" strike="noStrike" cap="none" normalizeH="0" baseline="0" dirty="0" smtClean="0">
                <a:ln>
                  <a:noFill/>
                </a:ln>
                <a:solidFill>
                  <a:srgbClr val="000000"/>
                </a:solidFill>
                <a:effectLst/>
                <a:latin typeface="Times New Roman" pitchFamily="18" charset="0"/>
                <a:cs typeface="Times New Roman" pitchFamily="18" charset="0"/>
              </a:rPr>
              <a:t>t</a:t>
            </a:r>
            <a:r>
              <a:rPr kumimoji="0" lang="ru-RU" b="0" i="0" u="none" strike="noStrike" cap="none" normalizeH="0" baseline="-30000" dirty="0" smtClean="0">
                <a:ln>
                  <a:noFill/>
                </a:ln>
                <a:solidFill>
                  <a:srgbClr val="000000"/>
                </a:solidFill>
                <a:effectLst/>
                <a:latin typeface="Times New Roman" pitchFamily="18" charset="0"/>
                <a:cs typeface="Times New Roman" pitchFamily="18" charset="0"/>
              </a:rPr>
              <a:t>1</a:t>
            </a:r>
            <a:r>
              <a:rPr kumimoji="0" lang="ru-RU"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cs typeface="Times New Roman" pitchFamily="18" charset="0"/>
              </a:rPr>
              <a:t>Ответ:  34</a:t>
            </a:r>
          </a:p>
        </p:txBody>
      </p:sp>
      <p:pic>
        <p:nvPicPr>
          <p:cNvPr id="23554" name="Picture 2" descr="https://phys-ege.sdamgia.ru/get_file?id=35587"/>
          <p:cNvPicPr>
            <a:picLocks noChangeAspect="1" noChangeArrowheads="1"/>
          </p:cNvPicPr>
          <p:nvPr/>
        </p:nvPicPr>
        <p:blipFill>
          <a:blip r:embed="rId2" cstate="print"/>
          <a:srcRect/>
          <a:stretch>
            <a:fillRect/>
          </a:stretch>
        </p:blipFill>
        <p:spPr bwMode="auto">
          <a:xfrm>
            <a:off x="1428851" y="4365103"/>
            <a:ext cx="5663429" cy="243588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496944" cy="3970318"/>
          </a:xfrm>
          <a:prstGeom prst="rect">
            <a:avLst/>
          </a:prstGeom>
        </p:spPr>
        <p:txBody>
          <a:bodyPr wrap="square">
            <a:spAutoFit/>
          </a:bodyPr>
          <a:lstStyle/>
          <a:p>
            <a:pPr algn="just"/>
            <a:r>
              <a:rPr lang="ru-RU" dirty="0" smtClean="0">
                <a:solidFill>
                  <a:srgbClr val="000000"/>
                </a:solidFill>
                <a:latin typeface="Times New Roman"/>
              </a:rPr>
              <a:t>5. Точечное тело начинает движение в координатной плоскости X0Y из точки с координатой (0; 0). Точками А, Б, В, Г, Д, Е на рисунке отмечены положения тела через каждую секунду после начала его движения. На основании анализа представленного графика выберите из приведённого ниже списка два правильных утверждения и укажите их номера.</a:t>
            </a:r>
          </a:p>
          <a:p>
            <a:pPr algn="just"/>
            <a:r>
              <a:rPr lang="ru-RU" dirty="0" smtClean="0">
                <a:solidFill>
                  <a:srgbClr val="000000"/>
                </a:solidFill>
                <a:latin typeface="Times New Roman"/>
              </a:rPr>
              <a:t>1) Модуль проекции скорости тела на ось 0X на участке 0А в 2 раза больше, чем на участке ГД.</a:t>
            </a:r>
          </a:p>
          <a:p>
            <a:pPr algn="just"/>
            <a:r>
              <a:rPr lang="ru-RU" dirty="0" smtClean="0">
                <a:solidFill>
                  <a:srgbClr val="000000"/>
                </a:solidFill>
                <a:latin typeface="Times New Roman"/>
              </a:rPr>
              <a:t>2) На участке АБ модуль скорости тела равен 2 м/с.</a:t>
            </a:r>
          </a:p>
          <a:p>
            <a:pPr algn="just"/>
            <a:r>
              <a:rPr lang="ru-RU" dirty="0" smtClean="0">
                <a:solidFill>
                  <a:srgbClr val="000000"/>
                </a:solidFill>
                <a:latin typeface="Times New Roman"/>
              </a:rPr>
              <a:t>3) На участке БВ проекция скорости тела на ось 0X в 2 раза больше, чем проекция скорости этого тела на ось 0Y.</a:t>
            </a:r>
          </a:p>
          <a:p>
            <a:pPr algn="just"/>
            <a:r>
              <a:rPr lang="ru-RU" dirty="0" smtClean="0">
                <a:solidFill>
                  <a:srgbClr val="000000"/>
                </a:solidFill>
                <a:latin typeface="Times New Roman"/>
              </a:rPr>
              <a:t>4) Тело двигалось равномерно только на участке ВГ.</a:t>
            </a:r>
          </a:p>
          <a:p>
            <a:pPr algn="just"/>
            <a:r>
              <a:rPr lang="ru-RU" dirty="0" smtClean="0">
                <a:solidFill>
                  <a:srgbClr val="000000"/>
                </a:solidFill>
                <a:latin typeface="Times New Roman"/>
              </a:rPr>
              <a:t>5) При движении тела от точки А до точки Г путь, пройденный телом вдоль оси 0X, больше пути, пройденного телом вдоль оси 0Y.</a:t>
            </a:r>
          </a:p>
          <a:p>
            <a:pPr algn="just"/>
            <a:r>
              <a:rPr lang="ru-RU" b="1" i="0" dirty="0" smtClean="0">
                <a:solidFill>
                  <a:srgbClr val="000000"/>
                </a:solidFill>
                <a:latin typeface="Times New Roman"/>
              </a:rPr>
              <a:t>Ответ: 12</a:t>
            </a:r>
            <a:endParaRPr lang="ru-RU" b="1" i="0" dirty="0">
              <a:solidFill>
                <a:srgbClr val="000000"/>
              </a:solidFill>
              <a:latin typeface="Times New Roman"/>
            </a:endParaRPr>
          </a:p>
        </p:txBody>
      </p:sp>
      <p:pic>
        <p:nvPicPr>
          <p:cNvPr id="24578" name="Picture 2" descr="https://phys-ege.sdamgia.ru/get_file?id=36287"/>
          <p:cNvPicPr>
            <a:picLocks noChangeAspect="1" noChangeArrowheads="1"/>
          </p:cNvPicPr>
          <p:nvPr/>
        </p:nvPicPr>
        <p:blipFill>
          <a:blip r:embed="rId2" cstate="print"/>
          <a:srcRect/>
          <a:stretch>
            <a:fillRect/>
          </a:stretch>
        </p:blipFill>
        <p:spPr bwMode="auto">
          <a:xfrm>
            <a:off x="2441686" y="3769646"/>
            <a:ext cx="3714490" cy="28601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187640" y="260640"/>
            <a:ext cx="7356600" cy="1134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r>
              <a:rPr lang="ru-RU" sz="2800" b="1" dirty="0">
                <a:solidFill>
                  <a:schemeClr val="bg1"/>
                </a:solidFill>
                <a:ea typeface="Microsoft YaHei"/>
              </a:rPr>
              <a:t>Общие подходы к отбору содержания и структуры КИМ ЕГЭ по физике</a:t>
            </a:r>
            <a:endParaRPr dirty="0">
              <a:solidFill>
                <a:schemeClr val="bg1"/>
              </a:solidFill>
            </a:endParaRPr>
          </a:p>
        </p:txBody>
      </p:sp>
      <p:sp>
        <p:nvSpPr>
          <p:cNvPr id="294" name="CustomShape 2"/>
          <p:cNvSpPr/>
          <p:nvPr/>
        </p:nvSpPr>
        <p:spPr>
          <a:xfrm>
            <a:off x="467640" y="1617784"/>
            <a:ext cx="7993800" cy="5095495"/>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342900" indent="-342900">
              <a:spcBef>
                <a:spcPts val="600"/>
              </a:spcBef>
              <a:buFont typeface="Wingdings" panose="05000000000000000000" pitchFamily="2" charset="2"/>
              <a:buChar char="q"/>
            </a:pPr>
            <a:r>
              <a:rPr lang="ru-RU" sz="2400" dirty="0">
                <a:solidFill>
                  <a:srgbClr val="000000"/>
                </a:solidFill>
                <a:ea typeface="Microsoft YaHei"/>
              </a:rPr>
              <a:t>Проверка </a:t>
            </a:r>
            <a:r>
              <a:rPr lang="ru-RU" sz="2400" dirty="0" smtClean="0">
                <a:solidFill>
                  <a:srgbClr val="000000"/>
                </a:solidFill>
                <a:ea typeface="Microsoft YaHei"/>
              </a:rPr>
              <a:t>содержания:</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содержатся задания по всем разделам школьного курса физики</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по каждому разделу представлены задания разных уровней сложности (Б, П, В)</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количество заданий по разделу пропорционально учебному времени на изучение  данного раздела</a:t>
            </a:r>
            <a:endParaRPr dirty="0">
              <a:solidFill>
                <a:prstClr val="black"/>
              </a:solidFill>
            </a:endParaRPr>
          </a:p>
          <a:p>
            <a:pPr marL="342900" indent="-342900">
              <a:spcBef>
                <a:spcPts val="600"/>
              </a:spcBef>
              <a:buFont typeface="Wingdings" panose="05000000000000000000" pitchFamily="2" charset="2"/>
              <a:buChar char="q"/>
            </a:pPr>
            <a:r>
              <a:rPr lang="ru-RU" sz="2400" dirty="0">
                <a:solidFill>
                  <a:srgbClr val="000000"/>
                </a:solidFill>
                <a:ea typeface="Microsoft YaHei"/>
              </a:rPr>
              <a:t>Проверка разных видов деятельности:</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Владение понятийным аппаратом (явления, понятия, величины, законы)</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Методологические умения</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Объяснение физических явлений и процессов</a:t>
            </a:r>
            <a:endParaRPr dirty="0">
              <a:solidFill>
                <a:prstClr val="black"/>
              </a:solidFill>
            </a:endParaRPr>
          </a:p>
          <a:p>
            <a:pPr lvl="1">
              <a:spcBef>
                <a:spcPts val="600"/>
              </a:spcBef>
              <a:buFont typeface="Wingdings" charset="2"/>
              <a:buChar char=""/>
            </a:pPr>
            <a:r>
              <a:rPr lang="ru-RU" sz="2000" dirty="0">
                <a:solidFill>
                  <a:srgbClr val="000000"/>
                </a:solidFill>
                <a:ea typeface="Microsoft YaHei"/>
              </a:rPr>
              <a:t>Решение задач</a:t>
            </a:r>
            <a:endParaRPr dirty="0">
              <a:solidFill>
                <a:prstClr val="black"/>
              </a:solidFill>
            </a:endParaRPr>
          </a:p>
          <a:p>
            <a:endParaRPr dirty="0">
              <a:solidFill>
                <a:prstClr val="black"/>
              </a:solidFill>
            </a:endParaRPr>
          </a:p>
        </p:txBody>
      </p:sp>
    </p:spTree>
    <p:extLst>
      <p:ext uri="{BB962C8B-B14F-4D97-AF65-F5344CB8AC3E}">
        <p14:creationId xmlns="" xmlns:p14="http://schemas.microsoft.com/office/powerpoint/2010/main" val="330256057"/>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52704"/>
          </a:xfrm>
        </p:spPr>
        <p:txBody>
          <a:bodyPr>
            <a:normAutofit/>
          </a:bodyPr>
          <a:lstStyle/>
          <a:p>
            <a:pPr algn="ctr"/>
            <a:r>
              <a:rPr lang="ru-RU" sz="3600" b="1" dirty="0" smtClean="0">
                <a:solidFill>
                  <a:schemeClr val="bg1"/>
                </a:solidFill>
              </a:rPr>
              <a:t>Кодификатор</a:t>
            </a:r>
            <a:endParaRPr lang="ru-RU" sz="3600" b="1" dirty="0">
              <a:solidFill>
                <a:schemeClr val="bg1"/>
              </a:solidFill>
            </a:endParaRPr>
          </a:p>
        </p:txBody>
      </p:sp>
      <p:pic>
        <p:nvPicPr>
          <p:cNvPr id="1026"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6038" y="1268760"/>
            <a:ext cx="5911924" cy="536104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5356476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0478" y="188640"/>
            <a:ext cx="6789192" cy="1143000"/>
          </a:xfrm>
        </p:spPr>
        <p:txBody>
          <a:bodyPr/>
          <a:lstStyle/>
          <a:p>
            <a:r>
              <a:rPr lang="ru-RU" sz="3200" b="1" dirty="0" smtClean="0">
                <a:solidFill>
                  <a:schemeClr val="bg1"/>
                </a:solidFill>
              </a:rPr>
              <a:t>Изменения в Кодификаторе</a:t>
            </a:r>
            <a:endParaRPr lang="ru-RU" sz="3200" b="1" dirty="0">
              <a:solidFill>
                <a:schemeClr val="bg1"/>
              </a:solidFill>
            </a:endParaRPr>
          </a:p>
        </p:txBody>
      </p:sp>
      <p:sp>
        <p:nvSpPr>
          <p:cNvPr id="3" name="Объект 2"/>
          <p:cNvSpPr>
            <a:spLocks noGrp="1"/>
          </p:cNvSpPr>
          <p:nvPr>
            <p:ph idx="1"/>
          </p:nvPr>
        </p:nvSpPr>
        <p:spPr>
          <a:xfrm>
            <a:off x="665771" y="1412776"/>
            <a:ext cx="8002588" cy="3816424"/>
          </a:xfrm>
        </p:spPr>
        <p:txBody>
          <a:bodyPr/>
          <a:lstStyle/>
          <a:p>
            <a:pPr marL="0" indent="0">
              <a:buNone/>
            </a:pPr>
            <a:r>
              <a:rPr lang="ru-RU" sz="2400" dirty="0" smtClean="0"/>
              <a:t>Раздел 5 </a:t>
            </a:r>
          </a:p>
          <a:p>
            <a:pPr marL="0" indent="0" algn="ctr">
              <a:buNone/>
            </a:pPr>
            <a:r>
              <a:rPr lang="ru-RU" sz="2400" dirty="0" smtClean="0"/>
              <a:t>«Квантовая физика и элементы астрофизики»</a:t>
            </a:r>
          </a:p>
          <a:p>
            <a:pPr marL="0" indent="0" algn="ctr">
              <a:buNone/>
            </a:pPr>
            <a:endParaRPr lang="ru-RU" sz="2400" dirty="0"/>
          </a:p>
          <a:p>
            <a:pPr marL="0" indent="0" algn="ctr">
              <a:buNone/>
            </a:pPr>
            <a:endParaRPr lang="ru-RU" sz="2400" dirty="0" smtClean="0"/>
          </a:p>
          <a:p>
            <a:pPr marL="0" indent="0" algn="ctr">
              <a:buNone/>
            </a:pPr>
            <a:endParaRPr lang="ru-RU" sz="2400" dirty="0"/>
          </a:p>
          <a:p>
            <a:pPr marL="0" indent="0" algn="ctr">
              <a:buNone/>
            </a:pPr>
            <a:endParaRPr lang="ru-RU" sz="2400" dirty="0" smtClean="0"/>
          </a:p>
          <a:p>
            <a:pPr marL="0" indent="0">
              <a:buNone/>
            </a:pPr>
            <a:endParaRPr lang="ru-RU" dirty="0" smtClean="0"/>
          </a:p>
          <a:p>
            <a:pPr marL="0" indent="0">
              <a:buNone/>
            </a:pPr>
            <a:r>
              <a:rPr lang="ru-RU" sz="2400" dirty="0" smtClean="0"/>
              <a:t>В разделе «Механика»</a:t>
            </a:r>
          </a:p>
          <a:p>
            <a:pPr marL="0" indent="0">
              <a:buNone/>
            </a:pPr>
            <a:endParaRPr lang="ru-RU"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0134" y="2466902"/>
            <a:ext cx="6979427" cy="1924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5229200"/>
            <a:ext cx="4127450" cy="1368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38459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1167618" y="422806"/>
            <a:ext cx="7518462" cy="708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r>
              <a:rPr lang="ru-RU" sz="3200" b="1" dirty="0" smtClean="0">
                <a:solidFill>
                  <a:schemeClr val="tx2"/>
                </a:solidFill>
                <a:ea typeface="Microsoft YaHei"/>
              </a:rPr>
              <a:t>КИМ </a:t>
            </a:r>
            <a:r>
              <a:rPr lang="ru-RU" sz="3200" b="1" dirty="0">
                <a:solidFill>
                  <a:schemeClr val="tx2"/>
                </a:solidFill>
                <a:ea typeface="Microsoft YaHei"/>
              </a:rPr>
              <a:t>ЕГЭ в 2018 г. </a:t>
            </a:r>
            <a:endParaRPr sz="3200" dirty="0">
              <a:solidFill>
                <a:schemeClr val="tx2"/>
              </a:solidFill>
            </a:endParaRPr>
          </a:p>
        </p:txBody>
      </p:sp>
      <p:sp>
        <p:nvSpPr>
          <p:cNvPr id="270" name="CustomShape 2"/>
          <p:cNvSpPr/>
          <p:nvPr/>
        </p:nvSpPr>
        <p:spPr>
          <a:xfrm>
            <a:off x="457200" y="1702190"/>
            <a:ext cx="8228880" cy="4621569"/>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lstStyle/>
          <a:p>
            <a:pPr marL="342900" indent="-342900">
              <a:spcBef>
                <a:spcPts val="600"/>
              </a:spcBef>
              <a:buFont typeface="Wingdings" panose="05000000000000000000" pitchFamily="2" charset="2"/>
              <a:buChar char="q"/>
            </a:pPr>
            <a:r>
              <a:rPr lang="ru-RU" sz="2400" dirty="0" smtClean="0">
                <a:solidFill>
                  <a:srgbClr val="000000"/>
                </a:solidFill>
                <a:ea typeface="Microsoft YaHei"/>
              </a:rPr>
              <a:t>Общее число заданий -32</a:t>
            </a:r>
            <a:endParaRPr lang="ru-RU" sz="2400" dirty="0" smtClean="0">
              <a:solidFill>
                <a:prstClr val="black"/>
              </a:solidFill>
            </a:endParaRPr>
          </a:p>
          <a:p>
            <a:pPr marL="342900" indent="-342900">
              <a:spcBef>
                <a:spcPts val="600"/>
              </a:spcBef>
              <a:buFont typeface="Wingdings" panose="05000000000000000000" pitchFamily="2" charset="2"/>
              <a:buChar char="q"/>
            </a:pPr>
            <a:r>
              <a:rPr lang="ru-RU" sz="2400" b="1" dirty="0" smtClean="0">
                <a:solidFill>
                  <a:srgbClr val="000000"/>
                </a:solidFill>
                <a:ea typeface="Microsoft YaHei"/>
              </a:rPr>
              <a:t>Часть 1</a:t>
            </a:r>
            <a:r>
              <a:rPr lang="ru-RU" sz="2400" dirty="0" smtClean="0">
                <a:solidFill>
                  <a:srgbClr val="000000"/>
                </a:solidFill>
                <a:ea typeface="Microsoft YaHei"/>
              </a:rPr>
              <a:t> – 24 задания</a:t>
            </a:r>
            <a:endParaRPr lang="ru-RU" sz="2400" dirty="0" smtClean="0">
              <a:solidFill>
                <a:prstClr val="black"/>
              </a:solidFill>
            </a:endParaRPr>
          </a:p>
          <a:p>
            <a:pPr lvl="1">
              <a:spcBef>
                <a:spcPts val="600"/>
              </a:spcBef>
            </a:pPr>
            <a:r>
              <a:rPr lang="ru-RU" sz="2000" dirty="0" smtClean="0">
                <a:solidFill>
                  <a:srgbClr val="000000"/>
                </a:solidFill>
                <a:ea typeface="Microsoft YaHei"/>
              </a:rPr>
              <a:t>Структура заданий 1-23 – без изменений</a:t>
            </a:r>
            <a:endParaRPr lang="ru-RU" sz="2000" dirty="0" smtClean="0">
              <a:solidFill>
                <a:prstClr val="black"/>
              </a:solidFill>
            </a:endParaRPr>
          </a:p>
          <a:p>
            <a:pPr lvl="1">
              <a:spcBef>
                <a:spcPts val="600"/>
              </a:spcBef>
            </a:pPr>
            <a:r>
              <a:rPr lang="ru-RU" sz="2000" dirty="0" smtClean="0">
                <a:solidFill>
                  <a:srgbClr val="000000"/>
                </a:solidFill>
                <a:ea typeface="Microsoft YaHei"/>
              </a:rPr>
              <a:t>Задание 24 – на множественный выбор, 2 балла</a:t>
            </a:r>
            <a:endParaRPr lang="ru-RU" sz="2000" dirty="0" smtClean="0">
              <a:solidFill>
                <a:prstClr val="black"/>
              </a:solidFill>
            </a:endParaRPr>
          </a:p>
          <a:p>
            <a:pPr marL="342900" indent="-342900">
              <a:spcBef>
                <a:spcPts val="600"/>
              </a:spcBef>
              <a:buFont typeface="Wingdings" panose="05000000000000000000" pitchFamily="2" charset="2"/>
              <a:buChar char="q"/>
            </a:pPr>
            <a:r>
              <a:rPr lang="ru-RU" sz="2400" b="1" dirty="0" smtClean="0">
                <a:solidFill>
                  <a:srgbClr val="000000"/>
                </a:solidFill>
                <a:ea typeface="Microsoft YaHei"/>
              </a:rPr>
              <a:t>Часть 2</a:t>
            </a:r>
            <a:r>
              <a:rPr lang="ru-RU" sz="2400" dirty="0" smtClean="0">
                <a:solidFill>
                  <a:srgbClr val="000000"/>
                </a:solidFill>
                <a:ea typeface="Microsoft YaHei"/>
              </a:rPr>
              <a:t> – 8 заданий</a:t>
            </a:r>
            <a:endParaRPr lang="ru-RU" sz="2400" dirty="0" smtClean="0">
              <a:solidFill>
                <a:prstClr val="black"/>
              </a:solidFill>
            </a:endParaRPr>
          </a:p>
          <a:p>
            <a:pPr lvl="1">
              <a:spcBef>
                <a:spcPts val="600"/>
              </a:spcBef>
            </a:pPr>
            <a:r>
              <a:rPr lang="ru-RU" sz="2000" dirty="0" smtClean="0">
                <a:solidFill>
                  <a:srgbClr val="000000"/>
                </a:solidFill>
                <a:ea typeface="Microsoft YaHei"/>
              </a:rPr>
              <a:t>Структура – без изменений</a:t>
            </a:r>
            <a:endParaRPr lang="ru-RU" sz="2000" dirty="0" smtClean="0">
              <a:solidFill>
                <a:prstClr val="black"/>
              </a:solidFill>
            </a:endParaRPr>
          </a:p>
          <a:p>
            <a:pPr lvl="1">
              <a:spcBef>
                <a:spcPts val="600"/>
              </a:spcBef>
            </a:pPr>
            <a:r>
              <a:rPr lang="ru-RU" sz="2000" dirty="0" smtClean="0">
                <a:solidFill>
                  <a:srgbClr val="000000"/>
                </a:solidFill>
                <a:ea typeface="Microsoft YaHei"/>
              </a:rPr>
              <a:t>25-27 – с кратким ответом</a:t>
            </a:r>
          </a:p>
          <a:p>
            <a:pPr lvl="1">
              <a:spcBef>
                <a:spcPts val="600"/>
              </a:spcBef>
            </a:pPr>
            <a:r>
              <a:rPr lang="ru-RU" sz="2000" dirty="0" smtClean="0">
                <a:solidFill>
                  <a:srgbClr val="000000"/>
                </a:solidFill>
                <a:ea typeface="Microsoft YaHei"/>
              </a:rPr>
              <a:t>28-32 – с развернутым ответом </a:t>
            </a:r>
            <a:endParaRPr lang="ru-RU" sz="2000" dirty="0" smtClean="0">
              <a:solidFill>
                <a:prstClr val="black"/>
              </a:solidFill>
            </a:endParaRPr>
          </a:p>
          <a:p>
            <a:pPr marL="342900" indent="-342900">
              <a:spcBef>
                <a:spcPts val="600"/>
              </a:spcBef>
              <a:buFont typeface="Wingdings" panose="05000000000000000000" pitchFamily="2" charset="2"/>
              <a:buChar char="q"/>
            </a:pPr>
            <a:r>
              <a:rPr lang="ru-RU" sz="2400" dirty="0" smtClean="0">
                <a:solidFill>
                  <a:srgbClr val="000000"/>
                </a:solidFill>
                <a:ea typeface="Microsoft YaHei"/>
              </a:rPr>
              <a:t>Максимальный </a:t>
            </a:r>
            <a:r>
              <a:rPr lang="ru-RU" sz="2400" dirty="0">
                <a:solidFill>
                  <a:srgbClr val="000000"/>
                </a:solidFill>
                <a:ea typeface="Microsoft YaHei"/>
              </a:rPr>
              <a:t>балл – 52.</a:t>
            </a:r>
            <a:endParaRPr sz="2400" dirty="0">
              <a:solidFill>
                <a:prstClr val="black"/>
              </a:solidFill>
            </a:endParaRPr>
          </a:p>
          <a:p>
            <a:pPr marL="342900" indent="-342900">
              <a:spcBef>
                <a:spcPts val="600"/>
              </a:spcBef>
              <a:buFont typeface="Wingdings" panose="05000000000000000000" pitchFamily="2" charset="2"/>
              <a:buChar char="q"/>
            </a:pPr>
            <a:r>
              <a:rPr lang="ru-RU" sz="2400" dirty="0">
                <a:solidFill>
                  <a:srgbClr val="000000"/>
                </a:solidFill>
                <a:ea typeface="Microsoft YaHei"/>
              </a:rPr>
              <a:t>Время выполнения работы 3 ч 55 </a:t>
            </a:r>
            <a:r>
              <a:rPr lang="ru-RU" sz="2400" dirty="0" smtClean="0">
                <a:solidFill>
                  <a:srgbClr val="000000"/>
                </a:solidFill>
                <a:ea typeface="Microsoft YaHei"/>
              </a:rPr>
              <a:t>мин</a:t>
            </a:r>
            <a:endParaRPr sz="2400" dirty="0">
              <a:solidFill>
                <a:prstClr val="black"/>
              </a:solidFill>
            </a:endParaRPr>
          </a:p>
        </p:txBody>
      </p:sp>
    </p:spTree>
    <p:extLst>
      <p:ext uri="{BB962C8B-B14F-4D97-AF65-F5344CB8AC3E}">
        <p14:creationId xmlns="" xmlns:p14="http://schemas.microsoft.com/office/powerpoint/2010/main" val="237552738"/>
      </p:ext>
    </p:extLst>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1442</Words>
  <Application>Microsoft Office PowerPoint</Application>
  <PresentationFormat>Экран (4:3)</PresentationFormat>
  <Paragraphs>274</Paragraphs>
  <Slides>55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Рекомендации по подготовке к ЕГЭ-2019</vt:lpstr>
      <vt:lpstr>Основные результаты</vt:lpstr>
      <vt:lpstr>Слайд 3</vt:lpstr>
      <vt:lpstr>Особенности КИМ ЕГЭ  по физике в 2018 году</vt:lpstr>
      <vt:lpstr>Слайд 5</vt:lpstr>
      <vt:lpstr>Слайд 6</vt:lpstr>
      <vt:lpstr>Кодификатор</vt:lpstr>
      <vt:lpstr>Изменения в Кодификаторе</vt:lpstr>
      <vt:lpstr>Слайд 9</vt:lpstr>
      <vt:lpstr>Изменения в справочных данных</vt:lpstr>
      <vt:lpstr>Расширение содержания отдельных линий</vt:lpstr>
      <vt:lpstr>Слайд 12</vt:lpstr>
      <vt:lpstr>Слайд 13</vt:lpstr>
      <vt:lpstr>Слайд 14</vt:lpstr>
      <vt:lpstr>Слайд 15</vt:lpstr>
      <vt:lpstr>Шкалирование</vt:lpstr>
      <vt:lpstr>Шкала перевода</vt:lpstr>
      <vt:lpstr>Задания базового уровня. Задание 1</vt:lpstr>
      <vt:lpstr>Задания базового уровня. Задание 2</vt:lpstr>
      <vt:lpstr>Задания базового уровня. Задание 3</vt:lpstr>
      <vt:lpstr>Задания базового уровня. Задание 4</vt:lpstr>
      <vt:lpstr>Задание 8</vt:lpstr>
      <vt:lpstr>Задание 9</vt:lpstr>
      <vt:lpstr>Задание 10</vt:lpstr>
      <vt:lpstr>Задание 13</vt:lpstr>
      <vt:lpstr>Задание 14</vt:lpstr>
      <vt:lpstr>Задание 15</vt:lpstr>
      <vt:lpstr>Задание 19</vt:lpstr>
      <vt:lpstr>Задание 20</vt:lpstr>
      <vt:lpstr>Задание 22</vt:lpstr>
      <vt:lpstr>Задание 23</vt:lpstr>
      <vt:lpstr>Задание 24.  Детализация кодификатора</vt:lpstr>
      <vt:lpstr>Пример</vt:lpstr>
      <vt:lpstr>Пример</vt:lpstr>
      <vt:lpstr>Пример</vt:lpstr>
      <vt:lpstr>Пример</vt:lpstr>
      <vt:lpstr>Детализация кодификатора</vt:lpstr>
      <vt:lpstr>Пример</vt:lpstr>
      <vt:lpstr>Пример</vt:lpstr>
      <vt:lpstr>Пример Задание 24 Банк ЕГЭ </vt:lpstr>
      <vt:lpstr>Слайд 41</vt:lpstr>
      <vt:lpstr>Задание 27</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 Позднякова</dc:creator>
  <cp:lastModifiedBy>Оксана Позднякова</cp:lastModifiedBy>
  <cp:revision>4</cp:revision>
  <dcterms:created xsi:type="dcterms:W3CDTF">2019-01-23T19:44:20Z</dcterms:created>
  <dcterms:modified xsi:type="dcterms:W3CDTF">2019-01-24T09:39:59Z</dcterms:modified>
</cp:coreProperties>
</file>