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8" r:id="rId3"/>
    <p:sldId id="594" r:id="rId4"/>
    <p:sldId id="609" r:id="rId5"/>
    <p:sldId id="610" r:id="rId6"/>
    <p:sldId id="611" r:id="rId7"/>
    <p:sldId id="612" r:id="rId8"/>
    <p:sldId id="613" r:id="rId9"/>
    <p:sldId id="614" r:id="rId10"/>
    <p:sldId id="615" r:id="rId11"/>
    <p:sldId id="552" r:id="rId12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08C"/>
    <a:srgbClr val="8FCE4A"/>
    <a:srgbClr val="ADDB7B"/>
    <a:srgbClr val="6D8838"/>
    <a:srgbClr val="E99F93"/>
    <a:srgbClr val="EEB5AC"/>
    <a:srgbClr val="E48778"/>
    <a:srgbClr val="DB7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7266" autoAdjust="0"/>
  </p:normalViewPr>
  <p:slideViewPr>
    <p:cSldViewPr>
      <p:cViewPr>
        <p:scale>
          <a:sx n="91" d="100"/>
          <a:sy n="91" d="100"/>
        </p:scale>
        <p:origin x="-138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706A29-6428-4E9A-B572-D8211175BD07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796906B-46B5-4D92-BCF3-9B4C2D6168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2697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EA536D2-A974-4377-9F7A-1D23ACAC026B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B0EB7599-F8BB-408F-9414-E678E95851B9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9D7BA482-2A41-423C-A961-25DE5B149810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B7ADB904-0F46-493F-BFDF-81F34EF219D0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0B5C4ECD-2792-478A-B786-D38C87863979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7A86CF6-D366-4FAC-9AC8-B86DDFC0332D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BC4CD980-FE03-497F-B886-336B5B8F8588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0177EAD4-3B74-4E1D-B63C-AC99E3463FF1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214F0E-FA40-4BF8-8B4E-CBF14CAB2138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D438CA12-0DD7-48A9-B66E-54FD1F7B121A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2E2BA-E91A-41E8-A30F-E7AFA27930A8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EC1AB-C432-4638-99D3-C02A36F74B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795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82388-389C-4CD7-93B7-ADBE941D0317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3ED43-5E97-40C4-843D-3B61CE2AF7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12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A6058-7159-46DC-8CE1-F816366FA31D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859DF-D3C5-420A-B290-844580D08C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6128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0C29F2E-2E2D-4B17-AE05-D6CCAF5F0785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D8D6806-079F-4C06-9315-CC2C30789F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3053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039E198-A6BE-4AAF-9430-ACE0AA820A42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6F0C696-3078-4B2E-B28D-16B532D794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7066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3531484-A0F7-4F20-A360-4E0243A6A485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B713E0-2324-4D8D-8225-FF56C678BD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3503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22498A-1353-414F-8B2B-8E3CC08C41A9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C4F3B80-BE52-446F-A785-284FE840F5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776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5CA59EE-1FA9-4B1B-8F77-F8DD9F83C4FD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7EDA424-C1FA-4FD9-B831-7A10A2DEF6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5637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88FDCBA-7B2B-4921-825D-8E00E3B111E1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82748EE-6F31-4B89-BB05-14194F8C77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8919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491BAB7-3F20-42AA-BCB3-A20C938A14B0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A496A32-5D9F-4D7F-908E-9006973BC1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650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AEA3EBA-2A16-49BB-B551-6802028B5ED0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0593661-D6DA-49CA-B569-EC21276752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663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93883-2902-4C47-ACFB-4696FCDDF4BC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D0208-BFC3-428D-B154-1B0D2E0993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2537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795E2DF-304E-4CC3-A15F-6422851DACBD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D173E8F-993E-4823-8BB6-E9AFC1A2DC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3833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015BAE-BFD4-4BBD-B0AB-F9789EC6ACC5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40563B-46EA-42F7-845F-53B459A273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6698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E2F96D8-B1E4-47DA-82AA-43F7FFA3463A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DF6A913-534B-4E00-B35E-9649325EDE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562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415E7-DBA3-4F41-9B90-BB4E02031AD5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2605E-EF1B-4059-B44E-AC6A522AAC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539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AC605-5C33-4E9A-AF43-E4DBD2DF5BA2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17F39-77C3-4375-B675-300F019EEB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910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B0497-00FE-42E3-9BED-B55AE9E23398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DFB3A-5225-47BE-9109-E47051DE19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94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9EF74-F3C3-4249-9132-ACAC55B67170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B0480-6C55-4D1F-AFF4-70C6C7FD03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691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DDA6A-5284-432F-9268-2C03711B939C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1A1C-F215-4C26-97B9-88381C2674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858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87526-3E80-4487-AAD3-7F1672617E0A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76977-61B7-4CB0-BA46-C4230CFE76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086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25E77-06B7-4AE8-876C-5D517561570D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D638-08D5-4391-B99C-BFAB5CF493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312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9BC877-3C3B-4668-861A-E9F9C836D3B3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339ED53-712C-4E9E-BB8F-6F051742E8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59FFC8-D39F-4D7F-AE3B-33416E147164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3C6F6EC-C3D8-474E-8168-2AD55946DE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46038" y="2133600"/>
            <a:ext cx="9037637" cy="3167063"/>
          </a:xfrm>
        </p:spPr>
        <p:txBody>
          <a:bodyPr/>
          <a:lstStyle/>
          <a:p>
            <a:pPr eaLnBrk="1" hangingPunct="1"/>
            <a:r>
              <a:rPr lang="ru-RU" altLang="ru-RU" sz="3400" b="1" dirty="0" smtClean="0">
                <a:solidFill>
                  <a:schemeClr val="bg1"/>
                </a:solidFill>
                <a:latin typeface="Cambria" pitchFamily="18" charset="0"/>
              </a:rPr>
              <a:t>ИТОГИ ПРОВЕДЕНИЯ АПРОБАЦИИ ИТОГОВОГО СОБЕСЕДОВАНИЯ</a:t>
            </a:r>
            <a:br>
              <a:rPr lang="ru-RU" altLang="ru-RU" sz="34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3400" b="1" dirty="0" smtClean="0">
                <a:solidFill>
                  <a:schemeClr val="bg1"/>
                </a:solidFill>
                <a:latin typeface="Cambria" pitchFamily="18" charset="0"/>
              </a:rPr>
              <a:t> ПО РУССКОМУ ЯЗЫКУ</a:t>
            </a:r>
          </a:p>
        </p:txBody>
      </p:sp>
      <p:sp>
        <p:nvSpPr>
          <p:cNvPr id="2052" name="Прямоугольник 8"/>
          <p:cNvSpPr>
            <a:spLocks noChangeArrowheads="1"/>
          </p:cNvSpPr>
          <p:nvPr/>
        </p:nvSpPr>
        <p:spPr bwMode="auto">
          <a:xfrm>
            <a:off x="3440113" y="5989638"/>
            <a:ext cx="559593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Cambria" pitchFamily="18" charset="0"/>
              </a:rPr>
              <a:t>Карлов Алексей </a:t>
            </a:r>
            <a:r>
              <a:rPr lang="ru-RU" altLang="ru-RU" sz="1600" b="1" dirty="0">
                <a:solidFill>
                  <a:schemeClr val="bg1"/>
                </a:solidFill>
                <a:latin typeface="Cambria" pitchFamily="18" charset="0"/>
              </a:rPr>
              <a:t>И</a:t>
            </a:r>
            <a:r>
              <a:rPr lang="ru-RU" altLang="ru-RU" sz="1600" b="1" dirty="0" smtClean="0">
                <a:solidFill>
                  <a:schemeClr val="bg1"/>
                </a:solidFill>
                <a:latin typeface="Cambria" pitchFamily="18" charset="0"/>
              </a:rPr>
              <a:t>ванович,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Cambria" pitchFamily="18" charset="0"/>
              </a:rPr>
              <a:t>директор Регионального центра оценки</a:t>
            </a:r>
            <a:br>
              <a:rPr lang="ru-RU" altLang="ru-RU" sz="16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16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altLang="ru-RU" sz="1600" b="1" dirty="0">
                <a:solidFill>
                  <a:schemeClr val="bg1"/>
                </a:solidFill>
                <a:latin typeface="Cambria" pitchFamily="18" charset="0"/>
              </a:rPr>
              <a:t>качества образования</a:t>
            </a: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altLang="ru-RU" sz="16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2" name="Rectangle 1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3" name="Прямоугольник 18"/>
          <p:cNvSpPr>
            <a:spLocks noChangeArrowheads="1"/>
          </p:cNvSpPr>
          <p:nvPr/>
        </p:nvSpPr>
        <p:spPr bwMode="auto">
          <a:xfrm>
            <a:off x="71438" y="98425"/>
            <a:ext cx="8964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ru-RU" altLang="ru-RU" sz="160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344" name="Прямоугольник 1"/>
          <p:cNvSpPr>
            <a:spLocks noChangeArrowheads="1"/>
          </p:cNvSpPr>
          <p:nvPr/>
        </p:nvSpPr>
        <p:spPr bwMode="auto">
          <a:xfrm>
            <a:off x="468313" y="184150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ru-RU" altLang="ru-RU" sz="1600" b="1">
                <a:solidFill>
                  <a:schemeClr val="bg1"/>
                </a:solidFill>
                <a:latin typeface="Cambria" pitchFamily="18" charset="0"/>
              </a:rPr>
            </a:br>
            <a:endParaRPr lang="ru-RU" altLang="ru-RU" sz="1600" b="1">
              <a:solidFill>
                <a:schemeClr val="bg1"/>
              </a:solidFill>
              <a:latin typeface="Cambr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Cambria" pitchFamily="18" charset="0"/>
              </a:rPr>
              <a:t>7 февраля 2019 г.</a:t>
            </a:r>
            <a:endParaRPr lang="ru-RU" altLang="ru-RU" sz="1200" b="1">
              <a:solidFill>
                <a:schemeClr val="bg1"/>
              </a:solidFill>
              <a:latin typeface="Cambr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/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7380288" y="350043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163" y="6291263"/>
            <a:ext cx="9090025" cy="431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26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556" name="Прямоугольник 14"/>
          <p:cNvSpPr>
            <a:spLocks noChangeArrowheads="1"/>
          </p:cNvSpPr>
          <p:nvPr/>
        </p:nvSpPr>
        <p:spPr bwMode="auto">
          <a:xfrm>
            <a:off x="233363" y="6291263"/>
            <a:ext cx="1652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70C0"/>
                </a:solidFill>
              </a:rPr>
              <a:t>orel@orcoko.ru</a:t>
            </a:r>
            <a:endParaRPr lang="ru-RU" altLang="ru-RU" sz="1800">
              <a:solidFill>
                <a:srgbClr val="0070C0"/>
              </a:solidFill>
            </a:endParaRPr>
          </a:p>
        </p:txBody>
      </p:sp>
      <p:sp>
        <p:nvSpPr>
          <p:cNvPr id="23557" name="Прямоугольник 17"/>
          <p:cNvSpPr>
            <a:spLocks noChangeArrowheads="1"/>
          </p:cNvSpPr>
          <p:nvPr/>
        </p:nvSpPr>
        <p:spPr bwMode="auto">
          <a:xfrm>
            <a:off x="6994525" y="6308725"/>
            <a:ext cx="18303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chemeClr val="bg1"/>
                </a:solidFill>
                <a:latin typeface="Cambria" pitchFamily="18" charset="0"/>
              </a:rPr>
              <a:t>WWW.ORCOKO.RU</a:t>
            </a:r>
            <a:endParaRPr lang="ru-RU" altLang="ru-RU" sz="160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3558" name="Заголовок 1"/>
          <p:cNvSpPr txBox="1">
            <a:spLocks/>
          </p:cNvSpPr>
          <p:nvPr/>
        </p:nvSpPr>
        <p:spPr bwMode="auto">
          <a:xfrm>
            <a:off x="79375" y="2997200"/>
            <a:ext cx="90646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b="1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altLang="ru-RU" sz="2600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4800" b="1">
                <a:solidFill>
                  <a:srgbClr val="002060"/>
                </a:solidFill>
                <a:latin typeface="Cambria" pitchFamily="18" charset="0"/>
              </a:rPr>
              <a:t>Спасибо за внимание!</a:t>
            </a:r>
            <a:br>
              <a:rPr lang="ru-RU" altLang="ru-RU" sz="4800" b="1">
                <a:solidFill>
                  <a:srgbClr val="002060"/>
                </a:solidFill>
                <a:latin typeface="Cambria" pitchFamily="18" charset="0"/>
              </a:rPr>
            </a:br>
            <a:endParaRPr lang="ru-RU" altLang="ru-RU" sz="4800" b="1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Заголовок 1"/>
          <p:cNvSpPr>
            <a:spLocks noGrp="1"/>
          </p:cNvSpPr>
          <p:nvPr>
            <p:ph type="ctrTitle"/>
          </p:nvPr>
        </p:nvSpPr>
        <p:spPr>
          <a:xfrm>
            <a:off x="144463" y="23813"/>
            <a:ext cx="8964612" cy="11017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750" b="1" dirty="0" smtClean="0">
                <a:solidFill>
                  <a:schemeClr val="bg1"/>
                </a:solidFill>
                <a:latin typeface="Cambria" pitchFamily="18" charset="0"/>
              </a:rPr>
              <a:t>Итоговое собеседование по русскому языку — </a:t>
            </a:r>
            <a:br>
              <a:rPr lang="ru-RU" altLang="ru-RU" sz="275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2750" b="1" dirty="0" smtClean="0">
                <a:solidFill>
                  <a:schemeClr val="bg1"/>
                </a:solidFill>
                <a:latin typeface="Cambria" pitchFamily="18" charset="0"/>
              </a:rPr>
              <a:t>одно из условий допуска девятиклассников</a:t>
            </a:r>
            <a:br>
              <a:rPr lang="ru-RU" altLang="ru-RU" sz="275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2750" b="1" dirty="0" smtClean="0">
                <a:solidFill>
                  <a:schemeClr val="bg1"/>
                </a:solidFill>
                <a:latin typeface="Cambria" pitchFamily="18" charset="0"/>
              </a:rPr>
              <a:t> к ГИА с 2019 года</a:t>
            </a:r>
            <a:endParaRPr lang="ru-RU" altLang="ru-RU" sz="2750" b="1" dirty="0" smtClean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2462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2771775" y="2205038"/>
            <a:ext cx="61309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2713038" y="3933825"/>
            <a:ext cx="5530850" cy="59213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Сроки проведения </a:t>
            </a:r>
            <a:r>
              <a:rPr lang="ru-RU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ИС - 9</a:t>
            </a:r>
            <a:endParaRPr lang="ru-RU" b="1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7" name="Прямоугольник 12"/>
          <p:cNvSpPr>
            <a:spLocks noChangeArrowheads="1"/>
          </p:cNvSpPr>
          <p:nvPr/>
        </p:nvSpPr>
        <p:spPr bwMode="auto">
          <a:xfrm>
            <a:off x="2871788" y="4868863"/>
            <a:ext cx="5516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1) 13 февраля 2019 г.;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2) 13 марта 2019 г.;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3) 6 мая 2019 г.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700338" y="4652963"/>
            <a:ext cx="61801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2700338" y="1484313"/>
            <a:ext cx="5543550" cy="59213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Особенности проведения </a:t>
            </a:r>
            <a:r>
              <a:rPr lang="ru-RU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ИС - 9</a:t>
            </a:r>
            <a:endParaRPr lang="ru-RU" b="1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0" name="Прямоугольник 12"/>
          <p:cNvSpPr>
            <a:spLocks noChangeArrowheads="1"/>
          </p:cNvSpPr>
          <p:nvPr/>
        </p:nvSpPr>
        <p:spPr bwMode="auto">
          <a:xfrm>
            <a:off x="2779713" y="2349500"/>
            <a:ext cx="58959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1) применение бланковой технологии;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2) использование ПО «Автономная станция записи» </a:t>
            </a:r>
            <a:br>
              <a:rPr lang="ru-RU" altLang="ru-RU" sz="180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и ПО «Автономная станция прослушивания»</a:t>
            </a:r>
          </a:p>
        </p:txBody>
      </p:sp>
      <p:pic>
        <p:nvPicPr>
          <p:cNvPr id="36" name="Picture 5" descr="Картинки по запросу человек с восклицательным знаком png"/>
          <p:cNvPicPr>
            <a:picLocks noChangeAspect="1" noChangeArrowheads="1"/>
          </p:cNvPicPr>
          <p:nvPr/>
        </p:nvPicPr>
        <p:blipFill>
          <a:blip r:embed="rId5"/>
          <a:srcRect l="10345" t="6278" r="13793" b="5832"/>
          <a:stretch>
            <a:fillRect/>
          </a:stretch>
        </p:blipFill>
        <p:spPr bwMode="auto">
          <a:xfrm>
            <a:off x="467544" y="1954674"/>
            <a:ext cx="1944216" cy="383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Заголовок 1"/>
          <p:cNvSpPr>
            <a:spLocks noGrp="1"/>
          </p:cNvSpPr>
          <p:nvPr>
            <p:ph type="ctrTitle"/>
          </p:nvPr>
        </p:nvSpPr>
        <p:spPr>
          <a:xfrm>
            <a:off x="-49213" y="119063"/>
            <a:ext cx="9180513" cy="11017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750" b="1" dirty="0" smtClean="0">
                <a:solidFill>
                  <a:schemeClr val="bg1"/>
                </a:solidFill>
                <a:latin typeface="Cambria" pitchFamily="18" charset="0"/>
              </a:rPr>
              <a:t>Обучение лиц, привлекаемых к подготовке </a:t>
            </a:r>
            <a:br>
              <a:rPr lang="ru-RU" altLang="ru-RU" sz="275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2750" b="1" dirty="0" smtClean="0">
                <a:solidFill>
                  <a:schemeClr val="bg1"/>
                </a:solidFill>
                <a:latin typeface="Cambria" pitchFamily="18" charset="0"/>
              </a:rPr>
              <a:t>и проведению  итогового собеседования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</a:br>
            <a:endParaRPr lang="ru-RU" altLang="ru-RU" sz="2750" b="1" dirty="0" smtClean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2462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250825" y="2833688"/>
            <a:ext cx="53752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250825" y="5110163"/>
            <a:ext cx="5375275" cy="269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1" name="Picture 4" descr="ÐÐ°ÑÑÐ¸Ð½ÐºÐ¸ Ð¿Ð¾ Ð·Ð°Ð¿ÑÐ¾ÑÑ ÑÐ¸Ð³ÑÑÐºÐ¸ ÑÐµÐ»Ð¾Ð²ÐµÑÐºÐ¾Ð² Ð´Ð»Ñ Ð¿ÑÐµÐ·ÐµÐ½ÑÐ°ÑÐ¸Ð¸ Ð¾Ð±ÑÑ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133600"/>
            <a:ext cx="3376613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25425" y="1628800"/>
            <a:ext cx="5426075" cy="10801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На базе бюджетного учреждения Орловской области «Региональный центр оценки качества образования»</a:t>
            </a:r>
          </a:p>
        </p:txBody>
      </p:sp>
      <p:sp>
        <p:nvSpPr>
          <p:cNvPr id="16395" name="TextBox 13"/>
          <p:cNvSpPr txBox="1">
            <a:spLocks noChangeArrowheads="1"/>
          </p:cNvSpPr>
          <p:nvPr/>
        </p:nvSpPr>
        <p:spPr bwMode="auto">
          <a:xfrm>
            <a:off x="395288" y="2905125"/>
            <a:ext cx="42132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ответственные организаторы – 356</a:t>
            </a:r>
          </a:p>
          <a:p>
            <a:pPr marL="0" lvl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технические специалисты – 404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50825" y="3697288"/>
            <a:ext cx="41767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07504" y="3861048"/>
            <a:ext cx="5543996" cy="117710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На базе бюджетного учреждения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Орловской области дополнительного профессионального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«Институт развития образования» </a:t>
            </a:r>
          </a:p>
        </p:txBody>
      </p:sp>
      <p:sp>
        <p:nvSpPr>
          <p:cNvPr id="16400" name="TextBox 17"/>
          <p:cNvSpPr txBox="1">
            <a:spLocks noChangeArrowheads="1"/>
          </p:cNvSpPr>
          <p:nvPr/>
        </p:nvSpPr>
        <p:spPr bwMode="auto">
          <a:xfrm>
            <a:off x="300038" y="5189538"/>
            <a:ext cx="43830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Эксперты, оценивающие работы участников итогового собеседования – 686 </a:t>
            </a:r>
          </a:p>
          <a:p>
            <a:pPr marL="0" lvl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50825" y="6002338"/>
            <a:ext cx="41767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335213"/>
            <a:ext cx="14859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Заголовок 1"/>
          <p:cNvSpPr>
            <a:spLocks noGrp="1"/>
          </p:cNvSpPr>
          <p:nvPr>
            <p:ph type="ctrTitle"/>
          </p:nvPr>
        </p:nvSpPr>
        <p:spPr>
          <a:xfrm>
            <a:off x="-49213" y="119063"/>
            <a:ext cx="9180513" cy="11017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750" b="1" dirty="0" smtClean="0">
                <a:solidFill>
                  <a:schemeClr val="bg1"/>
                </a:solidFill>
                <a:latin typeface="Cambria" pitchFamily="18" charset="0"/>
              </a:rPr>
              <a:t>Результаты апробации итогового собеседования</a:t>
            </a:r>
            <a:br>
              <a:rPr lang="ru-RU" altLang="ru-RU" sz="275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2750" b="1" dirty="0" smtClean="0">
                <a:solidFill>
                  <a:schemeClr val="bg1"/>
                </a:solidFill>
                <a:latin typeface="Cambria" pitchFamily="18" charset="0"/>
              </a:rPr>
              <a:t> 17 января 2019 года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</a:br>
            <a:endParaRPr lang="ru-RU" altLang="ru-RU" sz="2750" b="1" dirty="0" smtClean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2462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051720" y="1424970"/>
            <a:ext cx="6728266" cy="61497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20825" indent="-627063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        человек приняли участие в апробации ИС-9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09800" y="1344613"/>
            <a:ext cx="165735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7011     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00563" y="2924175"/>
            <a:ext cx="4175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500563" y="2060575"/>
            <a:ext cx="4175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52950" y="1989138"/>
            <a:ext cx="407035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из них: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6788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участников получили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«зачет» 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223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участника получили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«незачет»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779911" y="4725144"/>
            <a:ext cx="4955823" cy="61497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      человек набрали максимальное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       количество баллов (19 баллов)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779912" y="3068960"/>
            <a:ext cx="4955823" cy="61497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      работы аннулированы за наличие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одинаковых КИМ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867150" y="2987675"/>
            <a:ext cx="1182688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866545" y="5517232"/>
            <a:ext cx="4809912" cy="61497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       человек получили минимальное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    количество баллов (10 баллов)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671888" y="5470525"/>
            <a:ext cx="1655762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427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943350" y="4652963"/>
            <a:ext cx="1112838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226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72000" y="3716338"/>
            <a:ext cx="45370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из них: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2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работы  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МБОУ «Колпнянский лицей»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2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работы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МБОУ СОШ № 6 г. Ливны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572000" y="4652963"/>
            <a:ext cx="41767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572000" y="3716338"/>
            <a:ext cx="41767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Заголовок 1"/>
          <p:cNvSpPr>
            <a:spLocks noGrp="1"/>
          </p:cNvSpPr>
          <p:nvPr>
            <p:ph type="ctrTitle"/>
          </p:nvPr>
        </p:nvSpPr>
        <p:spPr>
          <a:xfrm>
            <a:off x="-49213" y="119063"/>
            <a:ext cx="9180513" cy="11017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750" b="1" dirty="0" smtClean="0">
                <a:solidFill>
                  <a:schemeClr val="bg1"/>
                </a:solidFill>
                <a:latin typeface="Cambria" pitchFamily="18" charset="0"/>
              </a:rPr>
              <a:t>Результаты апробации итогового собеседования</a:t>
            </a:r>
            <a:br>
              <a:rPr lang="ru-RU" altLang="ru-RU" sz="275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2750" b="1" dirty="0" smtClean="0">
                <a:solidFill>
                  <a:schemeClr val="bg1"/>
                </a:solidFill>
                <a:latin typeface="Cambria" pitchFamily="18" charset="0"/>
              </a:rPr>
              <a:t> 17 января 2019 года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</a:br>
            <a:endParaRPr lang="ru-RU" altLang="ru-RU" sz="2750" b="1" dirty="0" smtClean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2462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1460500"/>
          <a:ext cx="8856663" cy="53371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3256"/>
                <a:gridCol w="2401913"/>
                <a:gridCol w="1264728"/>
                <a:gridCol w="1016776"/>
                <a:gridCol w="1137186"/>
                <a:gridCol w="1264728"/>
                <a:gridCol w="1138076"/>
              </a:tblGrid>
              <a:tr h="560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№ п/п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Наименование АТЕ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Всего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зачет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незачет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10 баллов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19 баллов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</a:tr>
              <a:tr h="280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г. Орел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3024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2946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78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161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91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</a:tr>
              <a:tr h="280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г. Мценск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405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397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18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13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</a:tr>
              <a:tr h="280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г. Ливны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467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457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29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13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</a:tr>
              <a:tr h="280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Болховский район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173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165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</a:tr>
              <a:tr h="280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Верховский район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153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149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</a:tr>
              <a:tr h="280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Cambria" panose="02040503050406030204" pitchFamily="18" charset="0"/>
                        </a:rPr>
                        <a:t>Глазуновский</a:t>
                      </a: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 район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104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99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</a:tr>
              <a:tr h="280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Дмитровский район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104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104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</a:tr>
              <a:tr h="280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Cambria" panose="02040503050406030204" pitchFamily="18" charset="0"/>
                        </a:rPr>
                        <a:t>Должанский</a:t>
                      </a: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 район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118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113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13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</a:tr>
              <a:tr h="280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Знаменский район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34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34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</a:tr>
              <a:tr h="280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Залегощенский район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165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150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15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</a:tr>
              <a:tr h="280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Колпнянский район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118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114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</a:tr>
              <a:tr h="280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12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Корсаковский район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34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32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</a:tr>
              <a:tr h="288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13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Краснозоренский район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66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64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</a:tr>
              <a:tr h="280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14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Cambria" panose="02040503050406030204" pitchFamily="18" charset="0"/>
                        </a:rPr>
                        <a:t>Кромской</a:t>
                      </a: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 район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148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146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</a:tr>
              <a:tr h="280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15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Ливенский район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201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198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16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</a:tr>
              <a:tr h="560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16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Cambria" panose="02040503050406030204" pitchFamily="18" charset="0"/>
                        </a:rPr>
                        <a:t>Малоархангельский</a:t>
                      </a: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 район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92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87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Заголовок 1"/>
          <p:cNvSpPr>
            <a:spLocks noGrp="1"/>
          </p:cNvSpPr>
          <p:nvPr>
            <p:ph type="ctrTitle"/>
          </p:nvPr>
        </p:nvSpPr>
        <p:spPr>
          <a:xfrm>
            <a:off x="-49213" y="119063"/>
            <a:ext cx="9180513" cy="11017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750" b="1" dirty="0" smtClean="0">
                <a:solidFill>
                  <a:schemeClr val="bg1"/>
                </a:solidFill>
                <a:latin typeface="Cambria" pitchFamily="18" charset="0"/>
              </a:rPr>
              <a:t>Результаты апробации итогового собеседования</a:t>
            </a:r>
            <a:br>
              <a:rPr lang="ru-RU" altLang="ru-RU" sz="275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2750" b="1" dirty="0" smtClean="0">
                <a:solidFill>
                  <a:schemeClr val="bg1"/>
                </a:solidFill>
                <a:latin typeface="Cambria" pitchFamily="18" charset="0"/>
              </a:rPr>
              <a:t> 17 января 2019 года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</a:br>
            <a:endParaRPr lang="ru-RU" altLang="ru-RU" sz="2750" b="1" dirty="0" smtClean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2462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" y="1484313"/>
          <a:ext cx="8856663" cy="47672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3256"/>
                <a:gridCol w="2401913"/>
                <a:gridCol w="1264728"/>
                <a:gridCol w="1016776"/>
                <a:gridCol w="1137186"/>
                <a:gridCol w="1264728"/>
                <a:gridCol w="1138076"/>
              </a:tblGrid>
              <a:tr h="560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№ п/п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Наименование АТЕ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Всего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зачет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незачет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10 баллов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19 баллов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</a:tr>
              <a:tr h="280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17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Мценский район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126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121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</a:tr>
              <a:tr h="560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18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Новодеревеньковский район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103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92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</a:tr>
              <a:tr h="280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19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Новосильский район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72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71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</a:tr>
              <a:tr h="280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20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Орловский район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438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419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19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30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13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</a:tr>
              <a:tr h="280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21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Покровский район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152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146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</a:tr>
              <a:tr h="280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22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Свердловский район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147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134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13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</a:tr>
              <a:tr h="280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23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Сосковский район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57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56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</a:tr>
              <a:tr h="280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24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Троснянский район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81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79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</a:tr>
              <a:tr h="280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25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Урицкий район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150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148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</a:tr>
              <a:tr h="280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26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Cambria" panose="02040503050406030204" pitchFamily="18" charset="0"/>
                        </a:rPr>
                        <a:t>Хотынецкий</a:t>
                      </a: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</a:rPr>
                        <a:t>район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93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88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</a:tr>
              <a:tr h="280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27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Шаблыкинский район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53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53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</a:tr>
              <a:tr h="560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28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Областные образовательные ОО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133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126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20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</a:tr>
              <a:tr h="280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Итого: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7011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6788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223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427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226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3406" marR="43406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r="-2293" b="62125"/>
          <a:stretch>
            <a:fillRect/>
          </a:stretch>
        </p:blipFill>
        <p:spPr bwMode="auto">
          <a:xfrm>
            <a:off x="125413" y="4365625"/>
            <a:ext cx="29337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" b="63289"/>
          <a:stretch>
            <a:fillRect/>
          </a:stretch>
        </p:blipFill>
        <p:spPr bwMode="auto">
          <a:xfrm>
            <a:off x="2921000" y="4395788"/>
            <a:ext cx="3165475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t="3464" b="63344"/>
          <a:stretch>
            <a:fillRect/>
          </a:stretch>
        </p:blipFill>
        <p:spPr bwMode="auto">
          <a:xfrm>
            <a:off x="3059113" y="2205038"/>
            <a:ext cx="3005137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" t="3125" r="2399" b="62643"/>
          <a:stretch>
            <a:fillRect/>
          </a:stretch>
        </p:blipFill>
        <p:spPr bwMode="auto">
          <a:xfrm>
            <a:off x="225425" y="2206625"/>
            <a:ext cx="2833688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3" descr="E:\rtc_prezent_png\rtc_shapk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Заголовок 1"/>
          <p:cNvSpPr>
            <a:spLocks noGrp="1"/>
          </p:cNvSpPr>
          <p:nvPr>
            <p:ph type="ctrTitle"/>
          </p:nvPr>
        </p:nvSpPr>
        <p:spPr>
          <a:xfrm>
            <a:off x="-49213" y="119063"/>
            <a:ext cx="9180513" cy="11017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750" b="1" dirty="0" smtClean="0">
                <a:solidFill>
                  <a:schemeClr val="bg1"/>
                </a:solidFill>
                <a:latin typeface="Cambria" pitchFamily="18" charset="0"/>
              </a:rPr>
              <a:t>Замечания по апробации итогового собеседования</a:t>
            </a:r>
            <a:br>
              <a:rPr lang="ru-RU" altLang="ru-RU" sz="275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2750" b="1" dirty="0" smtClean="0">
                <a:solidFill>
                  <a:schemeClr val="bg1"/>
                </a:solidFill>
                <a:latin typeface="Cambria" pitchFamily="18" charset="0"/>
              </a:rPr>
              <a:t> 17 января 2019 года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</a:br>
            <a:endParaRPr lang="ru-RU" altLang="ru-RU" sz="2750" b="1" dirty="0" smtClean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2048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2462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84168" y="4437112"/>
            <a:ext cx="2952328" cy="132538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Аннулирование результатов двум участникам ИС – 9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МБОУ «Колпнянский лицей»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19700" y="2565400"/>
            <a:ext cx="623888" cy="2190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68538" y="2565400"/>
            <a:ext cx="574675" cy="215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94313" y="4724400"/>
            <a:ext cx="549275" cy="2206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268538" y="4748213"/>
            <a:ext cx="574675" cy="219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156176" y="2420888"/>
            <a:ext cx="2736304" cy="129614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Аннулирование результатов двум участникам ИС – 9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МБОУ СОШ №6 г. Ливны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82961" y="1424970"/>
            <a:ext cx="8240434" cy="61497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20825" indent="-627063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работы ИС-9  бланки с одинаковым номером КИМ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44513" y="1344613"/>
            <a:ext cx="935037" cy="715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4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12925"/>
            <a:ext cx="1982787" cy="2795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812925"/>
            <a:ext cx="2001837" cy="282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773238"/>
            <a:ext cx="2017713" cy="2843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3" descr="E:\rtc_prezent_png\rtc_shapk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Заголовок 1"/>
          <p:cNvSpPr>
            <a:spLocks noGrp="1"/>
          </p:cNvSpPr>
          <p:nvPr>
            <p:ph type="ctrTitle"/>
          </p:nvPr>
        </p:nvSpPr>
        <p:spPr>
          <a:xfrm>
            <a:off x="-49213" y="119063"/>
            <a:ext cx="9180513" cy="11017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750" b="1" dirty="0" smtClean="0">
                <a:solidFill>
                  <a:schemeClr val="bg1"/>
                </a:solidFill>
                <a:latin typeface="Cambria" pitchFamily="18" charset="0"/>
              </a:rPr>
              <a:t>Замечания по апробации итогового собеседования</a:t>
            </a:r>
            <a:br>
              <a:rPr lang="ru-RU" altLang="ru-RU" sz="275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2750" b="1" dirty="0" smtClean="0">
                <a:solidFill>
                  <a:schemeClr val="bg1"/>
                </a:solidFill>
                <a:latin typeface="Cambria" pitchFamily="18" charset="0"/>
              </a:rPr>
              <a:t> 17 января 2019 года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</a:br>
            <a:endParaRPr lang="ru-RU" altLang="ru-RU" sz="2750" b="1" dirty="0" smtClean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52462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137398" y="2107104"/>
            <a:ext cx="2880370" cy="166072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Качество печати бланка ИС - 9;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Масштаб бланка ИС - 9;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Срез  реперных точек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на бланке ИС - 9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1313" y="4310063"/>
            <a:ext cx="1797050" cy="225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321175" y="1879600"/>
            <a:ext cx="1835150" cy="2492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998913" y="4467225"/>
            <a:ext cx="141287" cy="1682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860089" y="1220788"/>
            <a:ext cx="4440103" cy="61497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20825" indent="-627063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Печать бланков ИС - 9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198688" y="4467225"/>
            <a:ext cx="139700" cy="1682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198688" y="1812925"/>
            <a:ext cx="139700" cy="1682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998913" y="2416175"/>
            <a:ext cx="141287" cy="1698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998913" y="1812925"/>
            <a:ext cx="141287" cy="1682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41313" y="4635878"/>
            <a:ext cx="6174581" cy="61497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20825" indent="-627063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бланков ИС – 9 имели замечания по печати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3500" y="5251450"/>
            <a:ext cx="41767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0325" y="5251450"/>
            <a:ext cx="4019550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176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участников – г. Орёл</a:t>
            </a: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70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участников – Новосильский район</a:t>
            </a: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52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участника – Покровский  район</a:t>
            </a: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29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участников –  Сосковский район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15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участников –  Новодеревеньковский район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10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участников – Ливенский район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>
              <a:defRPr/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54525" y="5287963"/>
            <a:ext cx="4122738" cy="209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9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участников – Залегощенский район</a:t>
            </a: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9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участников – Болховский район</a:t>
            </a: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7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участников – Свердловский район</a:t>
            </a: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7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участников – Хотынецкий район</a:t>
            </a: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2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участника – Дмитровский район</a:t>
            </a: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2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участника – Корсаковский район</a:t>
            </a:r>
          </a:p>
          <a:p>
            <a:pPr>
              <a:defRPr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427538" y="5251450"/>
            <a:ext cx="4176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34963" y="4535488"/>
            <a:ext cx="1112837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</a:rPr>
              <a:t>388 </a:t>
            </a:r>
          </a:p>
        </p:txBody>
      </p:sp>
      <p:pic>
        <p:nvPicPr>
          <p:cNvPr id="2153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767138"/>
            <a:ext cx="554038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7235825" y="3984625"/>
            <a:ext cx="1657350" cy="10287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Риск  неполучения результата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4" t="12672" r="35930" b="58284"/>
          <a:stretch>
            <a:fillRect/>
          </a:stretch>
        </p:blipFill>
        <p:spPr bwMode="auto">
          <a:xfrm>
            <a:off x="71438" y="1982788"/>
            <a:ext cx="3198812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" t="17212" r="53419" b="23415"/>
          <a:stretch>
            <a:fillRect/>
          </a:stretch>
        </p:blipFill>
        <p:spPr bwMode="auto">
          <a:xfrm>
            <a:off x="971550" y="4365625"/>
            <a:ext cx="188436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11414" r="58302" b="25809"/>
          <a:stretch>
            <a:fillRect/>
          </a:stretch>
        </p:blipFill>
        <p:spPr bwMode="auto">
          <a:xfrm>
            <a:off x="444500" y="4610100"/>
            <a:ext cx="2039938" cy="205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3" descr="E:\rtc_prezent_png\rtc_shapk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Заголовок 1"/>
          <p:cNvSpPr>
            <a:spLocks noGrp="1"/>
          </p:cNvSpPr>
          <p:nvPr>
            <p:ph type="ctrTitle"/>
          </p:nvPr>
        </p:nvSpPr>
        <p:spPr>
          <a:xfrm>
            <a:off x="-49213" y="119063"/>
            <a:ext cx="9180513" cy="11017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750" b="1" dirty="0" smtClean="0">
                <a:solidFill>
                  <a:schemeClr val="bg1"/>
                </a:solidFill>
                <a:latin typeface="Cambria" pitchFamily="18" charset="0"/>
              </a:rPr>
              <a:t>Замечания по апробации итогового собеседования</a:t>
            </a:r>
            <a:br>
              <a:rPr lang="ru-RU" altLang="ru-RU" sz="275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2750" b="1" dirty="0" smtClean="0">
                <a:solidFill>
                  <a:schemeClr val="bg1"/>
                </a:solidFill>
                <a:latin typeface="Cambria" pitchFamily="18" charset="0"/>
              </a:rPr>
              <a:t> 17 января 2019 года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</a:br>
            <a:endParaRPr lang="ru-RU" altLang="ru-RU" sz="2750" b="1" dirty="0" smtClean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2462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09750" y="2420938"/>
            <a:ext cx="601663" cy="2873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81489" y="1772816"/>
            <a:ext cx="2682999" cy="172819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Пути решения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Практические занятия 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по заполнению бланков;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Образец заполнения бланков;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Запрет на использование шариковой ручки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79700" y="4365625"/>
            <a:ext cx="144463" cy="14049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243138" y="6346825"/>
            <a:ext cx="241300" cy="1778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11560" y="1196752"/>
            <a:ext cx="8240434" cy="61497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Заполнение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бланков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участником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ИС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993457" y="4149080"/>
            <a:ext cx="2755007" cy="252028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Пути решения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Использование черновика эксперта;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Владение навыками счета;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Обучение экспертов правилам заполнения бланков ИС;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Контроль со стороны ответственного организатора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2573" y="3501008"/>
            <a:ext cx="8240434" cy="61497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Заполнение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бланков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экспертом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ИС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73177" y="1772816"/>
            <a:ext cx="2610991" cy="183329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Типичные ошибки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Не заполнен номер варианта;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Не заполнен код ОО;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Не заполнен номер аудитории;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Ошибки в написании ФИО –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или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ё</a:t>
            </a:r>
          </a:p>
        </p:txBody>
      </p:sp>
      <p:pic>
        <p:nvPicPr>
          <p:cNvPr id="2255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t="13441" r="51241" b="25677"/>
          <a:stretch>
            <a:fillRect/>
          </a:stretch>
        </p:blipFill>
        <p:spPr bwMode="auto">
          <a:xfrm>
            <a:off x="107950" y="4143375"/>
            <a:ext cx="1884363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755775" y="5307013"/>
            <a:ext cx="236538" cy="219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13137" y="4149080"/>
            <a:ext cx="2755007" cy="252028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Типичные ошибки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Заполнение баллов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НЕ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в ячейках бланка;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Не заполнены обязательные поля в бланке;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Пропущены баллы по критериям;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Неверно посчитана сумма баллов;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Отсутствует информация о наличии зачета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12026</TotalTime>
  <Words>661</Words>
  <Application>Microsoft Office PowerPoint</Application>
  <PresentationFormat>Экран (4:3)</PresentationFormat>
  <Paragraphs>316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Calibri</vt:lpstr>
      <vt:lpstr>Arial</vt:lpstr>
      <vt:lpstr>Cambria</vt:lpstr>
      <vt:lpstr>Times New Roman</vt:lpstr>
      <vt:lpstr>Verdana</vt:lpstr>
      <vt:lpstr>Тема Office</vt:lpstr>
      <vt:lpstr>1_Тема Office</vt:lpstr>
      <vt:lpstr>ИТОГИ ПРОВЕДЕНИЯ АПРОБАЦИИ ИТОГОВОГО СОБЕСЕДОВАНИЯ  ПО РУССКОМУ ЯЗЫКУ</vt:lpstr>
      <vt:lpstr>Итоговое собеседование по русскому языку —  одно из условий допуска девятиклассников  к ГИА с 2019 года</vt:lpstr>
      <vt:lpstr>Обучение лиц, привлекаемых к подготовке  и проведению  итогового собеседования </vt:lpstr>
      <vt:lpstr>Результаты апробации итогового собеседования  17 января 2019 года </vt:lpstr>
      <vt:lpstr>Результаты апробации итогового собеседования  17 января 2019 года </vt:lpstr>
      <vt:lpstr>Результаты апробации итогового собеседования  17 января 2019 года </vt:lpstr>
      <vt:lpstr>Замечания по апробации итогового собеседования  17 января 2019 года </vt:lpstr>
      <vt:lpstr>Замечания по апробации итогового собеседования  17 января 2019 года </vt:lpstr>
      <vt:lpstr>Замечания по апробации итогового собеседования  17 января 2019 года 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736</cp:revision>
  <cp:lastPrinted>2016-11-09T12:12:40Z</cp:lastPrinted>
  <dcterms:created xsi:type="dcterms:W3CDTF">2011-08-25T06:09:31Z</dcterms:created>
  <dcterms:modified xsi:type="dcterms:W3CDTF">2019-02-07T13:33:21Z</dcterms:modified>
</cp:coreProperties>
</file>