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61" r:id="rId3"/>
    <p:sldId id="262" r:id="rId4"/>
    <p:sldId id="265" r:id="rId5"/>
    <p:sldId id="266" r:id="rId6"/>
    <p:sldId id="273" r:id="rId7"/>
    <p:sldId id="274" r:id="rId8"/>
    <p:sldId id="272" r:id="rId9"/>
    <p:sldId id="277" r:id="rId10"/>
    <p:sldId id="275" r:id="rId11"/>
    <p:sldId id="269" r:id="rId12"/>
    <p:sldId id="270" r:id="rId13"/>
    <p:sldId id="271" r:id="rId14"/>
    <p:sldId id="259" r:id="rId15"/>
    <p:sldId id="276" r:id="rId16"/>
    <p:sldId id="260" r:id="rId17"/>
    <p:sldId id="278" r:id="rId18"/>
    <p:sldId id="279" r:id="rId19"/>
  </p:sldIdLst>
  <p:sldSz cx="9144000" cy="6858000" type="screen4x3"/>
  <p:notesSz cx="6858000" cy="9144000"/>
  <p:defaultTextStyle>
    <a:defPPr>
      <a:defRPr lang="ru-RU"/>
    </a:defPPr>
    <a:lvl1pPr algn="l" rtl="0" fontAlgn="base">
      <a:spcBef>
        <a:spcPct val="0"/>
      </a:spcBef>
      <a:spcAft>
        <a:spcPct val="0"/>
      </a:spcAft>
      <a:defRPr b="1" kern="1200">
        <a:solidFill>
          <a:schemeClr val="tx1"/>
        </a:solidFill>
        <a:latin typeface="Verdana" pitchFamily="34" charset="0"/>
        <a:ea typeface="+mn-ea"/>
        <a:cs typeface="Arial" charset="0"/>
      </a:defRPr>
    </a:lvl1pPr>
    <a:lvl2pPr marL="457200" algn="l" rtl="0" fontAlgn="base">
      <a:spcBef>
        <a:spcPct val="0"/>
      </a:spcBef>
      <a:spcAft>
        <a:spcPct val="0"/>
      </a:spcAft>
      <a:defRPr b="1" kern="1200">
        <a:solidFill>
          <a:schemeClr val="tx1"/>
        </a:solidFill>
        <a:latin typeface="Verdana" pitchFamily="34" charset="0"/>
        <a:ea typeface="+mn-ea"/>
        <a:cs typeface="Arial" charset="0"/>
      </a:defRPr>
    </a:lvl2pPr>
    <a:lvl3pPr marL="914400" algn="l" rtl="0" fontAlgn="base">
      <a:spcBef>
        <a:spcPct val="0"/>
      </a:spcBef>
      <a:spcAft>
        <a:spcPct val="0"/>
      </a:spcAft>
      <a:defRPr b="1" kern="1200">
        <a:solidFill>
          <a:schemeClr val="tx1"/>
        </a:solidFill>
        <a:latin typeface="Verdana" pitchFamily="34" charset="0"/>
        <a:ea typeface="+mn-ea"/>
        <a:cs typeface="Arial" charset="0"/>
      </a:defRPr>
    </a:lvl3pPr>
    <a:lvl4pPr marL="1371600" algn="l" rtl="0" fontAlgn="base">
      <a:spcBef>
        <a:spcPct val="0"/>
      </a:spcBef>
      <a:spcAft>
        <a:spcPct val="0"/>
      </a:spcAft>
      <a:defRPr b="1" kern="1200">
        <a:solidFill>
          <a:schemeClr val="tx1"/>
        </a:solidFill>
        <a:latin typeface="Verdana" pitchFamily="34" charset="0"/>
        <a:ea typeface="+mn-ea"/>
        <a:cs typeface="Arial" charset="0"/>
      </a:defRPr>
    </a:lvl4pPr>
    <a:lvl5pPr marL="1828800" algn="l" rtl="0" fontAlgn="base">
      <a:spcBef>
        <a:spcPct val="0"/>
      </a:spcBef>
      <a:spcAft>
        <a:spcPct val="0"/>
      </a:spcAft>
      <a:defRPr b="1" kern="1200">
        <a:solidFill>
          <a:schemeClr val="tx1"/>
        </a:solidFill>
        <a:latin typeface="Verdana" pitchFamily="34" charset="0"/>
        <a:ea typeface="+mn-ea"/>
        <a:cs typeface="Arial" charset="0"/>
      </a:defRPr>
    </a:lvl5pPr>
    <a:lvl6pPr marL="2286000" algn="l" defTabSz="914400" rtl="0" eaLnBrk="1" latinLnBrk="0" hangingPunct="1">
      <a:defRPr b="1" kern="1200">
        <a:solidFill>
          <a:schemeClr val="tx1"/>
        </a:solidFill>
        <a:latin typeface="Verdana" pitchFamily="34" charset="0"/>
        <a:ea typeface="+mn-ea"/>
        <a:cs typeface="Arial" charset="0"/>
      </a:defRPr>
    </a:lvl6pPr>
    <a:lvl7pPr marL="2743200" algn="l" defTabSz="914400" rtl="0" eaLnBrk="1" latinLnBrk="0" hangingPunct="1">
      <a:defRPr b="1" kern="1200">
        <a:solidFill>
          <a:schemeClr val="tx1"/>
        </a:solidFill>
        <a:latin typeface="Verdana" pitchFamily="34" charset="0"/>
        <a:ea typeface="+mn-ea"/>
        <a:cs typeface="Arial" charset="0"/>
      </a:defRPr>
    </a:lvl7pPr>
    <a:lvl8pPr marL="3200400" algn="l" defTabSz="914400" rtl="0" eaLnBrk="1" latinLnBrk="0" hangingPunct="1">
      <a:defRPr b="1" kern="1200">
        <a:solidFill>
          <a:schemeClr val="tx1"/>
        </a:solidFill>
        <a:latin typeface="Verdana" pitchFamily="34" charset="0"/>
        <a:ea typeface="+mn-ea"/>
        <a:cs typeface="Arial" charset="0"/>
      </a:defRPr>
    </a:lvl8pPr>
    <a:lvl9pPr marL="3657600" algn="l" defTabSz="914400" rtl="0" eaLnBrk="1" latinLnBrk="0" hangingPunct="1">
      <a:defRPr b="1"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1554" name="Rectangle 2"/>
          <p:cNvSpPr>
            <a:spLocks noGrp="1" noChangeArrowheads="1"/>
          </p:cNvSpPr>
          <p:nvPr>
            <p:ph type="ctrTitle"/>
          </p:nvPr>
        </p:nvSpPr>
        <p:spPr>
          <a:xfrm>
            <a:off x="685800" y="990600"/>
            <a:ext cx="7772400" cy="1371600"/>
          </a:xfrm>
        </p:spPr>
        <p:txBody>
          <a:bodyPr/>
          <a:lstStyle>
            <a:lvl1pPr>
              <a:defRPr sz="4000"/>
            </a:lvl1pPr>
          </a:lstStyle>
          <a:p>
            <a:r>
              <a:rPr lang="ru-RU"/>
              <a:t>Образец заголовка</a:t>
            </a:r>
          </a:p>
        </p:txBody>
      </p:sp>
      <p:sp>
        <p:nvSpPr>
          <p:cNvPr id="15155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ru-RU"/>
              <a:t>Образец подзаголовка</a:t>
            </a:r>
          </a:p>
        </p:txBody>
      </p:sp>
      <p:sp>
        <p:nvSpPr>
          <p:cNvPr id="151556" name="Rectangle 4"/>
          <p:cNvSpPr>
            <a:spLocks noGrp="1" noChangeArrowheads="1"/>
          </p:cNvSpPr>
          <p:nvPr>
            <p:ph type="dt" sz="half" idx="2"/>
          </p:nvPr>
        </p:nvSpPr>
        <p:spPr>
          <a:xfrm>
            <a:off x="685800" y="6248400"/>
            <a:ext cx="1905000" cy="457200"/>
          </a:xfrm>
        </p:spPr>
        <p:txBody>
          <a:bodyPr/>
          <a:lstStyle>
            <a:lvl1pPr>
              <a:defRPr/>
            </a:lvl1pPr>
          </a:lstStyle>
          <a:p>
            <a:endParaRPr lang="ru-RU"/>
          </a:p>
        </p:txBody>
      </p:sp>
      <p:sp>
        <p:nvSpPr>
          <p:cNvPr id="151557" name="Rectangle 5"/>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151558" name="Rectangle 6"/>
          <p:cNvSpPr>
            <a:spLocks noGrp="1" noChangeArrowheads="1"/>
          </p:cNvSpPr>
          <p:nvPr>
            <p:ph type="sldNum" sz="quarter" idx="4"/>
          </p:nvPr>
        </p:nvSpPr>
        <p:spPr>
          <a:xfrm>
            <a:off x="6553200" y="6248400"/>
            <a:ext cx="1905000" cy="457200"/>
          </a:xfrm>
        </p:spPr>
        <p:txBody>
          <a:bodyPr/>
          <a:lstStyle>
            <a:lvl1pPr>
              <a:defRPr/>
            </a:lvl1pPr>
          </a:lstStyle>
          <a:p>
            <a:fld id="{863886B7-5B16-4060-A8EF-BCBBC9089B79}" type="slidenum">
              <a:rPr lang="ru-RU"/>
              <a:pPr/>
              <a:t>‹#›</a:t>
            </a:fld>
            <a:endParaRPr lang="ru-RU"/>
          </a:p>
        </p:txBody>
      </p:sp>
      <p:sp>
        <p:nvSpPr>
          <p:cNvPr id="15155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b="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FF11ED9-9666-4EAF-8F8D-5D535BF21AC5}"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73838" y="304800"/>
            <a:ext cx="2001837"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66738" y="304800"/>
            <a:ext cx="58547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FFAEBCE-F8BB-436F-9601-3DE11370CACC}"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4675" y="304800"/>
            <a:ext cx="8001000" cy="1216025"/>
          </a:xfrm>
        </p:spPr>
        <p:txBody>
          <a:bodyPr/>
          <a:lstStyle/>
          <a:p>
            <a:r>
              <a:rPr lang="ru-RU" smtClean="0"/>
              <a:t>Образец заголовка</a:t>
            </a:r>
            <a:endParaRPr lang="ru-RU"/>
          </a:p>
        </p:txBody>
      </p:sp>
      <p:sp>
        <p:nvSpPr>
          <p:cNvPr id="3" name="Таблица 2"/>
          <p:cNvSpPr>
            <a:spLocks noGrp="1"/>
          </p:cNvSpPr>
          <p:nvPr>
            <p:ph type="tbl" idx="1"/>
          </p:nvPr>
        </p:nvSpPr>
        <p:spPr>
          <a:xfrm>
            <a:off x="566738" y="1752600"/>
            <a:ext cx="8001000" cy="4267200"/>
          </a:xfrm>
        </p:spPr>
        <p:txBody>
          <a:bodyPr/>
          <a:lstStyle/>
          <a:p>
            <a:endParaRPr lang="ru-RU"/>
          </a:p>
        </p:txBody>
      </p:sp>
      <p:sp>
        <p:nvSpPr>
          <p:cNvPr id="4" name="Дата 3"/>
          <p:cNvSpPr>
            <a:spLocks noGrp="1"/>
          </p:cNvSpPr>
          <p:nvPr>
            <p:ph type="dt" sz="half" idx="10"/>
          </p:nvPr>
        </p:nvSpPr>
        <p:spPr>
          <a:xfrm>
            <a:off x="609600" y="6245225"/>
            <a:ext cx="19812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1981200" cy="476250"/>
          </a:xfrm>
        </p:spPr>
        <p:txBody>
          <a:bodyPr/>
          <a:lstStyle>
            <a:lvl1pPr>
              <a:defRPr/>
            </a:lvl1pPr>
          </a:lstStyle>
          <a:p>
            <a:fld id="{26E6A976-F645-4E6C-AB58-139426F4EC07}"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92EDA76-D1A1-4896-8816-038D36933892}"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191D240-2F63-4EF1-82A2-0DF6C0F7C520}"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4B33548-00DD-43CA-AD17-0804AF86742B}"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725C8C9C-7F01-4C98-9D9B-B7138EDABD74}"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393546BB-9E7A-47F4-B774-45CC2F8BEC0A}"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553A67A7-E06C-47C5-802A-A30773F57BB7}"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04C6811-DC57-4548-A5C9-59557E1DC98D}"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BB238A5-2E10-4EF5-9F4D-5C8BF237E7ED}"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150531"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5053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b="0">
              <a:latin typeface="Times New Roman" pitchFamily="18" charset="0"/>
            </a:endParaRPr>
          </a:p>
        </p:txBody>
      </p:sp>
      <p:sp>
        <p:nvSpPr>
          <p:cNvPr id="15053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ru-RU"/>
          </a:p>
        </p:txBody>
      </p:sp>
      <p:sp>
        <p:nvSpPr>
          <p:cNvPr id="15053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ru-RU"/>
          </a:p>
        </p:txBody>
      </p:sp>
      <p:sp>
        <p:nvSpPr>
          <p:cNvPr id="15053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b="0"/>
            </a:lvl1pPr>
          </a:lstStyle>
          <a:p>
            <a:endParaRPr lang="ru-RU"/>
          </a:p>
        </p:txBody>
      </p:sp>
      <p:sp>
        <p:nvSpPr>
          <p:cNvPr id="15053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fld id="{B856E3DE-DF03-4485-9213-719EFD6264E8}"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0825" y="3284538"/>
            <a:ext cx="8713788" cy="2582862"/>
          </a:xfrm>
        </p:spPr>
        <p:txBody>
          <a:bodyPr/>
          <a:lstStyle/>
          <a:p>
            <a:r>
              <a:rPr lang="ru-RU" sz="3600"/>
              <a:t/>
            </a:r>
            <a:br>
              <a:rPr lang="ru-RU" sz="3600"/>
            </a:br>
            <a:r>
              <a:rPr lang="ru-RU" sz="3600"/>
              <a:t/>
            </a:r>
            <a:br>
              <a:rPr lang="ru-RU" sz="3600"/>
            </a:br>
            <a:r>
              <a:rPr lang="ru-RU" sz="3600"/>
              <a:t/>
            </a:r>
            <a:br>
              <a:rPr lang="ru-RU" sz="3600"/>
            </a:br>
            <a:r>
              <a:rPr lang="ru-RU" sz="3600" b="1"/>
              <a:t>Вебинар </a:t>
            </a:r>
            <a:br>
              <a:rPr lang="ru-RU" sz="3600" b="1"/>
            </a:br>
            <a:r>
              <a:rPr lang="ru-RU" sz="3600" b="1"/>
              <a:t>Актуальные вопросы содержания КИМ ЕГЭ 2019 по русскому языку. </a:t>
            </a:r>
            <a:br>
              <a:rPr lang="ru-RU" sz="3600" b="1"/>
            </a:br>
            <a:r>
              <a:rPr lang="ru-RU" sz="3600" b="1"/>
              <a:t>Изменения в оценивании.</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endParaRPr lang="ru-RU"/>
          </a:p>
        </p:txBody>
      </p:sp>
      <p:sp>
        <p:nvSpPr>
          <p:cNvPr id="157699" name="Rectangle 3"/>
          <p:cNvSpPr>
            <a:spLocks noGrp="1" noChangeArrowheads="1"/>
          </p:cNvSpPr>
          <p:nvPr>
            <p:ph type="body" idx="1"/>
          </p:nvPr>
        </p:nvSpPr>
        <p:spPr/>
        <p:txBody>
          <a:bodyPr/>
          <a:lstStyle/>
          <a:p>
            <a:r>
              <a:rPr lang="ru-RU" b="1"/>
              <a:t>Обоснование – это способ доказательства истинности какой-либо мысли с помощью суждений. </a:t>
            </a:r>
          </a:p>
          <a:p>
            <a:r>
              <a:rPr lang="ru-RU" b="1"/>
              <a:t>Суждение – мнение - аргумент</a:t>
            </a:r>
          </a:p>
          <a:p>
            <a:endParaRPr lang="ru-RU" b="1"/>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5" name="Rectangle 5"/>
          <p:cNvSpPr>
            <a:spLocks noChangeArrowheads="1"/>
          </p:cNvSpPr>
          <p:nvPr/>
        </p:nvSpPr>
        <p:spPr bwMode="auto">
          <a:xfrm>
            <a:off x="323850" y="544513"/>
            <a:ext cx="8820150" cy="5883275"/>
          </a:xfrm>
          <a:prstGeom prst="rect">
            <a:avLst/>
          </a:prstGeom>
          <a:noFill/>
          <a:ln w="9525">
            <a:noFill/>
            <a:miter lim="800000"/>
            <a:headEnd/>
            <a:tailEnd/>
          </a:ln>
          <a:effectLst/>
        </p:spPr>
        <p:txBody>
          <a:bodyPr anchor="ctr">
            <a:spAutoFit/>
          </a:bodyPr>
          <a:lstStyle/>
          <a:p>
            <a:pPr indent="342900"/>
            <a:r>
              <a:rPr lang="ru-RU" sz="2000">
                <a:latin typeface="Arial" charset="0"/>
              </a:rPr>
              <a:t>       </a:t>
            </a:r>
            <a:r>
              <a:rPr lang="ru-RU" sz="2000">
                <a:latin typeface="Times New Roman" pitchFamily="18" charset="0"/>
              </a:rPr>
              <a:t>Что значит шум и тишина в  духовном смысле? Над этой серьезной проблемой заставляет нас задуматься известный русский философ и литературный критик И.А. Ильин. </a:t>
            </a:r>
          </a:p>
          <a:p>
            <a:pPr indent="342900"/>
            <a:r>
              <a:rPr lang="ru-RU" sz="2000">
                <a:latin typeface="Times New Roman" pitchFamily="18" charset="0"/>
              </a:rPr>
              <a:t>      Раскрывая эту проблему, автор сравнивает звуки природы и шум, создаваемый людьми. « Природа никогда не создает шума. Она учит человека величию в тишине», - пишет И. Ильин. Звуки моря и водопада, обвалы горных лавин, по мысли автора,  — это не шум, а речь природы. Ильин обращает внимание на то, что шум всегда  сопровождает жизнь человека: «громыхание, свистение, жужжание, гудение, рев, приникая в человека, мало что дает ему».  Не</a:t>
            </a:r>
            <a:r>
              <a:rPr lang="en-US" sz="2000">
                <a:latin typeface="Times New Roman" pitchFamily="18" charset="0"/>
              </a:rPr>
              <a:t>  </a:t>
            </a:r>
            <a:r>
              <a:rPr lang="ru-RU" sz="2000">
                <a:latin typeface="Times New Roman" pitchFamily="18" charset="0"/>
              </a:rPr>
              <a:t>случайно в тексте используется столько ярких негативных эпитетов в описании шума: «дерзкий и разочаровывающий, кичливый и пустой, самоуверенный и беспощадный». </a:t>
            </a:r>
            <a:r>
              <a:rPr lang="ru-RU" sz="2000" i="1">
                <a:solidFill>
                  <a:srgbClr val="0000FF"/>
                </a:solidFill>
                <a:latin typeface="Times New Roman" pitchFamily="18" charset="0"/>
              </a:rPr>
              <a:t>Этот шум не таит в себе ничего духовного, за всем этим автор видит ложь, гордыню, пустоту и «показуху».</a:t>
            </a:r>
            <a:r>
              <a:rPr lang="ru-RU" sz="2000">
                <a:latin typeface="Times New Roman" pitchFamily="18" charset="0"/>
              </a:rPr>
              <a:t> </a:t>
            </a:r>
            <a:r>
              <a:rPr lang="ru-RU" sz="2000" u="sng">
                <a:latin typeface="Times New Roman" pitchFamily="18" charset="0"/>
              </a:rPr>
              <a:t>Особую опасность шума для человека И. Ильин  видит в том,</a:t>
            </a:r>
            <a:r>
              <a:rPr lang="ru-RU" sz="2000">
                <a:latin typeface="Times New Roman" pitchFamily="18" charset="0"/>
              </a:rPr>
              <a:t> что шум «оглушает  человека, поглощает его, ослепляет восприятие», и «человек  становится духовно глух».  </a:t>
            </a:r>
            <a:r>
              <a:rPr lang="ru-RU" sz="2000">
                <a:solidFill>
                  <a:srgbClr val="0000FF"/>
                </a:solidFill>
                <a:latin typeface="Times New Roman" pitchFamily="18" charset="0"/>
              </a:rPr>
              <a:t>Э</a:t>
            </a:r>
            <a:r>
              <a:rPr lang="ru-RU" sz="2000" i="1">
                <a:solidFill>
                  <a:srgbClr val="0000FF"/>
                </a:solidFill>
                <a:latin typeface="Times New Roman" pitchFamily="18" charset="0"/>
              </a:rPr>
              <a:t>то приводит к тому, что для человека значимым становится лишь внешний мир.</a:t>
            </a:r>
            <a:r>
              <a:rPr lang="ru-RU" sz="2000" b="0">
                <a:solidFill>
                  <a:srgbClr val="0000FF"/>
                </a:solidFill>
                <a:latin typeface="Times New Roman" pitchFamily="18" charset="0"/>
              </a:rPr>
              <a:t> </a:t>
            </a:r>
          </a:p>
        </p:txBody>
      </p:sp>
      <p:sp>
        <p:nvSpPr>
          <p:cNvPr id="15366" name="Text Box 6"/>
          <p:cNvSpPr txBox="1">
            <a:spLocks noChangeArrowheads="1"/>
          </p:cNvSpPr>
          <p:nvPr/>
        </p:nvSpPr>
        <p:spPr bwMode="auto">
          <a:xfrm>
            <a:off x="3851275" y="115888"/>
            <a:ext cx="2078038" cy="457200"/>
          </a:xfrm>
          <a:prstGeom prst="rect">
            <a:avLst/>
          </a:prstGeom>
          <a:noFill/>
          <a:ln w="9525">
            <a:noFill/>
            <a:miter lim="800000"/>
            <a:headEnd/>
            <a:tailEnd/>
          </a:ln>
          <a:effectLst/>
        </p:spPr>
        <p:txBody>
          <a:bodyPr wrap="none">
            <a:spAutoFit/>
          </a:bodyPr>
          <a:lstStyle/>
          <a:p>
            <a:r>
              <a:rPr lang="ru-RU" sz="2400">
                <a:latin typeface="Times New Roman" pitchFamily="18" charset="0"/>
              </a:rPr>
              <a:t>Сочинение 1</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9" name="Rectangle 5"/>
          <p:cNvSpPr>
            <a:spLocks noChangeArrowheads="1"/>
          </p:cNvSpPr>
          <p:nvPr/>
        </p:nvSpPr>
        <p:spPr bwMode="auto">
          <a:xfrm>
            <a:off x="395288" y="884238"/>
            <a:ext cx="8208962" cy="5203825"/>
          </a:xfrm>
          <a:prstGeom prst="rect">
            <a:avLst/>
          </a:prstGeom>
          <a:noFill/>
          <a:ln w="9525">
            <a:noFill/>
            <a:miter lim="800000"/>
            <a:headEnd/>
            <a:tailEnd/>
          </a:ln>
          <a:effectLst/>
        </p:spPr>
        <p:txBody>
          <a:bodyPr anchor="ctr">
            <a:spAutoFit/>
          </a:bodyPr>
          <a:lstStyle/>
          <a:p>
            <a:pPr indent="342900"/>
            <a:r>
              <a:rPr lang="ru-RU" sz="2000">
                <a:latin typeface="Times New Roman" pitchFamily="18" charset="0"/>
              </a:rPr>
              <a:t>     </a:t>
            </a:r>
            <a:r>
              <a:rPr lang="ru-RU" sz="2400">
                <a:latin typeface="Times New Roman" pitchFamily="18" charset="0"/>
              </a:rPr>
              <a:t>Для автора шум равен пустоте, бездуховности. «Шум возникает из духовного «ничто» и растворяется в духовном «ничто». Главное — «он выманивает человека из его духовного убежища, из его сосредоточенности, раздражает его, связывает, так что тот живет уже не духовной, а исключительно внешней жизнью».</a:t>
            </a:r>
          </a:p>
          <a:p>
            <a:pPr indent="342900"/>
            <a:r>
              <a:rPr lang="ru-RU" sz="2400">
                <a:latin typeface="Times New Roman" pitchFamily="18" charset="0"/>
              </a:rPr>
              <a:t>     Я разделяю точку зрения автора. Под воздействием шума человек действительно теряет сосредоточенность на истинном содержании жизни: он начинает жить исключительно внешним миром, забывая про внутренний. Хотелось бы, чтобы в нашей жизни было поменьше шума и побольше сосредоточенной тишины.</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051050" y="304800"/>
            <a:ext cx="4897438" cy="460375"/>
          </a:xfrm>
        </p:spPr>
        <p:txBody>
          <a:bodyPr/>
          <a:lstStyle/>
          <a:p>
            <a:pPr algn="ctr"/>
            <a:r>
              <a:rPr lang="ru-RU" sz="2400" b="1">
                <a:latin typeface="Times New Roman" pitchFamily="18" charset="0"/>
              </a:rPr>
              <a:t>Вариант 2</a:t>
            </a:r>
          </a:p>
        </p:txBody>
      </p:sp>
      <p:sp>
        <p:nvSpPr>
          <p:cNvPr id="17412" name="Rectangle 4"/>
          <p:cNvSpPr>
            <a:spLocks noChangeArrowheads="1"/>
          </p:cNvSpPr>
          <p:nvPr/>
        </p:nvSpPr>
        <p:spPr bwMode="auto">
          <a:xfrm>
            <a:off x="539750" y="1192213"/>
            <a:ext cx="8210550" cy="4968875"/>
          </a:xfrm>
          <a:prstGeom prst="rect">
            <a:avLst/>
          </a:prstGeom>
          <a:noFill/>
          <a:ln w="9525">
            <a:noFill/>
            <a:miter lim="800000"/>
            <a:headEnd/>
            <a:tailEnd/>
          </a:ln>
          <a:effectLst/>
        </p:spPr>
        <p:txBody>
          <a:bodyPr anchor="ctr">
            <a:spAutoFit/>
          </a:bodyPr>
          <a:lstStyle/>
          <a:p>
            <a:pPr indent="342900"/>
            <a:r>
              <a:rPr lang="ru-RU" sz="2000" b="0">
                <a:latin typeface="Times New Roman" pitchFamily="18" charset="0"/>
              </a:rPr>
              <a:t>        </a:t>
            </a:r>
            <a:r>
              <a:rPr lang="ru-RU" sz="2000">
                <a:latin typeface="Times New Roman" pitchFamily="18" charset="0"/>
              </a:rPr>
              <a:t>Шум — это не только физически неприятные звуки.  Это программы и ситкомы на телевидении, ведущие к полной деградации всех людей, глупая современная писанина, которую невозможно отнести к качественной литературе. Под воздействием шума человек теряет сосредоточенность на истинном содержании жизни. Он начинает жить исключительно внешним миром, забывая про внутренний. Пройдите по книжным магазинам, и вы увидите огромные стеллажи, заполненные  «целофанизированной» современной литературой: любовными романами, детективами и псевдофилософскими книгами. Или загляните в кинотеатр, где в основном идут бессмысленные комедии или блокбастеры, полные тупого юмора и насилия. Шум окружает нас и мешает сосредоточиться на главном.</a:t>
            </a:r>
          </a:p>
          <a:p>
            <a:pPr indent="342900"/>
            <a:r>
              <a:rPr lang="ru-RU" sz="2000">
                <a:latin typeface="Times New Roman" pitchFamily="18" charset="0"/>
              </a:rPr>
              <a:t>    Хотелось бы, чтобы в нашей жизни было поменьше шума и побольше сосредоточенной тишины.</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179388" y="188913"/>
            <a:ext cx="8856662" cy="6264275"/>
          </a:xfrm>
        </p:spPr>
        <p:txBody>
          <a:bodyPr/>
          <a:lstStyle/>
          <a:p>
            <a:pPr algn="ctr">
              <a:buFont typeface="Wingdings" pitchFamily="2" charset="2"/>
              <a:buNone/>
            </a:pPr>
            <a:r>
              <a:rPr lang="ru-RU" sz="2100" b="1">
                <a:latin typeface="Times New Roman" pitchFamily="18" charset="0"/>
              </a:rPr>
              <a:t>Сочинение 2</a:t>
            </a:r>
          </a:p>
          <a:p>
            <a:pPr algn="ctr">
              <a:buFont typeface="Wingdings" pitchFamily="2" charset="2"/>
              <a:buNone/>
            </a:pPr>
            <a:endParaRPr lang="ru-RU" sz="2100" b="1">
              <a:latin typeface="Times New Roman" pitchFamily="18" charset="0"/>
            </a:endParaRPr>
          </a:p>
        </p:txBody>
      </p:sp>
      <p:sp>
        <p:nvSpPr>
          <p:cNvPr id="5124" name="Rectangle 4"/>
          <p:cNvSpPr>
            <a:spLocks noChangeArrowheads="1"/>
          </p:cNvSpPr>
          <p:nvPr/>
        </p:nvSpPr>
        <p:spPr bwMode="auto">
          <a:xfrm>
            <a:off x="323850" y="288925"/>
            <a:ext cx="8640763" cy="6492875"/>
          </a:xfrm>
          <a:prstGeom prst="rect">
            <a:avLst/>
          </a:prstGeom>
          <a:noFill/>
          <a:ln w="9525">
            <a:noFill/>
            <a:miter lim="800000"/>
            <a:headEnd/>
            <a:tailEnd/>
          </a:ln>
          <a:effectLst/>
        </p:spPr>
        <p:txBody>
          <a:bodyPr anchor="ctr">
            <a:spAutoFit/>
          </a:bodyPr>
          <a:lstStyle/>
          <a:p>
            <a:pPr indent="342900"/>
            <a:r>
              <a:rPr lang="ru-RU">
                <a:latin typeface="Arial" charset="0"/>
              </a:rPr>
              <a:t>       </a:t>
            </a:r>
            <a:r>
              <a:rPr lang="ru-RU" sz="2000">
                <a:latin typeface="Times New Roman" pitchFamily="18" charset="0"/>
              </a:rPr>
              <a:t>В данном тексте русский писатель Владимир Галактионович Короленко поднимает проблему влияния учителя на учеников.</a:t>
            </a:r>
          </a:p>
          <a:p>
            <a:pPr indent="342900"/>
            <a:r>
              <a:rPr lang="ru-RU" sz="2000">
                <a:latin typeface="Times New Roman" pitchFamily="18" charset="0"/>
              </a:rPr>
              <a:t>       Автор раскрывает проблему на примере случая из жизни класса. В гимназию пришел новый учитель. Юноша, недавно закончивший университет, не вызвал у класса уважения. На уроке он несколько робел, и лицо его часто заливал застенчивый румянец. Игнатович, как называли его ученики, редко спрашивал домашнее задание, а к оценкам относился пренебрежительно. </a:t>
            </a:r>
            <a:r>
              <a:rPr lang="ru-RU" sz="2000" i="1">
                <a:solidFill>
                  <a:srgbClr val="0000FF"/>
                </a:solidFill>
                <a:latin typeface="Times New Roman" pitchFamily="18" charset="0"/>
              </a:rPr>
              <a:t>Класс не принял учителя, чувствуя в нем неуверенность.</a:t>
            </a:r>
            <a:r>
              <a:rPr lang="ru-RU" sz="2000" i="1">
                <a:latin typeface="Times New Roman" pitchFamily="18" charset="0"/>
              </a:rPr>
              <a:t> </a:t>
            </a:r>
            <a:r>
              <a:rPr lang="ru-RU" sz="2000" u="sng">
                <a:latin typeface="Times New Roman" pitchFamily="18" charset="0"/>
              </a:rPr>
              <a:t>Автор подчеркивает, что все изменилось после того, как Игнатовича оскорбил один из учеников.</a:t>
            </a:r>
            <a:r>
              <a:rPr lang="ru-RU" sz="2000">
                <a:latin typeface="Times New Roman" pitchFamily="18" charset="0"/>
              </a:rPr>
              <a:t> Вопреки ожиданиям детей Игнатович не написал жалобу, как бы это сделали другие учителя. Неожиданная реакция учителя привела детей в замешательство, а нагрубивший ученик, чувствуя неправоту, попросил прощения. «Самый эпизод скоро изгладился из памяти, но какая-то ниточка своеобразной симпатии, завязавшейся между новым учителем и классом, осталась», — пишет В.Г. Короленко. </a:t>
            </a:r>
            <a:r>
              <a:rPr lang="ru-RU" sz="2000" i="1">
                <a:solidFill>
                  <a:srgbClr val="0000FF"/>
                </a:solidFill>
                <a:latin typeface="Times New Roman" pitchFamily="18" charset="0"/>
              </a:rPr>
              <a:t>По мнению писателя,</a:t>
            </a:r>
            <a:r>
              <a:rPr lang="ru-RU" sz="2000">
                <a:solidFill>
                  <a:srgbClr val="0000FF"/>
                </a:solidFill>
                <a:latin typeface="Times New Roman" pitchFamily="18" charset="0"/>
              </a:rPr>
              <a:t> </a:t>
            </a:r>
            <a:r>
              <a:rPr lang="ru-RU" sz="2000" i="1">
                <a:solidFill>
                  <a:srgbClr val="0000FF"/>
                </a:solidFill>
                <a:latin typeface="Times New Roman" pitchFamily="18" charset="0"/>
              </a:rPr>
              <a:t>уважительное отношение учителя к ученикам заставило их задуматься над своим поведением и оценить свои поступки</a:t>
            </a:r>
            <a:r>
              <a:rPr lang="ru-RU" sz="2000">
                <a:solidFill>
                  <a:srgbClr val="0000FF"/>
                </a:solidFill>
                <a:latin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1619250" y="333375"/>
            <a:ext cx="6373813" cy="531813"/>
          </a:xfrm>
        </p:spPr>
        <p:txBody>
          <a:bodyPr/>
          <a:lstStyle/>
          <a:p>
            <a:pPr algn="ctr"/>
            <a:r>
              <a:rPr lang="ru-RU" sz="2400" b="1"/>
              <a:t>Вариант 1</a:t>
            </a:r>
          </a:p>
        </p:txBody>
      </p:sp>
      <p:sp>
        <p:nvSpPr>
          <p:cNvPr id="158723" name="Rectangle 3"/>
          <p:cNvSpPr>
            <a:spLocks noGrp="1" noChangeArrowheads="1"/>
          </p:cNvSpPr>
          <p:nvPr>
            <p:ph type="body" idx="1"/>
          </p:nvPr>
        </p:nvSpPr>
        <p:spPr>
          <a:xfrm>
            <a:off x="179388" y="1341438"/>
            <a:ext cx="8496300" cy="4824412"/>
          </a:xfrm>
        </p:spPr>
        <p:txBody>
          <a:bodyPr/>
          <a:lstStyle/>
          <a:p>
            <a:pPr>
              <a:lnSpc>
                <a:spcPct val="80000"/>
              </a:lnSpc>
              <a:buFont typeface="Wingdings" pitchFamily="2" charset="2"/>
              <a:buNone/>
            </a:pPr>
            <a:r>
              <a:rPr lang="ru-RU" sz="2600" b="1"/>
              <a:t>         Позиция автора очевидна: учитель может оказать серьезное влияние на мысли, чувства, поступки и даже характер учеников.</a:t>
            </a:r>
            <a:r>
              <a:rPr lang="ru-RU" sz="2600" b="1" i="1"/>
              <a:t>  </a:t>
            </a:r>
            <a:r>
              <a:rPr lang="ru-RU" sz="2600" b="1"/>
              <a:t>Доброе отношение к ним может научить гораздо большему, чем сила и грубость</a:t>
            </a:r>
          </a:p>
          <a:p>
            <a:pPr>
              <a:lnSpc>
                <a:spcPct val="80000"/>
              </a:lnSpc>
              <a:buFont typeface="Wingdings" pitchFamily="2" charset="2"/>
              <a:buNone/>
            </a:pPr>
            <a:r>
              <a:rPr lang="ru-RU" sz="2600" b="1"/>
              <a:t>         Невозможно не согласиться с мнением В.Г. Короленко. Действительно, учитель может оказать большое влияние на учеников. Мы с благодарностью вспоминаем своих учителей, не только дающих нам знания, но и своим примером воспитывающих в нас неравнодушие, доброту, честность, порядочность. Именно такие учителя оставляют глубокий след в нашей жизни. </a:t>
            </a:r>
          </a:p>
          <a:p>
            <a:pPr>
              <a:lnSpc>
                <a:spcPct val="80000"/>
              </a:lnSpc>
            </a:pPr>
            <a:endParaRPr lang="ru-RU" sz="2600" b="1"/>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8" name="Rectangle 4"/>
          <p:cNvSpPr>
            <a:spLocks noChangeArrowheads="1"/>
          </p:cNvSpPr>
          <p:nvPr/>
        </p:nvSpPr>
        <p:spPr bwMode="auto">
          <a:xfrm>
            <a:off x="395288" y="944563"/>
            <a:ext cx="8497887" cy="4473575"/>
          </a:xfrm>
          <a:prstGeom prst="rect">
            <a:avLst/>
          </a:prstGeom>
          <a:noFill/>
          <a:ln w="9525">
            <a:noFill/>
            <a:miter lim="800000"/>
            <a:headEnd/>
            <a:tailEnd/>
          </a:ln>
          <a:effectLst/>
        </p:spPr>
        <p:txBody>
          <a:bodyPr anchor="ctr">
            <a:spAutoFit/>
          </a:bodyPr>
          <a:lstStyle/>
          <a:p>
            <a:pPr indent="342900"/>
            <a:r>
              <a:rPr lang="ru-RU" sz="2000">
                <a:latin typeface="Arial" charset="0"/>
              </a:rPr>
              <a:t>   </a:t>
            </a:r>
            <a:r>
              <a:rPr lang="ru-RU" sz="2400">
                <a:latin typeface="Arial" charset="0"/>
              </a:rPr>
              <a:t>Невозможно не согласиться с мнением В.Г. Короленко. Действительно, учитель может оказать большое влияние на учеников. Вспоминается рассказ В. Распутина «Уроки французского». На всю жизнь герой запомнил  своего учителя Лидию Михайловну. Уроки французского стали для него уроками доброты и человечности. Точно так же и мы с благодарностью вспоминаем своих учителей, не только дающих нам знания, но и своим примером воспитывающих в нас неравнодушие, доброту, честность, порядочность. Именно такие учителя оставляют глубокий след в нашей жизни. </a:t>
            </a:r>
          </a:p>
        </p:txBody>
      </p:sp>
      <p:sp>
        <p:nvSpPr>
          <p:cNvPr id="6149" name="Text Box 5"/>
          <p:cNvSpPr txBox="1">
            <a:spLocks noChangeArrowheads="1"/>
          </p:cNvSpPr>
          <p:nvPr/>
        </p:nvSpPr>
        <p:spPr bwMode="auto">
          <a:xfrm>
            <a:off x="3924300" y="546100"/>
            <a:ext cx="1773238" cy="457200"/>
          </a:xfrm>
          <a:prstGeom prst="rect">
            <a:avLst/>
          </a:prstGeom>
          <a:noFill/>
          <a:ln w="9525">
            <a:noFill/>
            <a:miter lim="800000"/>
            <a:headEnd/>
            <a:tailEnd/>
          </a:ln>
          <a:effectLst/>
        </p:spPr>
        <p:txBody>
          <a:bodyPr wrap="none">
            <a:spAutoFit/>
          </a:bodyPr>
          <a:lstStyle/>
          <a:p>
            <a:r>
              <a:rPr lang="ru-RU" sz="2400"/>
              <a:t>Вариант 2</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0771" name="Rectangle 3"/>
          <p:cNvSpPr>
            <a:spLocks noGrp="1" noChangeArrowheads="1"/>
          </p:cNvSpPr>
          <p:nvPr>
            <p:ph type="body" idx="1"/>
          </p:nvPr>
        </p:nvSpPr>
        <p:spPr>
          <a:xfrm>
            <a:off x="323850" y="476250"/>
            <a:ext cx="8351838" cy="6192838"/>
          </a:xfrm>
        </p:spPr>
        <p:txBody>
          <a:bodyPr/>
          <a:lstStyle/>
          <a:p>
            <a:pPr algn="ctr">
              <a:lnSpc>
                <a:spcPct val="80000"/>
              </a:lnSpc>
              <a:buFont typeface="Wingdings" pitchFamily="2" charset="2"/>
              <a:buNone/>
            </a:pPr>
            <a:r>
              <a:rPr lang="ru-RU" sz="2100" b="1"/>
              <a:t>         </a:t>
            </a:r>
            <a:r>
              <a:rPr lang="ru-RU" sz="2400" b="1"/>
              <a:t>Фрагмент 1</a:t>
            </a:r>
          </a:p>
          <a:p>
            <a:pPr>
              <a:lnSpc>
                <a:spcPct val="80000"/>
              </a:lnSpc>
              <a:buFont typeface="Wingdings" pitchFamily="2" charset="2"/>
              <a:buNone/>
            </a:pPr>
            <a:r>
              <a:rPr lang="ru-RU" sz="2100" b="1"/>
              <a:t>        Насколько важно для человека не потерять уважение к себе? Над этой проблемой заставляет задуматься В. Тендряков. </a:t>
            </a:r>
          </a:p>
          <a:p>
            <a:pPr>
              <a:lnSpc>
                <a:spcPct val="80000"/>
              </a:lnSpc>
              <a:buFont typeface="Wingdings" pitchFamily="2" charset="2"/>
              <a:buNone/>
            </a:pPr>
            <a:r>
              <a:rPr lang="ru-RU" sz="2100" b="1"/>
              <a:t>          В своем тексте автор рассказывает о случае, который произошел с ним на войне. Отправившись за хлебом и сахаром для своих товарищей, он, не евший несколько дней, украл полбуханки пока старшина ненадолго отвернулся. Естественно, этот поступок не смог не остаться незамеченным и автору пришлось сознаться в воровстве. Один лишь взгляд его товарищей говорил о том, что его уважение потеряно. Впоследствии на фронте, раз за разом, писатель старался завоевать себе самоуважение. Он первым лез на обрыв линии под обстрелом, делил лишний котелок супа с кем-нибудь еще. Однако для всех это считалось нормальным и обыденным.</a:t>
            </a:r>
          </a:p>
          <a:p>
            <a:pPr>
              <a:lnSpc>
                <a:spcPct val="80000"/>
              </a:lnSpc>
              <a:buFont typeface="Wingdings" pitchFamily="2" charset="2"/>
              <a:buNone/>
            </a:pPr>
            <a:r>
              <a:rPr lang="ru-RU" sz="2100" b="1"/>
              <a:t>        Можно сказать, что позиция автора такова: дурными поступками очень легко потерять уважение других и уважение к самому себе. А вот вернуть то, что было утрачено куда сложнее. И с этим трудно не согласиться.</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1796" name="Rectangle 4"/>
          <p:cNvSpPr>
            <a:spLocks noChangeArrowheads="1"/>
          </p:cNvSpPr>
          <p:nvPr/>
        </p:nvSpPr>
        <p:spPr bwMode="auto">
          <a:xfrm>
            <a:off x="179388" y="584200"/>
            <a:ext cx="8785225" cy="5394325"/>
          </a:xfrm>
          <a:prstGeom prst="rect">
            <a:avLst/>
          </a:prstGeom>
          <a:noFill/>
          <a:ln w="9525">
            <a:noFill/>
            <a:miter lim="800000"/>
            <a:headEnd/>
            <a:tailEnd/>
          </a:ln>
          <a:effectLst/>
        </p:spPr>
        <p:txBody>
          <a:bodyPr anchor="ctr">
            <a:spAutoFit/>
          </a:bodyPr>
          <a:lstStyle/>
          <a:p>
            <a:pPr indent="342900" algn="ctr"/>
            <a:r>
              <a:rPr lang="ru-RU" sz="2400">
                <a:latin typeface="Times New Roman" pitchFamily="18" charset="0"/>
              </a:rPr>
              <a:t>Фрагмент 2</a:t>
            </a:r>
          </a:p>
          <a:p>
            <a:pPr indent="342900" algn="ctr"/>
            <a:endParaRPr lang="ru-RU" sz="2400">
              <a:latin typeface="Times New Roman" pitchFamily="18" charset="0"/>
            </a:endParaRPr>
          </a:p>
          <a:p>
            <a:pPr indent="342900"/>
            <a:r>
              <a:rPr lang="ru-RU" sz="2000">
                <a:latin typeface="Times New Roman" pitchFamily="18" charset="0"/>
              </a:rPr>
              <a:t>Почему для человека важно оправдать себя? На этот вопрос отвечает В.Ф. Тендряков в предложенном тексте.</a:t>
            </a:r>
          </a:p>
          <a:p>
            <a:pPr indent="342900"/>
            <a:r>
              <a:rPr lang="ru-RU" sz="2000">
                <a:latin typeface="Times New Roman" pitchFamily="18" charset="0"/>
              </a:rPr>
              <a:t>Рассуждая над проблемой, автор описывает случай из жизни солдата, который пошел вместе со старшиной получать хлеб и, не сумев противостоять своему желанию спрятал полубуханку под крыльцо, чтобы та не досталась другим. В предложениях  13, 14, 18 Тендряков описывает состояние солдата, его борьбу с собой. Также в предложениях 21-24 он говорит о том, что герой не искал себе оправдания в тот момент, но сожалел о содеянном. Именно поэтому он впоследствии  мелкими поступками раз за разом завоевывал себе самоуважение.</a:t>
            </a:r>
          </a:p>
          <a:p>
            <a:pPr indent="342900"/>
            <a:r>
              <a:rPr lang="ru-RU" sz="2000">
                <a:latin typeface="Times New Roman" pitchFamily="18" charset="0"/>
              </a:rPr>
              <a:t>Позиция автора такова: ничего не бывает страшнее, чем чувствовать невозможность оправдать себя перед самим собой. Человек, совершивший дурной поступок, ищет себе оправдание, чтобы завоевать самоуважение.</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79388" y="333375"/>
            <a:ext cx="8389937" cy="752475"/>
          </a:xfrm>
        </p:spPr>
        <p:txBody>
          <a:bodyPr/>
          <a:lstStyle/>
          <a:p>
            <a:r>
              <a:rPr lang="ru-RU" sz="2100">
                <a:solidFill>
                  <a:schemeClr val="accent2"/>
                </a:solidFill>
                <a:latin typeface="Times New Roman" pitchFamily="18" charset="0"/>
              </a:rPr>
              <a:t/>
            </a:r>
            <a:br>
              <a:rPr lang="ru-RU" sz="2100">
                <a:solidFill>
                  <a:schemeClr val="accent2"/>
                </a:solidFill>
                <a:latin typeface="Times New Roman" pitchFamily="18" charset="0"/>
              </a:rPr>
            </a:br>
            <a:r>
              <a:rPr lang="ru-RU" sz="2100">
                <a:solidFill>
                  <a:schemeClr val="accent2"/>
                </a:solidFill>
                <a:latin typeface="Times New Roman" pitchFamily="18" charset="0"/>
              </a:rPr>
              <a:t/>
            </a:r>
            <a:br>
              <a:rPr lang="ru-RU" sz="2100">
                <a:solidFill>
                  <a:schemeClr val="accent2"/>
                </a:solidFill>
                <a:latin typeface="Times New Roman" pitchFamily="18" charset="0"/>
              </a:rPr>
            </a:br>
            <a:r>
              <a:rPr lang="ru-RU" sz="2800" b="1">
                <a:solidFill>
                  <a:schemeClr val="tx1"/>
                </a:solidFill>
                <a:latin typeface="Times New Roman" pitchFamily="18" charset="0"/>
              </a:rPr>
              <a:t>Документы, определяющие содержание КИМ</a:t>
            </a:r>
            <a:br>
              <a:rPr lang="ru-RU" sz="2800" b="1">
                <a:solidFill>
                  <a:schemeClr val="tx1"/>
                </a:solidFill>
                <a:latin typeface="Times New Roman" pitchFamily="18" charset="0"/>
              </a:rPr>
            </a:br>
            <a:r>
              <a:rPr lang="ru-RU" sz="2800" b="1">
                <a:solidFill>
                  <a:schemeClr val="tx1"/>
                </a:solidFill>
                <a:latin typeface="Times New Roman" pitchFamily="18" charset="0"/>
              </a:rPr>
              <a:t> ЕГЭ по русскому языку</a:t>
            </a:r>
          </a:p>
        </p:txBody>
      </p:sp>
      <p:sp>
        <p:nvSpPr>
          <p:cNvPr id="7171" name="Rectangle 3"/>
          <p:cNvSpPr>
            <a:spLocks noGrp="1" noChangeArrowheads="1"/>
          </p:cNvSpPr>
          <p:nvPr>
            <p:ph type="body" idx="1"/>
          </p:nvPr>
        </p:nvSpPr>
        <p:spPr>
          <a:xfrm>
            <a:off x="395288" y="1700213"/>
            <a:ext cx="8291512" cy="4784725"/>
          </a:xfrm>
        </p:spPr>
        <p:txBody>
          <a:bodyPr/>
          <a:lstStyle/>
          <a:p>
            <a:pPr>
              <a:lnSpc>
                <a:spcPct val="80000"/>
              </a:lnSpc>
            </a:pPr>
            <a:r>
              <a:rPr lang="ru-RU" sz="2900">
                <a:solidFill>
                  <a:schemeClr val="accent2"/>
                </a:solidFill>
                <a:latin typeface="Times New Roman" pitchFamily="18" charset="0"/>
              </a:rPr>
              <a:t>Федеральный закон Российской Федерации от 29.12.2012 №273-ФЗ «Об образовании в Российской Федерации»</a:t>
            </a:r>
          </a:p>
          <a:p>
            <a:pPr>
              <a:lnSpc>
                <a:spcPct val="80000"/>
              </a:lnSpc>
            </a:pPr>
            <a:r>
              <a:rPr lang="ru-RU" sz="2900">
                <a:solidFill>
                  <a:schemeClr val="accent2"/>
                </a:solidFill>
                <a:latin typeface="Times New Roman" pitchFamily="18" charset="0"/>
              </a:rPr>
              <a:t>Федеральный компонент государственного стандарта основного общего образования (приказ Минобразования России от 05.03.2004 № 1089)</a:t>
            </a:r>
          </a:p>
          <a:p>
            <a:pPr>
              <a:lnSpc>
                <a:spcPct val="80000"/>
              </a:lnSpc>
            </a:pPr>
            <a:r>
              <a:rPr lang="ru-RU" sz="2900">
                <a:solidFill>
                  <a:schemeClr val="accent2"/>
                </a:solidFill>
                <a:latin typeface="Times New Roman" pitchFamily="18" charset="0"/>
              </a:rPr>
              <a:t>Федеральный компонент государственного стандарта среднего (полного) общего образования, базовый и профильный уровни (приказ Минобразования России от 05.03.2004 № 1089)</a:t>
            </a:r>
          </a:p>
          <a:p>
            <a:pPr>
              <a:lnSpc>
                <a:spcPct val="80000"/>
              </a:lnSpc>
            </a:pPr>
            <a:endParaRPr lang="ru-RU" sz="2900">
              <a:solidFill>
                <a:schemeClr val="accent2"/>
              </a:solidFill>
              <a:latin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ru-RU" sz="2400" b="1">
                <a:solidFill>
                  <a:schemeClr val="tx1"/>
                </a:solidFill>
                <a:latin typeface="Times New Roman" pitchFamily="18" charset="0"/>
              </a:rPr>
              <a:t>Документы, определяющие содержание</a:t>
            </a:r>
            <a:br>
              <a:rPr lang="ru-RU" sz="2400" b="1">
                <a:solidFill>
                  <a:schemeClr val="tx1"/>
                </a:solidFill>
                <a:latin typeface="Times New Roman" pitchFamily="18" charset="0"/>
              </a:rPr>
            </a:br>
            <a:r>
              <a:rPr lang="ru-RU" sz="2400" b="1">
                <a:solidFill>
                  <a:schemeClr val="tx1"/>
                </a:solidFill>
                <a:latin typeface="Times New Roman" pitchFamily="18" charset="0"/>
              </a:rPr>
              <a:t>и структуру КИМ</a:t>
            </a:r>
            <a:br>
              <a:rPr lang="ru-RU" sz="2400" b="1">
                <a:solidFill>
                  <a:schemeClr val="tx1"/>
                </a:solidFill>
                <a:latin typeface="Times New Roman" pitchFamily="18" charset="0"/>
              </a:rPr>
            </a:br>
            <a:endParaRPr lang="ru-RU" sz="2400" b="1">
              <a:solidFill>
                <a:schemeClr val="tx1"/>
              </a:solidFill>
              <a:latin typeface="Times New Roman" pitchFamily="18" charset="0"/>
            </a:endParaRPr>
          </a:p>
        </p:txBody>
      </p:sp>
      <p:sp>
        <p:nvSpPr>
          <p:cNvPr id="8195" name="Rectangle 3"/>
          <p:cNvSpPr>
            <a:spLocks noGrp="1" noChangeArrowheads="1"/>
          </p:cNvSpPr>
          <p:nvPr>
            <p:ph type="body" idx="1"/>
          </p:nvPr>
        </p:nvSpPr>
        <p:spPr/>
        <p:txBody>
          <a:bodyPr/>
          <a:lstStyle/>
          <a:p>
            <a:r>
              <a:rPr lang="ru-RU" sz="2400">
                <a:solidFill>
                  <a:schemeClr val="tx2"/>
                </a:solidFill>
                <a:latin typeface="Times New Roman" pitchFamily="18" charset="0"/>
              </a:rPr>
              <a:t>Кодификатор представляет собой систематизированный перечень требований к уровню подготовки выпускников и проверяемых элементов содержания, в котором каждому объекту соответствует определенный код.</a:t>
            </a:r>
          </a:p>
          <a:p>
            <a:pPr>
              <a:buFont typeface="Wingdings" pitchFamily="2" charset="2"/>
              <a:buNone/>
            </a:pPr>
            <a:endParaRPr lang="ru-RU" sz="2400">
              <a:solidFill>
                <a:schemeClr val="tx2"/>
              </a:solidFill>
              <a:latin typeface="Times New Roman" pitchFamily="18" charset="0"/>
            </a:endParaRPr>
          </a:p>
          <a:p>
            <a:r>
              <a:rPr lang="ru-RU" sz="2400">
                <a:solidFill>
                  <a:schemeClr val="tx2"/>
                </a:solidFill>
                <a:latin typeface="Times New Roman" pitchFamily="18" charset="0"/>
              </a:rPr>
              <a:t>Спецификация КИМ — документ, определяющий содержание и структуру Контрольно Измерительных Материалов(КИМ)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ru-RU" sz="2500" b="1">
                <a:solidFill>
                  <a:schemeClr val="tx1"/>
                </a:solidFill>
              </a:rPr>
              <a:t>Изменения в КИМ ЕГЭ 2019 года</a:t>
            </a:r>
            <a:br>
              <a:rPr lang="ru-RU" sz="2500" b="1">
                <a:solidFill>
                  <a:schemeClr val="tx1"/>
                </a:solidFill>
              </a:rPr>
            </a:br>
            <a:r>
              <a:rPr lang="ru-RU" sz="2500" b="1">
                <a:solidFill>
                  <a:schemeClr val="tx1"/>
                </a:solidFill>
              </a:rPr>
              <a:t>по сравнению с 2018 годом</a:t>
            </a:r>
          </a:p>
        </p:txBody>
      </p:sp>
      <p:sp>
        <p:nvSpPr>
          <p:cNvPr id="11267" name="Rectangle 3"/>
          <p:cNvSpPr>
            <a:spLocks noGrp="1" noChangeArrowheads="1"/>
          </p:cNvSpPr>
          <p:nvPr>
            <p:ph type="body" idx="1"/>
          </p:nvPr>
        </p:nvSpPr>
        <p:spPr/>
        <p:txBody>
          <a:bodyPr/>
          <a:lstStyle/>
          <a:p>
            <a:r>
              <a:rPr lang="ru-RU" sz="2400"/>
              <a:t>Увеличено количество заданий в экзаменационной работе с 26 до 27 за счет введения нового задания (21), проверяющего умение проводить пунктуационный анализ текста.</a:t>
            </a:r>
          </a:p>
          <a:p>
            <a:r>
              <a:rPr lang="ru-RU" sz="2400"/>
              <a:t>Изменен формат заданий 2, 9-12.</a:t>
            </a:r>
          </a:p>
          <a:p>
            <a:r>
              <a:rPr lang="ru-RU" sz="2400"/>
              <a:t>Расширен диапазон проверяемых орфографических и пунктуационных умений.</a:t>
            </a:r>
          </a:p>
          <a:p>
            <a:r>
              <a:rPr lang="ru-RU" sz="2400"/>
              <a:t>Уточнен уровень сложности отдельных заданий.</a:t>
            </a:r>
          </a:p>
          <a:p>
            <a:r>
              <a:rPr lang="ru-RU" sz="2400"/>
              <a:t>Изменена формулировка задания 27 с развернутым ответом.</a:t>
            </a:r>
          </a:p>
          <a:p>
            <a:endParaRPr lang="ru-RU" sz="24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ru-RU" sz="2200" b="1">
                <a:solidFill>
                  <a:schemeClr val="tx1"/>
                </a:solidFill>
                <a:latin typeface="Times New Roman" pitchFamily="18" charset="0"/>
              </a:rPr>
              <a:t>Распределение заданий экзаменационной работы</a:t>
            </a:r>
            <a:br>
              <a:rPr lang="ru-RU" sz="2200" b="1">
                <a:solidFill>
                  <a:schemeClr val="tx1"/>
                </a:solidFill>
                <a:latin typeface="Times New Roman" pitchFamily="18" charset="0"/>
              </a:rPr>
            </a:br>
            <a:r>
              <a:rPr lang="ru-RU" sz="2200" b="1">
                <a:solidFill>
                  <a:schemeClr val="tx1"/>
                </a:solidFill>
                <a:latin typeface="Times New Roman" pitchFamily="18" charset="0"/>
              </a:rPr>
              <a:t>по основным содержательным разделам курса русского языка</a:t>
            </a:r>
          </a:p>
        </p:txBody>
      </p:sp>
      <p:graphicFrame>
        <p:nvGraphicFramePr>
          <p:cNvPr id="12369" name="Group 81"/>
          <p:cNvGraphicFramePr>
            <a:graphicFrameLocks noGrp="1"/>
          </p:cNvGraphicFramePr>
          <p:nvPr>
            <p:ph idx="1"/>
          </p:nvPr>
        </p:nvGraphicFramePr>
        <p:xfrm>
          <a:off x="468313" y="1628775"/>
          <a:ext cx="8064500" cy="5352734"/>
        </p:xfrm>
        <a:graphic>
          <a:graphicData uri="http://schemas.openxmlformats.org/drawingml/2006/table">
            <a:tbl>
              <a:tblPr/>
              <a:tblGrid>
                <a:gridCol w="3814762"/>
                <a:gridCol w="1131888"/>
                <a:gridCol w="1554162"/>
                <a:gridCol w="1563688"/>
              </a:tblGrid>
              <a:tr h="11795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Содержательные разделы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Кол-во заданий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Максимальный первичный балл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Максимальный балл по 100-балльной шкале</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Речь. Текст.</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65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Лексика и фразеология.</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Речь. Нормы орфографии.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Речь. Нормы пунктуации.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Речь. Языковые нормы.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81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Речь. Выразительность русской речи.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Развитие речи. Сочинение.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38">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Итого:</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ru-RU" sz="2000" b="0" i="0" u="none" strike="noStrike" cap="none" normalizeH="0" baseline="0" smtClean="0">
                          <a:ln>
                            <a:noFill/>
                          </a:ln>
                          <a:solidFill>
                            <a:schemeClr val="tx1"/>
                          </a:solidFill>
                          <a:effectLst/>
                          <a:latin typeface="Times New Roman" pitchFamily="18" charset="0"/>
                          <a:cs typeface="Arial"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Rectangle 3"/>
          <p:cNvSpPr>
            <a:spLocks noGrp="1" noChangeArrowheads="1"/>
          </p:cNvSpPr>
          <p:nvPr>
            <p:ph type="body" idx="1"/>
          </p:nvPr>
        </p:nvSpPr>
        <p:spPr>
          <a:xfrm>
            <a:off x="250825" y="1628775"/>
            <a:ext cx="8713788" cy="5040313"/>
          </a:xfrm>
        </p:spPr>
        <p:txBody>
          <a:bodyPr/>
          <a:lstStyle/>
          <a:p>
            <a:pPr>
              <a:lnSpc>
                <a:spcPct val="80000"/>
              </a:lnSpc>
            </a:pPr>
            <a:r>
              <a:rPr lang="ru-RU" sz="2100" i="1"/>
              <a:t>Напишите сочинение по прочитанному тексту.  Сформулируйте </a:t>
            </a:r>
            <a:r>
              <a:rPr lang="ru-RU" sz="2100" b="1" i="1"/>
              <a:t>одну из</a:t>
            </a:r>
            <a:r>
              <a:rPr lang="ru-RU" sz="2100" i="1"/>
              <a:t> проблем, </a:t>
            </a:r>
            <a:r>
              <a:rPr lang="ru-RU" sz="2100" b="1" i="1"/>
              <a:t>поставленных</a:t>
            </a:r>
            <a:r>
              <a:rPr lang="ru-RU" sz="2100" i="1"/>
              <a:t> автором текста. Прокомментируйте сформулированную проблему. Включите в комментарий </a:t>
            </a:r>
            <a:r>
              <a:rPr lang="ru-RU" sz="2100" b="1" i="1"/>
              <a:t>два примера-иллюстрации</a:t>
            </a:r>
            <a:r>
              <a:rPr lang="ru-RU" sz="2100" i="1"/>
              <a:t>                 из  прочитанного текста, которые, по Вашему мнению, важны для понимания проблемы исходного текста (избегайте чрезмерного цитирования). </a:t>
            </a:r>
            <a:r>
              <a:rPr lang="ru-RU" sz="2100" b="1" i="1"/>
              <a:t>Поясните</a:t>
            </a:r>
            <a:r>
              <a:rPr lang="ru-RU" sz="2100" i="1"/>
              <a:t> значение </a:t>
            </a:r>
            <a:r>
              <a:rPr lang="ru-RU" sz="2100" b="1" i="1"/>
              <a:t>каждого</a:t>
            </a:r>
            <a:r>
              <a:rPr lang="ru-RU" sz="2100" i="1"/>
              <a:t> примера и укажите </a:t>
            </a:r>
            <a:r>
              <a:rPr lang="ru-RU" sz="2100" b="1" i="1"/>
              <a:t>смысловую связь</a:t>
            </a:r>
            <a:r>
              <a:rPr lang="ru-RU" sz="2100" i="1"/>
              <a:t> между ними.</a:t>
            </a:r>
          </a:p>
          <a:p>
            <a:pPr>
              <a:lnSpc>
                <a:spcPct val="80000"/>
              </a:lnSpc>
            </a:pPr>
            <a:r>
              <a:rPr lang="ru-RU" sz="2100" i="1"/>
              <a:t> Сформулируйте </a:t>
            </a:r>
            <a:r>
              <a:rPr lang="ru-RU" sz="2100" b="1" i="1"/>
              <a:t>позицию автора</a:t>
            </a:r>
            <a:r>
              <a:rPr lang="ru-RU" sz="2100" i="1"/>
              <a:t> (рассказчика). Выразите </a:t>
            </a:r>
            <a:r>
              <a:rPr lang="ru-RU" sz="2100" b="1" i="1"/>
              <a:t>своё отношение </a:t>
            </a:r>
            <a:r>
              <a:rPr lang="ru-RU" sz="2100" i="1"/>
              <a:t>к позиции автора по проблеме исходного текста (согласие или несогласие) и </a:t>
            </a:r>
            <a:r>
              <a:rPr lang="ru-RU" sz="2100" b="1" i="1"/>
              <a:t>обоснуйте его.</a:t>
            </a:r>
            <a:r>
              <a:rPr lang="ru-RU" sz="2100" i="1"/>
              <a:t>     </a:t>
            </a:r>
          </a:p>
          <a:p>
            <a:pPr>
              <a:lnSpc>
                <a:spcPct val="80000"/>
              </a:lnSpc>
              <a:buFont typeface="Wingdings" pitchFamily="2" charset="2"/>
              <a:buNone/>
            </a:pPr>
            <a:r>
              <a:rPr lang="ru-RU" sz="2100" i="1"/>
              <a:t>      Объём сочинения – не менее </a:t>
            </a:r>
            <a:r>
              <a:rPr lang="ru-RU" sz="2100" b="1" i="1"/>
              <a:t>150 слов</a:t>
            </a:r>
            <a:r>
              <a:rPr lang="ru-RU" sz="2100" i="1"/>
              <a:t>.</a:t>
            </a:r>
          </a:p>
          <a:p>
            <a:pPr>
              <a:lnSpc>
                <a:spcPct val="80000"/>
              </a:lnSpc>
            </a:pPr>
            <a:r>
              <a:rPr lang="ru-RU" sz="2100" i="1"/>
              <a:t>Работа, написанная без опоры на прочитанный текст (не по данному тексту), не оценивается.</a:t>
            </a:r>
          </a:p>
          <a:p>
            <a:pPr>
              <a:lnSpc>
                <a:spcPct val="80000"/>
              </a:lnSpc>
            </a:pPr>
            <a:r>
              <a:rPr lang="ru-RU" sz="2100" i="1"/>
              <a:t>Если сочинение представляет собой пересказанный или  полностью переписанный исходный текст без каких бы то ни было комментариев, то такая работа оценивается 0 баллов.</a:t>
            </a:r>
          </a:p>
        </p:txBody>
      </p:sp>
      <p:sp>
        <p:nvSpPr>
          <p:cNvPr id="155652" name="Text Box 4"/>
          <p:cNvSpPr txBox="1">
            <a:spLocks noChangeArrowheads="1"/>
          </p:cNvSpPr>
          <p:nvPr/>
        </p:nvSpPr>
        <p:spPr bwMode="auto">
          <a:xfrm>
            <a:off x="3492500" y="566738"/>
            <a:ext cx="2246313" cy="384175"/>
          </a:xfrm>
          <a:prstGeom prst="rect">
            <a:avLst/>
          </a:prstGeom>
          <a:noFill/>
          <a:ln w="9525">
            <a:noFill/>
            <a:miter lim="800000"/>
            <a:headEnd/>
            <a:tailEnd/>
          </a:ln>
          <a:effectLst/>
        </p:spPr>
        <p:txBody>
          <a:bodyPr wrap="none">
            <a:spAutoFit/>
          </a:bodyPr>
          <a:lstStyle/>
          <a:p>
            <a:pPr>
              <a:lnSpc>
                <a:spcPct val="80000"/>
              </a:lnSpc>
              <a:spcBef>
                <a:spcPct val="20000"/>
              </a:spcBef>
              <a:buClr>
                <a:schemeClr val="accent2"/>
              </a:buClr>
              <a:buFont typeface="Wingdings" pitchFamily="2" charset="2"/>
              <a:buNone/>
            </a:pPr>
            <a:r>
              <a:rPr lang="ru-RU" sz="2400">
                <a:latin typeface="Times New Roman" pitchFamily="18" charset="0"/>
              </a:rPr>
              <a:t>Задание № 27</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ru-RU" sz="3400" b="1"/>
              <a:t>ПРИМЕРНЫЙ ПЛАН СОЧИНЕНИЯ</a:t>
            </a:r>
          </a:p>
        </p:txBody>
      </p:sp>
      <p:sp>
        <p:nvSpPr>
          <p:cNvPr id="156675" name="Rectangle 3"/>
          <p:cNvSpPr>
            <a:spLocks noGrp="1" noChangeArrowheads="1"/>
          </p:cNvSpPr>
          <p:nvPr>
            <p:ph type="body" idx="1"/>
          </p:nvPr>
        </p:nvSpPr>
        <p:spPr>
          <a:xfrm>
            <a:off x="539750" y="1916113"/>
            <a:ext cx="8001000" cy="4267200"/>
          </a:xfrm>
        </p:spPr>
        <p:txBody>
          <a:bodyPr/>
          <a:lstStyle/>
          <a:p>
            <a:pPr marL="571500" indent="-571500">
              <a:buFont typeface="Wingdings" pitchFamily="2" charset="2"/>
              <a:buNone/>
            </a:pPr>
            <a:r>
              <a:rPr lang="ru-RU" sz="2800" b="1">
                <a:latin typeface="Times New Roman" pitchFamily="18" charset="0"/>
              </a:rPr>
              <a:t>1. Формулировка проблемы.</a:t>
            </a:r>
          </a:p>
          <a:p>
            <a:pPr marL="571500" indent="-571500">
              <a:buFont typeface="Wingdings" pitchFamily="2" charset="2"/>
              <a:buNone/>
            </a:pPr>
            <a:r>
              <a:rPr lang="ru-RU" sz="2800" b="1">
                <a:latin typeface="Times New Roman" pitchFamily="18" charset="0"/>
              </a:rPr>
              <a:t>2. Комментарий проблемы.</a:t>
            </a:r>
          </a:p>
          <a:p>
            <a:pPr marL="571500" indent="-571500">
              <a:buFont typeface="Wingdings" pitchFamily="2" charset="2"/>
              <a:buNone/>
            </a:pPr>
            <a:r>
              <a:rPr lang="ru-RU" sz="2800" b="1">
                <a:latin typeface="Times New Roman" pitchFamily="18" charset="0"/>
              </a:rPr>
              <a:t>3. Авторская позиция по проблеме.</a:t>
            </a:r>
            <a:r>
              <a:rPr lang="ru-RU" sz="2800" b="1" u="sng">
                <a:latin typeface="Times New Roman" pitchFamily="18" charset="0"/>
              </a:rPr>
              <a:t>       </a:t>
            </a:r>
          </a:p>
          <a:p>
            <a:pPr marL="571500" indent="-571500">
              <a:buFont typeface="Wingdings" pitchFamily="2" charset="2"/>
              <a:buNone/>
            </a:pPr>
            <a:r>
              <a:rPr lang="ru-RU" sz="2800" b="1">
                <a:latin typeface="Times New Roman" pitchFamily="18" charset="0"/>
              </a:rPr>
              <a:t>4.Согласие (несогласие) с точкой зрения автора и его обоснование.</a:t>
            </a:r>
            <a:r>
              <a:rPr lang="ru-RU"/>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2580" name="Rectangle 4"/>
          <p:cNvSpPr>
            <a:spLocks noChangeArrowheads="1"/>
          </p:cNvSpPr>
          <p:nvPr/>
        </p:nvSpPr>
        <p:spPr bwMode="auto">
          <a:xfrm>
            <a:off x="684213" y="260350"/>
            <a:ext cx="7777162" cy="914400"/>
          </a:xfrm>
          <a:prstGeom prst="rect">
            <a:avLst/>
          </a:prstGeom>
          <a:solidFill>
            <a:schemeClr val="accent1"/>
          </a:solidFill>
          <a:ln w="9525">
            <a:noFill/>
            <a:miter lim="800000"/>
            <a:headEnd/>
            <a:tailEnd/>
          </a:ln>
          <a:effectLst/>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p>
            <a:pPr algn="ctr"/>
            <a:r>
              <a:rPr lang="ru-RU" sz="2400">
                <a:latin typeface="Times New Roman" pitchFamily="18" charset="0"/>
              </a:rPr>
              <a:t>Сформулируйте проблему исходного текста</a:t>
            </a:r>
          </a:p>
        </p:txBody>
      </p:sp>
      <p:sp>
        <p:nvSpPr>
          <p:cNvPr id="152581" name="Rectangle 5"/>
          <p:cNvSpPr>
            <a:spLocks noChangeArrowheads="1"/>
          </p:cNvSpPr>
          <p:nvPr/>
        </p:nvSpPr>
        <p:spPr bwMode="auto">
          <a:xfrm>
            <a:off x="684213" y="1412875"/>
            <a:ext cx="7777162" cy="914400"/>
          </a:xfrm>
          <a:prstGeom prst="rect">
            <a:avLst/>
          </a:prstGeom>
          <a:solidFill>
            <a:schemeClr val="accent1"/>
          </a:solidFill>
          <a:ln w="9525">
            <a:miter lim="800000"/>
            <a:headEnd/>
            <a:tailEnd/>
          </a:ln>
          <a:effectLst/>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p>
            <a:pPr algn="ctr"/>
            <a:r>
              <a:rPr lang="ru-RU" sz="2000"/>
              <a:t>Найдите в тексте </a:t>
            </a:r>
            <a:r>
              <a:rPr lang="ru-RU" sz="2000" u="sng"/>
              <a:t>2 примера, </a:t>
            </a:r>
          </a:p>
          <a:p>
            <a:pPr algn="ctr"/>
            <a:r>
              <a:rPr lang="ru-RU" sz="2000" u="sng"/>
              <a:t>важных для понимания именно этой проблемы</a:t>
            </a:r>
          </a:p>
        </p:txBody>
      </p:sp>
      <p:sp>
        <p:nvSpPr>
          <p:cNvPr id="152582" name="Rectangle 6"/>
          <p:cNvSpPr>
            <a:spLocks noChangeArrowheads="1"/>
          </p:cNvSpPr>
          <p:nvPr/>
        </p:nvSpPr>
        <p:spPr bwMode="auto">
          <a:xfrm>
            <a:off x="755650" y="2565400"/>
            <a:ext cx="7777163" cy="914400"/>
          </a:xfrm>
          <a:prstGeom prst="rect">
            <a:avLst/>
          </a:prstGeom>
          <a:solidFill>
            <a:schemeClr val="accent1"/>
          </a:solidFill>
          <a:ln w="9525">
            <a:miter lim="800000"/>
            <a:headEnd/>
            <a:tailEnd/>
          </a:ln>
          <a:effectLst/>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p>
            <a:pPr algn="ctr"/>
            <a:r>
              <a:rPr lang="ru-RU" sz="2000">
                <a:latin typeface="Times New Roman" pitchFamily="18" charset="0"/>
              </a:rPr>
              <a:t>Подумайте, какие </a:t>
            </a:r>
            <a:r>
              <a:rPr lang="ru-RU" sz="2000" u="sng">
                <a:latin typeface="Times New Roman" pitchFamily="18" charset="0"/>
              </a:rPr>
              <a:t>микровыводы</a:t>
            </a:r>
            <a:r>
              <a:rPr lang="ru-RU" sz="2000">
                <a:latin typeface="Times New Roman" pitchFamily="18" charset="0"/>
              </a:rPr>
              <a:t> (пояснения) </a:t>
            </a:r>
          </a:p>
          <a:p>
            <a:pPr algn="ctr"/>
            <a:r>
              <a:rPr lang="ru-RU" sz="2000">
                <a:latin typeface="Times New Roman" pitchFamily="18" charset="0"/>
              </a:rPr>
              <a:t>можно сделать к каждому из примеров</a:t>
            </a:r>
          </a:p>
        </p:txBody>
      </p:sp>
      <p:sp>
        <p:nvSpPr>
          <p:cNvPr id="152583" name="Rectangle 7"/>
          <p:cNvSpPr>
            <a:spLocks noChangeArrowheads="1"/>
          </p:cNvSpPr>
          <p:nvPr/>
        </p:nvSpPr>
        <p:spPr bwMode="auto">
          <a:xfrm>
            <a:off x="755650" y="3860800"/>
            <a:ext cx="7920038" cy="1512888"/>
          </a:xfrm>
          <a:prstGeom prst="rect">
            <a:avLst/>
          </a:prstGeom>
          <a:solidFill>
            <a:schemeClr val="accent1"/>
          </a:solidFill>
          <a:ln w="9525">
            <a:miter lim="800000"/>
            <a:headEnd/>
            <a:tailEnd/>
          </a:ln>
          <a:effectLst/>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p>
            <a:pPr algn="ctr"/>
            <a:r>
              <a:rPr lang="ru-RU" sz="2000"/>
              <a:t>Подумайте и укажите смысловую связь </a:t>
            </a:r>
          </a:p>
          <a:p>
            <a:pPr algn="ctr"/>
            <a:r>
              <a:rPr lang="ru-RU" sz="2000"/>
              <a:t>между двумя примерами-иллюстрациями </a:t>
            </a:r>
          </a:p>
          <a:p>
            <a:pPr algn="ctr"/>
            <a:r>
              <a:rPr lang="ru-RU" sz="2000"/>
              <a:t>(с целью установления смысловой связи необходимо</a:t>
            </a:r>
          </a:p>
          <a:p>
            <a:pPr algn="ctr"/>
            <a:r>
              <a:rPr lang="ru-RU" sz="2000"/>
              <a:t> сохранить </a:t>
            </a:r>
            <a:r>
              <a:rPr lang="ru-RU" sz="2000" u="sng"/>
              <a:t>логику авторского</a:t>
            </a:r>
          </a:p>
          <a:p>
            <a:pPr algn="ctr"/>
            <a:r>
              <a:rPr lang="ru-RU" sz="2000" u="sng"/>
              <a:t> размышления</a:t>
            </a:r>
            <a:r>
              <a:rPr lang="ru-RU" sz="2000"/>
              <a:t> по поднятой проблеме)</a:t>
            </a:r>
          </a:p>
        </p:txBody>
      </p:sp>
      <p:sp>
        <p:nvSpPr>
          <p:cNvPr id="152584" name="Rectangle 8"/>
          <p:cNvSpPr>
            <a:spLocks noChangeArrowheads="1"/>
          </p:cNvSpPr>
          <p:nvPr/>
        </p:nvSpPr>
        <p:spPr bwMode="auto">
          <a:xfrm>
            <a:off x="827088" y="5805488"/>
            <a:ext cx="7777162" cy="914400"/>
          </a:xfrm>
          <a:prstGeom prst="rect">
            <a:avLst/>
          </a:prstGeom>
          <a:solidFill>
            <a:schemeClr val="accent1"/>
          </a:solidFill>
          <a:ln w="9525">
            <a:miter lim="800000"/>
            <a:headEnd/>
            <a:tailEnd/>
          </a:ln>
          <a:effectLst/>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p>
            <a:pPr algn="ctr"/>
            <a:r>
              <a:rPr lang="ru-RU" sz="2000"/>
              <a:t>Включите эти примеры в текст сочинения, </a:t>
            </a:r>
          </a:p>
          <a:p>
            <a:pPr algn="ctr"/>
            <a:r>
              <a:rPr lang="ru-RU" sz="2000"/>
              <a:t>чтобы обеспечить </a:t>
            </a:r>
          </a:p>
          <a:p>
            <a:pPr algn="ctr"/>
            <a:r>
              <a:rPr lang="ru-RU" sz="2000"/>
              <a:t>движение мысли от проблемы к позиции автора</a:t>
            </a:r>
          </a:p>
        </p:txBody>
      </p:sp>
      <p:sp>
        <p:nvSpPr>
          <p:cNvPr id="152590" name="Line 14"/>
          <p:cNvSpPr>
            <a:spLocks noChangeShapeType="1"/>
          </p:cNvSpPr>
          <p:nvPr/>
        </p:nvSpPr>
        <p:spPr bwMode="auto">
          <a:xfrm>
            <a:off x="4356100" y="1125538"/>
            <a:ext cx="0" cy="360362"/>
          </a:xfrm>
          <a:prstGeom prst="line">
            <a:avLst/>
          </a:prstGeom>
          <a:noFill/>
          <a:ln w="76200">
            <a:solidFill>
              <a:schemeClr val="accent2"/>
            </a:solidFill>
            <a:round/>
            <a:headEnd/>
            <a:tailEnd type="triangle" w="med" len="med"/>
          </a:ln>
          <a:effectLst/>
        </p:spPr>
        <p:txBody>
          <a:bodyPr/>
          <a:lstStyle/>
          <a:p>
            <a:endParaRPr lang="ru-RU"/>
          </a:p>
        </p:txBody>
      </p:sp>
      <p:sp>
        <p:nvSpPr>
          <p:cNvPr id="152591" name="Line 15"/>
          <p:cNvSpPr>
            <a:spLocks noChangeShapeType="1"/>
          </p:cNvSpPr>
          <p:nvPr/>
        </p:nvSpPr>
        <p:spPr bwMode="auto">
          <a:xfrm>
            <a:off x="4356100" y="5373688"/>
            <a:ext cx="0" cy="360362"/>
          </a:xfrm>
          <a:prstGeom prst="line">
            <a:avLst/>
          </a:prstGeom>
          <a:noFill/>
          <a:ln w="76200">
            <a:solidFill>
              <a:schemeClr val="accent2"/>
            </a:solidFill>
            <a:round/>
            <a:headEnd/>
            <a:tailEnd type="triangle" w="med" len="med"/>
          </a:ln>
          <a:effectLst/>
        </p:spPr>
        <p:txBody>
          <a:bodyPr/>
          <a:lstStyle/>
          <a:p>
            <a:endParaRPr lang="ru-RU"/>
          </a:p>
        </p:txBody>
      </p:sp>
      <p:sp>
        <p:nvSpPr>
          <p:cNvPr id="152592" name="Line 16"/>
          <p:cNvSpPr>
            <a:spLocks noChangeShapeType="1"/>
          </p:cNvSpPr>
          <p:nvPr/>
        </p:nvSpPr>
        <p:spPr bwMode="auto">
          <a:xfrm>
            <a:off x="4356100" y="3429000"/>
            <a:ext cx="0" cy="360363"/>
          </a:xfrm>
          <a:prstGeom prst="line">
            <a:avLst/>
          </a:prstGeom>
          <a:noFill/>
          <a:ln w="76200">
            <a:solidFill>
              <a:schemeClr val="accent2"/>
            </a:solidFill>
            <a:round/>
            <a:headEnd/>
            <a:tailEnd type="triangle" w="med" len="med"/>
          </a:ln>
          <a:effectLst/>
        </p:spPr>
        <p:txBody>
          <a:bodyPr/>
          <a:lstStyle/>
          <a:p>
            <a:endParaRPr lang="ru-RU"/>
          </a:p>
        </p:txBody>
      </p:sp>
      <p:sp>
        <p:nvSpPr>
          <p:cNvPr id="152593" name="Line 17"/>
          <p:cNvSpPr>
            <a:spLocks noChangeShapeType="1"/>
          </p:cNvSpPr>
          <p:nvPr/>
        </p:nvSpPr>
        <p:spPr bwMode="auto">
          <a:xfrm>
            <a:off x="4356100" y="2205038"/>
            <a:ext cx="0" cy="360362"/>
          </a:xfrm>
          <a:prstGeom prst="line">
            <a:avLst/>
          </a:prstGeom>
          <a:noFill/>
          <a:ln w="76200">
            <a:solidFill>
              <a:schemeClr val="accent2"/>
            </a:solidFill>
            <a:round/>
            <a:headEnd/>
            <a:tailEnd type="triangle" w="med" len="med"/>
          </a:ln>
          <a:effectLst/>
        </p:spPr>
        <p:txBody>
          <a:bodyPr/>
          <a:lstStyle/>
          <a:p>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9747" name="Rectangle 3"/>
          <p:cNvSpPr>
            <a:spLocks noGrp="1" noChangeArrowheads="1"/>
          </p:cNvSpPr>
          <p:nvPr>
            <p:ph type="body" idx="1"/>
          </p:nvPr>
        </p:nvSpPr>
        <p:spPr>
          <a:xfrm>
            <a:off x="323850" y="981075"/>
            <a:ext cx="8424863" cy="5688013"/>
          </a:xfrm>
        </p:spPr>
        <p:txBody>
          <a:bodyPr/>
          <a:lstStyle/>
          <a:p>
            <a:pPr algn="ctr">
              <a:lnSpc>
                <a:spcPct val="80000"/>
              </a:lnSpc>
              <a:buFont typeface="Wingdings" pitchFamily="2" charset="2"/>
              <a:buNone/>
            </a:pPr>
            <a:r>
              <a:rPr lang="ru-RU" sz="2000" b="1">
                <a:solidFill>
                  <a:schemeClr val="accent2"/>
                </a:solidFill>
                <a:latin typeface="Times New Roman" pitchFamily="18" charset="0"/>
              </a:rPr>
              <a:t>Типовые конструкции</a:t>
            </a:r>
            <a:r>
              <a:rPr lang="ru-RU" sz="2000" b="1">
                <a:latin typeface="Times New Roman" pitchFamily="18" charset="0"/>
              </a:rPr>
              <a:t> 	</a:t>
            </a:r>
          </a:p>
          <a:p>
            <a:pPr algn="ctr">
              <a:lnSpc>
                <a:spcPct val="80000"/>
              </a:lnSpc>
              <a:buFont typeface="Wingdings" pitchFamily="2" charset="2"/>
              <a:buNone/>
            </a:pPr>
            <a:endParaRPr lang="ru-RU" sz="2000" b="1">
              <a:latin typeface="Times New Roman" pitchFamily="18" charset="0"/>
            </a:endParaRPr>
          </a:p>
          <a:p>
            <a:pPr>
              <a:lnSpc>
                <a:spcPct val="80000"/>
              </a:lnSpc>
              <a:buFont typeface="Wingdings" pitchFamily="2" charset="2"/>
              <a:buNone/>
            </a:pPr>
            <a:r>
              <a:rPr lang="ru-RU" sz="2000" b="1">
                <a:latin typeface="Times New Roman" pitchFamily="18" charset="0"/>
              </a:rPr>
              <a:t>В тексте рассказывается о том, что / как….          В центре внимания автора…	</a:t>
            </a:r>
          </a:p>
          <a:p>
            <a:pPr>
              <a:lnSpc>
                <a:spcPct val="80000"/>
              </a:lnSpc>
              <a:buFont typeface="Wingdings" pitchFamily="2" charset="2"/>
              <a:buNone/>
            </a:pPr>
            <a:r>
              <a:rPr lang="ru-RU" sz="2000" b="1">
                <a:latin typeface="Times New Roman" pitchFamily="18" charset="0"/>
              </a:rPr>
              <a:t>Автор рассказывает о случае, произошедшем…</a:t>
            </a:r>
          </a:p>
          <a:p>
            <a:pPr>
              <a:lnSpc>
                <a:spcPct val="80000"/>
              </a:lnSpc>
              <a:buFont typeface="Wingdings" pitchFamily="2" charset="2"/>
              <a:buNone/>
            </a:pPr>
            <a:r>
              <a:rPr lang="ru-RU" sz="2000" b="1">
                <a:latin typeface="Times New Roman" pitchFamily="18" charset="0"/>
              </a:rPr>
              <a:t>Автор говорит о том, что… </a:t>
            </a:r>
          </a:p>
          <a:p>
            <a:pPr>
              <a:lnSpc>
                <a:spcPct val="80000"/>
              </a:lnSpc>
              <a:buFont typeface="Wingdings" pitchFamily="2" charset="2"/>
              <a:buNone/>
            </a:pPr>
            <a:r>
              <a:rPr lang="ru-RU" sz="2000" b="1">
                <a:latin typeface="Times New Roman" pitchFamily="18" charset="0"/>
              </a:rPr>
              <a:t>Автор обращает внимание на…	</a:t>
            </a:r>
          </a:p>
          <a:p>
            <a:pPr>
              <a:lnSpc>
                <a:spcPct val="80000"/>
              </a:lnSpc>
              <a:buFont typeface="Wingdings" pitchFamily="2" charset="2"/>
              <a:buNone/>
            </a:pPr>
            <a:r>
              <a:rPr lang="ru-RU" sz="2000" b="1">
                <a:latin typeface="Times New Roman" pitchFamily="18" charset="0"/>
              </a:rPr>
              <a:t>Автор особо подчёркивает, что…	</a:t>
            </a:r>
          </a:p>
          <a:p>
            <a:pPr>
              <a:lnSpc>
                <a:spcPct val="80000"/>
              </a:lnSpc>
              <a:buFont typeface="Wingdings" pitchFamily="2" charset="2"/>
              <a:buNone/>
            </a:pPr>
            <a:r>
              <a:rPr lang="ru-RU" sz="2000" b="1">
                <a:latin typeface="Times New Roman" pitchFamily="18" charset="0"/>
              </a:rPr>
              <a:t>Автор отвергает (осуждает, иронизирует, одобряет, поддерживает) …	</a:t>
            </a:r>
          </a:p>
          <a:p>
            <a:pPr>
              <a:lnSpc>
                <a:spcPct val="80000"/>
              </a:lnSpc>
              <a:buFont typeface="Wingdings" pitchFamily="2" charset="2"/>
              <a:buNone/>
            </a:pPr>
            <a:r>
              <a:rPr lang="ru-RU" sz="2000" b="1">
                <a:latin typeface="Times New Roman" pitchFamily="18" charset="0"/>
              </a:rPr>
              <a:t>Автор обращает особое внимание на …	</a:t>
            </a:r>
          </a:p>
          <a:p>
            <a:pPr>
              <a:lnSpc>
                <a:spcPct val="80000"/>
              </a:lnSpc>
              <a:buFont typeface="Wingdings" pitchFamily="2" charset="2"/>
              <a:buNone/>
            </a:pPr>
            <a:r>
              <a:rPr lang="ru-RU" sz="2000" b="1">
                <a:latin typeface="Times New Roman" pitchFamily="18" charset="0"/>
              </a:rPr>
              <a:t>Следует обратить внимание на мысль о том, что…</a:t>
            </a:r>
          </a:p>
          <a:p>
            <a:pPr>
              <a:lnSpc>
                <a:spcPct val="80000"/>
              </a:lnSpc>
              <a:buFont typeface="Wingdings" pitchFamily="2" charset="2"/>
              <a:buNone/>
            </a:pPr>
            <a:r>
              <a:rPr lang="ru-RU" sz="2000" b="1">
                <a:latin typeface="Times New Roman" pitchFamily="18" charset="0"/>
              </a:rPr>
              <a:t>Заслуживает внимания высказывание…	</a:t>
            </a:r>
          </a:p>
          <a:p>
            <a:pPr>
              <a:lnSpc>
                <a:spcPct val="80000"/>
              </a:lnSpc>
              <a:buFont typeface="Wingdings" pitchFamily="2" charset="2"/>
              <a:buNone/>
            </a:pPr>
            <a:r>
              <a:rPr lang="ru-RU" sz="2000" b="1">
                <a:latin typeface="Times New Roman" pitchFamily="18" charset="0"/>
              </a:rPr>
              <a:t>Автор не случайно использует слово (слова) …   упоминает (кого? Что?   С какой целью?) 	</a:t>
            </a:r>
          </a:p>
          <a:p>
            <a:pPr>
              <a:lnSpc>
                <a:spcPct val="80000"/>
              </a:lnSpc>
              <a:buFont typeface="Wingdings" pitchFamily="2" charset="2"/>
              <a:buNone/>
            </a:pPr>
            <a:r>
              <a:rPr lang="ru-RU" sz="2000" b="1">
                <a:latin typeface="Times New Roman" pitchFamily="18" charset="0"/>
              </a:rPr>
              <a:t>Автора волнует (тревожит)…</a:t>
            </a:r>
          </a:p>
          <a:p>
            <a:pPr>
              <a:lnSpc>
                <a:spcPct val="80000"/>
              </a:lnSpc>
              <a:buFont typeface="Wingdings" pitchFamily="2" charset="2"/>
              <a:buNone/>
            </a:pPr>
            <a:r>
              <a:rPr lang="ru-RU" sz="1700" b="1"/>
              <a:t>	</a:t>
            </a:r>
          </a:p>
        </p:txBody>
      </p:sp>
      <p:sp>
        <p:nvSpPr>
          <p:cNvPr id="159748" name="Rectangle 4"/>
          <p:cNvSpPr>
            <a:spLocks noChangeArrowheads="1"/>
          </p:cNvSpPr>
          <p:nvPr/>
        </p:nvSpPr>
        <p:spPr bwMode="auto">
          <a:xfrm>
            <a:off x="1908175" y="260350"/>
            <a:ext cx="5961063" cy="457200"/>
          </a:xfrm>
          <a:prstGeom prst="rect">
            <a:avLst/>
          </a:prstGeom>
          <a:noFill/>
          <a:ln w="9525">
            <a:noFill/>
            <a:miter lim="800000"/>
            <a:headEnd/>
            <a:tailEnd/>
          </a:ln>
          <a:effectLst/>
        </p:spPr>
        <p:txBody>
          <a:bodyPr wrap="none">
            <a:spAutoFit/>
          </a:bodyPr>
          <a:lstStyle/>
          <a:p>
            <a:r>
              <a:rPr lang="ru-RU" sz="2400"/>
              <a:t>КОММЕНТАРИЙ ИСХОДНОГО ТЕКСТА</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Профиль">
  <a:themeElements>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Профиль">
      <a:majorFont>
        <a:latin typeface="Verdana"/>
        <a:ea typeface=""/>
        <a:cs typeface="Arial"/>
      </a:majorFont>
      <a:minorFont>
        <a:latin typeface="Verdan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Профиль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Профиль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Профиль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Профиль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Профиль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Профиль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Профиль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Профиль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Profile</Template>
  <TotalTime>281</TotalTime>
  <Words>1623</Words>
  <Application>Microsoft Office PowerPoint</Application>
  <PresentationFormat>Экран (4:3)</PresentationFormat>
  <Paragraphs>118</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Verdana</vt:lpstr>
      <vt:lpstr>Times New Roman</vt:lpstr>
      <vt:lpstr>Wingdings</vt:lpstr>
      <vt:lpstr>Профиль</vt:lpstr>
      <vt:lpstr>   Вебинар  Актуальные вопросы содержания КИМ ЕГЭ 2019 по русскому языку.  Изменения в оценивании.</vt:lpstr>
      <vt:lpstr>  Документы, определяющие содержание КИМ  ЕГЭ по русскому языку</vt:lpstr>
      <vt:lpstr>Документы, определяющие содержание и структуру КИМ </vt:lpstr>
      <vt:lpstr>Изменения в КИМ ЕГЭ 2019 года по сравнению с 2018 годом</vt:lpstr>
      <vt:lpstr>Распределение заданий экзаменационной работы по основным содержательным разделам курса русского языка</vt:lpstr>
      <vt:lpstr>Слайд 6</vt:lpstr>
      <vt:lpstr>ПРИМЕРНЫЙ ПЛАН СОЧИНЕНИЯ</vt:lpstr>
      <vt:lpstr>Слайд 8</vt:lpstr>
      <vt:lpstr>Слайд 9</vt:lpstr>
      <vt:lpstr>Слайд 10</vt:lpstr>
      <vt:lpstr>Слайд 11</vt:lpstr>
      <vt:lpstr>Слайд 12</vt:lpstr>
      <vt:lpstr>Вариант 2</vt:lpstr>
      <vt:lpstr>Слайд 14</vt:lpstr>
      <vt:lpstr>Вариант 1</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Вебинар   Актуальные вопросы содержания КИМов ЕГЭ 2019 по русскому языку.  Изменения в оценивании.</dc:title>
  <dc:creator>S</dc:creator>
  <cp:lastModifiedBy>Dimka</cp:lastModifiedBy>
  <cp:revision>17</cp:revision>
  <dcterms:created xsi:type="dcterms:W3CDTF">2019-01-28T08:20:35Z</dcterms:created>
  <dcterms:modified xsi:type="dcterms:W3CDTF">2019-02-26T12:32:21Z</dcterms:modified>
</cp:coreProperties>
</file>