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3651" r:id="rId3"/>
    <p:sldMasterId id="2147484092" r:id="rId4"/>
  </p:sldMasterIdLst>
  <p:notesMasterIdLst>
    <p:notesMasterId r:id="rId23"/>
  </p:notesMasterIdLst>
  <p:handoutMasterIdLst>
    <p:handoutMasterId r:id="rId24"/>
  </p:handoutMasterIdLst>
  <p:sldIdLst>
    <p:sldId id="298" r:id="rId5"/>
    <p:sldId id="299" r:id="rId6"/>
    <p:sldId id="300" r:id="rId7"/>
    <p:sldId id="321" r:id="rId8"/>
    <p:sldId id="311" r:id="rId9"/>
    <p:sldId id="325" r:id="rId10"/>
    <p:sldId id="326" r:id="rId11"/>
    <p:sldId id="314" r:id="rId12"/>
    <p:sldId id="315" r:id="rId13"/>
    <p:sldId id="306" r:id="rId14"/>
    <p:sldId id="327" r:id="rId15"/>
    <p:sldId id="316" r:id="rId16"/>
    <p:sldId id="328" r:id="rId17"/>
    <p:sldId id="285" r:id="rId18"/>
    <p:sldId id="310" r:id="rId19"/>
    <p:sldId id="284" r:id="rId20"/>
    <p:sldId id="323" r:id="rId21"/>
    <p:sldId id="296" r:id="rId22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66"/>
    <a:srgbClr val="0099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373A3B4-27F8-47A5-8728-9E1DC9B7B84C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6AD96E0-EDB1-4B0C-BDB3-FCA7E5F4B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2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AEA823-EEDD-4AC1-AD62-FBDCF1F77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9558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FE4CCA-69FD-4903-BAA4-F52AB24548C5}" type="slidenum">
              <a:rPr lang="ru-RU" altLang="en-US" smtClean="0">
                <a:latin typeface="Times New Roman" pitchFamily="18" charset="0"/>
              </a:rPr>
              <a:pPr/>
              <a:t>8</a:t>
            </a:fld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90F313-0574-42AD-BD51-9CD5F315F0B4}" type="slidenum">
              <a:rPr lang="ru-RU" altLang="en-US" smtClean="0">
                <a:latin typeface="Times New Roman" pitchFamily="18" charset="0"/>
              </a:rPr>
              <a:pPr/>
              <a:t>12</a:t>
            </a:fld>
            <a:endParaRPr lang="ru-RU" altLang="en-US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BF8BC-EAE6-4C85-8F41-F508206A33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630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B4E81-9367-4342-B573-9A86413CD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63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237D8-EF07-4F92-B718-6BAF8D2878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425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0401-EBB0-4349-9E9E-477739A604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134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F3EC0-9667-4B00-906D-55E27D39BE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93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9710-5E1F-4D15-9910-417D5376D4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38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6669-5DF4-4FF0-9995-982A0970E4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8347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91FC5-ECA2-4B74-9D62-863BDAE936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390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609F-F186-459A-80BC-42056BEBAF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13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E3739-6ABE-44D6-92A0-06D0FE9439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70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A4CB8-C0B3-4BEC-8EBD-5AB38296B6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226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5A196-FF46-47F3-9FA7-CF41E5A428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029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66A3-C546-4E57-A489-28600713A9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934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1E79E-201A-458A-8057-42FF5CF118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9144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892B-9591-4753-890E-289745188F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8176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714C-ABF8-44CE-865C-6AEB5285A22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5947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C954-DFF9-4B74-9B1B-218910C1372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875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21D5-BC60-4A9C-99DC-DB52BDAF2FA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1006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0ABD-0A9E-4146-BDA7-4BABDA0A24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836184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D8211-55CE-4815-9DFC-FE901F4393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8672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D33F-3EEC-404C-A99E-A0B25A0B1B6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4101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B92E-98B3-4ED2-9E6C-8CA8F89F89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619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62EF7-694E-4F51-A47D-3C130DEC46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615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BDC7A-CF49-47DB-8C9E-995C45CF6C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343517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F51AE-9693-4D33-8FA2-52FC04FDB3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13527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1E3DD-7E28-4348-A6E4-3829F66EC5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8909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96F4-95C3-4973-9691-1742DEC34A5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189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К. Поляков, 2010                                                                                                             </a:t>
            </a:r>
            <a:r>
              <a:rPr lang="en-US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rgbClr val="FFFFFF">
                  <a:lumMod val="50000"/>
                </a:srgbClr>
              </a:solidFill>
              <a:cs typeface="Arial" pitchFamily="34" charset="0"/>
              <a:sym typeface="Symbo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CD15AD-36CC-4798-8545-7F6BD6F735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98301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E873424-DC91-472D-A887-43E00175A4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1335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19AC54-0D7D-465C-BB70-6396F4612E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890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C238D3-9CD4-4C6C-A02E-591CDBCE1C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4317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842733-94DF-4C13-970F-097F77EE3A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8735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9595914-4B24-414A-987E-0AC8FFF28D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70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054F9-65F0-4C0D-B3AD-6219B75D3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1334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/>
              </a:rPr>
              <a:t>Компьютерная арифметика</a:t>
            </a: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К. Поляков, 2010                                                                                                              </a:t>
            </a:r>
            <a:r>
              <a:rPr lang="en-US" sz="1400" i="1" dirty="0">
                <a:solidFill>
                  <a:srgbClr val="FFFFFF">
                    <a:lumMod val="50000"/>
                  </a:srgb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rgbClr val="FFFFFF">
                  <a:lumMod val="50000"/>
                </a:srgbClr>
              </a:solidFill>
              <a:cs typeface="Arial" pitchFamily="34" charset="0"/>
              <a:sym typeface="Symbol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EC0999-7501-41F9-AA47-441DB9BE0F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1754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02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692935D-E50F-4A2A-B120-E98CEA9AEA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976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37ECBAB-3EB8-4C11-887A-227871AC19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07631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49302F-C392-4118-A0C7-9F864B85A0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146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2C61CC-9B94-4149-9AB8-073264C99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398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0491-6DD3-4915-BE78-5AEAA7C0B1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228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B8012-FB9D-4825-9248-85CC0D0642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6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D04B-B7F3-4051-805D-CA63EC3A6B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480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0C727-8EF0-4AE8-B5E5-6F329585B6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3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A07C-F080-49E5-AB25-7930248FB2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68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703DB9-C7C9-477F-B260-61BEBBDE7F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696" r:id="rId3"/>
    <p:sldLayoutId id="2147484697" r:id="rId4"/>
    <p:sldLayoutId id="2147484698" r:id="rId5"/>
    <p:sldLayoutId id="2147484699" r:id="rId6"/>
    <p:sldLayoutId id="2147484700" r:id="rId7"/>
    <p:sldLayoutId id="2147484701" r:id="rId8"/>
    <p:sldLayoutId id="2147484702" r:id="rId9"/>
    <p:sldLayoutId id="2147484703" r:id="rId10"/>
    <p:sldLayoutId id="2147484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CAC7364-1C29-4464-BDCF-26781AB22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CBE229E-175E-4B4D-95C3-12E2C5FD11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DA693CE-4219-4682-925E-60C70BF544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7" r:id="rId1"/>
    <p:sldLayoutId id="2147484728" r:id="rId2"/>
    <p:sldLayoutId id="2147484729" r:id="rId3"/>
    <p:sldLayoutId id="2147484730" r:id="rId4"/>
    <p:sldLayoutId id="2147484731" r:id="rId5"/>
    <p:sldLayoutId id="2147484732" r:id="rId6"/>
    <p:sldLayoutId id="2147484733" r:id="rId7"/>
    <p:sldLayoutId id="2147484734" r:id="rId8"/>
    <p:sldLayoutId id="2147484735" r:id="rId9"/>
    <p:sldLayoutId id="2147484736" r:id="rId10"/>
    <p:sldLayoutId id="2147484737" r:id="rId11"/>
    <p:sldLayoutId id="214748473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e.edu.ru/ru/" TargetMode="External"/><Relationship Id="rId2" Type="http://schemas.openxmlformats.org/officeDocument/2006/relationships/hyperlink" Target="http://fipi.ru/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live.mephist.ru/show/tests" TargetMode="External"/><Relationship Id="rId5" Type="http://schemas.openxmlformats.org/officeDocument/2006/relationships/hyperlink" Target="http://sait-ege-gia.ru/" TargetMode="External"/><Relationship Id="rId4" Type="http://schemas.openxmlformats.org/officeDocument/2006/relationships/hyperlink" Target="http://www.ctege.info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0" y="127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Аспекты ЕГЭ-2019 года по предмету</a:t>
            </a:r>
          </a:p>
          <a:p>
            <a:pPr algn="ctr" eaLnBrk="1" hangingPunct="1"/>
            <a:r>
              <a:rPr kumimoji="1"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Информатика и информационно-коммуникационные технологии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0" y="525145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							Подготовил </a:t>
            </a:r>
          </a:p>
          <a:p>
            <a:pPr algn="ctr" eaLnBrk="1" hangingPunct="1"/>
            <a:r>
              <a:rPr kumimoji="1" lang="ru-RU" altLang="ru-RU" sz="28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О.В. Моисеев</a:t>
            </a:r>
          </a:p>
          <a:p>
            <a:pPr algn="ctr" eaLnBrk="1" hangingPunct="1"/>
            <a:endParaRPr kumimoji="1" lang="ru-RU" altLang="ru-RU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8676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71613"/>
            <a:ext cx="41751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Рисунок 7" descr="pcbo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868863"/>
            <a:ext cx="18192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765175"/>
          <a:ext cx="9001125" cy="1909763"/>
        </p:xfrm>
        <a:graphic>
          <a:graphicData uri="http://schemas.openxmlformats.org/drawingml/2006/table">
            <a:tbl>
              <a:tblPr/>
              <a:tblGrid>
                <a:gridCol w="1323975"/>
                <a:gridCol w="2720975"/>
                <a:gridCol w="1323975"/>
                <a:gridCol w="1270000"/>
                <a:gridCol w="1271588"/>
                <a:gridCol w="1090612"/>
              </a:tblGrid>
              <a:tr h="3317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задания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Тема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Процент выполнения задания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2015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2016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2017 г.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2018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Логика и алгоритмы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Программирование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55,1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Логика и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Программирование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22,4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6" name="Прямоугольник 5"/>
          <p:cNvSpPr>
            <a:spLocks noChangeArrowheads="1"/>
          </p:cNvSpPr>
          <p:nvPr/>
        </p:nvSpPr>
        <p:spPr bwMode="auto">
          <a:xfrm>
            <a:off x="34925" y="115888"/>
            <a:ext cx="9109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Средний процент выполнения заданий второй части</a:t>
            </a:r>
            <a:endParaRPr lang="ru-RU" altLang="ru-RU" sz="2400" b="1">
              <a:solidFill>
                <a:srgbClr val="0000FF"/>
              </a:solidFill>
            </a:endParaRPr>
          </a:p>
        </p:txBody>
      </p:sp>
      <p:pic>
        <p:nvPicPr>
          <p:cNvPr id="37937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3486150"/>
            <a:ext cx="84597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938" name="Прямоугольник 5"/>
          <p:cNvSpPr>
            <a:spLocks noChangeArrowheads="1"/>
          </p:cNvSpPr>
          <p:nvPr/>
        </p:nvSpPr>
        <p:spPr bwMode="auto">
          <a:xfrm>
            <a:off x="174625" y="2679700"/>
            <a:ext cx="9109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Результаты выполнения заданий ЕГЭ по разным тематическим блокам (Российская Федерация)</a:t>
            </a:r>
            <a:endParaRPr lang="ru-RU" altLang="ru-RU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0" y="333375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Запишите число, которое будет напечатано в результате выполнения следующей программы. Для Вашего удобства программа представлена на пяти языках программирования.</a:t>
            </a:r>
          </a:p>
        </p:txBody>
      </p:sp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14288" y="15875"/>
            <a:ext cx="9129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 № 8 Базовый уровень. Формальное исполнение алгоритма </a:t>
            </a:r>
            <a:endParaRPr lang="ru-RU" altLang="ru-RU" sz="2000"/>
          </a:p>
        </p:txBody>
      </p:sp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2514600" y="21256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38917" name="Прямоугольник 5"/>
          <p:cNvSpPr>
            <a:spLocks noChangeArrowheads="1"/>
          </p:cNvSpPr>
          <p:nvPr/>
        </p:nvSpPr>
        <p:spPr bwMode="auto">
          <a:xfrm>
            <a:off x="4932363" y="1700213"/>
            <a:ext cx="3887787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Цикл while выполняется до тех пор, пока истинно условие 400 &lt; s</a:t>
            </a:r>
            <a:r>
              <a:rPr lang="ru-RU" altLang="ru-RU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, т. е. переменная s определяет, сколько раз выполнится цикл.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Заметим, что 25 · 25 = 625, а 20 · 20 = 400. Значит, после пятого входа в цикл значение s станет равным 400, и условие 400 &lt; 400 окажется невыполненным. Следовательно, исходное нулевое значение n будет в ходе выполнения программы увеличено на 3 пять раз и достигнет значения 15.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Ответ 15.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2514600" y="21256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2514600" y="212566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pic>
        <p:nvPicPr>
          <p:cNvPr id="38920" name="Picture 5" descr="C:\Users\Олег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77" b="2493"/>
          <a:stretch>
            <a:fillRect/>
          </a:stretch>
        </p:blipFill>
        <p:spPr bwMode="auto">
          <a:xfrm>
            <a:off x="320675" y="1250950"/>
            <a:ext cx="4467225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107950" y="517525"/>
            <a:ext cx="8928100" cy="593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Задание, проверяющее умение определять объем памяти, необходимый для хранения графической информации. Процент выполнения – 37,4. </a:t>
            </a:r>
          </a:p>
          <a:p>
            <a:r>
              <a:rPr lang="ru-RU" altLang="ru-RU" i="1">
                <a:solidFill>
                  <a:srgbClr val="000000"/>
                </a:solidFill>
                <a:latin typeface="Times New Roman" pitchFamily="18" charset="0"/>
              </a:rPr>
              <a:t>Автоматическая камера производит растровые изображения размером 800×900 пикселей. Для кодирования цвета каждого пикселя используется одинаковое количество бит, коды пикселей записываются в файл один за другим без промежутков. Объём файла с изображением не может превышать 920 Кбайт без учёта размера заголовка файла. Какое максимальное количество цветов можно использовать в палитре? 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altLang="ru-RU" i="1">
                <a:solidFill>
                  <a:srgbClr val="000000"/>
                </a:solidFill>
                <a:latin typeface="Times New Roman" pitchFamily="18" charset="0"/>
              </a:rPr>
              <a:t>Ответ: 1024. </a:t>
            </a:r>
          </a:p>
          <a:p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Посчитаем сколько всего пикселей содержит наше изображение. Для этого умножим 800 на 900 и получим 720000 пикселей. По условию максимальный объем файла 920 Кбайт. Определим сколько памяти приходится на 1 пиксель. Для этого объем файла разделим на количество пикселей. Но перед этим переведем килобайты в биты. Для этого умножим </a:t>
            </a: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920 на 1024 и затем на 8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920Кбайт = 942080000 байт = 7 536 640 000 бит.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Теперь делим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7 536 640 000 бит / 720000 пикселей = 10,4 бита</a:t>
            </a:r>
          </a:p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Получилось дробное число, которое мы округляем в меньшую сторону. </a:t>
            </a: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Всегда в меньшую сторону! Даже если бы у нас получилось 10,99 бита мы округляем до 10! Это важно.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Иначе, если мы округлим до 11 у нас не хватит памяти.</a:t>
            </a:r>
          </a:p>
          <a:p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0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1024 цвета.</a:t>
            </a:r>
          </a:p>
        </p:txBody>
      </p:sp>
      <p:sp>
        <p:nvSpPr>
          <p:cNvPr id="39939" name="Прямоугольник 3"/>
          <p:cNvSpPr>
            <a:spLocks noChangeArrowheads="1"/>
          </p:cNvSpPr>
          <p:nvPr/>
        </p:nvSpPr>
        <p:spPr bwMode="auto">
          <a:xfrm>
            <a:off x="0" y="115888"/>
            <a:ext cx="91440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 № 9 Базовый уровень. Разрешение печатного изображения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107950" y="620713"/>
            <a:ext cx="43926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Все 5-буквенные слова, составленные из букв В, Е, К, Н, О, записаны в алфавитном порядке и пронумерованы. Вот начало списка: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1. ВВВВВ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2. ВВВВЕ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3. ВВВВК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4. ВВВВН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5. ВВВВО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6. ВВВЕВ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Под каким номером стоит первое из слов, которое начинается с буквы О?</a:t>
            </a:r>
            <a:endParaRPr lang="ru-RU" altLang="ru-RU"/>
          </a:p>
        </p:txBody>
      </p:sp>
      <p:sp>
        <p:nvSpPr>
          <p:cNvPr id="40963" name="Прямоугольник 3"/>
          <p:cNvSpPr>
            <a:spLocks noChangeArrowheads="1"/>
          </p:cNvSpPr>
          <p:nvPr/>
        </p:nvSpPr>
        <p:spPr bwMode="auto">
          <a:xfrm>
            <a:off x="0" y="115888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 № 10 Базовый уровень. Знание о методах измерения количества информации </a:t>
            </a:r>
            <a:endParaRPr lang="ru-RU" altLang="ru-RU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4572000" y="517525"/>
            <a:ext cx="4572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Заменим буквы В, Е, К, Н, О на 0, 1, 2, 3, 4 соответственно (для них порядок очевиден — по возрастанию).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Выпишем начало списка, заменив буквы на цифры: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1. 00000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2. 00001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3. 00002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4. 00003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5. 00004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6. 00010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Полученная запись есть числа, записанные в пятеричной системе счисления в порядке возрастания. Первое слово, начинающееся с "О" — 40000 переведём его в десятичную: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 4 · 5</a:t>
            </a:r>
            <a:r>
              <a:rPr lang="ru-RU" altLang="ru-RU" baseline="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 + 0 · 5</a:t>
            </a:r>
            <a:r>
              <a:rPr lang="ru-RU" altLang="ru-RU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 + 0 · 5</a:t>
            </a:r>
            <a:r>
              <a:rPr lang="ru-RU" altLang="ru-RU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 + 0 · 5</a:t>
            </a:r>
            <a:r>
              <a:rPr lang="ru-RU" altLang="ru-RU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 = 2500.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 Не забудем о том, что есть слово номер 1, записывающееся как 0, а значит, 2500 — число, соответствующее номеру 2501.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Ответ: 2501.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0" y="333375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Процент выполнения – 35,7. </a:t>
            </a:r>
          </a:p>
        </p:txBody>
      </p:sp>
      <p:sp>
        <p:nvSpPr>
          <p:cNvPr id="41987" name="Прямоугольник 2"/>
          <p:cNvSpPr>
            <a:spLocks noChangeArrowheads="1"/>
          </p:cNvSpPr>
          <p:nvPr/>
        </p:nvSpPr>
        <p:spPr bwMode="auto">
          <a:xfrm>
            <a:off x="0" y="4763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 № 11 Базовый уровень. Умение исполнять рекурсивный алгоритм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7338"/>
            <a:ext cx="914400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2238"/>
            <a:ext cx="9144000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0" name="Прямоугольник 4"/>
          <p:cNvSpPr>
            <a:spLocks noChangeArrowheads="1"/>
          </p:cNvSpPr>
          <p:nvPr/>
        </p:nvSpPr>
        <p:spPr bwMode="auto">
          <a:xfrm>
            <a:off x="0" y="6381750"/>
            <a:ext cx="914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Ответ: 1211234.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Прямоугольник 5"/>
          <p:cNvSpPr>
            <a:spLocks noChangeArrowheads="1"/>
          </p:cNvSpPr>
          <p:nvPr/>
        </p:nvSpPr>
        <p:spPr bwMode="auto">
          <a:xfrm>
            <a:off x="0" y="633413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i="1">
                <a:latin typeface="Times New Roman" pitchFamily="18" charset="0"/>
                <a:cs typeface="Times New Roman" pitchFamily="18" charset="0"/>
              </a:rPr>
              <a:t>Запишите подряд без пробелов и разделителей все числа, которые будут напечатаны на экране при выполнении вызова F(4). Числа должны быть записаны в том же порядке, в котором они выводятся на экран. 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895E30-8498-415F-88E1-0F967795A4B0}" type="slidenum">
              <a:rPr lang="ru-RU" altLang="ru-RU" smtClean="0"/>
              <a:pPr/>
              <a:t>15</a:t>
            </a:fld>
            <a:endParaRPr lang="ru-RU" altLang="ru-RU" smtClean="0"/>
          </a:p>
        </p:txBody>
      </p:sp>
      <p:sp>
        <p:nvSpPr>
          <p:cNvPr id="43011" name="Прямоугольник 3"/>
          <p:cNvSpPr>
            <a:spLocks noChangeArrowheads="1"/>
          </p:cNvSpPr>
          <p:nvPr/>
        </p:nvSpPr>
        <p:spPr bwMode="auto">
          <a:xfrm>
            <a:off x="0" y="476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Задание № 12 Базовый уровень. Знание базовых принципов организации и адресации компьютерных сетей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Прямоугольник 2"/>
          <p:cNvSpPr>
            <a:spLocks noChangeArrowheads="1"/>
          </p:cNvSpPr>
          <p:nvPr/>
        </p:nvSpPr>
        <p:spPr bwMode="auto">
          <a:xfrm>
            <a:off x="-4763" y="682625"/>
            <a:ext cx="303530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Процент выполнения – 46,9. 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052513"/>
            <a:ext cx="9144000" cy="395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C:\Users\Олег\Desktop\Снимок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" t="5548" r="43184" b="4903"/>
          <a:stretch>
            <a:fillRect/>
          </a:stretch>
        </p:blipFill>
        <p:spPr bwMode="auto">
          <a:xfrm>
            <a:off x="468313" y="769938"/>
            <a:ext cx="57499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 descr="C:\Users\Олег\Desktop\Снимок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8" t="5548" r="5139" b="4903"/>
          <a:stretch>
            <a:fillRect/>
          </a:stretch>
        </p:blipFill>
        <p:spPr bwMode="auto">
          <a:xfrm>
            <a:off x="6156325" y="769938"/>
            <a:ext cx="2519363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2"/>
          <p:cNvSpPr>
            <a:spLocks noChangeArrowheads="1"/>
          </p:cNvSpPr>
          <p:nvPr/>
        </p:nvSpPr>
        <p:spPr bwMode="auto">
          <a:xfrm>
            <a:off x="449263" y="1484313"/>
            <a:ext cx="82454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>
                <a:latin typeface="Times New Roman" pitchFamily="18" charset="0"/>
                <a:cs typeface="Times New Roman" pitchFamily="18" charset="0"/>
                <a:hlinkClick r:id="rId2"/>
              </a:rPr>
              <a:t>http://fipi.ru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3600">
                <a:latin typeface="Times New Roman" pitchFamily="18" charset="0"/>
                <a:cs typeface="Times New Roman" pitchFamily="18" charset="0"/>
                <a:hlinkClick r:id="rId3"/>
              </a:rPr>
              <a:t>http://www.ege.edu.ru/ru/</a:t>
            </a:r>
            <a:r>
              <a:rPr lang="ru-RU" altLang="ru-RU" sz="3600">
                <a:latin typeface="Times New Roman" pitchFamily="18" charset="0"/>
                <a:cs typeface="Times New Roman" pitchFamily="18" charset="0"/>
              </a:rPr>
              <a:t> https://ege.sdamgia.ru https://ege.yandex.ru/ege https://vk.com/webinarum https:</a:t>
            </a:r>
            <a:r>
              <a:rPr lang="ru-RU" altLang="ru-RU" sz="3600">
                <a:latin typeface="Times New Roman" pitchFamily="18" charset="0"/>
                <a:cs typeface="Times New Roman" pitchFamily="18" charset="0"/>
                <a:hlinkClick r:id="rId4"/>
              </a:rPr>
              <a:t>//www.ctege.info</a:t>
            </a:r>
            <a:r>
              <a:rPr lang="ru-RU" altLang="ru-RU" sz="3600">
                <a:latin typeface="Times New Roman" pitchFamily="18" charset="0"/>
                <a:cs typeface="Times New Roman" pitchFamily="18" charset="0"/>
                <a:hlinkClick r:id="rId5"/>
              </a:rPr>
              <a:t> http://sait-ege-gia.ru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3600">
                <a:latin typeface="Times New Roman" pitchFamily="18" charset="0"/>
                <a:cs typeface="Times New Roman" pitchFamily="18" charset="0"/>
                <a:hlinkClick r:id="rId6"/>
              </a:rPr>
              <a:t>http://live.mephist.ru/show/tests</a:t>
            </a:r>
            <a:endParaRPr lang="ru-RU" alt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Прямоугольник 4"/>
          <p:cNvSpPr>
            <a:spLocks noChangeArrowheads="1"/>
          </p:cNvSpPr>
          <p:nvPr/>
        </p:nvSpPr>
        <p:spPr bwMode="auto">
          <a:xfrm>
            <a:off x="0" y="4048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Образовательный ресурс</a:t>
            </a:r>
            <a:endParaRPr lang="ru-RU" altLang="ru-RU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2863" y="14843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kumimoji="1" lang="ru-RU" altLang="ru-RU" sz="4000" b="1">
                <a:solidFill>
                  <a:srgbClr val="0000FF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46083" name="Прямоугольник 2"/>
          <p:cNvSpPr>
            <a:spLocks noChangeArrowheads="1"/>
          </p:cNvSpPr>
          <p:nvPr/>
        </p:nvSpPr>
        <p:spPr bwMode="auto">
          <a:xfrm>
            <a:off x="1781175" y="2781300"/>
            <a:ext cx="617378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3738"/>
              </a:lnSpc>
            </a:pPr>
            <a:r>
              <a:rPr lang="ru-RU" alt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Успехов,</a:t>
            </a:r>
            <a:endParaRPr lang="ru-RU" altLang="ru-RU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800"/>
              </a:lnSpc>
              <a:spcBef>
                <a:spcPts val="38"/>
              </a:spcBef>
            </a:pPr>
            <a:r>
              <a:rPr lang="ru-RU" altLang="ru-RU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19000"/>
              </a:lnSpc>
            </a:pPr>
            <a:r>
              <a:rPr lang="ru-RU" alt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удачи, </a:t>
            </a:r>
          </a:p>
          <a:p>
            <a:pPr>
              <a:lnSpc>
                <a:spcPct val="119000"/>
              </a:lnSpc>
            </a:pPr>
            <a:r>
              <a:rPr lang="ru-RU" alt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благополучия!</a:t>
            </a:r>
            <a:endParaRPr lang="ru-RU" altLang="ru-RU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DDE895-E6DA-45C6-8D22-7926D50F3A6A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5464175" y="4587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15875"/>
            <a:ext cx="9144000" cy="1863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alt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ДОКУМЕНТЫ, определяющие ЕГЭ по Информатике и ИКТ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Российской Федерации «Об образовании» № 273 ФЗ последняя редакция с изменениями 2018 год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ГИА выпускников в 2019 году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ООО (Федеральный компонент государственного стандарта общего образования, полного среднего образования)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 (Сайт ФИПИ, ОРЦОКО)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4925" y="2349500"/>
          <a:ext cx="9001125" cy="4486656"/>
        </p:xfrm>
        <a:graphic>
          <a:graphicData uri="http://schemas.openxmlformats.org/drawingml/2006/table">
            <a:tbl>
              <a:tblPr/>
              <a:tblGrid>
                <a:gridCol w="6265863"/>
                <a:gridCol w="2735262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учебного пособия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Примерный процент ОО, в которых использовалось учебное пособие</a:t>
                      </a: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(11 класс). Угринович Н.Д., 2008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3,49 %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11. Макарова, 2010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Угринович Н.Д., 2008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1,80 %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11 класс. Угринович Н.Д., 2010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13,99 %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(базовый и профильный уровни)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1,22 %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Базовый уровень. Угринович Н.Д., 2011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3,47 %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Базовый уровень. Семакин И.Г., 2012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1,60 %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Базовый уровень. Семакин И.Г., </a:t>
                      </a:r>
                      <a:b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Хеннер Е.К., 2013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14,86 %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Базовый уровень: практикум. Семакин И.Г., Хеннер Е.К., Шеина Т.Ю., 2012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ИКТ. Базовый уровень: учебник для 10-11 классов. Семакин И.Г., 2009 г.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7,37 %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4168" marR="6416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0" name="Rectangle 21"/>
          <p:cNvSpPr>
            <a:spLocks noChangeArrowheads="1"/>
          </p:cNvSpPr>
          <p:nvPr/>
        </p:nvSpPr>
        <p:spPr bwMode="auto">
          <a:xfrm>
            <a:off x="0" y="19891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УМК по информатике и ИКТ, которые использовались в ОО в 2017-2018 г.</a:t>
            </a:r>
            <a:endParaRPr lang="ru-RU" altLang="ru-RU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92ED53-6B91-4BD3-AFE8-CE07DFF71CF6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34925" y="333375"/>
            <a:ext cx="9109075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Содержание КИМ 2019 года</a:t>
            </a:r>
          </a:p>
          <a:p>
            <a:pPr algn="ctr" eaLnBrk="1" hangingPunct="1"/>
            <a:endParaRPr lang="ru-RU" altLang="ru-RU" sz="5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Изменения структуры КИМ отсутствуют. Темы и уровень сложности заданий остались прежними. Некорректных формулировок заданий не выявлено.</a:t>
            </a:r>
          </a:p>
          <a:p>
            <a:pPr algn="ctr" eaLnBrk="1" hangingPunct="1"/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 варианты выполнения заданий трактуются однозначно, если точно использовать методические указания к КИМ.</a:t>
            </a:r>
          </a:p>
          <a:p>
            <a:pPr eaLnBrk="1" hangingPunct="1"/>
            <a:endParaRPr lang="ru-RU" alt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169863" y="4437063"/>
            <a:ext cx="8640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3600" b="1">
                <a:latin typeface="Times New Roman" pitchFamily="18" charset="0"/>
              </a:rPr>
              <a:t> </a:t>
            </a:r>
          </a:p>
        </p:txBody>
      </p: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-82550" y="3098800"/>
            <a:ext cx="91440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задании 25 убрана возможность</a:t>
            </a:r>
            <a:endParaRPr lang="ru-RU" altLang="ru-RU" sz="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написания алгоритма на естественном языке.</a:t>
            </a:r>
            <a:endParaRPr lang="ru-RU" altLang="ru-RU" sz="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Примеры текстов программ и их фрагментов</a:t>
            </a:r>
            <a:endParaRPr lang="ru-RU" altLang="ru-RU" sz="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условиях заданий 8, 11, 19, 20, 21, 24, 25 </a:t>
            </a:r>
          </a:p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языке Си заменены на примеры на языке С++.</a:t>
            </a:r>
          </a:p>
          <a:p>
            <a:pPr algn="ctr"/>
            <a: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46175"/>
            <a:ext cx="89011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19"/>
          <p:cNvSpPr>
            <a:spLocks noChangeArrowheads="1"/>
          </p:cNvSpPr>
          <p:nvPr/>
        </p:nvSpPr>
        <p:spPr bwMode="auto">
          <a:xfrm>
            <a:off x="0" y="-3175"/>
            <a:ext cx="91090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175"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81600" algn="l"/>
                <a:tab pos="5562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Распределение заданий экзаменационной работы по содержательным разделам курса информатики и ИКТ и система оценивания</a:t>
            </a:r>
            <a:r>
              <a:rPr lang="ru-RU" altLang="ru-RU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-36513" y="5222875"/>
            <a:ext cx="9288463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3" indent="788988"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0" algn="l"/>
                <a:tab pos="3035300" algn="l"/>
                <a:tab pos="3479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3000"/>
              </a:lnSpc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каждого задания части 1 оценивается в 1 балл. Максимальное количество первичных баллов, которое можно получить за выполнение заданий части 1, – </a:t>
            </a:r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23.</a:t>
            </a: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заданий части 2 оценивается от 0 до 4 баллов. Ответы на задания части 2 проверяются и оцениваются экспертами. Максимальное количество баллов, которое можно получить за выполнение заданий	части 2, – </a:t>
            </a:r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Максимальный первичный балл – </a:t>
            </a:r>
            <a:r>
              <a:rPr lang="ru-RU" altLang="ru-RU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altLang="ru-RU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BA41071D-B7A8-4C91-948A-E1B6D7EA6880}" type="slidenum">
              <a:rPr lang="ru-RU" altLang="ru-RU" sz="1400" smtClean="0"/>
              <a:pPr>
                <a:defRPr/>
              </a:pPr>
              <a:t>5</a:t>
            </a:fld>
            <a:endParaRPr lang="ru-RU" altLang="ru-RU" sz="1400" smtClean="0"/>
          </a:p>
        </p:txBody>
      </p:sp>
      <p:sp>
        <p:nvSpPr>
          <p:cNvPr id="32771" name="Прямоугольник 1"/>
          <p:cNvSpPr>
            <a:spLocks noChangeArrowheads="1"/>
          </p:cNvSpPr>
          <p:nvPr/>
        </p:nvSpPr>
        <p:spPr bwMode="auto">
          <a:xfrm>
            <a:off x="-36513" y="-26988"/>
            <a:ext cx="914400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Распределение заданий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видам проверяемых умений и способам действий</a:t>
            </a:r>
            <a:endParaRPr lang="ru-RU" altLang="ru-RU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7100"/>
            <a:ext cx="9107488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47344" tIns="241224" rIns="799848" bIns="177744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2774" name="Rectangle 33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32775" name="Rectangle 35"/>
          <p:cNvSpPr>
            <a:spLocks noChangeArrowheads="1"/>
          </p:cNvSpPr>
          <p:nvPr/>
        </p:nvSpPr>
        <p:spPr bwMode="auto">
          <a:xfrm>
            <a:off x="0" y="6002338"/>
            <a:ext cx="1841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3600">
                <a:solidFill>
                  <a:srgbClr val="000000"/>
                </a:solidFill>
                <a:cs typeface="Times New Roman" pitchFamily="18" charset="0"/>
              </a:rPr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34"/>
          <p:cNvSpPr>
            <a:spLocks noChangeArrowheads="1"/>
          </p:cNvSpPr>
          <p:nvPr/>
        </p:nvSpPr>
        <p:spPr bwMode="auto">
          <a:xfrm>
            <a:off x="0" y="11588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ХАРАКТЕРИСТИКА УЧАСТНИКОВ ЕГЭ </a:t>
            </a:r>
            <a:b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</a:br>
            <a:r>
              <a:rPr lang="ru-RU" altLang="ru-RU" sz="24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ПО ИНФОРМАТИКЕ И ИКТ (Орловская область)</a:t>
            </a:r>
            <a:endParaRPr lang="ru-RU" altLang="ru-RU" sz="2400">
              <a:solidFill>
                <a:srgbClr val="0000FF"/>
              </a:solidFill>
            </a:endParaRP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34925" y="1125538"/>
          <a:ext cx="9001125" cy="2103120"/>
        </p:xfrm>
        <a:graphic>
          <a:graphicData uri="http://schemas.openxmlformats.org/drawingml/2006/table">
            <a:tbl>
              <a:tblPr/>
              <a:tblGrid>
                <a:gridCol w="714375"/>
                <a:gridCol w="1433513"/>
                <a:gridCol w="644525"/>
                <a:gridCol w="1503362"/>
                <a:gridCol w="627063"/>
                <a:gridCol w="1558925"/>
                <a:gridCol w="1016000"/>
                <a:gridCol w="1503362"/>
              </a:tblGrid>
              <a:tr h="2016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2016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2018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2019 (прогноз)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% от общего числа участников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% от общего числа участников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% от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общего числа участников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чел.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% от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общего числа участников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227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6,59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233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tabLst>
                          <a:tab pos="6553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553200" algn="l"/>
                        </a:tabLst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7,32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293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8,82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350-370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34925" y="4005263"/>
          <a:ext cx="9001126" cy="210343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428706"/>
                <a:gridCol w="1524140"/>
                <a:gridCol w="1524140"/>
                <a:gridCol w="1524140"/>
              </a:tblGrid>
              <a:tr h="3505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Показатель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Орловская область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2016 г.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2017 г.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2018 г.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Не преодолели минимального балла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Средний балл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57,7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58,3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59,8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Получили от 81 до 100 баллов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41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Получили 100 баллов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863" name="Прямоугольник 60"/>
          <p:cNvSpPr>
            <a:spLocks noChangeArrowheads="1"/>
          </p:cNvSpPr>
          <p:nvPr/>
        </p:nvSpPr>
        <p:spPr bwMode="auto">
          <a:xfrm>
            <a:off x="0" y="3500438"/>
            <a:ext cx="914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2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Динамика результатов ЕГЭ по информатике и ИКТ за последние три года</a:t>
            </a:r>
            <a:endParaRPr lang="ru-RU" altLang="ru-RU" sz="2200">
              <a:solidFill>
                <a:srgbClr val="0000FF"/>
              </a:solidFill>
            </a:endParaRPr>
          </a:p>
        </p:txBody>
      </p:sp>
      <p:sp>
        <p:nvSpPr>
          <p:cNvPr id="33864" name="Прямоугольник 61"/>
          <p:cNvSpPr>
            <a:spLocks noChangeArrowheads="1"/>
          </p:cNvSpPr>
          <p:nvPr/>
        </p:nvSpPr>
        <p:spPr bwMode="auto">
          <a:xfrm>
            <a:off x="0" y="6153150"/>
            <a:ext cx="91805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2017-МБОУ гимназия № 19 города Орла (два выпускника) МБОУ лицей № 21 им. генерала А.П. Ермолова г. Орла. 2018-МБОУ гимназия № 19 (один выпускник)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8" y="889000"/>
          <a:ext cx="9037637" cy="5558473"/>
        </p:xfrm>
        <a:graphic>
          <a:graphicData uri="http://schemas.openxmlformats.org/drawingml/2006/table">
            <a:tbl>
              <a:tblPr/>
              <a:tblGrid>
                <a:gridCol w="5929312"/>
                <a:gridCol w="1000125"/>
                <a:gridCol w="1000125"/>
                <a:gridCol w="1108075"/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ОО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участников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получивших от 81 до 100 баллов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участников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получивших от 61 до 80 баллов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участников, не достигших минимального балла</a:t>
                      </a:r>
                    </a:p>
                  </a:txBody>
                  <a:tcPr marL="31931" marR="3193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средняя общеобразовательная школа № 23 с углубленным изучением английского языка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Негосударственное общеобразовательное учреждение «Средняя общеобразовательная школа «Леонардо»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средняя общеобразовательная школа № 33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гимназия № 19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«Залегощенская средняя общеобразовательная школа № 2»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«Шаблыкинская средняя общеобразовательная школа им. А. Т. Шурупова» Шаблыкинского района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средняя общеобразовательная школа № 35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средняя общеобразовательная школа № 45 имени Д. И. Блынского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лицей № 4 имени Героя Советского Союза Г.Б. Злотина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31931" marR="3193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7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Перечень ОО, продемонстрировавших наиболее высокие результаты ЕГЭ по информатике и ИКТ</a:t>
            </a:r>
            <a:endParaRPr lang="ru-RU" altLang="ru-RU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2"/>
          <p:cNvSpPr>
            <a:spLocks noChangeArrowheads="1"/>
          </p:cNvSpPr>
          <p:nvPr/>
        </p:nvSpPr>
        <p:spPr bwMode="auto">
          <a:xfrm>
            <a:off x="0" y="3492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8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Перечень ОО, продемонстрировавших низкие результаты ЕГЭ по информатике и ИКТ</a:t>
            </a:r>
            <a:endParaRPr lang="ru-RU" altLang="ru-RU" sz="2800" b="1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8" y="1049338"/>
          <a:ext cx="9037637" cy="5079429"/>
        </p:xfrm>
        <a:graphic>
          <a:graphicData uri="http://schemas.openxmlformats.org/drawingml/2006/table">
            <a:tbl>
              <a:tblPr/>
              <a:tblGrid>
                <a:gridCol w="5940425"/>
                <a:gridCol w="1008062"/>
                <a:gridCol w="1152525"/>
                <a:gridCol w="936625"/>
              </a:tblGrid>
              <a:tr h="148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ОО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участников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получивших от 81 до 100 баллов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Доля участников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получивших от 61 до 80 баллов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kumimoji="0" lang="ru-RU" alt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участников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не достигших мин. балла</a:t>
                      </a: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 - средняя общеобразовательная школа № 7 имени Н. В. Сиротинина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МБОУ- средняя общеобразовательная школа № 30 г. Орла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Казенное общеобразовательное учреждение Орловской области «Орловский лицей-интернат»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«Верховская средняя общеобразовательная школа № 2»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 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«Стрелецкая средняя общеобразовательная школа» Орловского района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МБОУ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Кромского района Орловской области «Кромская средняя общеобразовательная школа»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46274" marR="462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4369A859-AC43-4943-AB98-16E2CD492DF1}" type="slidenum">
              <a:rPr lang="ru-RU" altLang="ru-RU" sz="1400" smtClean="0"/>
              <a:pPr>
                <a:defRPr/>
              </a:pPr>
              <a:t>9</a:t>
            </a:fld>
            <a:endParaRPr lang="ru-RU" altLang="ru-RU" sz="14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474663"/>
          <a:ext cx="9074150" cy="6362700"/>
        </p:xfrm>
        <a:graphic>
          <a:graphicData uri="http://schemas.openxmlformats.org/drawingml/2006/table">
            <a:tbl>
              <a:tblPr/>
              <a:tblGrid>
                <a:gridCol w="1325563"/>
                <a:gridCol w="5038725"/>
                <a:gridCol w="679450"/>
                <a:gridCol w="677862"/>
                <a:gridCol w="677863"/>
                <a:gridCol w="674687"/>
              </a:tblGrid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№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задания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Тема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Информация и ее кодирование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75,8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83,7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85,7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Логика и алгоритмы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81,3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87,7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82,8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57,0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Архитектура компьютеров и компьютерных сетей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93,5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85,5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86,3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85,0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Системы счисления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69,2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87,7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79,4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60,8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Моделирование и компьютерный эксперимент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91,6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46,3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70,0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64,8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Элементы теории алгоритмов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35,5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74,9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53,4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63,1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Обработка числовой информации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72,9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79,3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71,7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89,1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Программирование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76,2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81,5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83,7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78,8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Информация и ее кодирование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43,0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47,1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33,0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55,3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Информация и ее кодирование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36,4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52,0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41,2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59,7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Логика и алгоритмы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30,8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52,8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48,8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Технологии поиска и хранения информации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38,3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25,1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45,9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59,0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Информация и ее кодирование</a:t>
                      </a:r>
                    </a:p>
                  </a:txBody>
                  <a:tcPr marL="40061" marR="4006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56,7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66,2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Элементы теории алгоритмов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24,3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44,5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44,2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59,7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Моделирование и компьютерный эксперимент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65,0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55,1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52,4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73,7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Системы счисления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25,7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26,4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36,1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63,1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Технологии поиска и хранения информации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65,0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52,4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62,2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64,5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18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Логика и алгоритмы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14,5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17,6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33,5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28,3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Логика и алгоритмы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62,1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50,2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63,1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56,7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Элементы теории алгоритмов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46,3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38,3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32,6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16,0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Программирование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45,3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43,2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28,8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37,9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Элементы теории алгоритмов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20,1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38,8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42,9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41,3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40061" marR="400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Логика и алгоритмы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7,0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3,5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10,3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18,4</a:t>
                      </a:r>
                    </a:p>
                  </a:txBody>
                  <a:tcPr marL="40061" marR="4006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44" name="Прямоугольник 5"/>
          <p:cNvSpPr>
            <a:spLocks noChangeArrowheads="1"/>
          </p:cNvSpPr>
          <p:nvPr/>
        </p:nvSpPr>
        <p:spPr bwMode="auto">
          <a:xfrm>
            <a:off x="34925" y="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200" b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Средний процент выполнения заданий первой части</a:t>
            </a:r>
            <a:endParaRPr lang="ru-RU" altLang="ru-RU" sz="22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1653</Words>
  <Application>Microsoft Office PowerPoint</Application>
  <PresentationFormat>Экран (4:3)</PresentationFormat>
  <Paragraphs>410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Wingdings</vt:lpstr>
      <vt:lpstr>Symbol</vt:lpstr>
      <vt:lpstr>Times New Roman</vt:lpstr>
      <vt:lpstr>Calibri</vt:lpstr>
      <vt:lpstr>MS Mincho</vt:lpstr>
      <vt:lpstr>Оформление по умолчанию</vt:lpstr>
      <vt:lpstr>Облака</vt:lpstr>
      <vt:lpstr>Сеть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115</cp:revision>
  <cp:lastPrinted>2019-02-14T05:56:52Z</cp:lastPrinted>
  <dcterms:created xsi:type="dcterms:W3CDTF">2008-02-08T13:14:07Z</dcterms:created>
  <dcterms:modified xsi:type="dcterms:W3CDTF">2019-02-28T07:37:10Z</dcterms:modified>
</cp:coreProperties>
</file>