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6"/>
  </p:notesMasterIdLst>
  <p:sldIdLst>
    <p:sldId id="256" r:id="rId5"/>
    <p:sldId id="263" r:id="rId6"/>
    <p:sldId id="264" r:id="rId7"/>
    <p:sldId id="265" r:id="rId8"/>
    <p:sldId id="266" r:id="rId9"/>
    <p:sldId id="260" r:id="rId10"/>
    <p:sldId id="267" r:id="rId11"/>
    <p:sldId id="268" r:id="rId12"/>
    <p:sldId id="270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>
        <p:scale>
          <a:sx n="66" d="100"/>
          <a:sy n="66" d="100"/>
        </p:scale>
        <p:origin x="-149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812EB-C37B-46D7-880C-8948F1E82C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BB67B-F63F-4E75-936E-4BFD02DE4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6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48D93-6E42-4185-B3C5-6253BB8E6403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6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19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295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7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73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03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706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27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982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3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223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3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05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956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1611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029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4130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20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6504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3864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2770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13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247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089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7430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9993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2508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2111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5316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2349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2196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50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5661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16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3276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2788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52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47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659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5EC55-0323-4F58-AE9A-519A00C870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2828F-AF16-422B-9C4B-4D4155A5A8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085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9.e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3.emf"/><Relationship Id="rId7" Type="http://schemas.openxmlformats.org/officeDocument/2006/relationships/image" Target="../media/image6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1.emf"/><Relationship Id="rId2" Type="http://schemas.openxmlformats.org/officeDocument/2006/relationships/slideLayout" Target="../slideLayouts/slideLayout29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emf"/><Relationship Id="rId5" Type="http://schemas.openxmlformats.org/officeDocument/2006/relationships/image" Target="../media/image5.emf"/><Relationship Id="rId15" Type="http://schemas.openxmlformats.org/officeDocument/2006/relationships/image" Target="../media/image10.e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2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emf"/><Relationship Id="rId14" Type="http://schemas.openxmlformats.org/officeDocument/2006/relationships/oleObject" Target="../embeddings/oleObject6.bin"/><Relationship Id="rId22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138078" y="-171400"/>
            <a:ext cx="9321248" cy="4860388"/>
            <a:chOff x="0" y="0"/>
            <a:chExt cx="12192000" cy="5731926"/>
          </a:xfrm>
        </p:grpSpPr>
        <p:sp>
          <p:nvSpPr>
            <p:cNvPr id="8" name="Заголовок 1"/>
            <p:cNvSpPr txBox="1">
              <a:spLocks/>
            </p:cNvSpPr>
            <p:nvPr/>
          </p:nvSpPr>
          <p:spPr>
            <a:xfrm>
              <a:off x="1609434" y="2705403"/>
              <a:ext cx="9144000" cy="1695230"/>
            </a:xfrm>
            <a:prstGeom prst="rect">
              <a:avLst/>
            </a:prstGeom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>
              <a:normAutofit fontScale="85000" lnSpcReduction="100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3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ПОДГОТОВКА К ГОСУДАРСТВЕННОЙ  ИТОГОВОЙ АТТЕСТАЦИИ ПО ГЕОГРАФИИ В 2019 ГОДУ</a:t>
              </a:r>
              <a:endPara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  <p:sp>
          <p:nvSpPr>
            <p:cNvPr id="9" name="Подзаголовок 2"/>
            <p:cNvSpPr txBox="1">
              <a:spLocks/>
            </p:cNvSpPr>
            <p:nvPr/>
          </p:nvSpPr>
          <p:spPr>
            <a:xfrm>
              <a:off x="362386" y="4076164"/>
              <a:ext cx="11678939" cy="1655762"/>
            </a:xfrm>
            <a:prstGeom prst="rect">
              <a:avLst/>
            </a:prstGeom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Конвинеры</a:t>
              </a:r>
              <a:r>
                <a:rPr lang="ru-RU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</a:p>
            <a:p>
              <a:pPr>
                <a:spcBef>
                  <a:spcPts val="0"/>
                </a:spcBef>
              </a:pPr>
              <a:r>
                <a:rPr lang="ru-RU" sz="22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РУДЕНКО ОЛЬГА ВЛАДИМИРОВНА</a:t>
              </a:r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, доцент кафедры географии ФГБОУ ВО ОГУ им. И.С. Тургенева, председатель региональной предметной комиссии по географии</a:t>
              </a:r>
            </a:p>
            <a:p>
              <a:pPr>
                <a:spcBef>
                  <a:spcPts val="0"/>
                </a:spcBef>
              </a:pPr>
              <a:endParaRPr lang="ru-RU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  <a:p>
              <a:pPr>
                <a:spcBef>
                  <a:spcPts val="0"/>
                </a:spcBef>
              </a:pPr>
              <a:r>
                <a:rPr lang="ru-RU" sz="22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ХРЫКОВА МАРИНА ИВАНОВНА</a:t>
              </a:r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, зам. директора по УВР СОШ им. Г.М. Пясецкого г</a:t>
              </a:r>
              <a:r>
                <a:rPr lang="ru-RU" sz="2200" dirty="0" smtClean="0">
                  <a:solidFill>
                    <a:schemeClr val="bg1"/>
                  </a:solidFill>
                  <a:latin typeface="Comic Sans MS" panose="030F0702030302020204" pitchFamily="66" charset="0"/>
                </a:rPr>
                <a:t>. Орла</a:t>
              </a:r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, зам. председателя региональной предметной комиссии по географии</a:t>
              </a:r>
            </a:p>
            <a:p>
              <a:endPara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0" name="Picture 2" descr="C:\Users\Design\Desktop\Презент\3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92000" cy="1097280"/>
            </a:xfrm>
            <a:prstGeom prst="rect">
              <a:avLst/>
            </a:prstGeom>
            <a:noFill/>
          </p:spPr>
        </p:pic>
        <p:pic>
          <p:nvPicPr>
            <p:cNvPr id="11" name="Picture 2" descr="ОРЦОКО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8242" y="1130393"/>
              <a:ext cx="1533378" cy="11353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6467617" y="1157504"/>
              <a:ext cx="5602788" cy="1088896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cap="all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РЕГИОНАЛЬНЫЙ ЦЕНТР</a:t>
              </a:r>
              <a:r>
                <a:rPr lang="ru-RU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/>
              </a:r>
              <a:br>
                <a:rPr lang="ru-RU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</a:br>
              <a:r>
                <a:rPr lang="ru-RU" cap="all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ОЦЕНКИ КАЧЕСТВА ОБРАЗОВАНИЯ</a:t>
              </a:r>
              <a:r>
                <a:rPr lang="ru-RU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/>
              </a:r>
              <a:br>
                <a:rPr lang="ru-RU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</a:br>
              <a:r>
                <a:rPr lang="ru-RU" cap="all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ОРЛОВСКОЙ ОБЛАСТИ</a:t>
              </a:r>
              <a:endPara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663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120" y="333375"/>
            <a:ext cx="6426994" cy="4294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0" y="4784042"/>
            <a:ext cx="9143999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На рисунке приведены </a:t>
            </a:r>
            <a:r>
              <a:rPr lang="ru-RU" alt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климатограммы</a:t>
            </a:r>
            <a:r>
              <a:rPr lang="ru-RU" alt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, составленные для пунктов А и </a:t>
            </a:r>
            <a:r>
              <a:rPr lang="ru-RU" alt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В,</a:t>
            </a:r>
            <a:r>
              <a:rPr lang="en-US" alt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расположенных </a:t>
            </a:r>
            <a:r>
              <a:rPr lang="ru-RU" alt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 Европе примерно на одинаковой широте и высоте </a:t>
            </a:r>
            <a:r>
              <a:rPr lang="ru-RU" alt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над</a:t>
            </a:r>
            <a:r>
              <a:rPr lang="en-US" alt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уровнем </a:t>
            </a:r>
            <a:r>
              <a:rPr lang="ru-RU" alt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моря. Определите, какой из них расположен западнее. Свой ответ</a:t>
            </a:r>
          </a:p>
          <a:p>
            <a:r>
              <a:rPr lang="ru-RU" alt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обоснуйте.</a:t>
            </a:r>
          </a:p>
        </p:txBody>
      </p:sp>
    </p:spTree>
    <p:extLst>
      <p:ext uri="{BB962C8B-B14F-4D97-AF65-F5344CB8AC3E}">
        <p14:creationId xmlns:p14="http://schemas.microsoft.com/office/powerpoint/2010/main" val="3957620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6480720" cy="657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449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49007"/>
            <a:ext cx="4859022" cy="46166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РАСПИСАНИЕ ГИА В 2019 г,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3" y="859889"/>
            <a:ext cx="8823075" cy="174194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20100" y="858142"/>
            <a:ext cx="4610558" cy="1200329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Досрочный период:</a:t>
            </a:r>
          </a:p>
          <a:p>
            <a:pPr algn="ctr"/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20 марта</a:t>
            </a:r>
          </a:p>
          <a:p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Резервный день – 5 апреля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2981" y="842788"/>
            <a:ext cx="4539611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Основной период:</a:t>
            </a:r>
          </a:p>
          <a:p>
            <a:pPr algn="ctr"/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27 мая</a:t>
            </a:r>
          </a:p>
          <a:p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Резервные дни – 17 июня и </a:t>
            </a:r>
          </a:p>
          <a:p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 июля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7170" name="Picture 2" descr="Картинки по запросу школьники на егэ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628" y="3516935"/>
            <a:ext cx="4649372" cy="334107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3516926"/>
            <a:ext cx="4491818" cy="3341078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8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1530480"/>
              </p:ext>
            </p:extLst>
          </p:nvPr>
        </p:nvGraphicFramePr>
        <p:xfrm>
          <a:off x="4" y="18332"/>
          <a:ext cx="2108156" cy="1843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CorelDRAW" r:id="rId4" imgW="6926829" imgH="5723626" progId="CorelDRAW.Graphic.13">
                  <p:embed/>
                </p:oleObj>
              </mc:Choice>
              <mc:Fallback>
                <p:oleObj name="CorelDRAW" r:id="rId4" imgW="6926829" imgH="5723626" progId="CorelDRAW.Graphic.1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18332"/>
                        <a:ext cx="2108156" cy="1843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07763" dir="18900000" algn="ctr" rotWithShape="0">
                          <a:srgbClr val="684F2E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5" name="Группа 54"/>
          <p:cNvGrpSpPr/>
          <p:nvPr/>
        </p:nvGrpSpPr>
        <p:grpSpPr>
          <a:xfrm>
            <a:off x="41082" y="1528672"/>
            <a:ext cx="1720343" cy="874415"/>
            <a:chOff x="371815" y="2011344"/>
            <a:chExt cx="2293791" cy="874415"/>
          </a:xfrm>
        </p:grpSpPr>
        <p:sp>
          <p:nvSpPr>
            <p:cNvPr id="3" name="TextBox 2"/>
            <p:cNvSpPr txBox="1"/>
            <p:nvPr/>
          </p:nvSpPr>
          <p:spPr>
            <a:xfrm>
              <a:off x="371815" y="2239428"/>
              <a:ext cx="2293791" cy="646331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132 человека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 </a:t>
              </a:r>
              <a:endParaRPr lang="ru-RU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  <a:p>
              <a:pPr algn="ctr"/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(</a:t>
              </a:r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2,6%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)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1816" y="2011344"/>
              <a:ext cx="998564" cy="369332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2009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  <p:graphicFrame>
        <p:nvGraphicFramePr>
          <p:cNvPr id="54" name="Объект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931462"/>
              </p:ext>
            </p:extLst>
          </p:nvPr>
        </p:nvGraphicFramePr>
        <p:xfrm>
          <a:off x="519274" y="2159262"/>
          <a:ext cx="2615018" cy="2170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CorelDRAW" r:id="rId6" imgW="9868263" imgH="8125337" progId="CorelDraw.Graphic.16">
                  <p:embed/>
                </p:oleObj>
              </mc:Choice>
              <mc:Fallback>
                <p:oleObj name="CorelDRAW" r:id="rId6" imgW="9868263" imgH="812533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19274" y="2159262"/>
                        <a:ext cx="2615018" cy="21701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" name="Группа 55"/>
          <p:cNvGrpSpPr/>
          <p:nvPr/>
        </p:nvGrpSpPr>
        <p:grpSpPr>
          <a:xfrm>
            <a:off x="231364" y="3957725"/>
            <a:ext cx="2270173" cy="626297"/>
            <a:chOff x="492318" y="1311079"/>
            <a:chExt cx="2066980" cy="556954"/>
          </a:xfrm>
        </p:grpSpPr>
        <p:sp>
          <p:nvSpPr>
            <p:cNvPr id="57" name="TextBox 56"/>
            <p:cNvSpPr txBox="1"/>
            <p:nvPr/>
          </p:nvSpPr>
          <p:spPr>
            <a:xfrm>
              <a:off x="492318" y="1539593"/>
              <a:ext cx="2066980" cy="328440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61 человек (1,38%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)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02248" y="1311079"/>
              <a:ext cx="648321" cy="328440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20</a:t>
              </a:r>
              <a:r>
                <a:rPr 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13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  <p:graphicFrame>
        <p:nvGraphicFramePr>
          <p:cNvPr id="59" name="Объект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990011"/>
              </p:ext>
            </p:extLst>
          </p:nvPr>
        </p:nvGraphicFramePr>
        <p:xfrm>
          <a:off x="6442673" y="2140336"/>
          <a:ext cx="2829873" cy="2124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5" name="CorelDRAW" r:id="rId8" imgW="9868263" imgH="8125337" progId="CorelDraw.Graphic.16">
                  <p:embed/>
                </p:oleObj>
              </mc:Choice>
              <mc:Fallback>
                <p:oleObj name="CorelDRAW" r:id="rId8" imgW="9868263" imgH="812533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42673" y="2140336"/>
                        <a:ext cx="2829873" cy="21246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0" name="Группа 59"/>
          <p:cNvGrpSpPr/>
          <p:nvPr/>
        </p:nvGrpSpPr>
        <p:grpSpPr>
          <a:xfrm>
            <a:off x="3444403" y="6155555"/>
            <a:ext cx="2307042" cy="649966"/>
            <a:chOff x="421247" y="2550795"/>
            <a:chExt cx="3076054" cy="649966"/>
          </a:xfrm>
        </p:grpSpPr>
        <p:sp>
          <p:nvSpPr>
            <p:cNvPr id="61" name="TextBox 60"/>
            <p:cNvSpPr txBox="1"/>
            <p:nvPr/>
          </p:nvSpPr>
          <p:spPr>
            <a:xfrm>
              <a:off x="421247" y="2831429"/>
              <a:ext cx="3076054" cy="369332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47 человек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 (</a:t>
              </a:r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1,49%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)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90494" y="2550795"/>
              <a:ext cx="949405" cy="369332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20</a:t>
              </a:r>
              <a:r>
                <a:rPr 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17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  <p:graphicFrame>
        <p:nvGraphicFramePr>
          <p:cNvPr id="63" name="Объект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035371"/>
              </p:ext>
            </p:extLst>
          </p:nvPr>
        </p:nvGraphicFramePr>
        <p:xfrm>
          <a:off x="3445370" y="4449948"/>
          <a:ext cx="2764521" cy="2076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" name="CorelDRAW" r:id="rId10" imgW="9868263" imgH="8125337" progId="CorelDraw.Graphic.16">
                  <p:embed/>
                </p:oleObj>
              </mc:Choice>
              <mc:Fallback>
                <p:oleObj name="CorelDRAW" r:id="rId10" imgW="9868263" imgH="812533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45370" y="4449948"/>
                        <a:ext cx="2764521" cy="20761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" name="Группа 63"/>
          <p:cNvGrpSpPr/>
          <p:nvPr/>
        </p:nvGrpSpPr>
        <p:grpSpPr>
          <a:xfrm>
            <a:off x="1127348" y="4107549"/>
            <a:ext cx="7782494" cy="2415350"/>
            <a:chOff x="191551" y="200037"/>
            <a:chExt cx="10376652" cy="2415350"/>
          </a:xfrm>
        </p:grpSpPr>
        <p:sp>
          <p:nvSpPr>
            <p:cNvPr id="65" name="TextBox 64"/>
            <p:cNvSpPr txBox="1"/>
            <p:nvPr/>
          </p:nvSpPr>
          <p:spPr>
            <a:xfrm>
              <a:off x="7284827" y="200037"/>
              <a:ext cx="3283376" cy="369332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84 человека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 (</a:t>
              </a:r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2,29%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)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91551" y="2246055"/>
              <a:ext cx="949405" cy="369332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20</a:t>
              </a:r>
              <a:r>
                <a:rPr 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16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3213588" y="3957724"/>
            <a:ext cx="2411238" cy="580129"/>
            <a:chOff x="167613" y="2464033"/>
            <a:chExt cx="3232350" cy="515897"/>
          </a:xfrm>
        </p:grpSpPr>
        <p:sp>
          <p:nvSpPr>
            <p:cNvPr id="68" name="TextBox 67"/>
            <p:cNvSpPr txBox="1"/>
            <p:nvPr/>
          </p:nvSpPr>
          <p:spPr>
            <a:xfrm>
              <a:off x="167613" y="2651491"/>
              <a:ext cx="3232350" cy="328439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119 человек 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(</a:t>
              </a:r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3,27%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)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546098" y="2464033"/>
              <a:ext cx="954534" cy="328439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20</a:t>
              </a:r>
              <a:r>
                <a:rPr 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14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  <p:graphicFrame>
        <p:nvGraphicFramePr>
          <p:cNvPr id="70" name="Объект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399400"/>
              </p:ext>
            </p:extLst>
          </p:nvPr>
        </p:nvGraphicFramePr>
        <p:xfrm>
          <a:off x="3213589" y="2032287"/>
          <a:ext cx="3041228" cy="2377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CorelDRAW" r:id="rId12" imgW="9868263" imgH="8125337" progId="CorelDraw.Graphic.16">
                  <p:embed/>
                </p:oleObj>
              </mc:Choice>
              <mc:Fallback>
                <p:oleObj name="CorelDRAW" r:id="rId12" imgW="9868263" imgH="812533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213589" y="2032287"/>
                        <a:ext cx="3041228" cy="23779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" name="Группа 70"/>
          <p:cNvGrpSpPr/>
          <p:nvPr/>
        </p:nvGrpSpPr>
        <p:grpSpPr>
          <a:xfrm>
            <a:off x="2108801" y="1528674"/>
            <a:ext cx="1497526" cy="846387"/>
            <a:chOff x="-87251" y="1518385"/>
            <a:chExt cx="2007487" cy="752676"/>
          </a:xfrm>
        </p:grpSpPr>
        <p:sp>
          <p:nvSpPr>
            <p:cNvPr id="72" name="TextBox 71"/>
            <p:cNvSpPr txBox="1"/>
            <p:nvPr/>
          </p:nvSpPr>
          <p:spPr>
            <a:xfrm>
              <a:off x="-87251" y="1696291"/>
              <a:ext cx="2007487" cy="574770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49 человек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 </a:t>
              </a:r>
              <a:endParaRPr lang="ru-RU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  <a:p>
              <a:pPr algn="ctr"/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(</a:t>
              </a:r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1,34%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)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226" y="1518385"/>
              <a:ext cx="954534" cy="328440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20</a:t>
              </a:r>
              <a:r>
                <a:rPr 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10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4123689" y="1687786"/>
            <a:ext cx="237436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 rtlCol="0">
            <a:spAutoFit/>
          </a:bodyPr>
          <a:lstStyle/>
          <a:p>
            <a:r>
              <a:rPr lang="ru-RU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111 человек </a:t>
            </a:r>
            <a:r>
              <a:rPr lang="en-US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ru-RU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2,26%</a:t>
            </a:r>
            <a:r>
              <a:rPr lang="en-US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</a:t>
            </a:r>
            <a:endParaRPr lang="ru-RU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808397" y="1372457"/>
            <a:ext cx="67518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20</a:t>
            </a:r>
            <a:r>
              <a:rPr 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11</a:t>
            </a:r>
            <a:endParaRPr lang="ru-RU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588225" y="1872452"/>
            <a:ext cx="273630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97 человек </a:t>
            </a:r>
            <a:r>
              <a:rPr lang="en-US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ru-RU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2,11%</a:t>
            </a:r>
            <a:r>
              <a:rPr lang="en-US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</a:t>
            </a:r>
            <a:endParaRPr lang="ru-RU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194533" y="1528671"/>
            <a:ext cx="771365" cy="40011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20</a:t>
            </a:r>
            <a:r>
              <a:rPr lang="ru-RU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12</a:t>
            </a:r>
            <a:endParaRPr lang="ru-RU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graphicFrame>
        <p:nvGraphicFramePr>
          <p:cNvPr id="78" name="Объект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853877"/>
              </p:ext>
            </p:extLst>
          </p:nvPr>
        </p:nvGraphicFramePr>
        <p:xfrm>
          <a:off x="2073750" y="-42025"/>
          <a:ext cx="2279681" cy="1940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CorelDRAW" r:id="rId14" imgW="9868263" imgH="8125337" progId="CorelDraw.Graphic.16">
                  <p:embed/>
                </p:oleObj>
              </mc:Choice>
              <mc:Fallback>
                <p:oleObj name="CorelDRAW" r:id="rId14" imgW="9868263" imgH="812533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073750" y="-42025"/>
                        <a:ext cx="2279681" cy="1940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Объект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567378"/>
              </p:ext>
            </p:extLst>
          </p:nvPr>
        </p:nvGraphicFramePr>
        <p:xfrm>
          <a:off x="4222507" y="-60337"/>
          <a:ext cx="2449985" cy="1773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" name="CorelDRAW" r:id="rId16" imgW="9868263" imgH="8125337" progId="CorelDraw.Graphic.16">
                  <p:embed/>
                </p:oleObj>
              </mc:Choice>
              <mc:Fallback>
                <p:oleObj name="CorelDRAW" r:id="rId16" imgW="9868263" imgH="812533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222507" y="-60337"/>
                        <a:ext cx="2449985" cy="17736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Объект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704099"/>
              </p:ext>
            </p:extLst>
          </p:nvPr>
        </p:nvGraphicFramePr>
        <p:xfrm>
          <a:off x="6492548" y="19843"/>
          <a:ext cx="2451219" cy="1895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CorelDRAW" r:id="rId18" imgW="9868263" imgH="8125337" progId="CorelDraw.Graphic.16">
                  <p:embed/>
                </p:oleObj>
              </mc:Choice>
              <mc:Fallback>
                <p:oleObj name="CorelDRAW" r:id="rId18" imgW="9868263" imgH="812533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492548" y="19843"/>
                        <a:ext cx="2451219" cy="1895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TextBox 80"/>
          <p:cNvSpPr txBox="1"/>
          <p:nvPr/>
        </p:nvSpPr>
        <p:spPr>
          <a:xfrm>
            <a:off x="539555" y="6436189"/>
            <a:ext cx="210185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 rtlCol="0">
            <a:spAutoFit/>
          </a:bodyPr>
          <a:lstStyle/>
          <a:p>
            <a:r>
              <a:rPr lang="ru-RU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120 человек </a:t>
            </a:r>
            <a:r>
              <a:rPr lang="en-US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ru-RU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3%</a:t>
            </a:r>
            <a:r>
              <a:rPr lang="en-US" alt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</a:t>
            </a:r>
            <a:endParaRPr lang="ru-RU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244322" y="3802100"/>
            <a:ext cx="71205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20</a:t>
            </a:r>
            <a:r>
              <a:rPr 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15</a:t>
            </a:r>
            <a:endParaRPr lang="ru-RU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graphicFrame>
        <p:nvGraphicFramePr>
          <p:cNvPr id="83" name="Объект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03303"/>
              </p:ext>
            </p:extLst>
          </p:nvPr>
        </p:nvGraphicFramePr>
        <p:xfrm>
          <a:off x="231363" y="4427365"/>
          <a:ext cx="2807392" cy="2134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CorelDRAW" r:id="rId20" imgW="9868263" imgH="8125337" progId="CorelDraw.Graphic.16">
                  <p:embed/>
                </p:oleObj>
              </mc:Choice>
              <mc:Fallback>
                <p:oleObj name="CorelDRAW" r:id="rId20" imgW="9868263" imgH="812533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31363" y="4427365"/>
                        <a:ext cx="2807392" cy="2134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" name="Группа 34"/>
          <p:cNvGrpSpPr/>
          <p:nvPr/>
        </p:nvGrpSpPr>
        <p:grpSpPr>
          <a:xfrm>
            <a:off x="6461101" y="6089487"/>
            <a:ext cx="2307042" cy="606528"/>
            <a:chOff x="881465" y="2550795"/>
            <a:chExt cx="3076054" cy="606528"/>
          </a:xfrm>
        </p:grpSpPr>
        <p:sp>
          <p:nvSpPr>
            <p:cNvPr id="36" name="TextBox 35"/>
            <p:cNvSpPr txBox="1"/>
            <p:nvPr/>
          </p:nvSpPr>
          <p:spPr>
            <a:xfrm>
              <a:off x="881465" y="2787991"/>
              <a:ext cx="3076054" cy="369332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altLang="ru-RU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5</a:t>
              </a:r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7 человек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 (</a:t>
              </a:r>
              <a:r>
                <a:rPr lang="ru-RU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1,72%</a:t>
              </a:r>
              <a:r>
                <a:rPr lang="en-US" alt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)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90495" y="2550795"/>
              <a:ext cx="949405" cy="369332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20</a:t>
              </a:r>
              <a:r>
                <a:rPr lang="ru-RU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18</a:t>
              </a:r>
              <a:endPara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  <p:pic>
        <p:nvPicPr>
          <p:cNvPr id="3106" name="Picture 34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410" y="4292221"/>
            <a:ext cx="2812590" cy="2181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2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702195"/>
            <a:ext cx="925252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Вычисление азимута по 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карте. 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Применение географических знаний о Земле как планете для решения географических задач (определения высоты положения Солнца, полуденного 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меридиана).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Климатические 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пояса и области Земли. Общая циркуляция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атмосферы.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Природная зональность.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Административно-территориальное деление РФ (по фрагменту контурной карты). 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Рациональное 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 нерациональное природопользование. Особенности воздействия на окружающую среду различных сфер и отраслей хозяйства.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Факторы размещения производства. География отраслей промышленности, важнейших видов транспорта, сельского хозяйства.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6078" y="178975"/>
            <a:ext cx="8106706" cy="52322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Темы, вызывающие затруднения в ответах: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76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lleng.org/d_images/geo/257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60649"/>
            <a:ext cx="5208514" cy="645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144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717"/>
            <a:ext cx="5014440" cy="590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4717"/>
            <a:ext cx="4496661" cy="5760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6120326"/>
            <a:ext cx="9036496" cy="4924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https://nashol.me/ege-geografiya/#po_godam_2019</a:t>
            </a:r>
            <a:endParaRPr lang="ru-RU" sz="2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280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Описание: Описание: https://geo-ege.sdamgia.ru/get_file?id=147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93379"/>
            <a:ext cx="7200800" cy="327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Рисунок 4" descr="Описание: Описание: https://geo-ege.sdamgia.ru/img/expa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0375"/>
            <a:ext cx="85725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23528" y="39108"/>
            <a:ext cx="849694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Задание 29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Объясните, по­че­му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22 июня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ко­ли­че­ство сум­мар­ной сол­неч­ной ра­ди­а­ции на 1 см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 зем­ной по­верх­но­сти в точке А больше, чем в точке В. Ука­жи­те две причины. Если Вы ука­же­те более двух причин, оце­ни­вать­ся будут толь­ко две, ука­зан­ные первыми.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194" y="4801717"/>
            <a:ext cx="87776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38125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Пояснение.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  <a:p>
            <a:pPr lvl="0" indent="238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) В пунк­те А боль­ше угол па­де­ния сол­неч­ных лучей.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  <a:p>
            <a:pPr lvl="0" indent="238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В пунк­те А про­зрач­ность ат­мо­сфе­ры выше или в пунк­те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lvl="0" indent="238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об­лач­ность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больше.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  <a:p>
            <a:pPr lvl="0" indent="238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В пунк­те А про­дол­жи­тель­ность све­то­во­го дня больше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93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59717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6922" y="4675087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Установите соответствие между точкой, обозначенной на карте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мира,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климатическим поясом, в котором она расположена: к каждому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элементу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первого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столбца подберите соответствующий элемент из второго столбца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А)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Б)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В)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748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79512" y="326508"/>
            <a:ext cx="8712967" cy="6414860"/>
            <a:chOff x="873457" y="400147"/>
            <a:chExt cx="10629100" cy="616442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3457" y="400147"/>
              <a:ext cx="10629100" cy="6164425"/>
            </a:xfrm>
            <a:prstGeom prst="rect">
              <a:avLst/>
            </a:prstGeom>
            <a:ln w="38100">
              <a:solidFill>
                <a:srgbClr val="FFFF00"/>
              </a:solidFill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6319773" y="667465"/>
              <a:ext cx="682872" cy="44364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Comic Sans MS" panose="030F0702030302020204" pitchFamily="66" charset="0"/>
                </a:rPr>
                <a:t>20</a:t>
              </a:r>
              <a:endParaRPr lang="ru-RU" sz="2400" dirty="0">
                <a:latin typeface="Comic Sans MS" panose="030F0702030302020204" pitchFamily="66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286055" y="5319029"/>
              <a:ext cx="614907" cy="4436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+mj-lt"/>
                </a:rPr>
                <a:t>20</a:t>
              </a:r>
              <a:endParaRPr lang="ru-RU" sz="24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04075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385</Words>
  <Application>Microsoft Office PowerPoint</Application>
  <PresentationFormat>Экран (4:3)</PresentationFormat>
  <Paragraphs>61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Тема Office</vt:lpstr>
      <vt:lpstr>1_Тема Office</vt:lpstr>
      <vt:lpstr>2_Тема Office</vt:lpstr>
      <vt:lpstr>3_Тема Office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Rudenko</dc:creator>
  <cp:lastModifiedBy>Olga Rudenko</cp:lastModifiedBy>
  <cp:revision>11</cp:revision>
  <dcterms:created xsi:type="dcterms:W3CDTF">2019-02-03T18:48:25Z</dcterms:created>
  <dcterms:modified xsi:type="dcterms:W3CDTF">2019-02-05T08:03:28Z</dcterms:modified>
</cp:coreProperties>
</file>