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478" r:id="rId9"/>
    <p:sldId id="344" r:id="rId10"/>
    <p:sldId id="345" r:id="rId11"/>
    <p:sldId id="346" r:id="rId12"/>
    <p:sldId id="347" r:id="rId13"/>
    <p:sldId id="382" r:id="rId14"/>
    <p:sldId id="383" r:id="rId15"/>
    <p:sldId id="384" r:id="rId16"/>
    <p:sldId id="438" r:id="rId17"/>
    <p:sldId id="439" r:id="rId18"/>
    <p:sldId id="440" r:id="rId19"/>
    <p:sldId id="429" r:id="rId20"/>
    <p:sldId id="430" r:id="rId21"/>
    <p:sldId id="434" r:id="rId22"/>
    <p:sldId id="435" r:id="rId23"/>
    <p:sldId id="436" r:id="rId24"/>
    <p:sldId id="437" r:id="rId25"/>
    <p:sldId id="372" r:id="rId26"/>
    <p:sldId id="373" r:id="rId27"/>
    <p:sldId id="479" r:id="rId28"/>
    <p:sldId id="480" r:id="rId29"/>
    <p:sldId id="475" r:id="rId30"/>
    <p:sldId id="481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77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410A5FC-F685-4EB6-89CD-4605F771C5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83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37B59F5-CC42-4DF1-B375-2BA234EE4C01}" type="slidenum">
              <a:rPr lang="ru-RU" altLang="ru-RU" smtClean="0"/>
              <a:pPr eaLnBrk="1" hangingPunct="1"/>
              <a:t>1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DC1A020-4786-401E-B683-C778DF589374}" type="slidenum">
              <a:rPr lang="ru-RU" altLang="ru-RU" smtClean="0"/>
              <a:pPr eaLnBrk="1" hangingPunct="1"/>
              <a:t>10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7119347-01D3-4D33-BA54-3C3F2BDB6832}" type="slidenum">
              <a:rPr lang="ru-RU" altLang="ru-RU" smtClean="0"/>
              <a:pPr eaLnBrk="1" hangingPunct="1"/>
              <a:t>11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CA272E2-3EC6-413D-AB1C-981C6851FD2B}" type="slidenum">
              <a:rPr lang="ru-RU" altLang="ru-RU" smtClean="0"/>
              <a:pPr eaLnBrk="1" hangingPunct="1"/>
              <a:t>12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3C705C9-F3FD-4C07-969A-805B1AACC044}" type="slidenum">
              <a:rPr lang="ru-RU" altLang="ru-RU" smtClean="0"/>
              <a:pPr eaLnBrk="1" hangingPunct="1"/>
              <a:t>13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6BBDF6B-DE14-412F-A61C-50F2A502134F}" type="slidenum">
              <a:rPr lang="ru-RU" altLang="ru-RU" smtClean="0"/>
              <a:pPr eaLnBrk="1" hangingPunct="1"/>
              <a:t>14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A9A1239-2C67-42BD-A6BE-F40920A3BE5C}" type="slidenum">
              <a:rPr lang="ru-RU" altLang="ru-RU" smtClean="0"/>
              <a:pPr eaLnBrk="1" hangingPunct="1"/>
              <a:t>15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4915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0BC87E5-3E13-442C-9030-9A849F36879E}" type="slidenum">
              <a:rPr lang="ru-RU" altLang="ru-RU" smtClean="0"/>
              <a:pPr eaLnBrk="1" hangingPunct="1"/>
              <a:t>16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29BACFB-1D53-43C5-B3AB-D9D1841A39FC}" type="slidenum">
              <a:rPr lang="ru-RU" altLang="ru-RU" smtClean="0"/>
              <a:pPr eaLnBrk="1" hangingPunct="1"/>
              <a:t>17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558B46F-E71D-4A48-8A79-A6D7441088DB}" type="slidenum">
              <a:rPr lang="ru-RU" altLang="ru-RU" smtClean="0"/>
              <a:pPr eaLnBrk="1" hangingPunct="1"/>
              <a:t>18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6A8CA16-608E-4429-A705-0B12EC6E4B3A}" type="slidenum">
              <a:rPr lang="ru-RU" altLang="ru-RU" smtClean="0"/>
              <a:pPr eaLnBrk="1" hangingPunct="1"/>
              <a:t>19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4E29403-3A72-4E9F-AB65-F5B5049B9B8B}" type="slidenum">
              <a:rPr lang="ru-RU" altLang="ru-RU" smtClean="0"/>
              <a:pPr eaLnBrk="1" hangingPunct="1"/>
              <a:t>2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8657D6C-1E6D-478D-89FA-4D14DA2F2707}" type="slidenum">
              <a:rPr lang="ru-RU" altLang="ru-RU" smtClean="0"/>
              <a:pPr eaLnBrk="1" hangingPunct="1"/>
              <a:t>20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5427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8437802-7C0D-4732-BBF6-EA609F23CAA8}" type="slidenum">
              <a:rPr lang="ru-RU" altLang="ru-RU" smtClean="0"/>
              <a:pPr eaLnBrk="1" hangingPunct="1"/>
              <a:t>21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31098DB-E644-43FC-8F1C-4ED7478B204B}" type="slidenum">
              <a:rPr lang="ru-RU" altLang="ru-RU" smtClean="0"/>
              <a:pPr eaLnBrk="1" hangingPunct="1"/>
              <a:t>22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5632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57BBA5A-BA6B-450B-9978-C4B6BCB7B08D}" type="slidenum">
              <a:rPr lang="ru-RU" altLang="ru-RU" smtClean="0"/>
              <a:pPr eaLnBrk="1" hangingPunct="1"/>
              <a:t>23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820F45F-A421-4785-AD7D-53159FC02098}" type="slidenum">
              <a:rPr lang="ru-RU" altLang="ru-RU" smtClean="0"/>
              <a:pPr eaLnBrk="1" hangingPunct="1"/>
              <a:t>24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5837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2A428B5-2D27-4481-AF07-B6C0F0E76FF5}" type="slidenum">
              <a:rPr lang="ru-RU" altLang="ru-RU" smtClean="0"/>
              <a:pPr eaLnBrk="1" hangingPunct="1"/>
              <a:t>25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593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9885265-CA6D-4AD9-B1F6-BFD492810DA4}" type="slidenum">
              <a:rPr lang="ru-RU" altLang="ru-RU" smtClean="0"/>
              <a:pPr eaLnBrk="1" hangingPunct="1"/>
              <a:t>26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6042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DCC8C73-0854-4B48-B84F-5E1157157910}" type="slidenum">
              <a:rPr lang="ru-RU" altLang="ru-RU" sz="1200"/>
              <a:pPr algn="r" eaLnBrk="1" hangingPunct="1"/>
              <a:t>27</a:t>
            </a:fld>
            <a:endParaRPr lang="ru-RU" altLang="ru-RU" sz="120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61444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8C586A0-4BE9-40E0-BF8E-B5A54A620794}" type="slidenum">
              <a:rPr lang="ru-RU" altLang="ru-RU" sz="1200"/>
              <a:pPr algn="r" eaLnBrk="1" hangingPunct="1"/>
              <a:t>28</a:t>
            </a:fld>
            <a:endParaRPr lang="ru-RU" altLang="ru-RU" sz="120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6246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C6C99B1-E1DB-43C8-9DEA-8675D35BC390}" type="slidenum">
              <a:rPr lang="ru-RU" altLang="ru-RU" smtClean="0"/>
              <a:pPr eaLnBrk="1" hangingPunct="1"/>
              <a:t>29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CB10747-6C55-4DAE-846C-D9ADB2128FFF}" type="slidenum">
              <a:rPr lang="ru-RU" altLang="ru-RU" smtClean="0"/>
              <a:pPr eaLnBrk="1" hangingPunct="1"/>
              <a:t>3</a:t>
            </a:fld>
            <a:endParaRPr lang="ru-RU" altLang="ru-RU" smtClean="0"/>
          </a:p>
        </p:txBody>
      </p:sp>
      <p:sp>
        <p:nvSpPr>
          <p:cNvPr id="35843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4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5845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D5CF98A-206D-4410-B32F-31C96D331057}" type="slidenum">
              <a:rPr lang="ru-RU" altLang="ru-RU" sz="1200"/>
              <a:pPr algn="r" eaLnBrk="1" hangingPunct="1"/>
              <a:t>3</a:t>
            </a:fld>
            <a:endParaRPr lang="ru-RU" altLang="ru-RU" sz="120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6349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FD3022F-F0A9-4F66-B369-B9DE640735D1}" type="slidenum">
              <a:rPr lang="ru-RU" altLang="ru-RU" smtClean="0"/>
              <a:pPr eaLnBrk="1" hangingPunct="1"/>
              <a:t>30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D2A8FAA-99DC-45EA-B301-86339B042656}" type="slidenum">
              <a:rPr lang="ru-RU" altLang="ru-RU" smtClean="0"/>
              <a:pPr eaLnBrk="1" hangingPunct="1"/>
              <a:t>4</a:t>
            </a:fld>
            <a:endParaRPr lang="ru-RU" altLang="ru-RU" smtClean="0"/>
          </a:p>
        </p:txBody>
      </p:sp>
      <p:sp>
        <p:nvSpPr>
          <p:cNvPr id="36867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8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686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7F51E777-12A4-4989-AB00-6A93B9C253CD}" type="slidenum">
              <a:rPr lang="ru-RU" altLang="ru-RU" sz="1200"/>
              <a:pPr algn="r" eaLnBrk="1" hangingPunct="1"/>
              <a:t>4</a:t>
            </a:fld>
            <a:endParaRPr lang="ru-RU" altLang="ru-RU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9D009C8-D454-470F-95CC-4E078CD53AD8}" type="slidenum">
              <a:rPr lang="ru-RU" altLang="ru-RU" smtClean="0"/>
              <a:pPr eaLnBrk="1" hangingPunct="1"/>
              <a:t>5</a:t>
            </a:fld>
            <a:endParaRPr lang="ru-RU" altLang="ru-RU" smtClean="0"/>
          </a:p>
        </p:txBody>
      </p:sp>
      <p:sp>
        <p:nvSpPr>
          <p:cNvPr id="37891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2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7893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CD16D34-A7AB-41A7-A39F-0F285EDC6509}" type="slidenum">
              <a:rPr lang="ru-RU" altLang="ru-RU" sz="1200"/>
              <a:pPr algn="r" eaLnBrk="1" hangingPunct="1"/>
              <a:t>5</a:t>
            </a:fld>
            <a:endParaRPr lang="ru-RU" altLang="ru-RU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7320AA0-B9F8-4C31-8BFB-5755DE6E9DA0}" type="slidenum">
              <a:rPr lang="ru-RU" altLang="ru-RU" smtClean="0"/>
              <a:pPr eaLnBrk="1" hangingPunct="1"/>
              <a:t>6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FD39E7B-5624-44BE-893F-14D1275CD917}" type="slidenum">
              <a:rPr lang="ru-RU" altLang="ru-RU" smtClean="0"/>
              <a:pPr eaLnBrk="1" hangingPunct="1"/>
              <a:t>7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A044213-9004-40DC-A326-808DA523C835}" type="slidenum">
              <a:rPr lang="ru-RU" altLang="ru-RU" smtClean="0"/>
              <a:pPr eaLnBrk="1" hangingPunct="1"/>
              <a:t>8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B1B0F58-FD46-456C-8012-261CBB36B2B6}" type="slidenum">
              <a:rPr lang="ru-RU" altLang="ru-RU" smtClean="0"/>
              <a:pPr eaLnBrk="1" hangingPunct="1"/>
              <a:t>9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EAF12-513F-4FDC-AD87-D48B6A22D9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762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5E31D-F9E4-4ACB-A022-3D0B4707A9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580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7CE79-EAC2-48DD-83E0-A16C8AED9A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808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FA576-31C4-4140-9F16-4643B7E7BC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566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1BFB3-212A-4EBA-A982-FC842AAE94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38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DDF1A-13A0-44B2-B7CA-FFACC5BAAE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217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DC29F9-A93E-4F2C-8160-32CA030F1D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354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ED4DF-B783-403E-8B60-32145F36E4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728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3CFCA-4FDC-4465-8DCF-F1263C1DC1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521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9192C-0B13-488D-BAE4-89347B4477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972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0AD6C-7E29-4F6F-83D5-7701A2D0CC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474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7456E-B872-43AB-9B40-C05F7F33E5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434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263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63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63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93BC9B8-B52D-4026-85AD-5583AA1D18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5364163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ru-RU" altLang="ru-RU" sz="4800" b="1" dirty="0" smtClean="0">
                <a:latin typeface="Times New Roman" pitchFamily="18" charset="0"/>
              </a:rPr>
              <a:t>Итоги ЕГЭ по биологии в 2018 году по Орловской </a:t>
            </a:r>
            <a:r>
              <a:rPr lang="ru-RU" altLang="ru-RU" sz="4800" b="1" dirty="0" err="1" smtClean="0">
                <a:latin typeface="Times New Roman" pitchFamily="18" charset="0"/>
              </a:rPr>
              <a:t>областии</a:t>
            </a:r>
            <a:r>
              <a:rPr lang="ru-RU" altLang="ru-RU" sz="4800" b="1" dirty="0" smtClean="0">
                <a:latin typeface="Times New Roman" pitchFamily="18" charset="0"/>
              </a:rPr>
              <a:t> разбор типичных ошибок школьников</a:t>
            </a:r>
          </a:p>
          <a:p>
            <a:pPr algn="ctr" eaLnBrk="1" hangingPunct="1"/>
            <a:endParaRPr lang="ru-RU" altLang="ru-RU" sz="4800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4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 smtClean="0">
                <a:solidFill>
                  <a:schemeClr val="tx1"/>
                </a:solidFill>
                <a:latin typeface="Times New Roman" pitchFamily="18" charset="0"/>
              </a:rPr>
              <a:t>Характеристика экзаменационной работы 2019 года</a:t>
            </a:r>
            <a:r>
              <a:rPr lang="ru-RU" altLang="ru-RU" sz="4000" smtClean="0">
                <a:latin typeface="Times New Roman" pitchFamily="18" charset="0"/>
              </a:rPr>
              <a:t/>
            </a:r>
            <a:br>
              <a:rPr lang="ru-RU" altLang="ru-RU" sz="4000" smtClean="0">
                <a:latin typeface="Times New Roman" pitchFamily="18" charset="0"/>
              </a:rPr>
            </a:br>
            <a:endParaRPr lang="ru-RU" altLang="ru-RU" sz="4000" smtClean="0">
              <a:latin typeface="Times New Roman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06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smtClean="0">
                <a:latin typeface="Times New Roman" pitchFamily="18" charset="0"/>
              </a:rPr>
              <a:t>    Каждый вариант экзаменационной работы состоит из двух частей и включает 28 заданий. Часть 1 - 21 задание: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smtClean="0">
                <a:latin typeface="Times New Roman" pitchFamily="18" charset="0"/>
              </a:rPr>
              <a:t>•с множественным выбором с рис. и без рис. – 6 заданий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b="1" smtClean="0">
                <a:latin typeface="Times New Roman" pitchFamily="18" charset="0"/>
              </a:rPr>
              <a:t>на установление соответствия с рис. и без рис – 6 заданий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b="1" smtClean="0">
                <a:latin typeface="Times New Roman" pitchFamily="18" charset="0"/>
              </a:rPr>
              <a:t>на установление последовательности – 3 задания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b="1" smtClean="0">
                <a:latin typeface="Times New Roman" pitchFamily="18" charset="0"/>
              </a:rPr>
              <a:t>на дополнение схемы – 1 задание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b="1" smtClean="0">
                <a:latin typeface="Times New Roman" pitchFamily="18" charset="0"/>
              </a:rPr>
              <a:t>на дополнение таблицы, с рис. или без рис. – 2 задания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b="1" smtClean="0">
                <a:latin typeface="Times New Roman" pitchFamily="18" charset="0"/>
              </a:rPr>
              <a:t>на анализ графика, таблиц, диаграмм – 1 задание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b="1" smtClean="0">
                <a:latin typeface="Times New Roman" pitchFamily="18" charset="0"/>
              </a:rPr>
              <a:t>Каждое задание части 1 оценивается 1 или 2 баллами. Всего за задания 1 части – 38 баллов. Часть 2 – 7 заданий с развернутым ответом Всего за задания 2 части – 20 баллов. Максимальное количество баллов за всю работу – 58. Время выполнения работы 210 мин.</a:t>
            </a:r>
          </a:p>
          <a:p>
            <a:pPr eaLnBrk="1" hangingPunct="1">
              <a:lnSpc>
                <a:spcPct val="80000"/>
              </a:lnSpc>
            </a:pPr>
            <a:endParaRPr lang="ru-RU" altLang="ru-RU" sz="24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altLang="ru-RU" sz="2400" b="1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ru-RU" altLang="ru-RU" sz="2400" b="1" smtClean="0">
                <a:solidFill>
                  <a:schemeClr val="tx1"/>
                </a:solidFill>
                <a:latin typeface="Times New Roman" pitchFamily="18" charset="0"/>
              </a:rPr>
              <a:t>РАСПРЕДЕЛЕНИЕ ЗАДАНИЙ ПО СОДЕРЖАТЕЛЬНЫМ РАЗДЕЛАМ В КИМ (КЭС)</a:t>
            </a:r>
            <a:r>
              <a:rPr lang="ru-RU" altLang="ru-RU" sz="280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altLang="ru-RU" sz="2800" smtClean="0">
                <a:solidFill>
                  <a:schemeClr val="tx1"/>
                </a:solidFill>
                <a:latin typeface="Times New Roman" pitchFamily="18" charset="0"/>
              </a:rPr>
            </a:br>
            <a:endParaRPr lang="ru-RU" altLang="ru-RU" sz="28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 b="1" smtClean="0">
                <a:latin typeface="Times New Roman" pitchFamily="18" charset="0"/>
              </a:rPr>
              <a:t>     Содержательные разделы 			Количество заданий 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 b="1" smtClean="0">
                <a:latin typeface="Times New Roman" pitchFamily="18" charset="0"/>
              </a:rPr>
              <a:t>	1. Биология как наука.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 b="1" smtClean="0">
                <a:latin typeface="Times New Roman" pitchFamily="18" charset="0"/>
              </a:rPr>
              <a:t>	Методы научного познания 			2 	1 	1 	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smtClean="0">
                <a:latin typeface="Times New Roman" pitchFamily="18" charset="0"/>
              </a:rPr>
              <a:t>2. Клетка как биологическая система 	5–4 	4–3 	1 	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smtClean="0">
                <a:latin typeface="Times New Roman" pitchFamily="18" charset="0"/>
              </a:rPr>
              <a:t>3. Организм как биологическая система 	4–5 	3–4 	1 	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smtClean="0">
                <a:latin typeface="Times New Roman" pitchFamily="18" charset="0"/>
              </a:rPr>
              <a:t>4. Система и многообразие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 b="1" smtClean="0">
                <a:latin typeface="Times New Roman" pitchFamily="18" charset="0"/>
              </a:rPr>
              <a:t>	органического мира 			4 	3 	1 	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smtClean="0">
                <a:latin typeface="Times New Roman" pitchFamily="18" charset="0"/>
              </a:rPr>
              <a:t>5. Организм человека и его здоровье 	5 	4 	1 	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smtClean="0">
                <a:latin typeface="Times New Roman" pitchFamily="18" charset="0"/>
              </a:rPr>
              <a:t>6. Эволюция живой природы 	  	4 	3 	1 	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smtClean="0">
                <a:latin typeface="Times New Roman" pitchFamily="18" charset="0"/>
              </a:rPr>
              <a:t>7. Экосистемы и присущие им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 b="1" smtClean="0">
                <a:latin typeface="Times New Roman" pitchFamily="18" charset="0"/>
              </a:rPr>
              <a:t>        закономерности 				4 	3 	1 	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smtClean="0">
                <a:latin typeface="Times New Roman" pitchFamily="18" charset="0"/>
              </a:rPr>
              <a:t>Итого 					28 	21 	7 	</a:t>
            </a:r>
          </a:p>
          <a:p>
            <a:pPr eaLnBrk="1" hangingPunct="1">
              <a:lnSpc>
                <a:spcPct val="80000"/>
              </a:lnSpc>
            </a:pPr>
            <a:endParaRPr lang="ru-RU" altLang="ru-RU" sz="2000" b="1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0" y="-119063"/>
            <a:ext cx="9144000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ru-RU" altLang="ru-RU"/>
          </a:p>
          <a:p>
            <a:pPr eaLnBrk="1" hangingPunct="1"/>
            <a:endParaRPr lang="ru-RU" altLang="ru-RU" sz="240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0" y="0"/>
            <a:ext cx="9144000" cy="788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altLang="ru-RU" sz="3600" b="1">
                <a:latin typeface="Times New Roman" pitchFamily="18" charset="0"/>
              </a:rPr>
              <a:t>Линия 22 – практикаориентированные задания </a:t>
            </a:r>
          </a:p>
          <a:p>
            <a:pPr eaLnBrk="1" hangingPunct="1"/>
            <a:r>
              <a:rPr lang="ru-RU" altLang="ru-RU" sz="3600" b="1">
                <a:latin typeface="Times New Roman" pitchFamily="18" charset="0"/>
              </a:rPr>
              <a:t>Линия 23 – на работу с рисунком; </a:t>
            </a:r>
          </a:p>
          <a:p>
            <a:pPr eaLnBrk="1" hangingPunct="1"/>
            <a:r>
              <a:rPr lang="ru-RU" altLang="ru-RU" sz="3600" b="1">
                <a:latin typeface="Times New Roman" pitchFamily="18" charset="0"/>
              </a:rPr>
              <a:t>Линия 24 – на исправление ошибок в тексте; </a:t>
            </a:r>
          </a:p>
          <a:p>
            <a:pPr eaLnBrk="1" hangingPunct="1"/>
            <a:r>
              <a:rPr lang="ru-RU" altLang="ru-RU" sz="3600" b="1">
                <a:latin typeface="Times New Roman" pitchFamily="18" charset="0"/>
              </a:rPr>
              <a:t>Линия 25 – растения, животные, человек </a:t>
            </a:r>
          </a:p>
          <a:p>
            <a:pPr eaLnBrk="1" hangingPunct="1"/>
            <a:r>
              <a:rPr lang="ru-RU" altLang="ru-RU" sz="3600" b="1">
                <a:latin typeface="Times New Roman" pitchFamily="18" charset="0"/>
              </a:rPr>
              <a:t>Линия 26 – эволюция и экология</a:t>
            </a:r>
          </a:p>
          <a:p>
            <a:pPr eaLnBrk="1" hangingPunct="1"/>
            <a:r>
              <a:rPr lang="ru-RU" altLang="ru-RU" sz="3600" b="1">
                <a:latin typeface="Times New Roman" pitchFamily="18" charset="0"/>
              </a:rPr>
              <a:t>Линия 27 – задачи по цитологии; </a:t>
            </a:r>
          </a:p>
          <a:p>
            <a:pPr eaLnBrk="1" hangingPunct="1"/>
            <a:r>
              <a:rPr lang="ru-RU" altLang="ru-RU" sz="3600" b="1">
                <a:latin typeface="Times New Roman" pitchFamily="18" charset="0"/>
              </a:rPr>
              <a:t>Линия 28 – задачи по генетике. </a:t>
            </a:r>
          </a:p>
          <a:p>
            <a:pPr eaLnBrk="1" hangingPunct="1"/>
            <a:endParaRPr lang="ru-RU" altLang="ru-RU" sz="2400" b="1">
              <a:latin typeface="Times New Roman" pitchFamily="18" charset="0"/>
            </a:endParaRPr>
          </a:p>
          <a:p>
            <a:pPr eaLnBrk="1" hangingPunct="1"/>
            <a:r>
              <a:rPr lang="ru-RU" altLang="ru-RU" sz="2800" b="1">
                <a:latin typeface="Times New Roman" pitchFamily="18" charset="0"/>
              </a:rPr>
              <a:t>Если в задании указано «Ответ поясните», «Приведите доказательства», «Объясните значение» и т.д., то отсутствие пояснения в ответе снижает баллы.</a:t>
            </a:r>
          </a:p>
          <a:p>
            <a:pPr eaLnBrk="1" hangingPunct="1"/>
            <a:endParaRPr lang="ru-RU" altLang="ru-RU" sz="2800" b="1">
              <a:latin typeface="Times New Roman" pitchFamily="18" charset="0"/>
            </a:endParaRPr>
          </a:p>
          <a:p>
            <a:pPr eaLnBrk="1" hangingPunct="1"/>
            <a:endParaRPr lang="ru-RU" altLang="ru-RU" sz="2400" b="1">
              <a:solidFill>
                <a:srgbClr val="FFFF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b="1" smtClean="0">
                <a:latin typeface="Times New Roman" pitchFamily="18" charset="0"/>
              </a:rPr>
              <a:t>Установите соответствие между характеристиками и химическими элементами.</a:t>
            </a:r>
            <a:r>
              <a:rPr lang="ru-RU" altLang="ru-RU" sz="4000" smtClean="0"/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800" b="1" smtClean="0">
                <a:latin typeface="Times New Roman" pitchFamily="18" charset="0"/>
              </a:rPr>
              <a:t>Характеристики 		Химические 						элементы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b="1" smtClean="0">
                <a:latin typeface="Times New Roman" pitchFamily="18" charset="0"/>
              </a:rPr>
              <a:t>А) участвует в проведении нервного импульса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b="1" smtClean="0">
                <a:latin typeface="Times New Roman" pitchFamily="18" charset="0"/>
              </a:rPr>
              <a:t>Б) входит в состав костной ткани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b="1" smtClean="0">
                <a:latin typeface="Times New Roman" pitchFamily="18" charset="0"/>
              </a:rPr>
              <a:t>В) входит в состав липидного слоя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b="1" smtClean="0">
                <a:latin typeface="Times New Roman" pitchFamily="18" charset="0"/>
              </a:rPr>
              <a:t>Г) входит в состав нуклеиновых кислот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b="1" smtClean="0">
                <a:latin typeface="Times New Roman" pitchFamily="18" charset="0"/>
              </a:rPr>
              <a:t>Д) участвует в транспорте кислорода</a:t>
            </a:r>
          </a:p>
          <a:p>
            <a:pPr eaLnBrk="1" hangingPunct="1">
              <a:lnSpc>
                <a:spcPct val="90000"/>
              </a:lnSpc>
            </a:pPr>
            <a:endParaRPr lang="ru-RU" altLang="ru-RU" sz="2800" b="1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800" b="1" smtClean="0">
                <a:latin typeface="Times New Roman" pitchFamily="18" charset="0"/>
              </a:rPr>
              <a:t>1) Фосфор  2) калий    3) железо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/>
          <a:lstStyle/>
          <a:p>
            <a:pPr eaLnBrk="1" hangingPunct="1"/>
            <a:r>
              <a:rPr lang="ru-RU" altLang="ru-RU" sz="2800" b="1" smtClean="0">
                <a:latin typeface="Times New Roman" pitchFamily="18" charset="0"/>
              </a:rPr>
              <a:t>Найдите три ошибки в приведённом тексте «Мутации». Укажите номера предложений, в которых сделаны ошибки, исправьте их. Дайте правильную формулировку</a:t>
            </a:r>
            <a:r>
              <a:rPr lang="ru-RU" altLang="ru-RU" sz="3200" smtClean="0">
                <a:latin typeface="Times New Roman" pitchFamily="18" charset="0"/>
              </a:rPr>
              <a:t>.</a:t>
            </a:r>
            <a:r>
              <a:rPr lang="ru-RU" altLang="ru-RU" sz="4000" smtClean="0"/>
              <a:t>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b="1" smtClean="0"/>
              <a:t>(1)Мутация – это случайное изменение наследственной информации.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smtClean="0"/>
              <a:t>(2)Различают три вида ядерных мутаций: генные, геномные, хромосомные.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i="1" smtClean="0"/>
              <a:t>(3)Хромосомные мутации обусловлены изменением порядка триплетов в гене.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i="1" smtClean="0"/>
              <a:t>(4)Полиплоидия – это пример хромосомной мутации.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smtClean="0"/>
              <a:t>(5)Полиплоиды служат материалом для получения новых сортов культурных растений.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i="1" smtClean="0"/>
              <a:t>(6)Геномные мутации связаны с удвоением определённых триплетов в гене.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smtClean="0"/>
              <a:t>(7)Мутации приводят к изменению признаков у организмов</a:t>
            </a:r>
            <a:r>
              <a:rPr lang="ru-RU" altLang="ru-RU" sz="24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b="1" smtClean="0">
                <a:latin typeface="Times New Roman" pitchFamily="18" charset="0"/>
              </a:rPr>
              <a:t>Установите соответствие между симптомами заболеваний и витаминами, недостаток которых вызывает эти симптомы</a:t>
            </a:r>
            <a:r>
              <a:rPr lang="ru-RU" altLang="ru-RU" sz="4000" smtClean="0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91440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800" b="1" smtClean="0"/>
              <a:t>    СИМПТОМЫ ЗАБОЛЕВАНИЙ     ВИТАМИНЫ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b="1" smtClean="0"/>
              <a:t>А)  сухость кожных покровов  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b="1" smtClean="0"/>
              <a:t>Б)  поражение роговицы глаза  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b="1" smtClean="0"/>
              <a:t>В)  снижение сопротивляемости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800" b="1" smtClean="0"/>
              <a:t>    организма к инфекционным заболеваниям  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b="1" smtClean="0"/>
              <a:t>Г)  ухудшение зрения в сумерках  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b="1" smtClean="0"/>
              <a:t>Д)  расстройство деятельности нервной системы  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b="1" smtClean="0"/>
              <a:t>Е)  кровоточивость дёсен и выпадение зубов </a:t>
            </a:r>
          </a:p>
          <a:p>
            <a:pPr eaLnBrk="1" hangingPunct="1">
              <a:lnSpc>
                <a:spcPct val="80000"/>
              </a:lnSpc>
            </a:pPr>
            <a:endParaRPr lang="ru-RU" altLang="ru-RU" sz="28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800" b="1" smtClean="0"/>
              <a:t>   1)  А       2)  В        3)  С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b="1" smtClean="0">
                <a:solidFill>
                  <a:schemeClr val="tx1"/>
                </a:solidFill>
              </a:rPr>
              <a:t>Все, кроме двух используется для описания пространственной конфигурации молекулы белка: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ru-RU" altLang="ru-RU" sz="3600" b="1" smtClean="0"/>
              <a:t>Гормон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ru-RU" altLang="ru-RU" sz="3600" b="1" smtClean="0"/>
              <a:t>Глобула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ru-RU" altLang="ru-RU" sz="3600" b="1" smtClean="0"/>
              <a:t>Фермент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ru-RU" altLang="ru-RU" sz="3600" b="1" smtClean="0"/>
              <a:t>Полипептидная цепь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ru-RU" altLang="ru-RU" sz="3600" b="1" smtClean="0"/>
              <a:t>Водородная связь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b="1" smtClean="0">
                <a:solidFill>
                  <a:schemeClr val="tx1"/>
                </a:solidFill>
              </a:rPr>
              <a:t>Установите соответствия между видоизменением и органом к которому его относят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1981200"/>
            <a:ext cx="8540750" cy="464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b="1" smtClean="0"/>
              <a:t>Видоизменения				Орган</a:t>
            </a:r>
          </a:p>
          <a:p>
            <a:pPr eaLnBrk="1" hangingPunct="1">
              <a:buFontTx/>
              <a:buNone/>
            </a:pPr>
            <a:r>
              <a:rPr lang="ru-RU" altLang="ru-RU" b="1" smtClean="0"/>
              <a:t>А) корнеплод репы                      1. корень</a:t>
            </a:r>
          </a:p>
          <a:p>
            <a:pPr eaLnBrk="1" hangingPunct="1">
              <a:buFontTx/>
              <a:buNone/>
            </a:pPr>
            <a:r>
              <a:rPr lang="ru-RU" altLang="ru-RU" b="1" smtClean="0"/>
              <a:t>Б) корневище ландыша               2. побег</a:t>
            </a:r>
          </a:p>
          <a:p>
            <a:pPr eaLnBrk="1" hangingPunct="1">
              <a:buFontTx/>
              <a:buNone/>
            </a:pPr>
            <a:r>
              <a:rPr lang="ru-RU" altLang="ru-RU" b="1" smtClean="0"/>
              <a:t>В) Клубень картофеля</a:t>
            </a:r>
          </a:p>
          <a:p>
            <a:pPr eaLnBrk="1" hangingPunct="1">
              <a:buFontTx/>
              <a:buNone/>
            </a:pPr>
            <a:r>
              <a:rPr lang="ru-RU" altLang="ru-RU" b="1" smtClean="0"/>
              <a:t>г) Клубнелуковица гладиолуса</a:t>
            </a:r>
          </a:p>
          <a:p>
            <a:pPr eaLnBrk="1" hangingPunct="1">
              <a:buFontTx/>
              <a:buNone/>
            </a:pPr>
            <a:r>
              <a:rPr lang="ru-RU" altLang="ru-RU" b="1" smtClean="0"/>
              <a:t>Д) луковица лука</a:t>
            </a:r>
          </a:p>
          <a:p>
            <a:pPr eaLnBrk="1" hangingPunct="1">
              <a:buFontTx/>
              <a:buNone/>
            </a:pPr>
            <a:r>
              <a:rPr lang="ru-RU" altLang="ru-RU" b="1" smtClean="0"/>
              <a:t>Е) корневая шишка георгина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b="1" smtClean="0">
                <a:solidFill>
                  <a:schemeClr val="tx1"/>
                </a:solidFill>
              </a:rPr>
              <a:t>Установите соответствия между особенностями строения и слоями кожи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676400"/>
            <a:ext cx="6781800" cy="44227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</a:rPr>
              <a:t>Характеристика				</a:t>
            </a:r>
          </a:p>
          <a:p>
            <a:pPr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</a:rPr>
              <a:t>А) содержит кровеносные сосуды</a:t>
            </a:r>
          </a:p>
          <a:p>
            <a:pPr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</a:rPr>
              <a:t>Б) содержит волосяную луковицу</a:t>
            </a:r>
          </a:p>
          <a:p>
            <a:pPr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</a:rPr>
              <a:t>В) участвует в образовании ногтей</a:t>
            </a:r>
          </a:p>
          <a:p>
            <a:pPr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</a:rPr>
              <a:t>Г) содержит нервные окончания</a:t>
            </a:r>
          </a:p>
          <a:p>
            <a:pPr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</a:rPr>
              <a:t>Д) содержит ороговевшие клетки</a:t>
            </a:r>
          </a:p>
          <a:p>
            <a:pPr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</a:rPr>
              <a:t>Е) придает коже эластичность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600700" y="1600200"/>
            <a:ext cx="30861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</a:rPr>
              <a:t>Слои кожи</a:t>
            </a:r>
          </a:p>
          <a:p>
            <a:pPr eaLnBrk="1" hangingPunct="1"/>
            <a:endParaRPr lang="ru-RU" altLang="ru-RU" b="1" smtClean="0"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</a:rPr>
              <a:t>1.Эпидермис</a:t>
            </a:r>
          </a:p>
          <a:p>
            <a:pPr algn="ctr"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</a:rPr>
              <a:t>2.Дерма</a:t>
            </a:r>
          </a:p>
          <a:p>
            <a:pPr eaLnBrk="1" hangingPunct="1"/>
            <a:endParaRPr lang="ru-RU" altLang="ru-RU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0" y="0"/>
            <a:ext cx="9144000" cy="649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altLang="ru-RU" sz="2800" b="1">
                <a:latin typeface="Times New Roman" pitchFamily="18" charset="0"/>
              </a:rPr>
              <a:t>У дрозофилы гетерогаметным полом является мужской пол. Скрещивали самок дрозофилы с серым телом, красными глазами и самцов с чёрным</a:t>
            </a:r>
          </a:p>
          <a:p>
            <a:pPr algn="ctr" eaLnBrk="1" hangingPunct="1"/>
            <a:r>
              <a:rPr lang="ru-RU" altLang="ru-RU" sz="2800" b="1">
                <a:latin typeface="Times New Roman" pitchFamily="18" charset="0"/>
              </a:rPr>
              <a:t>телом, белыми глазами, всё потомство было единообразным по признакам окраски тела и глаз. Во втором скрещивании самок дрозофилы с чёрным</a:t>
            </a:r>
          </a:p>
          <a:p>
            <a:pPr algn="ctr" eaLnBrk="1" hangingPunct="1"/>
            <a:r>
              <a:rPr lang="ru-RU" altLang="ru-RU" sz="2800" b="1">
                <a:latin typeface="Times New Roman" pitchFamily="18" charset="0"/>
              </a:rPr>
              <a:t>телом, белыми глазами и самцов с серым телом, красными глазами в потомстве получились самки с серым телом, красными глазами и самцы</a:t>
            </a:r>
          </a:p>
          <a:p>
            <a:pPr algn="ctr" eaLnBrk="1" hangingPunct="1"/>
            <a:r>
              <a:rPr lang="ru-RU" altLang="ru-RU" sz="2800" b="1">
                <a:latin typeface="Times New Roman" pitchFamily="18" charset="0"/>
              </a:rPr>
              <a:t>с серым телом, белыми глазами. Составьте схемы скрещивания, определите генотипы и фенотипы родительских особей, потомства в двух скрещиваниях</a:t>
            </a:r>
          </a:p>
          <a:p>
            <a:pPr algn="ctr" eaLnBrk="1" hangingPunct="1"/>
            <a:r>
              <a:rPr lang="ru-RU" altLang="ru-RU" sz="2800" b="1">
                <a:latin typeface="Times New Roman" pitchFamily="18" charset="0"/>
              </a:rPr>
              <a:t>и пол потомства в первом скрещивании. Поясните, почему во втором скрещивании произошло расщепление признаков.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smtClean="0">
                <a:solidFill>
                  <a:schemeClr val="tx1"/>
                </a:solidFill>
                <a:latin typeface="Times New Roman" pitchFamily="18" charset="0"/>
              </a:rPr>
              <a:t>Анализ структуры КИМов</a:t>
            </a:r>
          </a:p>
        </p:txBody>
      </p:sp>
      <p:graphicFrame>
        <p:nvGraphicFramePr>
          <p:cNvPr id="5170" name="Group 50"/>
          <p:cNvGraphicFramePr>
            <a:graphicFrameLocks noGrp="1"/>
          </p:cNvGraphicFramePr>
          <p:nvPr>
            <p:ph idx="1"/>
          </p:nvPr>
        </p:nvGraphicFramePr>
        <p:xfrm>
          <a:off x="0" y="1219200"/>
          <a:ext cx="9144000" cy="5776913"/>
        </p:xfrm>
        <a:graphic>
          <a:graphicData uri="http://schemas.openxmlformats.org/drawingml/2006/table">
            <a:tbl>
              <a:tblPr/>
              <a:tblGrid>
                <a:gridCol w="1268413"/>
                <a:gridCol w="1990725"/>
                <a:gridCol w="2227262"/>
                <a:gridCol w="1828800"/>
                <a:gridCol w="1828800"/>
              </a:tblGrid>
              <a:tr h="2441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Год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Количество заданий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Максимальный первичный балл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Максимальное количество баллов за задание блока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Доля баллов за задание блока 2,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9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2015-2016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7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2017-2018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9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38200"/>
            <a:ext cx="9144000" cy="713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0" y="0"/>
            <a:ext cx="9144000" cy="435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endParaRPr lang="ru-RU" altLang="ru-RU" sz="4000" b="1">
              <a:latin typeface="Times New Roman" pitchFamily="18" charset="0"/>
            </a:endParaRPr>
          </a:p>
          <a:p>
            <a:pPr algn="ctr" eaLnBrk="1" hangingPunct="1"/>
            <a:endParaRPr lang="ru-RU" altLang="ru-RU" sz="4000" b="1">
              <a:latin typeface="Times New Roman" pitchFamily="18" charset="0"/>
            </a:endParaRPr>
          </a:p>
          <a:p>
            <a:pPr algn="ctr" eaLnBrk="1" hangingPunct="1"/>
            <a:r>
              <a:rPr lang="ru-RU" altLang="ru-RU" sz="4000" b="1">
                <a:latin typeface="Times New Roman" pitchFamily="18" charset="0"/>
              </a:rPr>
              <a:t>Гусеница бабочки пяденицы живёт на ветвях деревьев и внешне похожа на</a:t>
            </a:r>
          </a:p>
          <a:p>
            <a:pPr algn="ctr" eaLnBrk="1" hangingPunct="1"/>
            <a:r>
              <a:rPr lang="ru-RU" altLang="ru-RU" sz="4000" b="1">
                <a:latin typeface="Times New Roman" pitchFamily="18" charset="0"/>
              </a:rPr>
              <a:t>сучок. Назовите тип её защитного приспособления, объясните его значение и относительный характер.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ChangeArrowheads="1"/>
          </p:cNvSpPr>
          <p:nvPr/>
        </p:nvSpPr>
        <p:spPr bwMode="auto">
          <a:xfrm>
            <a:off x="0" y="0"/>
            <a:ext cx="9144000" cy="668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altLang="ru-RU" sz="3600" b="1">
                <a:latin typeface="Times New Roman" pitchFamily="18" charset="0"/>
              </a:rPr>
              <a:t>Элементы ответа:</a:t>
            </a:r>
          </a:p>
          <a:p>
            <a:pPr algn="ctr" eaLnBrk="1" hangingPunct="1"/>
            <a:r>
              <a:rPr lang="ru-RU" altLang="ru-RU" sz="3600" b="1">
                <a:latin typeface="Times New Roman" pitchFamily="18" charset="0"/>
              </a:rPr>
              <a:t>1) тип приспособления – маскировка (подражание неподвижным телам природы);</a:t>
            </a:r>
          </a:p>
          <a:p>
            <a:pPr algn="ctr" eaLnBrk="1" hangingPunct="1"/>
            <a:r>
              <a:rPr lang="ru-RU" altLang="ru-RU" sz="3600" b="1">
                <a:latin typeface="Times New Roman" pitchFamily="18" charset="0"/>
              </a:rPr>
              <a:t>2) гусеница замирает на ветке и становится незаметной для насекомоядных птиц;</a:t>
            </a:r>
          </a:p>
          <a:p>
            <a:pPr algn="ctr" eaLnBrk="1" hangingPunct="1"/>
            <a:r>
              <a:rPr lang="ru-RU" altLang="ru-RU" sz="3600" b="1">
                <a:latin typeface="Times New Roman" pitchFamily="18" charset="0"/>
              </a:rPr>
              <a:t>3) приспособление становится бесполезным при движении</a:t>
            </a:r>
          </a:p>
          <a:p>
            <a:pPr algn="ctr" eaLnBrk="1" hangingPunct="1"/>
            <a:r>
              <a:rPr lang="ru-RU" altLang="ru-RU" sz="3600" b="1">
                <a:latin typeface="Times New Roman" pitchFamily="18" charset="0"/>
              </a:rPr>
              <a:t>гусеницы или при изменении фона окружающей среды (её могут</a:t>
            </a:r>
          </a:p>
          <a:p>
            <a:pPr algn="ctr" eaLnBrk="1" hangingPunct="1"/>
            <a:r>
              <a:rPr lang="ru-RU" altLang="ru-RU" sz="3600" b="1">
                <a:latin typeface="Times New Roman" pitchFamily="18" charset="0"/>
              </a:rPr>
              <a:t>найти по запаху)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ChangeArrowheads="1"/>
          </p:cNvSpPr>
          <p:nvPr/>
        </p:nvSpPr>
        <p:spPr bwMode="auto">
          <a:xfrm>
            <a:off x="0" y="0"/>
            <a:ext cx="9144000" cy="642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altLang="ru-RU" sz="3200" b="1">
                <a:latin typeface="Times New Roman" pitchFamily="18" charset="0"/>
              </a:rPr>
              <a:t>Скрестили высокие растения томата с округлыми плодами и карликовые</a:t>
            </a:r>
          </a:p>
          <a:p>
            <a:pPr algn="ctr" eaLnBrk="1" hangingPunct="1"/>
            <a:r>
              <a:rPr lang="ru-RU" altLang="ru-RU" sz="3200" b="1">
                <a:latin typeface="Times New Roman" pitchFamily="18" charset="0"/>
              </a:rPr>
              <a:t>растения с грушевидными плодами. Гибриды первого поколения получились</a:t>
            </a:r>
          </a:p>
          <a:p>
            <a:pPr algn="ctr" eaLnBrk="1" hangingPunct="1"/>
            <a:r>
              <a:rPr lang="ru-RU" altLang="ru-RU" sz="3200" b="1">
                <a:latin typeface="Times New Roman" pitchFamily="18" charset="0"/>
              </a:rPr>
              <a:t>высокие с округлыми плодами. В анализирующем скрещивании этих</a:t>
            </a:r>
          </a:p>
          <a:p>
            <a:pPr algn="ctr" eaLnBrk="1" hangingPunct="1"/>
            <a:r>
              <a:rPr lang="ru-RU" altLang="ru-RU" sz="3200" b="1">
                <a:latin typeface="Times New Roman" pitchFamily="18" charset="0"/>
              </a:rPr>
              <a:t>гибридов получено четыре фенотипические группы: 40, 9, 10 и 44. Составьте схему решения задачи. Определите генотипы родителей, генотипы и фенотипы потомства каждой группы в двух скрещиваниях. Объясните</a:t>
            </a:r>
          </a:p>
          <a:p>
            <a:pPr algn="ctr" eaLnBrk="1" hangingPunct="1"/>
            <a:r>
              <a:rPr lang="ru-RU" altLang="ru-RU" sz="3200" b="1">
                <a:latin typeface="Times New Roman" pitchFamily="18" charset="0"/>
              </a:rPr>
              <a:t>формирование четырёх фенотипических групп в потомстве.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-34925"/>
            <a:ext cx="6934200" cy="685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ChangeArrowheads="1"/>
          </p:cNvSpPr>
          <p:nvPr/>
        </p:nvSpPr>
        <p:spPr bwMode="auto">
          <a:xfrm>
            <a:off x="0" y="0"/>
            <a:ext cx="9144000" cy="557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altLang="ru-RU" sz="4000" b="1">
                <a:latin typeface="Times New Roman" pitchFamily="18" charset="0"/>
              </a:rPr>
              <a:t>У некоторых пресмыкающихся в северных областях, например у обыкновенной гадюки, наблюдается яйцеживорождение. Объясните это явление. С чем связано такое приспособление? Почему у птиц, которые также размножаются яйцами, такое явление отсутствует? Дайте обоснованный ответ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ChangeArrowheads="1"/>
          </p:cNvSpPr>
          <p:nvPr/>
        </p:nvSpPr>
        <p:spPr bwMode="auto">
          <a:xfrm>
            <a:off x="0" y="0"/>
            <a:ext cx="9144000" cy="668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altLang="ru-RU" sz="3600" b="1">
                <a:latin typeface="Times New Roman" pitchFamily="18" charset="0"/>
              </a:rPr>
              <a:t>Элементы ответа:</a:t>
            </a:r>
          </a:p>
          <a:p>
            <a:pPr algn="ctr" eaLnBrk="1" hangingPunct="1"/>
            <a:r>
              <a:rPr lang="ru-RU" altLang="ru-RU" sz="3600" b="1">
                <a:latin typeface="Times New Roman" pitchFamily="18" charset="0"/>
              </a:rPr>
              <a:t> 1) при яйцеживорождении яйца развиваются внутри материнского организма, и детёныши вылупляются сразу после откладывания яиц; </a:t>
            </a:r>
          </a:p>
          <a:p>
            <a:pPr algn="ctr" eaLnBrk="1" hangingPunct="1"/>
            <a:r>
              <a:rPr lang="ru-RU" altLang="ru-RU" sz="3600" b="1">
                <a:latin typeface="Times New Roman" pitchFamily="18" charset="0"/>
              </a:rPr>
              <a:t>2) для развития зародыша в яйце необходимо тепло, в северных областях при низкой температуре зародыши в откладываемых яйцах гибнут; </a:t>
            </a:r>
          </a:p>
          <a:p>
            <a:pPr algn="ctr" eaLnBrk="1" hangingPunct="1"/>
            <a:r>
              <a:rPr lang="ru-RU" altLang="ru-RU" sz="3600" b="1">
                <a:latin typeface="Times New Roman" pitchFamily="18" charset="0"/>
              </a:rPr>
              <a:t>3) у птиц развита забота о потомстве, они насиживают яйца, согревая зародыш теплом своего тела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ChangeArrowheads="1"/>
          </p:cNvSpPr>
          <p:nvPr/>
        </p:nvSpPr>
        <p:spPr bwMode="auto">
          <a:xfrm>
            <a:off x="0" y="-53975"/>
            <a:ext cx="8991600" cy="683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ru-RU" altLang="ru-RU" sz="2600">
                <a:latin typeface="Times New Roman" pitchFamily="18" charset="0"/>
              </a:rPr>
              <a:t>Традиционно наибольшие затруднения вызывают у участников ЕГЭ следующие разделы биологии: </a:t>
            </a:r>
            <a:r>
              <a:rPr lang="ru-RU" altLang="ru-RU" sz="2600" b="1">
                <a:latin typeface="Times New Roman" pitchFamily="18" charset="0"/>
              </a:rPr>
              <a:t>обмен веществ в клетке, реакции матричного синтеза, деление клетки, нейрогуморальная регуляция, селекция и биотехнология, генетика, жизненные циклы высших растений, циклы развития животных-паразитов, понятие гаметофита и спорофита, особенности строения различных типов и классов беспозвоночных животных, строение кровеносной системы у животных и человека, экосистемы, многие вопросы по эволюционной теории, строение различных тканей человека, круговорот веществ в биосфере, решение задач по генетике и молекулярной биологии. Вызвали существенные затруднения задания на установление последовательности процессов, протекающих при фотосинтезе, биосинтезе белка, гаметогенезе у растений и животных.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ChangeArrowheads="1"/>
          </p:cNvSpPr>
          <p:nvPr/>
        </p:nvSpPr>
        <p:spPr bwMode="auto">
          <a:xfrm>
            <a:off x="304800" y="355600"/>
            <a:ext cx="8686800" cy="594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ru-RU" altLang="ru-RU" sz="3200" b="1">
                <a:latin typeface="Times New Roman" pitchFamily="18" charset="0"/>
              </a:rPr>
              <a:t>Значительные затруднения вызвали задания на решение цитологических и генетических задач, с которым справились около 40% участников. Трудными оказались задачи на определение числа хромосом и ДНК в разных фазах митоза или мейоза, в половых и соматических клетках растений разных отделов. Типичной ошибкой явилось отсутствие умений объяснять полученный результат. Наибольшие затруднения вызвали задачи по генетике на сцепленное наследование.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ChangeArrowheads="1"/>
          </p:cNvSpPr>
          <p:nvPr/>
        </p:nvSpPr>
        <p:spPr bwMode="auto">
          <a:xfrm>
            <a:off x="0" y="-23813"/>
            <a:ext cx="9144000" cy="6911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5334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ru-RU" altLang="ru-RU" sz="2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ходе подготовки к экзамену следует обратить внимание: на биологическую терминологию и символику; химический состав клеток; особенности обмена веществ и превращения энергии, стадии энергетического обмена, фотосинтез, хемосинтез; хромосомный набор соматических и половых клеток; фазы митоза и мейоза; закономерности индивидуального развития организмов, наследственности и изменчивости; онтогенез растений и животных, циклы развития основных отделов растений; основные признаки царств, типов, отделов, классов живой природы, особенности строения растений и животных; строение сенсорных систем, нейрогуморальную регуляцию жизнедеятельности организма человека, особенности вегетативной нервной системы, высшей нервной деятельности человека; внутреннюю среду организма человека, иммунитет, обмен веществ и превращение энергии в организме человека; признаки различия и родства человека и животных; движущие силы эволюции и их значение; приспособленность организмов к среде обитания; направления и пути эволюции, основные ароморфозы и идиоадаптации в развитии растений и животных; экосистему и ее компоненты, экологические факторы, роль растений и животных в биоценозах; </a:t>
            </a:r>
            <a:r>
              <a:rPr lang="ru-RU" altLang="ru-RU" sz="2100" b="1">
                <a:latin typeface="Times New Roman" pitchFamily="18" charset="0"/>
                <a:cs typeface="Times New Roman" pitchFamily="18" charset="0"/>
              </a:rPr>
              <a:t>функции живого вещества планеты; круговороты азота, кислорода, углерода, фосфора в природе; глобальные изменения в биосфере, вызванные деятельностью человека. </a:t>
            </a:r>
            <a:endParaRPr lang="ru-RU" altLang="ru-RU" sz="2100" b="1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0" y="482600"/>
            <a:ext cx="88392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528" tIns="12696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altLang="ru-RU" sz="2800" b="1">
                <a:latin typeface="Cambria" pitchFamily="18" charset="0"/>
                <a:cs typeface="Times New Roman" pitchFamily="18" charset="0"/>
              </a:rPr>
              <a:t>ХАРАКТЕРИСТИКА УЧАСТНИКОВ ЕГЭ ПО</a:t>
            </a:r>
            <a:r>
              <a:rPr lang="en-US" altLang="ru-RU" sz="2800" b="1">
                <a:latin typeface="Cambria" pitchFamily="18" charset="0"/>
                <a:cs typeface="Times New Roman" pitchFamily="18" charset="0"/>
              </a:rPr>
              <a:t> </a:t>
            </a:r>
            <a:r>
              <a:rPr lang="ru-RU" altLang="ru-RU" sz="2800" b="1">
                <a:latin typeface="Cambria" pitchFamily="18" charset="0"/>
              </a:rPr>
              <a:t>БИОЛОГИИ</a:t>
            </a:r>
          </a:p>
        </p:txBody>
      </p:sp>
      <p:graphicFrame>
        <p:nvGraphicFramePr>
          <p:cNvPr id="6147" name="Group 3"/>
          <p:cNvGraphicFramePr>
            <a:graphicFrameLocks noGrp="1"/>
          </p:cNvGraphicFramePr>
          <p:nvPr/>
        </p:nvGraphicFramePr>
        <p:xfrm>
          <a:off x="0" y="1828800"/>
          <a:ext cx="9144000" cy="3352800"/>
        </p:xfrm>
        <a:graphic>
          <a:graphicData uri="http://schemas.openxmlformats.org/drawingml/2006/table">
            <a:tbl>
              <a:tblPr/>
              <a:tblGrid>
                <a:gridCol w="1633538"/>
                <a:gridCol w="815975"/>
                <a:gridCol w="1631950"/>
                <a:gridCol w="817562"/>
                <a:gridCol w="1631950"/>
                <a:gridCol w="979488"/>
                <a:gridCol w="1633537"/>
              </a:tblGrid>
              <a:tr h="6302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Учебный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предмет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2016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2017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2018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923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чел.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% от общего числа участников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чел.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% от общего числа участников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чел.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% от общего числа участников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Биология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762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22,1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693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22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22,6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29" name="Rectangle 127"/>
          <p:cNvSpPr>
            <a:spLocks noChangeArrowheads="1"/>
          </p:cNvSpPr>
          <p:nvPr/>
        </p:nvSpPr>
        <p:spPr bwMode="auto">
          <a:xfrm>
            <a:off x="152400" y="5267325"/>
            <a:ext cx="8686800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6858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1pPr>
            <a:lvl2pPr eaLnBrk="0" hangingPunct="0">
              <a:tabLst>
                <a:tab pos="6858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tabLst>
                <a:tab pos="6858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tabLst>
                <a:tab pos="6858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tabLst>
                <a:tab pos="6858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endParaRPr lang="ru-RU" altLang="ru-RU" sz="14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altLang="ru-RU" sz="2400" b="1">
                <a:latin typeface="Times New Roman" pitchFamily="18" charset="0"/>
              </a:rPr>
              <a:t>Юношей – 223 (29,7%)</a:t>
            </a:r>
          </a:p>
          <a:p>
            <a:pPr eaLnBrk="1" hangingPunct="1"/>
            <a:r>
              <a:rPr lang="ru-RU" altLang="ru-RU" sz="2400" b="1">
                <a:latin typeface="Times New Roman" pitchFamily="18" charset="0"/>
              </a:rPr>
              <a:t>Девушек – 527 (70,3%)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Прямоугольник 1"/>
          <p:cNvSpPr>
            <a:spLocks noChangeArrowheads="1"/>
          </p:cNvSpPr>
          <p:nvPr/>
        </p:nvSpPr>
        <p:spPr bwMode="auto">
          <a:xfrm>
            <a:off x="0" y="0"/>
            <a:ext cx="9144000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ru-RU" altLang="ru-RU" sz="2000" b="1">
                <a:latin typeface="Times New Roman" pitchFamily="18" charset="0"/>
              </a:rPr>
              <a:t>Для получения максимальных баллов при подготовке к экзамену выпускники должны владеть такими межпредметными понятиями, как «диффузия», «осмос», «гидролиз», «гомеостаз», «диполь», «диссоциация», «дыхательная цепь», «коллоидный раствор», «ионизирующее излучение», «парциальное давление» и др. Кроме того, выпускники должны знать, понимать и объяснять сущность таких понятий, как «взаимодействие генов»; «закономерности изменчивости», «сцепленное наследование»; «размножение и индивидуальное развитие организмов»; «явление гетерозиса»; «круговорот веществ и превращения энергии в экосистемах и биосфере»; «процессы жизнедеятельности организма человека»; «строение и признаки вирусов»; «получение полиплоидов и отдаленных гибридов». Они должны уметь: объяснять роль биологических теорий, законов, общность происхождения живых организмов, эволюцию растений и животных, взаимосвязи организмов, человека и окружающей среды, причины устойчивости, саморегуляции, саморазвития и смены экосистем, эволюцию видов; устанавливать взаимосвязи движущих сил эволюции, путей и направлений эволюции; сравнивать биологические процессы и явления, фазы митоза и мейоза; распознавать и описывать биологические объекты; определять принадлежность биологических объектов к определенной систематической группе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243013" y="117475"/>
            <a:ext cx="7596187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altLang="ru-RU" sz="2800" b="1">
                <a:latin typeface="Times New Roman" pitchFamily="18" charset="0"/>
                <a:ea typeface="Andale Sans UI" charset="-52"/>
                <a:cs typeface="Times New Roman" pitchFamily="18" charset="0"/>
              </a:rPr>
              <a:t>Динамика результатов ЕГЭ по предмету за последние 3 года</a:t>
            </a:r>
            <a:endParaRPr lang="ru-RU" altLang="ru-RU" sz="2800" b="1">
              <a:ea typeface="Andale Sans UI" charset="-52"/>
              <a:cs typeface="Times New Roman" pitchFamily="18" charset="0"/>
            </a:endParaRPr>
          </a:p>
          <a:p>
            <a:pPr algn="ctr"/>
            <a:endParaRPr lang="ru-RU" altLang="ru-RU" sz="2800" b="1">
              <a:ea typeface="Andale Sans UI" charset="-52"/>
              <a:cs typeface="Times New Roman" pitchFamily="18" charset="0"/>
            </a:endParaRPr>
          </a:p>
          <a:p>
            <a:endParaRPr lang="ru-RU" altLang="ru-RU" sz="2800" b="1">
              <a:ea typeface="Andale Sans UI" charset="-52"/>
              <a:cs typeface="Times New Roman" pitchFamily="18" charset="0"/>
            </a:endParaRPr>
          </a:p>
        </p:txBody>
      </p:sp>
      <p:graphicFrame>
        <p:nvGraphicFramePr>
          <p:cNvPr id="9258" name="Group 42"/>
          <p:cNvGraphicFramePr>
            <a:graphicFrameLocks noGrp="1"/>
          </p:cNvGraphicFramePr>
          <p:nvPr/>
        </p:nvGraphicFramePr>
        <p:xfrm>
          <a:off x="0" y="990600"/>
          <a:ext cx="9144000" cy="6070602"/>
        </p:xfrm>
        <a:graphic>
          <a:graphicData uri="http://schemas.openxmlformats.org/drawingml/2006/table">
            <a:tbl>
              <a:tblPr/>
              <a:tblGrid>
                <a:gridCol w="3956050"/>
                <a:gridCol w="1636713"/>
                <a:gridCol w="1798637"/>
                <a:gridCol w="1752600"/>
              </a:tblGrid>
              <a:tr h="56515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Times New Roman" pitchFamily="18" charset="0"/>
                        </a:rPr>
                        <a:t>Орловская область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Mincho" pitchFamily="49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7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Times New Roman" pitchFamily="18" charset="0"/>
                        </a:rPr>
                        <a:t>2016 г.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Mincho" pitchFamily="49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Times New Roman" pitchFamily="18" charset="0"/>
                        </a:rPr>
                        <a:t>2017 год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Mincho" pitchFamily="49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Times New Roman" pitchFamily="18" charset="0"/>
                        </a:rPr>
                        <a:t>2018 год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Mincho" pitchFamily="49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Times New Roman" pitchFamily="18" charset="0"/>
                        </a:rPr>
                        <a:t>Не преодолели минимального балла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Mincho" pitchFamily="49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Times New Roman" pitchFamily="18" charset="0"/>
                        </a:rPr>
                        <a:t>141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Times New Roman" pitchFamily="18" charset="0"/>
                        </a:rPr>
                        <a:t>(18,5%)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Mincho" pitchFamily="49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106 (15,3%)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110 (14,7%)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Times New Roman" pitchFamily="18" charset="0"/>
                        </a:rPr>
                        <a:t>Средний балл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Mincho" pitchFamily="49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Times New Roman" pitchFamily="18" charset="0"/>
                        </a:rPr>
                        <a:t>52.1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Mincho" pitchFamily="49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56,4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53,8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(по РФ -51,4)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Times New Roman" pitchFamily="18" charset="0"/>
                        </a:rPr>
                        <a:t>Получили от 81 до 100 баллов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Mincho" pitchFamily="49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Times New Roman" pitchFamily="18" charset="0"/>
                        </a:rPr>
                        <a:t>69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Times New Roman" pitchFamily="18" charset="0"/>
                        </a:rPr>
                        <a:t>(9,06%)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Mincho" pitchFamily="49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77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(11,1%)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(8,0%)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Times New Roman" pitchFamily="18" charset="0"/>
                        </a:rPr>
                        <a:t>Получили 100 баллов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Mincho" pitchFamily="49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Times New Roman" pitchFamily="18" charset="0"/>
                        </a:rPr>
                        <a:t>1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Mincho" pitchFamily="49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-17463"/>
            <a:ext cx="9144000" cy="1676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alt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Количество участников ЕГЭ, </a:t>
            </a:r>
            <a:br>
              <a:rPr lang="ru-RU" alt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alt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набравших минимальное количество баллов, </a:t>
            </a:r>
            <a:br>
              <a:rPr lang="ru-RU" alt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alt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набравших от 36 до 100 баллов в 2016-2018</a:t>
            </a:r>
            <a:r>
              <a:rPr lang="ru-RU" alt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годах</a:t>
            </a:r>
            <a:endParaRPr lang="ru-RU" altLang="ru-RU" sz="2800" b="1">
              <a:ea typeface="Calibri" pitchFamily="34" charset="0"/>
              <a:cs typeface="Times New Roman" pitchFamily="18" charset="0"/>
            </a:endParaRPr>
          </a:p>
          <a:p>
            <a:endParaRPr lang="ru-RU" altLang="ru-RU" sz="2800" b="1"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11267" name="Group 3"/>
          <p:cNvGraphicFramePr>
            <a:graphicFrameLocks noGrp="1"/>
          </p:cNvGraphicFramePr>
          <p:nvPr/>
        </p:nvGraphicFramePr>
        <p:xfrm>
          <a:off x="0" y="1295400"/>
          <a:ext cx="9144000" cy="5562601"/>
        </p:xfrm>
        <a:graphic>
          <a:graphicData uri="http://schemas.openxmlformats.org/drawingml/2006/table">
            <a:tbl>
              <a:tblPr/>
              <a:tblGrid>
                <a:gridCol w="1435100"/>
                <a:gridCol w="1851025"/>
                <a:gridCol w="1530350"/>
                <a:gridCol w="1452563"/>
                <a:gridCol w="1460500"/>
                <a:gridCol w="1414462"/>
              </a:tblGrid>
              <a:tr h="13573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Количество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участников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ЕГЭ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Количество участников ЕГЭ, не набравших мин. количество баллов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Количество участников ЕГЭ,  набравших количество баллов в разрезе от: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53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36-50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51-70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71-90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91-100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6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2016г.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 -762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141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 (18,5%)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268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(35,2%)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207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(27,1%)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120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 (15,7)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26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(3,4%)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66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2017г.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-693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106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 (15,3%)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ndale Sans UI" charset="-5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23,5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%)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241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(34,8%)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161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(23,2)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22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 (3,2%)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66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2018г.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-750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110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ndale Sans UI" charset="-52"/>
                          <a:cs typeface="Times New Roman" pitchFamily="18" charset="0"/>
                        </a:rPr>
                        <a:t> (8,0%)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ndale Sans UI" charset="-5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227 (30,3%)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267 (35,6%)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133 (17,7%)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13 (1,7%)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86" name="Rectangle 142"/>
          <p:cNvSpPr>
            <a:spLocks noChangeArrowheads="1"/>
          </p:cNvSpPr>
          <p:nvPr/>
        </p:nvSpPr>
        <p:spPr bwMode="auto">
          <a:xfrm>
            <a:off x="0" y="46148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smtClean="0">
                <a:solidFill>
                  <a:schemeClr val="tx1"/>
                </a:solidFill>
              </a:rPr>
              <a:t>Количество участников ЕГЭ в регионе по категориям</a:t>
            </a:r>
            <a:r>
              <a:rPr lang="ru-RU" altLang="ru-RU" sz="4000" smtClean="0"/>
              <a:t> </a:t>
            </a:r>
          </a:p>
        </p:txBody>
      </p:sp>
      <p:graphicFrame>
        <p:nvGraphicFramePr>
          <p:cNvPr id="13342" name="Group 30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3840342"/>
        </p:xfrm>
        <a:graphic>
          <a:graphicData uri="http://schemas.openxmlformats.org/drawingml/2006/table">
            <a:tbl>
              <a:tblPr/>
              <a:tblGrid>
                <a:gridCol w="5715000"/>
                <a:gridCol w="3429000"/>
              </a:tblGrid>
              <a:tr h="685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участников ЕГЭ по предмету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750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8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выпускников текущего года, обучающихся по программам СОО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686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8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выпускников текущего года, обучающихся по программам СПО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выпускников прошлых лет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8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Участников с ограниченными возможностями здоровья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smtClean="0">
                <a:solidFill>
                  <a:schemeClr val="tx1"/>
                </a:solidFill>
              </a:rPr>
              <a:t>Количество участников по типам ОО</a:t>
            </a:r>
            <a:r>
              <a:rPr lang="ru-RU" altLang="ru-RU" sz="4000" smtClean="0"/>
              <a:t> </a:t>
            </a:r>
          </a:p>
        </p:txBody>
      </p:sp>
      <p:graphicFrame>
        <p:nvGraphicFramePr>
          <p:cNvPr id="14372" name="Group 36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4575176"/>
        </p:xfrm>
        <a:graphic>
          <a:graphicData uri="http://schemas.openxmlformats.org/drawingml/2006/table">
            <a:tbl>
              <a:tblPr/>
              <a:tblGrid>
                <a:gridCol w="7543800"/>
                <a:gridCol w="1600200"/>
              </a:tblGrid>
              <a:tr h="565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участников ЕГЭ по предмету, Из них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Выпускники средних общеобразовательных школ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Выпускники средних общеобразовательных школ с углубленным изучением предмета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Выпускники гимназий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Выпускники лицеев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Выпускники вечерних (сменных) общеобразовательных школ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Выпускники общеобразовательных школ – интернатов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Диаграмма 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53"/>
          <a:stretch>
            <a:fillRect/>
          </a:stretch>
        </p:blipFill>
        <p:spPr bwMode="auto">
          <a:xfrm>
            <a:off x="0" y="609600"/>
            <a:ext cx="91440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 smtClean="0">
                <a:solidFill>
                  <a:schemeClr val="tx1"/>
                </a:solidFill>
              </a:rPr>
              <a:t>Структура и содержание КИМ по биологии в 2019 г.</a:t>
            </a:r>
            <a:r>
              <a:rPr lang="ru-RU" altLang="ru-RU" sz="4000" smtClean="0">
                <a:solidFill>
                  <a:schemeClr val="tx1"/>
                </a:solidFill>
              </a:rPr>
              <a:t/>
            </a:r>
            <a:br>
              <a:rPr lang="ru-RU" altLang="ru-RU" sz="4000" smtClean="0">
                <a:solidFill>
                  <a:schemeClr val="tx1"/>
                </a:solidFill>
              </a:rPr>
            </a:br>
            <a:endParaRPr lang="ru-RU" altLang="ru-RU" sz="4000" smtClean="0">
              <a:solidFill>
                <a:schemeClr val="tx1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b="1" smtClean="0">
                <a:latin typeface="Times New Roman" pitchFamily="18" charset="0"/>
              </a:rPr>
              <a:t>В 2019 г. в целом сохранена модель КИМ ЕГЭ по биологии 2017 г. и 2018 г. </a:t>
            </a:r>
          </a:p>
          <a:p>
            <a:pPr lvl="1" eaLnBrk="1" hangingPunct="1"/>
            <a:r>
              <a:rPr lang="ru-RU" altLang="ru-RU" sz="3200" b="1" smtClean="0">
                <a:latin typeface="Times New Roman" pitchFamily="18" charset="0"/>
              </a:rPr>
              <a:t>Изменена структура задания в линии 2. Вместо задания с множественным выбором на 2 балла включено задание на работу с таблицей на 1 балл. </a:t>
            </a:r>
          </a:p>
          <a:p>
            <a:pPr lvl="1" eaLnBrk="1" hangingPunct="1"/>
            <a:r>
              <a:rPr lang="ru-RU" altLang="ru-RU" sz="3200" b="1" smtClean="0">
                <a:latin typeface="Times New Roman" pitchFamily="18" charset="0"/>
              </a:rPr>
              <a:t>Максимальный первичный балл уменьшился на 1 и составил 58 баллов.</a:t>
            </a:r>
            <a:r>
              <a:rPr lang="ru-RU" altLang="ru-RU" sz="3200" b="1" smtClean="0">
                <a:solidFill>
                  <a:srgbClr val="FFFF00"/>
                </a:solidFill>
                <a:latin typeface="Times New Roman" pitchFamily="18" charset="0"/>
              </a:rPr>
              <a:t> </a:t>
            </a:r>
          </a:p>
          <a:p>
            <a:pPr eaLnBrk="1" hangingPunct="1"/>
            <a:endParaRPr lang="ru-RU" altLang="ru-RU" b="1" smtClean="0">
              <a:solidFill>
                <a:srgbClr val="FFFF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1076</TotalTime>
  <Words>1845</Words>
  <Application>Microsoft Office PowerPoint</Application>
  <PresentationFormat>Экран (4:3)</PresentationFormat>
  <Paragraphs>296</Paragraphs>
  <Slides>30</Slides>
  <Notes>30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8" baseType="lpstr">
      <vt:lpstr>Arial</vt:lpstr>
      <vt:lpstr>Times New Roman</vt:lpstr>
      <vt:lpstr>Cambria</vt:lpstr>
      <vt:lpstr>Andale Sans UI</vt:lpstr>
      <vt:lpstr>Wingdings</vt:lpstr>
      <vt:lpstr>MS Mincho</vt:lpstr>
      <vt:lpstr>Calibri</vt:lpstr>
      <vt:lpstr>Оформление по умолчанию</vt:lpstr>
      <vt:lpstr>Презентация PowerPoint</vt:lpstr>
      <vt:lpstr>Анализ структуры КИМов</vt:lpstr>
      <vt:lpstr>Презентация PowerPoint</vt:lpstr>
      <vt:lpstr>Презентация PowerPoint</vt:lpstr>
      <vt:lpstr>Презентация PowerPoint</vt:lpstr>
      <vt:lpstr>Количество участников ЕГЭ в регионе по категориям </vt:lpstr>
      <vt:lpstr>Количество участников по типам ОО </vt:lpstr>
      <vt:lpstr>Презентация PowerPoint</vt:lpstr>
      <vt:lpstr>Структура и содержание КИМ по биологии в 2019 г. </vt:lpstr>
      <vt:lpstr>Характеристика экзаменационной работы 2019 года </vt:lpstr>
      <vt:lpstr>РАСПРЕДЕЛЕНИЕ ЗАДАНИЙ ПО СОДЕРЖАТЕЛЬНЫМ РАЗДЕЛАМ В КИМ (КЭС) </vt:lpstr>
      <vt:lpstr>Презентация PowerPoint</vt:lpstr>
      <vt:lpstr>Установите соответствие между характеристиками и химическими элементами. </vt:lpstr>
      <vt:lpstr>Найдите три ошибки в приведённом тексте «Мутации». Укажите номера предложений, в которых сделаны ошибки, исправьте их. Дайте правильную формулировку. </vt:lpstr>
      <vt:lpstr>Установите соответствие между симптомами заболеваний и витаминами, недостаток которых вызывает эти симптомы </vt:lpstr>
      <vt:lpstr>Все, кроме двух используется для описания пространственной конфигурации молекулы белка:</vt:lpstr>
      <vt:lpstr>Установите соответствия между видоизменением и органом к которому его относят</vt:lpstr>
      <vt:lpstr>Установите соответствия между особенностями строения и слоями кожи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loguteev</dc:creator>
  <cp:lastModifiedBy>user</cp:lastModifiedBy>
  <cp:revision>18</cp:revision>
  <cp:lastPrinted>1601-01-01T00:00:00Z</cp:lastPrinted>
  <dcterms:created xsi:type="dcterms:W3CDTF">1601-01-01T00:00:00Z</dcterms:created>
  <dcterms:modified xsi:type="dcterms:W3CDTF">2019-02-04T13:29:02Z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