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6398" r:id="rId2"/>
    <p:sldMasterId id="2147486461" r:id="rId3"/>
    <p:sldMasterId id="2147487093" r:id="rId4"/>
    <p:sldMasterId id="2147487106" r:id="rId5"/>
    <p:sldMasterId id="2147487411" r:id="rId6"/>
    <p:sldMasterId id="2147487764" r:id="rId7"/>
  </p:sldMasterIdLst>
  <p:notesMasterIdLst>
    <p:notesMasterId r:id="rId25"/>
  </p:notesMasterIdLst>
  <p:sldIdLst>
    <p:sldId id="371" r:id="rId8"/>
    <p:sldId id="489" r:id="rId9"/>
    <p:sldId id="493" r:id="rId10"/>
    <p:sldId id="507" r:id="rId11"/>
    <p:sldId id="462" r:id="rId12"/>
    <p:sldId id="506" r:id="rId13"/>
    <p:sldId id="476" r:id="rId14"/>
    <p:sldId id="480" r:id="rId15"/>
    <p:sldId id="499" r:id="rId16"/>
    <p:sldId id="500" r:id="rId17"/>
    <p:sldId id="485" r:id="rId18"/>
    <p:sldId id="501" r:id="rId19"/>
    <p:sldId id="481" r:id="rId20"/>
    <p:sldId id="504" r:id="rId21"/>
    <p:sldId id="505" r:id="rId22"/>
    <p:sldId id="483" r:id="rId23"/>
    <p:sldId id="452" r:id="rId24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89A"/>
    <a:srgbClr val="3078BA"/>
    <a:srgbClr val="599AD5"/>
    <a:srgbClr val="2F3773"/>
    <a:srgbClr val="4C67B4"/>
    <a:srgbClr val="2E75B6"/>
    <a:srgbClr val="003399"/>
    <a:srgbClr val="353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>
        <p:scale>
          <a:sx n="99" d="100"/>
          <a:sy n="99" d="100"/>
        </p:scale>
        <p:origin x="-10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542C54-0DD3-4F2E-88CA-639E6ECB633A}" type="datetimeFigureOut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6B457D-D602-4AB1-96B9-70A4F4EB8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0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19F326B-B4BE-4899-8C80-2819B01ECB23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BCBFC83-EE31-4172-BA1B-791B4CD02598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0345AC2-C636-4A09-AF68-5CDDD81393D4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F29AB20-A682-43F1-AE5F-EF76AC4542E9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2D3C41F-394C-4BE6-A353-DC6257649D6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D829AD5-C400-4D43-AA9B-068BF336EBD7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C5FDC86-54E4-41D5-BAB8-275988FBF272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5887190-94D0-4A8D-93A2-A5E938067B6C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1D38105-1A88-4EBF-8893-49588581534D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69F8433-CD22-4052-9AC7-524F5B7F2BB8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8FE391-7C3D-454C-A9D8-E8CE7AC016E3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A33DEE5-9425-4856-861A-B0224F57DEF4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941F385-4A48-4815-B4F9-C3C9CF9DC23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715B114-E638-480B-BADE-4B2FA1112D9F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03E0E80-B024-4556-8A7E-9EDFB6C75C8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511463-9F69-49A8-A66A-5E0DB6E8100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48919F6-6BEB-4AC3-B3A3-82FD46990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81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2F7AF3-3699-4F64-B8BE-62536327D1D6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D077882-9DF3-41D2-86E9-3720F6D00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52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B1D1FD-9EF9-48D3-B94C-0BA816F9662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977FDD-01CD-472A-86CF-2A9050E2BF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54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BABFBF-F9B8-4323-AE93-A4DF75B62669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DAB7BA-DC4B-4CB0-9A3D-5761B3EC8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31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F352ED-CFB2-46ED-9E00-E152F128E16A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458A1B-0BD7-45E9-9E15-A36979AFF9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13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3FD598-3A10-4170-9F70-7BA582575FB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E01264-5E7D-46E6-90BE-3E10D1FD0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78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75EC60-3700-4EF2-8909-F565C0BEF79D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6D23D9-6C1B-4424-B0E9-A21B92548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09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EB4A5F-42CF-42DF-BC6B-79BC329A286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108BD7-1539-480F-836E-54FA0DE1E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1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DD06AC-7436-4456-AB2C-86DCEC4E1525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27B9A6-B1CE-4A21-980C-29E4CE386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0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217B63-13C0-45B8-80F5-E5806772B58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A182F9-7F7C-4882-9316-FC71D10D7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76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0DD732-AF20-43A0-B6F1-478E7A61083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BB06EE-FBAD-4A1F-AFCE-D4426B4B0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8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34D596-BD7B-4118-89AF-4D1BB3E81C6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A3D21C-6580-49D6-8A3C-C9CFAD734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328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D77878-1398-491E-9DB7-E6587141DAC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FBA97-2BF0-4930-835C-AE4ECC705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36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BD9459-B1F4-46F4-B70E-867712ADA1F9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082C91-5038-4F95-8108-4F9AC80111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08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C847B9-112F-45C3-BE2C-F8735306EE1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E636C1-5C4B-4A44-81B4-10EC21C64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63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DFEBF7-660F-4CC0-9917-05D4CC5B1C5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85E6D0-8291-4C73-B662-AE342A31E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20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32600A-76A2-4318-AD5B-7400AE09FE7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D71B7B-0903-439D-AA03-F6AE89511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23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14CB-C380-47D0-9F46-6C4230E33A4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92A3-0572-48F5-8FD9-0E6F9308BF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16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019532-C8E0-4C9A-9D12-C136D2D3A62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421DB8-6B2D-496C-8214-3D5547104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0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29FDA5-F1FF-4EBC-A680-EAF98ACCC9CC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CE8F68-47FC-4A31-B8E5-FB1BF222AC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7762D9-DA5D-4963-9D79-B8C1CAD8785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4AC58-D23B-4D82-A47C-F1B67E233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5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C02958-F9F3-48D8-9B7F-2057B26B685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C97CDA-E6AA-4161-95D9-F58E9EE60F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3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F4536F-0D2B-454D-B187-4262C9C41409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25E03B-D224-46F1-A635-35BC31835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049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02E93-9F14-4DC1-9A84-B918C79B0606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F7057-0106-4AD1-B055-0851C1A6D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11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6715F3-514D-42D4-B545-32E1672BD0C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55792F-ED76-4605-8C25-55EDD12AE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21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B6094C-986A-4014-BF0F-0266652E9E9D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DCD2C2-09F4-47F6-84DB-3136A784C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96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80144A-3A02-40A8-978D-545463A84B0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307600-9A62-4766-84C7-4E24C9EF3B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580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CCD5BD-DC3F-4C52-818D-1D1874A36E4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A93F88-0EF9-4FC0-A095-EA16B98364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05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D233A5-54A1-48DB-9222-BF420DF63F7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5E2E85-D859-46A7-A71D-609D61F54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255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B31810-1926-40F9-B8C3-C5C2A8CDC6A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A082BE-2280-41FE-AC29-2B4CC5D6C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57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5939B2-D810-4583-952D-0D3439B0037A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5DE39-2179-4265-8C31-AFDFCB766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86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159D-996B-42B4-8498-8AF97419166C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4A76-F6A1-4AF1-A0AD-52BC29620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295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475180-FBD3-4DCA-AA30-617DD530EED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8D68C6-3A2E-4329-8195-56F57D43E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6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2A1C85-F11F-403E-ADDF-D5CC036B4B9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96C67D3-8C9B-4905-B408-779B54917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044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AC6676-27C8-475C-8530-E1A5D938021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123379-5B13-41F5-9F39-787DCC9A04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681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8446D4-2A7A-4B63-8777-1886CB52EBA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9A8D81-7C34-4D50-AB3A-F896B1CB4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48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490443-AD79-4528-B130-07B2576FA1AD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5AA951-1A33-4029-86F1-8C905F9F4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83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FD57E7-5668-4008-B695-4C4A7AA826E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FAE839-92F9-4543-A0EA-180AFA053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75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EB67CF-5284-4BF8-8745-66BBF4055B75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B2E580-8F32-4E3B-8353-A5B16FE08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33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018913-E7F5-4598-B77C-CDB2B65FFDAC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B7BBBD-BE8A-454C-AE57-CF10AF130C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697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D5AC28-55B1-424D-A386-DC1326BA52F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7ABC25-FECF-4D17-9F36-7C63F60873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7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AD3E12-BE0C-492C-A6FE-9386BEA5DF49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81B6A1-23CF-4ED3-9C09-7E024DAFE2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262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C5297E-6E07-4E7E-B649-CF33B9E0B10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3F26B9-ED63-4125-B813-12F4EC784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245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7709E1-5915-48C7-BD20-69C0ADB8998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AFA538-CF18-4A38-AD4D-BD2A0E9A1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3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678D86-FC23-4A2A-BA68-224118751C8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D70EAAE-D5E2-4D01-87C6-BDD393017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829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1F4533-EF9B-4484-BBA0-B636BBA9905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319C58-ACC0-473A-B8DC-27B88D4CF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60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16F2CA-6EFF-4CFC-AA2F-EE242EE580B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137DC3-04B6-4EC5-B501-06DE8F76E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011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1721EC-0913-4EBE-B1AB-76FD13DE29C6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EC50B-24AA-4093-BB14-ADFE77D0E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24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8D655E-0BA1-4220-802D-086E365BB084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A36C02-77BC-4FF1-A9D5-6D6AB1CC6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16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597BA1-B7C9-48AA-A502-1A3B6B784F39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1D316B-E124-431B-89A4-5C616BD64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548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BAF439-A6F6-4D69-9878-57E51D6D149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F0E1-CBC9-4D0C-A79F-A00D315348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29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2956F0-749E-4856-9B8A-DC048997835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BD688-4B30-4D7E-95C2-D7C01FAB27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22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660C8B-0EDA-4A1B-9B21-FB8593548A85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882C87-91A4-41AB-A726-2E89D624D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72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E13F7B-EF6A-4674-B4A9-A6F2168369F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16B8F6-7C0F-44BB-9D5A-4CE92D8DA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316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31781C-F4AB-4C79-9FA6-BF91DEDE2F7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222251-6258-41F8-8D13-6A9B87A0C6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5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C74736-CEED-4178-AAB6-B44D4D829F9A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97F47F-92F9-4D18-97D2-A84403FF5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013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A22D12-F2E4-415D-9508-ADDCF6783786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2E327B-54A7-4DAB-B082-F3103879B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27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5C7425-1740-4629-A0BA-D3C728835F2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280CBD-51E0-409D-AAC1-F223686BBA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98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D8DCF8-B1E1-46CE-BD38-B67FC8590F0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B26D00-D5F3-4144-AB18-2498C51D9E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78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8F39F3-63AE-4EF3-8EE6-9C4379533F15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8D5899-E4A9-4F4D-9B02-7DACF9D66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07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00BEC-5D8E-472D-A3D1-9858BEFC9B86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920BF35-F5D7-4CD3-BB2A-D1ABFD46E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574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0165D4-2FB8-4F78-ACB6-A4D87AD026AD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98CB1B-CDB8-4852-9362-3A1C6B7D2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429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F00B31-150A-499D-8746-CA63CBABD7F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2403C-1A26-4353-88F0-B04AD48096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653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66ABC0-5FA1-4621-99EC-B91DA6DA2FC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F28715-7B88-4EA3-A578-7CC0BF5A5A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314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FF402F-887E-41D3-AC48-A2AF88BB2F8A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9BB1A3-65C0-424D-B29A-7C763BC6F4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595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1FA72-3F1F-4DB9-9195-D1AE7AEF690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283517-E37A-41D9-BF55-2AA8ECDE2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74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E71CB0-5C7A-4A79-BDC7-F38AF96067C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4342D8F-6858-416D-852F-3A55DF358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390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85FE57-D2BD-425A-BDBB-65A77373C2CC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8D69C3-CD90-4BFD-9177-113A0F6C7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434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FE8325-0264-4906-8D53-824CBF01C0C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3BD215-C308-4AE2-892C-5E0AF8F75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0767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00261-BD13-4583-AFBA-EFE66E3C6C7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9098C6-6A6D-4188-A2E2-97F77FD7A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485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E0CAD6-243C-4637-94E2-6367214D963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FA14FED-740B-473A-A355-4737E9C113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718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1C25C2-C408-4B8A-92DD-A2D8C5DDE8C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3BFA5D-7EC7-4437-A49D-93E7BA775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865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8F6747-605A-4385-B4DA-92F9FAD316D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EFA47B-53E9-4A03-A35E-6350377070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24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5415B0-3452-45E0-AC4D-58AD2E83322D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25CFA3-007A-44DC-AF82-4D2553E099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617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6FE17B-E8A0-4A55-9ADA-A29A6A22FEF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5196FF-6040-4B8E-9575-B7B3650EF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715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5C005D-7B89-4A04-B6E1-710396031836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E1B50E-381E-4099-B5F1-C6A4E091D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952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5B74F9-79B2-4E25-9817-5DDE520DFA1B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39A5FC-D680-46B1-9F66-4B4B02FA3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9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1F92C4-9A82-4B84-9B71-2A9729DA8FF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8BFC01-E40C-4931-A064-5BA46045E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7484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2B22D3-EAE4-4C86-A40A-529FC5E41FB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0B7473-BEB7-4AAB-9883-5B6F432E3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251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190CF-B767-4F02-9E87-CE5412B8F898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A02ECD-64B5-4D34-AF4D-1763A48C7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665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E82846-716A-4C67-90FC-3E4A437C6A4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865D20-9D38-46D9-93E2-45A84E731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008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E083FB-DFBB-40B5-9378-8FAC740B015F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2B6F4E-5B18-495D-AB82-3DFEDF9446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09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334672-BC1E-4076-9C59-BBCF2AA7075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4CEA22-F647-4E35-AD42-E08B89521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207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F55B91-BB6A-4661-977B-C061B14D0891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CF8FD2-BA07-4DC1-8015-4D5071CC9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140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CFA35D-801E-4659-B9A6-E2DF8E8F98E2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13A75B-7E93-4808-92C0-6018FEAE1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04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48AC30-F246-430A-972C-955DAD8DD98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646D20-573A-437C-BF96-EF5A95E01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60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2D6FD8-FF21-4477-9740-0CA6EDF318E0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02A599C0-C435-47C1-983E-297FFD9169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3" r:id="rId1"/>
    <p:sldLayoutId id="2147488204" r:id="rId2"/>
    <p:sldLayoutId id="2147488205" r:id="rId3"/>
    <p:sldLayoutId id="2147488206" r:id="rId4"/>
    <p:sldLayoutId id="2147488207" r:id="rId5"/>
    <p:sldLayoutId id="2147488208" r:id="rId6"/>
    <p:sldLayoutId id="2147488209" r:id="rId7"/>
    <p:sldLayoutId id="2147488210" r:id="rId8"/>
    <p:sldLayoutId id="2147488211" r:id="rId9"/>
    <p:sldLayoutId id="2147488212" r:id="rId10"/>
    <p:sldLayoutId id="2147488213" r:id="rId11"/>
    <p:sldLayoutId id="214748821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27F1D8-EA49-424C-9E29-90310669D7DE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C042AC-FF7D-4390-BC69-C9AE3D304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5" r:id="rId1"/>
    <p:sldLayoutId id="2147488216" r:id="rId2"/>
    <p:sldLayoutId id="2147488217" r:id="rId3"/>
    <p:sldLayoutId id="2147488218" r:id="rId4"/>
    <p:sldLayoutId id="2147488219" r:id="rId5"/>
    <p:sldLayoutId id="2147488220" r:id="rId6"/>
    <p:sldLayoutId id="2147488221" r:id="rId7"/>
    <p:sldLayoutId id="2147488222" r:id="rId8"/>
    <p:sldLayoutId id="2147488223" r:id="rId9"/>
    <p:sldLayoutId id="2147488224" r:id="rId10"/>
    <p:sldLayoutId id="2147488225" r:id="rId11"/>
    <p:sldLayoutId id="2147488226" r:id="rId12"/>
    <p:sldLayoutId id="2147488201" r:id="rId13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AF020F-33B5-436F-B271-7061CE3AAD6D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FA0690-8163-4E0F-961B-9E3D69F63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7" r:id="rId1"/>
    <p:sldLayoutId id="2147488228" r:id="rId2"/>
    <p:sldLayoutId id="2147488229" r:id="rId3"/>
    <p:sldLayoutId id="2147488230" r:id="rId4"/>
    <p:sldLayoutId id="2147488231" r:id="rId5"/>
    <p:sldLayoutId id="2147488232" r:id="rId6"/>
    <p:sldLayoutId id="2147488233" r:id="rId7"/>
    <p:sldLayoutId id="2147488234" r:id="rId8"/>
    <p:sldLayoutId id="2147488235" r:id="rId9"/>
    <p:sldLayoutId id="2147488236" r:id="rId10"/>
    <p:sldLayoutId id="2147488237" r:id="rId11"/>
    <p:sldLayoutId id="2147488238" r:id="rId12"/>
    <p:sldLayoutId id="2147488202" r:id="rId13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C53542-F9D9-4209-9A46-8BC3ABE2E713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20BBB2-CA43-45F6-9A12-ECF3A7D84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39" r:id="rId1"/>
    <p:sldLayoutId id="2147488240" r:id="rId2"/>
    <p:sldLayoutId id="2147488241" r:id="rId3"/>
    <p:sldLayoutId id="2147488242" r:id="rId4"/>
    <p:sldLayoutId id="2147488243" r:id="rId5"/>
    <p:sldLayoutId id="2147488244" r:id="rId6"/>
    <p:sldLayoutId id="2147488245" r:id="rId7"/>
    <p:sldLayoutId id="2147488246" r:id="rId8"/>
    <p:sldLayoutId id="2147488247" r:id="rId9"/>
    <p:sldLayoutId id="2147488248" r:id="rId10"/>
    <p:sldLayoutId id="2147488249" r:id="rId11"/>
    <p:sldLayoutId id="214748825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9329C-E21D-4BA5-8507-4AE7B7E32D7C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8EE083-1F1E-41C9-81E6-5EE23AA7FB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1" r:id="rId1"/>
    <p:sldLayoutId id="2147488252" r:id="rId2"/>
    <p:sldLayoutId id="2147488253" r:id="rId3"/>
    <p:sldLayoutId id="2147488254" r:id="rId4"/>
    <p:sldLayoutId id="2147488255" r:id="rId5"/>
    <p:sldLayoutId id="2147488256" r:id="rId6"/>
    <p:sldLayoutId id="2147488257" r:id="rId7"/>
    <p:sldLayoutId id="2147488258" r:id="rId8"/>
    <p:sldLayoutId id="2147488259" r:id="rId9"/>
    <p:sldLayoutId id="2147488260" r:id="rId10"/>
    <p:sldLayoutId id="2147488261" r:id="rId11"/>
    <p:sldLayoutId id="214748826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779935-F969-47D7-9511-2EA53C849337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72AE7C1C-E094-4FFE-9D39-4037A7F13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3" r:id="rId1"/>
    <p:sldLayoutId id="2147488264" r:id="rId2"/>
    <p:sldLayoutId id="2147488265" r:id="rId3"/>
    <p:sldLayoutId id="2147488266" r:id="rId4"/>
    <p:sldLayoutId id="2147488267" r:id="rId5"/>
    <p:sldLayoutId id="2147488268" r:id="rId6"/>
    <p:sldLayoutId id="2147488269" r:id="rId7"/>
    <p:sldLayoutId id="2147488270" r:id="rId8"/>
    <p:sldLayoutId id="2147488271" r:id="rId9"/>
    <p:sldLayoutId id="2147488272" r:id="rId10"/>
    <p:sldLayoutId id="2147488273" r:id="rId11"/>
    <p:sldLayoutId id="214748827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F386F5-D581-4169-848D-09795E6311BC}" type="datetime1">
              <a:rPr lang="ru-RU"/>
              <a:pPr>
                <a:defRPr/>
              </a:pPr>
              <a:t>07.02.2019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7D9C58-A4EE-4245-8E34-0279A5608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5" r:id="rId1"/>
    <p:sldLayoutId id="2147488276" r:id="rId2"/>
    <p:sldLayoutId id="2147488277" r:id="rId3"/>
    <p:sldLayoutId id="2147488278" r:id="rId4"/>
    <p:sldLayoutId id="2147488279" r:id="rId5"/>
    <p:sldLayoutId id="2147488280" r:id="rId6"/>
    <p:sldLayoutId id="2147488281" r:id="rId7"/>
    <p:sldLayoutId id="2147488282" r:id="rId8"/>
    <p:sldLayoutId id="2147488283" r:id="rId9"/>
    <p:sldLayoutId id="2147488284" r:id="rId10"/>
    <p:sldLayoutId id="2147488285" r:id="rId11"/>
    <p:sldLayoutId id="214748828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733550" y="569913"/>
            <a:ext cx="7162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Орловской области</a:t>
            </a:r>
          </a:p>
          <a:p>
            <a:pPr algn="ctr" eaLnBrk="1" hangingPunct="1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«Региональный центр оценки качества образования»</a:t>
            </a:r>
          </a:p>
        </p:txBody>
      </p:sp>
      <p:pic>
        <p:nvPicPr>
          <p:cNvPr id="94211" name="Picture 2" descr="ОРЦ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22263"/>
            <a:ext cx="12763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Box 2"/>
          <p:cNvSpPr txBox="1">
            <a:spLocks noChangeArrowheads="1"/>
          </p:cNvSpPr>
          <p:nvPr/>
        </p:nvSpPr>
        <p:spPr bwMode="auto">
          <a:xfrm>
            <a:off x="196850" y="2303463"/>
            <a:ext cx="86995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88"/>
              </a:spcBef>
              <a:buFont typeface="Arial" charset="0"/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</a:p>
          <a:p>
            <a:pPr algn="ctr">
              <a:lnSpc>
                <a:spcPct val="90000"/>
              </a:lnSpc>
              <a:spcBef>
                <a:spcPts val="688"/>
              </a:spcBef>
              <a:buFont typeface="Arial" charset="0"/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проведения итогового собеседования </a:t>
            </a:r>
            <a:b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  <a:p>
            <a:pPr algn="ctr">
              <a:lnSpc>
                <a:spcPct val="90000"/>
              </a:lnSpc>
              <a:spcBef>
                <a:spcPts val="688"/>
              </a:spcBef>
              <a:buFont typeface="Arial" charset="0"/>
              <a:buNone/>
            </a:pPr>
            <a:r>
              <a:rPr lang="ru-RU" altLang="ru-RU" sz="2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(автоматизированная технология обработки бланков)</a:t>
            </a:r>
          </a:p>
        </p:txBody>
      </p:sp>
      <p:sp>
        <p:nvSpPr>
          <p:cNvPr id="94213" name="TextBox 2"/>
          <p:cNvSpPr txBox="1">
            <a:spLocks noChangeArrowheads="1"/>
          </p:cNvSpPr>
          <p:nvPr/>
        </p:nvSpPr>
        <p:spPr bwMode="auto">
          <a:xfrm>
            <a:off x="3433763" y="5676900"/>
            <a:ext cx="5392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ru-RU" altLang="ru-RU" sz="1600" b="1">
                <a:solidFill>
                  <a:srgbClr val="35307C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</a:t>
            </a:r>
          </a:p>
          <a:p>
            <a:pPr algn="r">
              <a:buFont typeface="Arial" charset="0"/>
              <a:buNone/>
            </a:pPr>
            <a:r>
              <a:rPr lang="ru-RU" altLang="ru-RU" sz="1600" b="1">
                <a:solidFill>
                  <a:srgbClr val="35307C"/>
                </a:solidFill>
                <a:latin typeface="Times New Roman" pitchFamily="18" charset="0"/>
                <a:cs typeface="Times New Roman" pitchFamily="18" charset="0"/>
              </a:rPr>
              <a:t>начальник отдела обеспечения государственной итоговой аттестации</a:t>
            </a:r>
            <a:endParaRPr lang="ru-RU" altLang="ru-RU" sz="1600">
              <a:solidFill>
                <a:srgbClr val="35307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2"/>
          <p:cNvSpPr>
            <a:spLocks noChangeArrowheads="1"/>
          </p:cNvSpPr>
          <p:nvPr/>
        </p:nvSpPr>
        <p:spPr bwMode="auto">
          <a:xfrm>
            <a:off x="1458913" y="128588"/>
            <a:ext cx="636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Правила заполнения бланка ИС</a:t>
            </a:r>
          </a:p>
        </p:txBody>
      </p:sp>
      <p:pic>
        <p:nvPicPr>
          <p:cNvPr id="10342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808038"/>
            <a:ext cx="3608387" cy="5253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662988" y="2843213"/>
            <a:ext cx="103187" cy="266223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27713" y="1349375"/>
            <a:ext cx="1033462" cy="15875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2275" y="5573713"/>
            <a:ext cx="947738" cy="2047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96050" y="5570538"/>
            <a:ext cx="947738" cy="2047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1875" y="5815013"/>
            <a:ext cx="100013" cy="10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51700" y="5830888"/>
            <a:ext cx="100013" cy="100012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24788" y="5589588"/>
            <a:ext cx="100012" cy="10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73950" y="5586413"/>
            <a:ext cx="101600" cy="10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583613" y="5614988"/>
            <a:ext cx="188912" cy="1031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50213" y="1363663"/>
            <a:ext cx="688975" cy="1444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27963" y="1104900"/>
            <a:ext cx="185737" cy="1381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35938" y="1101725"/>
            <a:ext cx="185737" cy="1381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43913" y="1108075"/>
            <a:ext cx="185737" cy="1381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05450" y="1360488"/>
            <a:ext cx="185738" cy="1397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84825" y="1614488"/>
            <a:ext cx="185738" cy="13811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70575" y="1608138"/>
            <a:ext cx="936625" cy="1571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827713" y="2090738"/>
            <a:ext cx="2762250" cy="588962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61175" y="1536700"/>
            <a:ext cx="923925" cy="20955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68275" y="2530475"/>
            <a:ext cx="2117725" cy="140176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экспертом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657475" y="957263"/>
            <a:ext cx="2473325" cy="133985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b="1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участником </a:t>
            </a:r>
            <a:br>
              <a:rPr lang="ru-RU" b="1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68275" y="900113"/>
            <a:ext cx="2214563" cy="14097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Предзаполненные поля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61175" y="1363663"/>
            <a:ext cx="1063625" cy="12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657475" y="2513013"/>
            <a:ext cx="2473325" cy="1423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участником </a:t>
            </a:r>
            <a:b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проведения</a:t>
            </a:r>
          </a:p>
        </p:txBody>
      </p:sp>
      <p:pic>
        <p:nvPicPr>
          <p:cNvPr id="1034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62413"/>
            <a:ext cx="10255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1377950" y="4062413"/>
            <a:ext cx="3752850" cy="1868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Правила заполнения бланков для участников ИС и экспертов едины: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гелеевая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 ручка с чернилами черного цвета;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написания букв и цифр согласно образцу в бланке ИС; 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строго в ячейках, с первой позиции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5319713" y="1708150"/>
            <a:ext cx="3757612" cy="344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Прямоугольник 2"/>
          <p:cNvSpPr>
            <a:spLocks noChangeArrowheads="1"/>
          </p:cNvSpPr>
          <p:nvPr/>
        </p:nvSpPr>
        <p:spPr bwMode="auto">
          <a:xfrm>
            <a:off x="1568450" y="68263"/>
            <a:ext cx="610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экзаменатора-собеседника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3963" y="788988"/>
            <a:ext cx="3994150" cy="4197350"/>
          </a:xfrm>
          <a:prstGeom prst="roundRect">
            <a:avLst>
              <a:gd name="adj" fmla="val 104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8.45 часов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ИС;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</a:t>
            </a:r>
            <a:b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данными заполненного бланка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заполнение участником полей «Номер аудитории» и «Номер варианта»;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краткий инструктаж; 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временя начала </a:t>
            </a:r>
            <a:b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окончания ИС каждого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временной регламент;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</a:t>
            </a:r>
          </a:p>
        </p:txBody>
      </p:sp>
      <p:grpSp>
        <p:nvGrpSpPr>
          <p:cNvPr id="104452" name="Группа 25"/>
          <p:cNvGrpSpPr>
            <a:grpSpLocks/>
          </p:cNvGrpSpPr>
          <p:nvPr/>
        </p:nvGrpSpPr>
        <p:grpSpPr bwMode="auto">
          <a:xfrm>
            <a:off x="155575" y="793750"/>
            <a:ext cx="4768850" cy="3192463"/>
            <a:chOff x="155642" y="981683"/>
            <a:chExt cx="4640094" cy="2580142"/>
          </a:xfrm>
        </p:grpSpPr>
        <p:pic>
          <p:nvPicPr>
            <p:cNvPr id="10446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42" y="981683"/>
              <a:ext cx="4640094" cy="2580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195803" y="2061981"/>
              <a:ext cx="4090203" cy="1499844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86005" y="1234437"/>
              <a:ext cx="478838" cy="147546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044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127500"/>
            <a:ext cx="8604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212850" y="4127500"/>
            <a:ext cx="3281363" cy="93345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экзаменатором-собеседником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33963" y="5059363"/>
            <a:ext cx="3994150" cy="981075"/>
          </a:xfrm>
          <a:prstGeom prst="roundRect">
            <a:avLst/>
          </a:prstGeom>
          <a:solidFill>
            <a:srgbClr val="2E75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окончании ИС передает ответственному организатору все материалы, использованные для проведения ИС</a:t>
            </a:r>
            <a:endParaRPr lang="ru-RU" alt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2850" y="5241925"/>
            <a:ext cx="3281363" cy="65722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  участником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83088" y="2101850"/>
            <a:ext cx="509587" cy="188436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0763" y="1355725"/>
            <a:ext cx="116522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459" name="TextBox 1"/>
          <p:cNvSpPr txBox="1">
            <a:spLocks noChangeArrowheads="1"/>
          </p:cNvSpPr>
          <p:nvPr/>
        </p:nvSpPr>
        <p:spPr bwMode="auto">
          <a:xfrm>
            <a:off x="2290763" y="1366838"/>
            <a:ext cx="1216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13 февраля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Прямоугольник 2"/>
          <p:cNvSpPr>
            <a:spLocks noChangeArrowheads="1"/>
          </p:cNvSpPr>
          <p:nvPr/>
        </p:nvSpPr>
        <p:spPr bwMode="auto">
          <a:xfrm>
            <a:off x="214313" y="125413"/>
            <a:ext cx="892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проведения ИС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842963"/>
            <a:ext cx="3849688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516938" y="831850"/>
            <a:ext cx="444500" cy="4448175"/>
          </a:xfrm>
          <a:prstGeom prst="roundRect">
            <a:avLst/>
          </a:prstGeom>
          <a:solidFill>
            <a:srgbClr val="4C6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marL="342900" indent="-342900" algn="ctr" eaLnBrk="1" hangingPunct="1">
              <a:defRPr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5407025"/>
            <a:ext cx="8739187" cy="1158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следит: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соблюдением временного регламента;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произнес в средство аудиозаписи свою ФИО и номер варианта;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произносил номер задания перед ответом на каждое задание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0154" y="1612107"/>
            <a:ext cx="430887" cy="290400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СРЕДНЕМ     15     МИНУТ</a:t>
            </a:r>
          </a:p>
        </p:txBody>
      </p:sp>
      <p:pic>
        <p:nvPicPr>
          <p:cNvPr id="1054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842963"/>
            <a:ext cx="4100513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5480" name="TextBox 1"/>
          <p:cNvSpPr txBox="1">
            <a:spLocks noChangeArrowheads="1"/>
          </p:cNvSpPr>
          <p:nvPr/>
        </p:nvSpPr>
        <p:spPr bwMode="auto">
          <a:xfrm>
            <a:off x="279400" y="1612900"/>
            <a:ext cx="298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ольник 2"/>
          <p:cNvSpPr>
            <a:spLocks noChangeArrowheads="1"/>
          </p:cNvSpPr>
          <p:nvPr/>
        </p:nvSpPr>
        <p:spPr bwMode="auto">
          <a:xfrm>
            <a:off x="1492250" y="23813"/>
            <a:ext cx="636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эксперта</a:t>
            </a:r>
          </a:p>
        </p:txBody>
      </p:sp>
      <p:pic>
        <p:nvPicPr>
          <p:cNvPr id="106499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8"/>
          <a:stretch>
            <a:fillRect/>
          </a:stretch>
        </p:blipFill>
        <p:spPr bwMode="auto">
          <a:xfrm>
            <a:off x="1666875" y="2654300"/>
            <a:ext cx="3529013" cy="326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500" name="Группа 68"/>
          <p:cNvGrpSpPr>
            <a:grpSpLocks/>
          </p:cNvGrpSpPr>
          <p:nvPr/>
        </p:nvGrpSpPr>
        <p:grpSpPr bwMode="auto">
          <a:xfrm>
            <a:off x="138113" y="836613"/>
            <a:ext cx="5076825" cy="1597025"/>
            <a:chOff x="398834" y="893729"/>
            <a:chExt cx="4829077" cy="1596552"/>
          </a:xfrm>
        </p:grpSpPr>
        <p:pic>
          <p:nvPicPr>
            <p:cNvPr id="10651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34" y="893729"/>
              <a:ext cx="4829077" cy="1596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410914" y="2066544"/>
              <a:ext cx="4816997" cy="423737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28516" y="1066715"/>
              <a:ext cx="694614" cy="157116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529486" y="1057193"/>
              <a:ext cx="2633493" cy="176161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918075" y="2690813"/>
            <a:ext cx="103188" cy="266223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463" y="5421313"/>
            <a:ext cx="947737" cy="2047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9238" y="5418138"/>
            <a:ext cx="947737" cy="2047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17975" y="5437188"/>
            <a:ext cx="100013" cy="10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67138" y="5434013"/>
            <a:ext cx="101600" cy="1016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76800" y="5462588"/>
            <a:ext cx="188913" cy="1031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0813" y="2654300"/>
            <a:ext cx="1379537" cy="655638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экспертом</a:t>
            </a:r>
          </a:p>
        </p:txBody>
      </p:sp>
      <p:pic>
        <p:nvPicPr>
          <p:cNvPr id="10650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471863"/>
            <a:ext cx="10255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5381625" y="785813"/>
            <a:ext cx="3660775" cy="5132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indent="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 собеседника;</a:t>
            </a:r>
          </a:p>
          <a:p>
            <a:pPr indent="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оценивает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критериям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режиме реального времени ответ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заполняет специализированную  форму черновика;</a:t>
            </a:r>
          </a:p>
          <a:p>
            <a:pPr indent="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spc="-2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переносит </a:t>
            </a:r>
            <a:r>
              <a:rPr lang="ru-RU" sz="1600" spc="-2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окончании ИС </a:t>
            </a:r>
            <a:br>
              <a:rPr lang="ru-RU" sz="1600" spc="-2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-2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аудитории результаты в бланки участников ИС,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заверяя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результаты оценивания своей подписью;</a:t>
            </a:r>
          </a:p>
          <a:p>
            <a:pPr indent="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пересчитывает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 участников, специализированные формы черновиков и упаковывает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отдельные ВДП (заполняет сопроводительные бланки к ВДП);</a:t>
            </a:r>
            <a:endParaRPr lang="ru-RU" sz="1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запакованные ВДП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свой КИМ экзаменатору-собеседнику </a:t>
            </a:r>
            <a:endParaRPr lang="en-US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Прямоугольник 3"/>
          <p:cNvSpPr>
            <a:spLocks noChangeArrowheads="1"/>
          </p:cNvSpPr>
          <p:nvPr/>
        </p:nvSpPr>
        <p:spPr bwMode="auto">
          <a:xfrm>
            <a:off x="415925" y="107950"/>
            <a:ext cx="838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Сбор материалов ИС в аудитории проведения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0650" y="969963"/>
            <a:ext cx="2270125" cy="903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68775" y="1079500"/>
            <a:ext cx="2984500" cy="1058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–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специализированная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черновика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20650" y="781050"/>
            <a:ext cx="8915400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ВДП упаковываются: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93663" y="5359400"/>
            <a:ext cx="8942387" cy="59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КИМ из аудитории проведения вкладываются в конверт и передаются в штабе ответственному организатору ОО</a:t>
            </a:r>
          </a:p>
        </p:txBody>
      </p:sp>
      <p:sp>
        <p:nvSpPr>
          <p:cNvPr id="5" name="Выгнутая вниз стрелка 4"/>
          <p:cNvSpPr/>
          <p:nvPr/>
        </p:nvSpPr>
        <p:spPr>
          <a:xfrm rot="10107981">
            <a:off x="6127750" y="1851025"/>
            <a:ext cx="1695450" cy="498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низ стрелка 45"/>
          <p:cNvSpPr/>
          <p:nvPr/>
        </p:nvSpPr>
        <p:spPr>
          <a:xfrm rot="10184274">
            <a:off x="1622425" y="1649413"/>
            <a:ext cx="1700213" cy="4746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75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73300"/>
            <a:ext cx="3490912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7800" y="3375025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47800" y="3375025"/>
            <a:ext cx="273050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447800" y="3375025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3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170113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322513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5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474913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6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627313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779713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9363"/>
            <a:ext cx="3490913" cy="26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5929313" y="3913188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929313" y="3913188"/>
            <a:ext cx="271462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5929313" y="3913188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4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376488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528888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44" name="TextBox 1"/>
          <p:cNvSpPr txBox="1">
            <a:spLocks noChangeArrowheads="1"/>
          </p:cNvSpPr>
          <p:nvPr/>
        </p:nvSpPr>
        <p:spPr bwMode="auto">
          <a:xfrm>
            <a:off x="2589213" y="3586163"/>
            <a:ext cx="666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0   0    5</a:t>
            </a:r>
          </a:p>
        </p:txBody>
      </p:sp>
      <p:sp>
        <p:nvSpPr>
          <p:cNvPr id="107545" name="TextBox 24"/>
          <p:cNvSpPr txBox="1">
            <a:spLocks noChangeArrowheads="1"/>
          </p:cNvSpPr>
          <p:nvPr/>
        </p:nvSpPr>
        <p:spPr bwMode="auto">
          <a:xfrm>
            <a:off x="7067550" y="3844925"/>
            <a:ext cx="66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0   0    2</a:t>
            </a:r>
          </a:p>
        </p:txBody>
      </p:sp>
      <p:sp>
        <p:nvSpPr>
          <p:cNvPr id="26" name="Овал 25"/>
          <p:cNvSpPr/>
          <p:nvPr/>
        </p:nvSpPr>
        <p:spPr>
          <a:xfrm>
            <a:off x="4697413" y="4214813"/>
            <a:ext cx="1781175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66688" y="3913188"/>
            <a:ext cx="1779587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697413" y="4656138"/>
            <a:ext cx="1781175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9225" y="4405313"/>
            <a:ext cx="1779588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Прямоугольник 1"/>
          <p:cNvSpPr>
            <a:spLocks noChangeArrowheads="1"/>
          </p:cNvSpPr>
          <p:nvPr/>
        </p:nvSpPr>
        <p:spPr bwMode="auto">
          <a:xfrm>
            <a:off x="392113" y="119063"/>
            <a:ext cx="837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Алгоритм действий в нестандартных ситуациях</a:t>
            </a:r>
          </a:p>
        </p:txBody>
      </p:sp>
      <p:pic>
        <p:nvPicPr>
          <p:cNvPr id="10854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28675"/>
            <a:ext cx="15478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Прямоугольник 23"/>
          <p:cNvSpPr>
            <a:spLocks noChangeArrowheads="1"/>
          </p:cNvSpPr>
          <p:nvPr/>
        </p:nvSpPr>
        <p:spPr bwMode="auto">
          <a:xfrm>
            <a:off x="244475" y="1177925"/>
            <a:ext cx="1203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Удаление участника</a:t>
            </a:r>
            <a:br>
              <a:rPr lang="ru-RU" altLang="ru-RU" sz="140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в случае </a:t>
            </a:r>
            <a:br>
              <a:rPr lang="ru-RU" altLang="ru-RU" sz="140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нарушения им</a:t>
            </a:r>
            <a:br>
              <a:rPr lang="ru-RU" altLang="ru-RU" sz="140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Порядка </a:t>
            </a:r>
            <a:br>
              <a:rPr lang="ru-RU" altLang="ru-RU" sz="140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проведения </a:t>
            </a:r>
            <a:br>
              <a:rPr lang="ru-RU" altLang="ru-RU" sz="140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ИС</a:t>
            </a:r>
          </a:p>
        </p:txBody>
      </p:sp>
      <p:grpSp>
        <p:nvGrpSpPr>
          <p:cNvPr id="108549" name="Группа 25"/>
          <p:cNvGrpSpPr>
            <a:grpSpLocks/>
          </p:cNvGrpSpPr>
          <p:nvPr/>
        </p:nvGrpSpPr>
        <p:grpSpPr bwMode="auto">
          <a:xfrm>
            <a:off x="6972300" y="2705100"/>
            <a:ext cx="2076450" cy="1524000"/>
            <a:chOff x="155642" y="981683"/>
            <a:chExt cx="4640094" cy="2580142"/>
          </a:xfrm>
        </p:grpSpPr>
        <p:pic>
          <p:nvPicPr>
            <p:cNvPr id="108560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42" y="981683"/>
              <a:ext cx="4640094" cy="2580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>
              <a:off x="3380296" y="2062117"/>
              <a:ext cx="989744" cy="209637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08550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8"/>
          <a:stretch>
            <a:fillRect/>
          </a:stretch>
        </p:blipFill>
        <p:spPr bwMode="auto">
          <a:xfrm>
            <a:off x="7143750" y="819150"/>
            <a:ext cx="1808163" cy="1760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463925"/>
            <a:ext cx="154781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Прямоугольник 32"/>
          <p:cNvSpPr>
            <a:spLocks noChangeArrowheads="1"/>
          </p:cNvSpPr>
          <p:nvPr/>
        </p:nvSpPr>
        <p:spPr bwMode="auto">
          <a:xfrm>
            <a:off x="139700" y="4124325"/>
            <a:ext cx="14954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Досрочное завершение </a:t>
            </a:r>
            <a:br>
              <a:rPr lang="ru-RU" altLang="ru-RU" sz="140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1400">
                <a:solidFill>
                  <a:srgbClr val="FF0000"/>
                </a:solidFill>
                <a:latin typeface="Cambria" pitchFamily="18" charset="0"/>
              </a:rPr>
              <a:t>ИС по уважительной причине</a:t>
            </a:r>
          </a:p>
        </p:txBody>
      </p:sp>
      <p:pic>
        <p:nvPicPr>
          <p:cNvPr id="10855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8"/>
          <a:stretch>
            <a:fillRect/>
          </a:stretch>
        </p:blipFill>
        <p:spPr bwMode="auto">
          <a:xfrm>
            <a:off x="7162800" y="4354513"/>
            <a:ext cx="1808163" cy="1649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483475" y="2371725"/>
            <a:ext cx="528638" cy="182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066088" y="5821363"/>
            <a:ext cx="528637" cy="182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ашивка 1"/>
          <p:cNvSpPr/>
          <p:nvPr/>
        </p:nvSpPr>
        <p:spPr>
          <a:xfrm>
            <a:off x="1352550" y="828675"/>
            <a:ext cx="5657850" cy="2552700"/>
          </a:xfrm>
          <a:prstGeom prst="chevron">
            <a:avLst>
              <a:gd name="adj" fmla="val 113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4"/>
          <p:cNvSpPr>
            <a:spLocks noChangeArrowheads="1"/>
          </p:cNvSpPr>
          <p:nvPr/>
        </p:nvSpPr>
        <p:spPr bwMode="auto">
          <a:xfrm>
            <a:off x="1595438" y="828675"/>
            <a:ext cx="53387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оформляет в штабе ППЭ «Акт </a:t>
            </a:r>
            <a:b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 удалении участника в связи с нарушением процедуры итогового собеседования».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Организатором в аудитории подготовки или экзаменатором-собеседником в бланк участника в соответствующее поле вносится отметка по факту удаления.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удаления участника ИС из аудитории проведения экзаменатор-собеседник в форме ИС-02 в полях «Время начала собеседования» и «Время завершения собеседования» делает запись «Удален в связи с нарушением процедуры итогового собеседования».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 ставит подпись в форме ИС-02.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факту удаления пишутся служебные записки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1352550" y="3462338"/>
            <a:ext cx="5657850" cy="2552700"/>
          </a:xfrm>
          <a:prstGeom prst="chevron">
            <a:avLst>
              <a:gd name="adj" fmla="val 113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5244" name="Прямоугольник 33"/>
          <p:cNvSpPr>
            <a:spLocks noChangeArrowheads="1"/>
          </p:cNvSpPr>
          <p:nvPr/>
        </p:nvSpPr>
        <p:spPr bwMode="auto">
          <a:xfrm>
            <a:off x="1558925" y="3429000"/>
            <a:ext cx="5270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оформляет в штабе ППЭ «Акт </a:t>
            </a:r>
            <a:b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досрочном завершении ИС по уважительным причинам».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Организатором в аудитории подготовки или экзаменатором-собеседником в бланк участника в соответствующее поле вносится отметка по факту досрочного завершения ИС.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досрочного завершения ИС в аудитории проведения экзаменатор-собеседник в форме ИС-02 в полях «Время начала собеседования» и «Время завершения собеседования» делает запись «Досрочно завершил ИС по уважительной причине».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 ставит подпись в форме ИС-02.</a:t>
            </a:r>
          </a:p>
          <a:p>
            <a:pPr marL="36000" indent="-216000" eaLnBrk="1" hangingPunct="1">
              <a:buFont typeface="Arial" charset="0"/>
              <a:buChar char="•"/>
              <a:defRPr/>
            </a:pPr>
            <a:r>
              <a:rPr lang="ru-RU" sz="135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Медицинский работник в произвольной форме фиксирует факт обращения участника к медицинскому работнику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Прямоугольник 2"/>
          <p:cNvSpPr>
            <a:spLocks noChangeArrowheads="1"/>
          </p:cNvSpPr>
          <p:nvPr/>
        </p:nvSpPr>
        <p:spPr bwMode="auto">
          <a:xfrm>
            <a:off x="0" y="1254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300" y="4086225"/>
            <a:ext cx="7585075" cy="1881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передает в ОРЦОКО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 с аудиозаписями ответов участников ИС (один 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CD(DVD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)-диск);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учета проведения ИС в аудиториях (форма ИС-02) </a:t>
            </a:r>
            <a:b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 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ИС (по количеству аудиторий)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625" y="2400300"/>
            <a:ext cx="3814763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 – собеседник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КИМ в конверт;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ответственному организатору ОО два ВДП, конверт с КИМ, форму ИС-02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43650" y="3201988"/>
            <a:ext cx="623888" cy="777875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4375" y="796925"/>
            <a:ext cx="4264025" cy="2244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ИС в каждой аудитории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 «Автономная станция записи», выгружает аудиозаписи ИС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сохраняет их в каждой аудитории;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копирует на съемный электронный носитель и передает ответственному организатору ОО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801688"/>
            <a:ext cx="3814762" cy="1227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 ИС и форму черновика в отдельные ВДП;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два ВДП и КИМ собеседнику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128838" y="2085975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128838" y="3754438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738" y="2825750"/>
            <a:ext cx="6735762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Прямоугольник 4"/>
          <p:cNvSpPr>
            <a:spLocks noChangeArrowheads="1"/>
          </p:cNvSpPr>
          <p:nvPr/>
        </p:nvSpPr>
        <p:spPr bwMode="auto">
          <a:xfrm>
            <a:off x="1535113" y="136525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600450" y="2978150"/>
            <a:ext cx="1668463" cy="266700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667125" y="4656138"/>
            <a:ext cx="1668463" cy="266700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963" y="969963"/>
            <a:ext cx="8734425" cy="1874837"/>
          </a:xfrm>
          <a:prstGeom prst="roundRect">
            <a:avLst/>
          </a:prstGeom>
          <a:solidFill>
            <a:schemeClr val="accent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spc="-2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</a:t>
            </a:r>
            <a:br>
              <a:rPr lang="ru-RU" b="1" spc="-2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2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ноября 2018 года № 189/1513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3675" y="3371850"/>
            <a:ext cx="8734425" cy="1111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2019 года </a:t>
            </a:r>
            <a:b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 проведении итогового собеседования по русскому языку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на территории Орловской области»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675" y="5087938"/>
            <a:ext cx="8734425" cy="8143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ОО о создании условий, назначении лиц, привлекаемых 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ChangeArrowheads="1"/>
          </p:cNvSpPr>
          <p:nvPr/>
        </p:nvSpPr>
        <p:spPr bwMode="auto">
          <a:xfrm>
            <a:off x="0" y="134938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ИС в ОО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09550" y="806450"/>
            <a:ext cx="3914775" cy="6127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1825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</a:t>
            </a:r>
            <a:endParaRPr lang="ru-RU" alt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09550" y="1524000"/>
            <a:ext cx="3914775" cy="6000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endParaRPr lang="ru-RU" alt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09550" y="2217738"/>
            <a:ext cx="3914775" cy="5826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1825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</a:t>
            </a:r>
            <a:endParaRPr lang="ru-RU" alt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16625"/>
            <a:ext cx="9144000" cy="84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09550" y="2882900"/>
            <a:ext cx="3914775" cy="127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1825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Эксперт </a:t>
            </a:r>
            <a:endParaRPr lang="ru-RU" alt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09550" y="4229100"/>
            <a:ext cx="3914775" cy="8620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аудитории, </a:t>
            </a:r>
            <a:b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обеспечивающий передвижение участников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67300" y="806450"/>
            <a:ext cx="3886200" cy="631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Руководитель ОО </a:t>
            </a:r>
            <a:b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или уполномоченное им лицо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67300" y="1524000"/>
            <a:ext cx="3886200" cy="600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Учитель владеющий навыками работы с ПК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67300" y="2217738"/>
            <a:ext cx="3886200" cy="5826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Учитель, обладающий коммуникативными навыками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67300" y="2901950"/>
            <a:ext cx="3886200" cy="127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  <a:br>
              <a:rPr lang="ru-RU" sz="1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литературы, имеющий высшее образование по специальности «учитель русского языка </a:t>
            </a:r>
            <a:br>
              <a:rPr lang="ru-RU" sz="1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литературы»</a:t>
            </a:r>
          </a:p>
          <a:p>
            <a:pPr algn="ctr" eaLnBrk="1" hangingPunct="1">
              <a:defRPr/>
            </a:pPr>
            <a:r>
              <a:rPr lang="ru-RU" sz="1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(не работающий в данном классе)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67300" y="4229100"/>
            <a:ext cx="3886200" cy="2486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Работники  ОО 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4233863" y="833438"/>
            <a:ext cx="701675" cy="5762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96271" name="Прямоугольник 2"/>
          <p:cNvSpPr>
            <a:spLocks noChangeArrowheads="1"/>
          </p:cNvSpPr>
          <p:nvPr/>
        </p:nvSpPr>
        <p:spPr bwMode="auto">
          <a:xfrm>
            <a:off x="2238375" y="2778125"/>
            <a:ext cx="13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31825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31825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09550" y="6281738"/>
            <a:ext cx="3914775" cy="4333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09550" y="5208588"/>
            <a:ext cx="3914775" cy="9540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аудитории, </a:t>
            </a:r>
            <a:br>
              <a:rPr lang="ru-RU" alt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обеспечивающий соблюдение порядка </a:t>
            </a:r>
            <a:b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тишины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4233863" y="1543050"/>
            <a:ext cx="701675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235450" y="3248025"/>
            <a:ext cx="700088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216400" y="4413250"/>
            <a:ext cx="701675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4225925" y="5403850"/>
            <a:ext cx="700088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4225925" y="6213475"/>
            <a:ext cx="701675" cy="5746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233863" y="2228850"/>
            <a:ext cx="701675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tihonovskaya\Desktop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061"/>
          <a:stretch>
            <a:fillRect/>
          </a:stretch>
        </p:blipFill>
        <p:spPr bwMode="auto">
          <a:xfrm>
            <a:off x="127000" y="3238500"/>
            <a:ext cx="18780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193800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54113"/>
            <a:ext cx="136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Прямоугольник 3"/>
          <p:cNvSpPr>
            <a:spLocks noChangeArrowheads="1"/>
          </p:cNvSpPr>
          <p:nvPr/>
        </p:nvSpPr>
        <p:spPr bwMode="auto">
          <a:xfrm>
            <a:off x="0" y="-1301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Лица, имеющие право находиться в ОО </a:t>
            </a:r>
            <a:b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 проведении ИС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610225"/>
            <a:ext cx="9144000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13" y="78263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Представители СМИ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292225" y="1401763"/>
            <a:ext cx="5472113" cy="76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присутствуют в аудитории проведения только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момента начала ответа участника ИС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54313" y="2249488"/>
            <a:ext cx="61293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816100" y="2882900"/>
            <a:ext cx="7067550" cy="227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имеют удостоверение об аккредитации;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свободно перемещаться по ОО (при этом в одной аудитории находится не более одного общественного наблюдателя. Общественный наблюдатель не имеет право входить или выходить из аудитории проведения во время ответа участника);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фиксируют все нарушения во время проведения ИС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доводят до сведения ответственного организатора ОО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154113" y="5249863"/>
            <a:ext cx="6837362" cy="655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Должностные лица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Орловской области</a:t>
            </a:r>
          </a:p>
        </p:txBody>
      </p:sp>
      <p:sp>
        <p:nvSpPr>
          <p:cNvPr id="97292" name="Прямоугольник 66"/>
          <p:cNvSpPr>
            <a:spLocks noChangeArrowheads="1"/>
          </p:cNvSpPr>
          <p:nvPr/>
        </p:nvSpPr>
        <p:spPr bwMode="auto">
          <a:xfrm>
            <a:off x="0" y="59118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203864"/>
                </a:solidFill>
                <a:latin typeface="Cambria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 eaLnBrk="1" hangingPunct="1"/>
            <a:r>
              <a:rPr lang="ru-RU" altLang="ru-RU" sz="1600" b="1">
                <a:solidFill>
                  <a:srgbClr val="203864"/>
                </a:solidFill>
                <a:latin typeface="Cambria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8307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8308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8309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8310" name="Прямоугольник 2"/>
          <p:cNvSpPr>
            <a:spLocks noChangeArrowheads="1"/>
          </p:cNvSpPr>
          <p:nvPr/>
        </p:nvSpPr>
        <p:spPr bwMode="auto">
          <a:xfrm>
            <a:off x="0" y="104775"/>
            <a:ext cx="913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Условия проведения итогового собеседования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7975" y="857250"/>
            <a:ext cx="2349500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9238" y="3473450"/>
            <a:ext cx="3908425" cy="1993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Аудитория подготовки.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Аудитория проведения: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справочных материалов;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часов. 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Место для личных вещей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91819" y="3870307"/>
            <a:ext cx="2061567" cy="14672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5676900"/>
            <a:ext cx="913923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5600" y="857250"/>
            <a:ext cx="6000750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76575" y="981075"/>
            <a:ext cx="4457700" cy="127635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в ОО осуществляется на усмотрение руководителя ОО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0413" y="3484563"/>
            <a:ext cx="4325937" cy="1993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мобильной связи, фото-, аудио- и видеоаппаратуры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6575" y="2381250"/>
            <a:ext cx="5435600" cy="7127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помещения, задействованные при проведении ИС изолируются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9238" y="5689600"/>
            <a:ext cx="8647112" cy="546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черных гелевых ручек  у участников, собеседников и экспертов!</a:t>
            </a:r>
          </a:p>
        </p:txBody>
      </p:sp>
      <p:pic>
        <p:nvPicPr>
          <p:cNvPr id="98320" name="Picture 23" descr="http://www.center-rpo.ru/images/1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73125"/>
            <a:ext cx="2238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C:\Users\tihonovskaya\Desktop\dJlzH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r="11913"/>
          <a:stretch/>
        </p:blipFill>
        <p:spPr bwMode="auto">
          <a:xfrm>
            <a:off x="7762400" y="1154112"/>
            <a:ext cx="929533" cy="930275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2" name="TextBox 3"/>
          <p:cNvSpPr txBox="1">
            <a:spLocks noChangeArrowheads="1"/>
          </p:cNvSpPr>
          <p:nvPr/>
        </p:nvSpPr>
        <p:spPr bwMode="auto">
          <a:xfrm>
            <a:off x="7720013" y="873125"/>
            <a:ext cx="1144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ольник 2"/>
          <p:cNvSpPr>
            <a:spLocks noChangeArrowheads="1"/>
          </p:cNvSpPr>
          <p:nvPr/>
        </p:nvSpPr>
        <p:spPr bwMode="auto">
          <a:xfrm>
            <a:off x="1916113" y="125413"/>
            <a:ext cx="577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Оценивание работ участников ИС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475" y="790575"/>
            <a:ext cx="3984625" cy="606425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prstClr val="white"/>
                </a:solidFill>
                <a:latin typeface="Times New Roman" pitchFamily="18" charset="0"/>
              </a:rPr>
              <a:t>Первая схема – </a:t>
            </a:r>
          </a:p>
          <a:p>
            <a:pPr algn="ctr" eaLnBrk="1" hangingPunct="1">
              <a:defRPr/>
            </a:pPr>
            <a:r>
              <a:rPr lang="ru-RU" sz="1600" b="1" spc="-3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pc="-3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реального </a:t>
            </a:r>
            <a:r>
              <a:rPr lang="ru-RU" sz="1600" b="1" spc="-3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1600" b="1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475" y="1822450"/>
            <a:ext cx="3984625" cy="411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присутствует в аудитории проведения;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экзаменатора-собеседника бланк участника;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в специализированную форму черновика:</a:t>
            </a:r>
          </a:p>
          <a:p>
            <a:pPr marL="180000" eaLnBrk="1" hangingPunct="1"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аудитории;</a:t>
            </a:r>
          </a:p>
          <a:p>
            <a:pPr marL="180000" eaLnBrk="1" hangingPunct="1"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эксперта;</a:t>
            </a:r>
          </a:p>
          <a:p>
            <a:pPr marL="180000" eaLnBrk="1" hangingPunct="1"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п/п;</a:t>
            </a:r>
          </a:p>
          <a:p>
            <a:pPr marL="180000" eaLnBrk="1" hangingPunct="1"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(7 цифр);</a:t>
            </a:r>
          </a:p>
          <a:p>
            <a:pPr marL="180000" eaLnBrk="1" hangingPunct="1"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участника;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ответа участника эксперт вносит </a:t>
            </a:r>
            <a:b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специализированную форму черновика первичную информацию по оцениванию ответа участника;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5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ИС в аудитории эксперт переносит баллы по всем критериям, общую сумму баллов, «зачет» или «незачет» в бланк участника и заверяет своей подписью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933575" y="1438275"/>
            <a:ext cx="606425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52950" y="790575"/>
            <a:ext cx="4237038" cy="606425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prstClr val="white"/>
                </a:solidFill>
                <a:latin typeface="Times New Roman" pitchFamily="18" charset="0"/>
              </a:rPr>
              <a:t>Вторая схема – </a:t>
            </a:r>
          </a:p>
          <a:p>
            <a:pPr algn="ctr" eaLnBrk="1" hangingPunct="1">
              <a:defRPr/>
            </a:pPr>
            <a:r>
              <a:rPr lang="ru-RU" sz="1600" b="1" spc="-3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3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 проведения ИС, по аудиозаписи</a:t>
            </a:r>
            <a:endParaRPr lang="ru-RU" sz="1600" b="1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52950" y="1822450"/>
            <a:ext cx="4237038" cy="411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не присутствует в аудитории проведения;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осуществляется в аудиториях, определенных ответственным организатором ОО </a:t>
            </a:r>
            <a:b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аудиозаписи;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вносит в специализированную форму черновика:</a:t>
            </a:r>
          </a:p>
          <a:p>
            <a:pPr marL="180000" eaLnBrk="1" hangingPunct="1"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аудитории;</a:t>
            </a:r>
          </a:p>
          <a:p>
            <a:pPr marL="180000" eaLnBrk="1" hangingPunct="1"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эксперта;</a:t>
            </a:r>
          </a:p>
          <a:p>
            <a:pPr marL="180000" eaLnBrk="1" hangingPunct="1"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п/п;</a:t>
            </a:r>
          </a:p>
          <a:p>
            <a:pPr marL="180000" eaLnBrk="1" hangingPunct="1"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(7 цифр);</a:t>
            </a:r>
          </a:p>
          <a:p>
            <a:pPr marL="180000" eaLnBrk="1" hangingPunct="1"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участника;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прослушивания ответа участника эксперт вносит в специализированную форму черновика первичную информацию  по оцениванию ответа участника;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прослушивания эксперт переносит баллы по всем критериям, общую сумму баллов, «зачет» или «незачет» в бланк участника и заверяет своей подписью</a:t>
            </a:r>
          </a:p>
          <a:p>
            <a:pPr marL="180000" indent="-187325" eaLnBrk="1" hangingPunct="1">
              <a:buFont typeface="Wingdings" panose="05000000000000000000" pitchFamily="2" charset="2"/>
              <a:buChar char="Ø"/>
              <a:defRPr/>
            </a:pPr>
            <a:endParaRPr lang="ru-RU" sz="14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369050" y="1438275"/>
            <a:ext cx="60483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2"/>
          <p:cNvSpPr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500" y="3098800"/>
            <a:ext cx="8775700" cy="1054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подготовку </a:t>
            </a:r>
            <a:r>
              <a:rPr lang="ru-RU" altLang="ru-RU" sz="160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необходимого количества рабочих мест, оборудованных средствами для записи ответов участников ИС;</a:t>
            </a: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sz="1600" b="1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скачивание </a:t>
            </a:r>
            <a:r>
              <a:rPr lang="ru-RU" sz="160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сайта ОРЦОКО ПО и необходимых материалов для проведения ИС;</a:t>
            </a: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sz="1600" b="1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</a:t>
            </a:r>
            <a:r>
              <a:rPr lang="ru-RU" sz="160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технической готовности ОО к проведению ИС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500" y="2174875"/>
            <a:ext cx="8775700" cy="4000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Контролирует действия технического специалиста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2025" y="788988"/>
            <a:ext cx="7450138" cy="635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 </a:t>
            </a:r>
            <a:b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ход подготовительных мероприятий: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500" y="1508125"/>
            <a:ext cx="8775700" cy="584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проводит</a:t>
            </a:r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инструктаж со всеми лицами, привлекаемыми к проведению ИС;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определяет</a:t>
            </a:r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необходимое количество аудиторий подготовки и проведения ИС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2125" y="2638425"/>
            <a:ext cx="3171825" cy="388938"/>
          </a:xfrm>
          <a:prstGeom prst="roundRect">
            <a:avLst/>
          </a:prstGeom>
          <a:solidFill>
            <a:srgbClr val="599A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два дня до ИС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6300" y="4689475"/>
            <a:ext cx="6819900" cy="1019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бланки ИС;</a:t>
            </a: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ИС-01, ИС-02, черновик для эксперта;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файлы со сведениями об участниках ИС-9 в формате </a:t>
            </a:r>
            <a:r>
              <a:rPr lang="en-US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XML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для записи </a:t>
            </a:r>
            <a:b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и прослушивания ответов участников ИС</a:t>
            </a:r>
            <a:endParaRPr lang="ru-RU" altLang="ru-RU" sz="1600" b="1" dirty="0">
              <a:solidFill>
                <a:srgbClr val="0033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32125" y="4229100"/>
            <a:ext cx="3171825" cy="388938"/>
          </a:xfrm>
          <a:prstGeom prst="roundRect">
            <a:avLst/>
          </a:prstGeom>
          <a:solidFill>
            <a:srgbClr val="599A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один день до ИС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500" y="4689475"/>
            <a:ext cx="1841500" cy="1019175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МСУ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электронный носитель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6300" y="5765800"/>
            <a:ext cx="6819900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осуществляет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распределение участников по аудиториям проведения </a:t>
            </a:r>
            <a:b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в форме ИС-01;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осуществляет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в произвольной форме распределение участников </a:t>
            </a:r>
            <a:b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по аудиториям подготовки;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500" y="5765800"/>
            <a:ext cx="1835150" cy="1000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ольник 2"/>
          <p:cNvSpPr>
            <a:spLocks noChangeArrowheads="1"/>
          </p:cNvSpPr>
          <p:nvPr/>
        </p:nvSpPr>
        <p:spPr bwMode="auto">
          <a:xfrm>
            <a:off x="652463" y="1254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итогового собеседования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32125" y="792163"/>
            <a:ext cx="3171825" cy="3889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день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3" y="2238374"/>
            <a:ext cx="376713" cy="3768725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3" y="1231900"/>
            <a:ext cx="8834437" cy="8588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8.00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часов ответственный организатор и технический специалист скачивают </a:t>
            </a:r>
            <a:b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с федерального Интернет-ресурса или с сайта ОРЦОКО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материалы ИС 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113" y="2251075"/>
            <a:ext cx="8345487" cy="331788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До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8.45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часов выдает в штабе 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113" y="3032125"/>
            <a:ext cx="2112962" cy="2974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endParaRPr lang="ru-RU" sz="14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ИС </a:t>
            </a:r>
            <a:b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(форма ИС-02);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регламент проведения ИС;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работе с ПО;        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КИМ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78138" y="3032125"/>
            <a:ext cx="2166937" cy="2974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специализированную форму черновика;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ИС; 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бланков участников;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специализированной формы черновика эксперта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24450" y="3032125"/>
            <a:ext cx="1746250" cy="2974975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ИС (форма ИС-01) 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2878138" y="3019425"/>
            <a:ext cx="2166937" cy="560388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5124450" y="3032125"/>
            <a:ext cx="1746250" cy="547688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646113" y="3019425"/>
            <a:ext cx="2112962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460500" y="2652713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719513" y="2663825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754688" y="2663825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73888" y="3032125"/>
            <a:ext cx="2017712" cy="2974975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бланками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b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участников, распределенных </a:t>
            </a:r>
            <a:b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подготовки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6973888" y="3032125"/>
            <a:ext cx="2017712" cy="6953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7740650" y="2652713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2"/>
          <p:cNvSpPr>
            <a:spLocks noChangeArrowheads="1"/>
          </p:cNvSpPr>
          <p:nvPr/>
        </p:nvSpPr>
        <p:spPr bwMode="auto">
          <a:xfrm>
            <a:off x="1576388" y="125413"/>
            <a:ext cx="6457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Проведение ИС в аудитории подготовки</a:t>
            </a:r>
            <a:endParaRPr lang="ru-RU" altLang="ru-RU" sz="27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" y="800100"/>
            <a:ext cx="8699500" cy="2657475"/>
          </a:xfrm>
          <a:prstGeom prst="roundRect">
            <a:avLst>
              <a:gd name="adj" fmla="val 76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8.50 часов выдает участникам инструкции по выполнению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9.00 часов выдает бланки и организует их заполнение участниками ИС (поля «Номер аудитории» и «Номер варианта» не заполняются);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правильность внесение участниками ИС регистрационных сведений 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соответствующее поле бланка и подписи в бланке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вне аудитории о возможности начала ИС для первого участника;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бланки участников и выдает бланк участнику только при его переходе в аудиторию проведения;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очередность перехода участников в аудиторию проведения 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228600" y="809625"/>
            <a:ext cx="8699500" cy="3460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8600" y="3587750"/>
            <a:ext cx="8699500" cy="114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 из аудитории подготовки в 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подготовки берет с собой документ, удостоверяющий личность,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бланк, </a:t>
            </a:r>
            <a:r>
              <a:rPr lang="ru-RU" sz="1600" spc="-3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цвета, при необходимости - лекарства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28600" y="3568700"/>
            <a:ext cx="8699500" cy="3333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4878388"/>
            <a:ext cx="8699500" cy="1144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участника ИС  в 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ИС сопровождает  участника за пределы ОО или в аудиторию для участников, прошедших 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228600" y="4843463"/>
            <a:ext cx="8699500" cy="360362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18423</TotalTime>
  <Words>931</Words>
  <Application>Microsoft Office PowerPoint</Application>
  <PresentationFormat>Экран (4:3)</PresentationFormat>
  <Paragraphs>240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Calibri</vt:lpstr>
      <vt:lpstr>Arial</vt:lpstr>
      <vt:lpstr>Calibri Light</vt:lpstr>
      <vt:lpstr>Times New Roman</vt:lpstr>
      <vt:lpstr>Cambria</vt:lpstr>
      <vt:lpstr>Wingdings</vt:lpstr>
      <vt:lpstr>3_Тема Office</vt:lpstr>
      <vt:lpstr>4_Тема Office</vt:lpstr>
      <vt:lpstr>5_Тема Office</vt:lpstr>
      <vt:lpstr>6_Тема Office</vt:lpstr>
      <vt:lpstr>9_Тема Office</vt:lpstr>
      <vt:lpstr>8_Тема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user</cp:lastModifiedBy>
  <cp:revision>1518</cp:revision>
  <cp:lastPrinted>2019-02-06T15:45:33Z</cp:lastPrinted>
  <dcterms:created xsi:type="dcterms:W3CDTF">2014-12-02T07:06:06Z</dcterms:created>
  <dcterms:modified xsi:type="dcterms:W3CDTF">2019-02-07T13:35:27Z</dcterms:modified>
</cp:coreProperties>
</file>