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38"/>
  </p:notesMasterIdLst>
  <p:sldIdLst>
    <p:sldId id="256" r:id="rId2"/>
    <p:sldId id="345" r:id="rId3"/>
    <p:sldId id="347" r:id="rId4"/>
    <p:sldId id="346" r:id="rId5"/>
    <p:sldId id="348" r:id="rId6"/>
    <p:sldId id="349" r:id="rId7"/>
    <p:sldId id="350" r:id="rId8"/>
    <p:sldId id="351" r:id="rId9"/>
    <p:sldId id="352" r:id="rId10"/>
    <p:sldId id="353" r:id="rId11"/>
    <p:sldId id="354" r:id="rId12"/>
    <p:sldId id="355" r:id="rId13"/>
    <p:sldId id="356" r:id="rId14"/>
    <p:sldId id="357" r:id="rId15"/>
    <p:sldId id="358" r:id="rId16"/>
    <p:sldId id="359" r:id="rId17"/>
    <p:sldId id="360" r:id="rId18"/>
    <p:sldId id="361" r:id="rId19"/>
    <p:sldId id="362" r:id="rId20"/>
    <p:sldId id="371" r:id="rId21"/>
    <p:sldId id="363" r:id="rId22"/>
    <p:sldId id="364" r:id="rId23"/>
    <p:sldId id="365" r:id="rId24"/>
    <p:sldId id="366" r:id="rId25"/>
    <p:sldId id="325" r:id="rId26"/>
    <p:sldId id="329" r:id="rId27"/>
    <p:sldId id="330" r:id="rId28"/>
    <p:sldId id="331" r:id="rId29"/>
    <p:sldId id="332" r:id="rId30"/>
    <p:sldId id="368" r:id="rId31"/>
    <p:sldId id="369" r:id="rId32"/>
    <p:sldId id="370" r:id="rId33"/>
    <p:sldId id="341" r:id="rId34"/>
    <p:sldId id="342" r:id="rId35"/>
    <p:sldId id="343" r:id="rId36"/>
    <p:sldId id="344" r:id="rId37"/>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p:scale>
          <a:sx n="94" d="100"/>
          <a:sy n="94" d="100"/>
        </p:scale>
        <p:origin x="-128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3.e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ru-RU"/>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ru-RU"/>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ru-RU"/>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1CEC3F75-0C22-4BED-8A78-1E6BFCAC1418}" type="slidenum">
              <a:rPr lang="ru-RU" altLang="ru-RU"/>
              <a:pPr/>
              <a:t>‹#›</a:t>
            </a:fld>
            <a:endParaRPr lang="ru-RU" altLang="ru-RU"/>
          </a:p>
        </p:txBody>
      </p:sp>
    </p:spTree>
    <p:extLst>
      <p:ext uri="{BB962C8B-B14F-4D97-AF65-F5344CB8AC3E}">
        <p14:creationId xmlns:p14="http://schemas.microsoft.com/office/powerpoint/2010/main" val="14869985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Образ слайда 1"/>
          <p:cNvSpPr>
            <a:spLocks noGrp="1" noRot="1" noChangeAspect="1" noTextEdit="1"/>
          </p:cNvSpPr>
          <p:nvPr>
            <p:ph type="sldImg"/>
          </p:nvPr>
        </p:nvSpPr>
        <p:spPr>
          <a:ln/>
        </p:spPr>
      </p:sp>
      <p:sp>
        <p:nvSpPr>
          <p:cNvPr id="4099" name="Заметки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
        <p:nvSpPr>
          <p:cNvPr id="4100" name="Номер слайда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DE43CE9-6E63-4D3D-BD18-29232682AA1F}" type="slidenum">
              <a:rPr lang="ru-RU" altLang="ru-RU"/>
              <a:pPr/>
              <a:t>1</a:t>
            </a:fld>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74CBBFED-D039-43CA-B0CC-BDB51199CBFC}" type="slidenum">
              <a:rPr lang="ru-RU" altLang="ru-RU"/>
              <a:pPr/>
              <a:t>‹#›</a:t>
            </a:fld>
            <a:endParaRPr lang="ru-RU" altLang="ru-RU"/>
          </a:p>
        </p:txBody>
      </p:sp>
    </p:spTree>
    <p:extLst>
      <p:ext uri="{BB962C8B-B14F-4D97-AF65-F5344CB8AC3E}">
        <p14:creationId xmlns:p14="http://schemas.microsoft.com/office/powerpoint/2010/main" val="332062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33318B35-5F6F-44E0-AA61-4598C34CE32B}" type="slidenum">
              <a:rPr lang="ru-RU" altLang="ru-RU"/>
              <a:pPr/>
              <a:t>‹#›</a:t>
            </a:fld>
            <a:endParaRPr lang="ru-RU" altLang="ru-RU"/>
          </a:p>
        </p:txBody>
      </p:sp>
    </p:spTree>
    <p:extLst>
      <p:ext uri="{BB962C8B-B14F-4D97-AF65-F5344CB8AC3E}">
        <p14:creationId xmlns:p14="http://schemas.microsoft.com/office/powerpoint/2010/main" val="2101467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1CFDCAAD-5510-4C02-AEDD-2A9EEF573CD1}" type="slidenum">
              <a:rPr lang="ru-RU" altLang="ru-RU"/>
              <a:pPr/>
              <a:t>‹#›</a:t>
            </a:fld>
            <a:endParaRPr lang="ru-RU" altLang="ru-RU"/>
          </a:p>
        </p:txBody>
      </p:sp>
    </p:spTree>
    <p:extLst>
      <p:ext uri="{BB962C8B-B14F-4D97-AF65-F5344CB8AC3E}">
        <p14:creationId xmlns:p14="http://schemas.microsoft.com/office/powerpoint/2010/main" val="1861702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1F3147AE-9F81-49CC-B1A1-EF388ED648EF}" type="slidenum">
              <a:rPr lang="ru-RU" altLang="ru-RU"/>
              <a:pPr/>
              <a:t>‹#›</a:t>
            </a:fld>
            <a:endParaRPr lang="ru-RU" altLang="ru-RU"/>
          </a:p>
        </p:txBody>
      </p:sp>
    </p:spTree>
    <p:extLst>
      <p:ext uri="{BB962C8B-B14F-4D97-AF65-F5344CB8AC3E}">
        <p14:creationId xmlns:p14="http://schemas.microsoft.com/office/powerpoint/2010/main" val="1098877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01FB677A-6980-435D-AE0D-31DD91D44AB9}" type="slidenum">
              <a:rPr lang="ru-RU" altLang="ru-RU"/>
              <a:pPr/>
              <a:t>‹#›</a:t>
            </a:fld>
            <a:endParaRPr lang="ru-RU" altLang="ru-RU"/>
          </a:p>
        </p:txBody>
      </p:sp>
    </p:spTree>
    <p:extLst>
      <p:ext uri="{BB962C8B-B14F-4D97-AF65-F5344CB8AC3E}">
        <p14:creationId xmlns:p14="http://schemas.microsoft.com/office/powerpoint/2010/main" val="327167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903E047F-5611-419B-B6A0-CABE22EBF39C}" type="slidenum">
              <a:rPr lang="ru-RU" altLang="ru-RU"/>
              <a:pPr/>
              <a:t>‹#›</a:t>
            </a:fld>
            <a:endParaRPr lang="ru-RU" altLang="ru-RU"/>
          </a:p>
        </p:txBody>
      </p:sp>
    </p:spTree>
    <p:extLst>
      <p:ext uri="{BB962C8B-B14F-4D97-AF65-F5344CB8AC3E}">
        <p14:creationId xmlns:p14="http://schemas.microsoft.com/office/powerpoint/2010/main" val="3347553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fld id="{E88C1F72-E783-467E-9528-CD70308C5AD8}" type="slidenum">
              <a:rPr lang="ru-RU" altLang="ru-RU"/>
              <a:pPr/>
              <a:t>‹#›</a:t>
            </a:fld>
            <a:endParaRPr lang="ru-RU" altLang="ru-RU"/>
          </a:p>
        </p:txBody>
      </p:sp>
    </p:spTree>
    <p:extLst>
      <p:ext uri="{BB962C8B-B14F-4D97-AF65-F5344CB8AC3E}">
        <p14:creationId xmlns:p14="http://schemas.microsoft.com/office/powerpoint/2010/main" val="216559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fld id="{8A21D2D5-22F6-4835-B059-3A59DECAD48C}" type="slidenum">
              <a:rPr lang="ru-RU" altLang="ru-RU"/>
              <a:pPr/>
              <a:t>‹#›</a:t>
            </a:fld>
            <a:endParaRPr lang="ru-RU" altLang="ru-RU"/>
          </a:p>
        </p:txBody>
      </p:sp>
    </p:spTree>
    <p:extLst>
      <p:ext uri="{BB962C8B-B14F-4D97-AF65-F5344CB8AC3E}">
        <p14:creationId xmlns:p14="http://schemas.microsoft.com/office/powerpoint/2010/main" val="1325791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fld id="{F51780BE-9732-491C-8536-1221B4E1F2FD}" type="slidenum">
              <a:rPr lang="ru-RU" altLang="ru-RU"/>
              <a:pPr/>
              <a:t>‹#›</a:t>
            </a:fld>
            <a:endParaRPr lang="ru-RU" altLang="ru-RU"/>
          </a:p>
        </p:txBody>
      </p:sp>
    </p:spTree>
    <p:extLst>
      <p:ext uri="{BB962C8B-B14F-4D97-AF65-F5344CB8AC3E}">
        <p14:creationId xmlns:p14="http://schemas.microsoft.com/office/powerpoint/2010/main" val="2570185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BD69D6A5-A328-4D7C-8AAC-821BE11A345E}" type="slidenum">
              <a:rPr lang="ru-RU" altLang="ru-RU"/>
              <a:pPr/>
              <a:t>‹#›</a:t>
            </a:fld>
            <a:endParaRPr lang="ru-RU" altLang="ru-RU"/>
          </a:p>
        </p:txBody>
      </p:sp>
    </p:spTree>
    <p:extLst>
      <p:ext uri="{BB962C8B-B14F-4D97-AF65-F5344CB8AC3E}">
        <p14:creationId xmlns:p14="http://schemas.microsoft.com/office/powerpoint/2010/main" val="2744307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smtClean="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fld id="{17E4E736-7197-49B8-AE31-9BDA8BD53EA7}" type="slidenum">
              <a:rPr lang="ru-RU" altLang="ru-RU"/>
              <a:pPr/>
              <a:t>‹#›</a:t>
            </a:fld>
            <a:endParaRPr lang="ru-RU" altLang="ru-RU"/>
          </a:p>
        </p:txBody>
      </p:sp>
    </p:spTree>
    <p:extLst>
      <p:ext uri="{BB962C8B-B14F-4D97-AF65-F5344CB8AC3E}">
        <p14:creationId xmlns:p14="http://schemas.microsoft.com/office/powerpoint/2010/main" val="2248959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defRPr>
            </a:lvl1pPr>
          </a:lstStyle>
          <a:p>
            <a:fld id="{438D6D11-5E4E-4E65-B026-306BB780C328}"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itchFamily="34" charset="0"/>
        </a:defRPr>
      </a:lvl2pPr>
      <a:lvl3pPr algn="l" defTabSz="685800" rtl="0" fontAlgn="base">
        <a:lnSpc>
          <a:spcPct val="90000"/>
        </a:lnSpc>
        <a:spcBef>
          <a:spcPct val="0"/>
        </a:spcBef>
        <a:spcAft>
          <a:spcPct val="0"/>
        </a:spcAft>
        <a:defRPr sz="3300">
          <a:solidFill>
            <a:schemeClr val="tx1"/>
          </a:solidFill>
          <a:latin typeface="Calibri Light" pitchFamily="34" charset="0"/>
        </a:defRPr>
      </a:lvl3pPr>
      <a:lvl4pPr algn="l" defTabSz="685800" rtl="0" fontAlgn="base">
        <a:lnSpc>
          <a:spcPct val="90000"/>
        </a:lnSpc>
        <a:spcBef>
          <a:spcPct val="0"/>
        </a:spcBef>
        <a:spcAft>
          <a:spcPct val="0"/>
        </a:spcAft>
        <a:defRPr sz="3300">
          <a:solidFill>
            <a:schemeClr val="tx1"/>
          </a:solidFill>
          <a:latin typeface="Calibri Light" pitchFamily="34" charset="0"/>
        </a:defRPr>
      </a:lvl4pPr>
      <a:lvl5pPr algn="l" defTabSz="685800" rtl="0" fontAlgn="base">
        <a:lnSpc>
          <a:spcPct val="90000"/>
        </a:lnSpc>
        <a:spcBef>
          <a:spcPct val="0"/>
        </a:spcBef>
        <a:spcAft>
          <a:spcPct val="0"/>
        </a:spcAft>
        <a:defRPr sz="3300">
          <a:solidFill>
            <a:schemeClr val="tx1"/>
          </a:solidFill>
          <a:latin typeface="Calibri Light" pitchFamily="34" charset="0"/>
        </a:defRPr>
      </a:lvl5pPr>
      <a:lvl6pPr marL="457200" algn="l" defTabSz="685800" rtl="0" fontAlgn="base">
        <a:lnSpc>
          <a:spcPct val="90000"/>
        </a:lnSpc>
        <a:spcBef>
          <a:spcPct val="0"/>
        </a:spcBef>
        <a:spcAft>
          <a:spcPct val="0"/>
        </a:spcAft>
        <a:defRPr sz="3300">
          <a:solidFill>
            <a:schemeClr val="tx1"/>
          </a:solidFill>
          <a:latin typeface="Calibri Light" pitchFamily="34" charset="0"/>
        </a:defRPr>
      </a:lvl6pPr>
      <a:lvl7pPr marL="914400" algn="l" defTabSz="685800" rtl="0" fontAlgn="base">
        <a:lnSpc>
          <a:spcPct val="90000"/>
        </a:lnSpc>
        <a:spcBef>
          <a:spcPct val="0"/>
        </a:spcBef>
        <a:spcAft>
          <a:spcPct val="0"/>
        </a:spcAft>
        <a:defRPr sz="3300">
          <a:solidFill>
            <a:schemeClr val="tx1"/>
          </a:solidFill>
          <a:latin typeface="Calibri Light" pitchFamily="34" charset="0"/>
        </a:defRPr>
      </a:lvl7pPr>
      <a:lvl8pPr marL="1371600" algn="l" defTabSz="685800" rtl="0" fontAlgn="base">
        <a:lnSpc>
          <a:spcPct val="90000"/>
        </a:lnSpc>
        <a:spcBef>
          <a:spcPct val="0"/>
        </a:spcBef>
        <a:spcAft>
          <a:spcPct val="0"/>
        </a:spcAft>
        <a:defRPr sz="3300">
          <a:solidFill>
            <a:schemeClr val="tx1"/>
          </a:solidFill>
          <a:latin typeface="Calibri Light" pitchFamily="34" charset="0"/>
        </a:defRPr>
      </a:lvl8pPr>
      <a:lvl9pPr marL="1828800" algn="l" defTabSz="685800" rtl="0" fontAlgn="base">
        <a:lnSpc>
          <a:spcPct val="90000"/>
        </a:lnSpc>
        <a:spcBef>
          <a:spcPct val="0"/>
        </a:spcBef>
        <a:spcAft>
          <a:spcPct val="0"/>
        </a:spcAft>
        <a:defRPr sz="3300">
          <a:solidFill>
            <a:schemeClr val="tx1"/>
          </a:solidFill>
          <a:latin typeface="Calibri Light" pitchFamily="34" charset="0"/>
        </a:defRPr>
      </a:lvl9pPr>
    </p:titleStyle>
    <p:bodyStyle>
      <a:lvl1pPr marL="171450" indent="-171450" algn="l" defTabSz="685800" rtl="0" fontAlgn="base">
        <a:lnSpc>
          <a:spcPct val="90000"/>
        </a:lnSpc>
        <a:spcBef>
          <a:spcPts val="750"/>
        </a:spcBef>
        <a:spcAft>
          <a:spcPct val="0"/>
        </a:spcAft>
        <a:buFont typeface="Arial"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21.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7.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6.bin"/><Relationship Id="rId14" Type="http://schemas.openxmlformats.org/officeDocument/2006/relationships/image" Target="../media/image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10.bin"/><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4.emf"/><Relationship Id="rId5" Type="http://schemas.openxmlformats.org/officeDocument/2006/relationships/oleObject" Target="../embeddings/oleObject12.bin"/><Relationship Id="rId4" Type="http://schemas.openxmlformats.org/officeDocument/2006/relationships/image" Target="../media/image13.emf"/></Relationships>
</file>

<file path=ppt/slides/_rels/slide32.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8.bin"/><Relationship Id="rId18" Type="http://schemas.openxmlformats.org/officeDocument/2006/relationships/image" Target="../media/image22.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9.wmf"/><Relationship Id="rId17" Type="http://schemas.openxmlformats.org/officeDocument/2006/relationships/oleObject" Target="../embeddings/oleObject20.bin"/><Relationship Id="rId2" Type="http://schemas.openxmlformats.org/officeDocument/2006/relationships/slideLayout" Target="../slideLayouts/slideLayout7.xml"/><Relationship Id="rId16" Type="http://schemas.openxmlformats.org/officeDocument/2006/relationships/image" Target="../media/image21.wmf"/><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6.bin"/><Relationship Id="rId14" Type="http://schemas.openxmlformats.org/officeDocument/2006/relationships/image" Target="../media/image20.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0" y="693738"/>
            <a:ext cx="88392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28528" tIns="126960" bIns="0"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ru-RU" altLang="ru-RU" sz="2800" b="1" smtClean="0">
                <a:solidFill>
                  <a:schemeClr val="accent4">
                    <a:lumMod val="10000"/>
                  </a:schemeClr>
                </a:solidFill>
                <a:latin typeface="Cambria" panose="02040503050406030204" pitchFamily="18" charset="0"/>
                <a:cs typeface="Times New Roman" panose="02020603050405020304" pitchFamily="18" charset="0"/>
              </a:rPr>
              <a:t> ХАРАКТЕРИСТИКА УЧАСТНИКОВ ЕГЭ ПО</a:t>
            </a:r>
            <a:r>
              <a:rPr lang="en-US" altLang="ru-RU" sz="2800" b="1" smtClean="0">
                <a:solidFill>
                  <a:schemeClr val="accent4">
                    <a:lumMod val="10000"/>
                  </a:schemeClr>
                </a:solidFill>
                <a:latin typeface="Cambria" panose="02040503050406030204" pitchFamily="18" charset="0"/>
                <a:cs typeface="Times New Roman" panose="02020603050405020304" pitchFamily="18" charset="0"/>
              </a:rPr>
              <a:t> </a:t>
            </a:r>
            <a:r>
              <a:rPr lang="ru-RU" altLang="ru-RU" sz="2800" b="1" smtClean="0">
                <a:solidFill>
                  <a:schemeClr val="accent4">
                    <a:lumMod val="10000"/>
                  </a:schemeClr>
                </a:solidFill>
                <a:latin typeface="Cambria" panose="02040503050406030204" pitchFamily="18" charset="0"/>
              </a:rPr>
              <a:t>ХИМИИ</a:t>
            </a:r>
          </a:p>
        </p:txBody>
      </p:sp>
      <p:graphicFrame>
        <p:nvGraphicFramePr>
          <p:cNvPr id="5259" name="Group 139"/>
          <p:cNvGraphicFramePr>
            <a:graphicFrameLocks noGrp="1"/>
          </p:cNvGraphicFramePr>
          <p:nvPr/>
        </p:nvGraphicFramePr>
        <p:xfrm>
          <a:off x="381000" y="1524000"/>
          <a:ext cx="8534400" cy="3124200"/>
        </p:xfrm>
        <a:graphic>
          <a:graphicData uri="http://schemas.openxmlformats.org/drawingml/2006/table">
            <a:tbl>
              <a:tblPr/>
              <a:tblGrid>
                <a:gridCol w="1524000">
                  <a:extLst>
                    <a:ext uri="{9D8B030D-6E8A-4147-A177-3AD203B41FA5}">
                      <a16:colId xmlns:a16="http://schemas.microsoft.com/office/drawing/2014/main" xmlns="" val="20000"/>
                    </a:ext>
                  </a:extLst>
                </a:gridCol>
                <a:gridCol w="762000">
                  <a:extLst>
                    <a:ext uri="{9D8B030D-6E8A-4147-A177-3AD203B41FA5}">
                      <a16:colId xmlns:a16="http://schemas.microsoft.com/office/drawing/2014/main" xmlns="" val="20001"/>
                    </a:ext>
                  </a:extLst>
                </a:gridCol>
                <a:gridCol w="1524000">
                  <a:extLst>
                    <a:ext uri="{9D8B030D-6E8A-4147-A177-3AD203B41FA5}">
                      <a16:colId xmlns:a16="http://schemas.microsoft.com/office/drawing/2014/main" xmlns="" val="20002"/>
                    </a:ext>
                  </a:extLst>
                </a:gridCol>
                <a:gridCol w="762000">
                  <a:extLst>
                    <a:ext uri="{9D8B030D-6E8A-4147-A177-3AD203B41FA5}">
                      <a16:colId xmlns:a16="http://schemas.microsoft.com/office/drawing/2014/main" xmlns="" val="20003"/>
                    </a:ext>
                  </a:extLst>
                </a:gridCol>
                <a:gridCol w="1524000">
                  <a:extLst>
                    <a:ext uri="{9D8B030D-6E8A-4147-A177-3AD203B41FA5}">
                      <a16:colId xmlns:a16="http://schemas.microsoft.com/office/drawing/2014/main" xmlns="" val="20004"/>
                    </a:ext>
                  </a:extLst>
                </a:gridCol>
                <a:gridCol w="914400">
                  <a:extLst>
                    <a:ext uri="{9D8B030D-6E8A-4147-A177-3AD203B41FA5}">
                      <a16:colId xmlns:a16="http://schemas.microsoft.com/office/drawing/2014/main" xmlns="" val="20005"/>
                    </a:ext>
                  </a:extLst>
                </a:gridCol>
                <a:gridCol w="1524000">
                  <a:extLst>
                    <a:ext uri="{9D8B030D-6E8A-4147-A177-3AD203B41FA5}">
                      <a16:colId xmlns:a16="http://schemas.microsoft.com/office/drawing/2014/main" xmlns="" val="20006"/>
                    </a:ext>
                  </a:extLst>
                </a:gridCol>
              </a:tblGrid>
              <a:tr h="587375">
                <a:tc rowSpan="2">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Учебный</a:t>
                      </a:r>
                    </a:p>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предмет</a:t>
                      </a:r>
                      <a:endParaRPr kumimoji="0" lang="ru-RU" altLang="ru-RU" sz="2000" b="0"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2016</a:t>
                      </a:r>
                      <a:endParaRPr kumimoji="0" lang="ru-RU" altLang="ru-RU" sz="2000" b="0"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gridSpan="2">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2017</a:t>
                      </a:r>
                      <a:endParaRPr kumimoji="0" lang="ru-RU" altLang="ru-RU" sz="2000" b="0"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c gridSpan="2">
                  <a:txBody>
                    <a:bodyPr/>
                    <a:lstStyle>
                      <a:lvl1pPr marL="342900" indent="-342900" eaLnBrk="0" hangingPunct="0">
                        <a:spcBef>
                          <a:spcPct val="20000"/>
                        </a:spcBef>
                        <a:buClr>
                          <a:schemeClr val="hlink"/>
                        </a:buClr>
                        <a:buSzPct val="8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2"/>
                        </a:buClr>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hlink"/>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2018</a:t>
                      </a:r>
                      <a:endParaRPr kumimoji="0" lang="ru-RU" altLang="ru-RU" sz="2000" b="0"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extLst>
                  <a:ext uri="{0D108BD9-81ED-4DB2-BD59-A6C34878D82A}">
                    <a16:rowId xmlns:a16="http://schemas.microsoft.com/office/drawing/2014/main" xmlns="" val="10000"/>
                  </a:ext>
                </a:extLst>
              </a:tr>
              <a:tr h="1949450">
                <a:tc vMerge="1">
                  <a:txBody>
                    <a:bodyPr/>
                    <a:lstStyle/>
                    <a:p>
                      <a:endParaRPr lang="ru-RU"/>
                    </a:p>
                  </a:txBody>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чел.</a:t>
                      </a:r>
                      <a:endParaRPr kumimoji="0" lang="ru-RU" altLang="ru-RU" sz="2000" b="1" i="0" u="none" strike="noStrike" cap="none" normalizeH="0" baseline="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 от общего числа участников</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чел.</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 от общего числа участников</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чел.</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 от общего числа участников</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87375">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Химия</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ea typeface="Andale Sans UI" charset="-5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2"/>
                        </a:buClr>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hlink"/>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pPr>
                      <a:r>
                        <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rPr>
                        <a:t>382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2"/>
                        </a:buClr>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hlink"/>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11</a:t>
                      </a: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a:t>
                      </a: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mn-ea"/>
                          <a:cs typeface="Times New Roman" panose="02020603050405020304" pitchFamily="18" charset="0"/>
                        </a:rPr>
                        <a:t>10</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428</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tabLst>
                          <a:tab pos="6553200" algn="l"/>
                        </a:tabLst>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tabLst>
                          <a:tab pos="6553200" algn="l"/>
                        </a:tabLst>
                        <a:defRPr sz="2400">
                          <a:solidFill>
                            <a:schemeClr val="tx1"/>
                          </a:solidFill>
                          <a:latin typeface="Arial" panose="020B0604020202020204" pitchFamily="34" charset="0"/>
                        </a:defRPr>
                      </a:lvl2pPr>
                      <a:lvl3pPr marL="1143000" indent="-228600" eaLnBrk="0" hangingPunct="0">
                        <a:spcBef>
                          <a:spcPct val="20000"/>
                        </a:spcBef>
                        <a:buClr>
                          <a:schemeClr val="accent2"/>
                        </a:buClr>
                        <a:tabLst>
                          <a:tab pos="6553200" algn="l"/>
                        </a:tabLst>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tabLst>
                          <a:tab pos="6553200" algn="l"/>
                        </a:tabLst>
                        <a:defRPr>
                          <a:solidFill>
                            <a:schemeClr val="tx1"/>
                          </a:solidFill>
                          <a:latin typeface="Arial" panose="020B0604020202020204" pitchFamily="34" charset="0"/>
                        </a:defRPr>
                      </a:lvl4pPr>
                      <a:lvl5pPr marL="2057400" indent="-228600" eaLnBrk="0" hangingPunct="0">
                        <a:spcBef>
                          <a:spcPct val="20000"/>
                        </a:spcBef>
                        <a:buClr>
                          <a:schemeClr val="hlink"/>
                        </a:buClr>
                        <a:tabLst>
                          <a:tab pos="65532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tabLst>
                          <a:tab pos="65532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tab pos="6553200" algn="l"/>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13</a:t>
                      </a: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a:t>
                      </a: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6</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2"/>
                        </a:buClr>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hlink"/>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defRPr>
                          <a:solidFill>
                            <a:schemeClr val="tx1"/>
                          </a:solidFill>
                          <a:latin typeface="Arial" panose="020B0604020202020204" pitchFamily="34" charset="0"/>
                        </a:defRPr>
                      </a:lvl9pPr>
                    </a:lstStyle>
                    <a:p>
                      <a:pPr marL="342900" marR="0" lvl="0" indent="-342900" algn="r" defTabSz="914400" rtl="0" eaLnBrk="1" fontAlgn="base" latinLnBrk="0" hangingPunct="1">
                        <a:lnSpc>
                          <a:spcPct val="100000"/>
                        </a:lnSpc>
                        <a:spcBef>
                          <a:spcPct val="0"/>
                        </a:spcBef>
                        <a:spcAft>
                          <a:spcPct val="0"/>
                        </a:spcAft>
                        <a:buClrTx/>
                        <a:buSzPct val="80000"/>
                        <a:buFontTx/>
                        <a:buNone/>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483</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buClr>
                          <a:schemeClr val="hlink"/>
                        </a:buClr>
                        <a:buSzPct val="8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tx2"/>
                        </a:buClr>
                        <a:buSzPct val="50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2"/>
                        </a:buClr>
                        <a:defRPr sz="2000">
                          <a:solidFill>
                            <a:schemeClr val="tx1"/>
                          </a:solidFill>
                          <a:latin typeface="Arial" panose="020B0604020202020204" pitchFamily="34" charset="0"/>
                        </a:defRPr>
                      </a:lvl3pPr>
                      <a:lvl4pPr marL="1600200" indent="-228600" eaLnBrk="0" hangingPunct="0">
                        <a:spcBef>
                          <a:spcPct val="20000"/>
                        </a:spcBef>
                        <a:buClr>
                          <a:schemeClr val="folHlink"/>
                        </a:buClr>
                        <a:buSzPct val="50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hlink"/>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Pct val="80000"/>
                        <a:buFontTx/>
                        <a:buNone/>
                        <a:tabLst/>
                      </a:pP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cs typeface="Times New Roman" panose="02020603050405020304" pitchFamily="18" charset="0"/>
                        </a:rPr>
                        <a:t>14</a:t>
                      </a:r>
                      <a:r>
                        <a:rPr kumimoji="0" lang="ru-RU" altLang="ru-RU" sz="2000" b="1" i="0" u="none" strike="noStrike" cap="none" normalizeH="0" baseline="0" dirty="0" smtClean="0">
                          <a:ln>
                            <a:noFill/>
                          </a:ln>
                          <a:solidFill>
                            <a:schemeClr val="accent4">
                              <a:lumMod val="10000"/>
                            </a:schemeClr>
                          </a:solidFill>
                          <a:effectLst/>
                          <a:latin typeface="Times New Roman" panose="02020603050405020304" pitchFamily="18" charset="0"/>
                          <a:ea typeface="Andale Sans UI" charset="-52"/>
                          <a:cs typeface="Times New Roman" panose="02020603050405020304" pitchFamily="18" charset="0"/>
                        </a:rPr>
                        <a:t>,5</a:t>
                      </a:r>
                      <a:endParaRPr kumimoji="0" lang="ru-RU" altLang="ru-RU" sz="2000" b="1" i="0" u="none" strike="noStrike" cap="none" normalizeH="0" baseline="0" dirty="0" smtClean="0">
                        <a:ln>
                          <a:noFill/>
                        </a:ln>
                        <a:solidFill>
                          <a:schemeClr val="accent4">
                            <a:lumMod val="10000"/>
                          </a:schemeClr>
                        </a:solidFill>
                        <a:effectLst/>
                        <a:latin typeface="Arial" panose="020B0604020202020204" pitchFamily="34" charset="0"/>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
        <p:nvSpPr>
          <p:cNvPr id="3105" name="Rectangle 127"/>
          <p:cNvSpPr>
            <a:spLocks noChangeArrowheads="1"/>
          </p:cNvSpPr>
          <p:nvPr/>
        </p:nvSpPr>
        <p:spPr bwMode="auto">
          <a:xfrm>
            <a:off x="152400" y="4892675"/>
            <a:ext cx="8686800"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tabLst>
                <a:tab pos="685800" algn="l"/>
              </a:tabLst>
              <a:defRPr>
                <a:solidFill>
                  <a:schemeClr val="tx1"/>
                </a:solidFill>
                <a:latin typeface="Arial" panose="020B0604020202020204" pitchFamily="34" charset="0"/>
              </a:defRPr>
            </a:lvl1pPr>
            <a:lvl2pPr>
              <a:tabLst>
                <a:tab pos="685800" algn="l"/>
              </a:tabLst>
              <a:defRPr>
                <a:solidFill>
                  <a:schemeClr val="tx1"/>
                </a:solidFill>
                <a:latin typeface="Arial" panose="020B0604020202020204" pitchFamily="34" charset="0"/>
              </a:defRPr>
            </a:lvl2pPr>
            <a:lvl3pPr marL="1143000" indent="-228600">
              <a:tabLst>
                <a:tab pos="685800" algn="l"/>
              </a:tabLst>
              <a:defRPr>
                <a:solidFill>
                  <a:schemeClr val="tx1"/>
                </a:solidFill>
                <a:latin typeface="Arial" panose="020B0604020202020204" pitchFamily="34" charset="0"/>
              </a:defRPr>
            </a:lvl3pPr>
            <a:lvl4pPr marL="1600200" indent="-228600">
              <a:tabLst>
                <a:tab pos="685800" algn="l"/>
              </a:tabLst>
              <a:defRPr>
                <a:solidFill>
                  <a:schemeClr val="tx1"/>
                </a:solidFill>
                <a:latin typeface="Arial" panose="020B0604020202020204" pitchFamily="34" charset="0"/>
              </a:defRPr>
            </a:lvl4pPr>
            <a:lvl5pPr marL="2057400" indent="-228600">
              <a:tabLst>
                <a:tab pos="6858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6858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6858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6858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lvl="1" eaLnBrk="1" hangingPunct="1">
              <a:buFontTx/>
              <a:buAutoNum type="arabicPeriod"/>
              <a:defRPr/>
            </a:pPr>
            <a:endParaRPr lang="ru-RU" altLang="ru-RU" sz="1400" dirty="0" smtClean="0">
              <a:latin typeface="Times New Roman" panose="02020603050405020304" pitchFamily="18" charset="0"/>
              <a:cs typeface="Times New Roman" panose="02020603050405020304" pitchFamily="18" charset="0"/>
            </a:endParaRPr>
          </a:p>
          <a:p>
            <a:pPr>
              <a:defRPr/>
            </a:pPr>
            <a:r>
              <a:rPr lang="ru-RU" altLang="ru-RU" sz="2400" b="1" dirty="0" smtClean="0">
                <a:solidFill>
                  <a:schemeClr val="accent4">
                    <a:lumMod val="10000"/>
                  </a:schemeClr>
                </a:solidFill>
                <a:cs typeface="Times New Roman" panose="02020603050405020304" pitchFamily="18" charset="0"/>
              </a:rPr>
              <a:t>Юношей – 148 -30,6% (4,45% от числа юношей, сдававших ЕГЭ) </a:t>
            </a:r>
            <a:endParaRPr lang="ru-RU" altLang="ru-RU" sz="2400" b="1" dirty="0" smtClean="0">
              <a:solidFill>
                <a:schemeClr val="accent4">
                  <a:lumMod val="10000"/>
                </a:schemeClr>
              </a:solidFill>
            </a:endParaRPr>
          </a:p>
          <a:p>
            <a:pPr>
              <a:defRPr/>
            </a:pPr>
            <a:r>
              <a:rPr lang="ru-RU" altLang="ru-RU" sz="2400" b="1" dirty="0" smtClean="0">
                <a:solidFill>
                  <a:schemeClr val="accent4">
                    <a:lumMod val="10000"/>
                  </a:schemeClr>
                </a:solidFill>
                <a:cs typeface="Times New Roman" panose="02020603050405020304" pitchFamily="18" charset="0"/>
              </a:rPr>
              <a:t>Девушек – 335 -69,4% (10,1% от числа девушек, сдававших ЕГЭ)</a:t>
            </a:r>
            <a:endParaRPr lang="ru-RU" altLang="ru-RU" sz="2400" b="1" dirty="0" smtClean="0">
              <a:solidFill>
                <a:schemeClr val="accent4">
                  <a:lumMod val="1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r>
              <a:rPr lang="ru-RU" altLang="ru-RU" smtClean="0"/>
              <a:t>«Неорганическая химия»</a:t>
            </a:r>
          </a:p>
        </p:txBody>
      </p:sp>
      <p:sp>
        <p:nvSpPr>
          <p:cNvPr id="13315" name="Прямоугольник 3"/>
          <p:cNvSpPr>
            <a:spLocks noChangeArrowheads="1"/>
          </p:cNvSpPr>
          <p:nvPr/>
        </p:nvSpPr>
        <p:spPr bwMode="auto">
          <a:xfrm>
            <a:off x="304800" y="1219200"/>
            <a:ext cx="8686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a:t>наибольшие затруднения вызвали задания 6 базового уровня сложности, а также задание 32 высокого уровня сложности. </a:t>
            </a:r>
          </a:p>
          <a:p>
            <a:r>
              <a:rPr lang="ru-RU" altLang="ru-RU" b="1"/>
              <a:t>Задание 6. </a:t>
            </a:r>
          </a:p>
          <a:p>
            <a:r>
              <a:rPr lang="ru-RU" altLang="ru-RU"/>
              <a:t>Из предложенного перечня выберите два вещества, с каждым из которых взаимодействует кальций: </a:t>
            </a:r>
          </a:p>
          <a:p>
            <a:r>
              <a:rPr lang="ru-RU" altLang="ru-RU"/>
              <a:t>1) хлорид натрия     2) карбонат кальция   3) гидроксид алюминия </a:t>
            </a:r>
          </a:p>
          <a:p>
            <a:r>
              <a:rPr lang="ru-RU" altLang="ru-RU"/>
              <a:t>4) вода                      5) азотная кислота </a:t>
            </a:r>
          </a:p>
          <a:p>
            <a:r>
              <a:rPr lang="ru-RU" altLang="ru-RU"/>
              <a:t>Ответ: 45</a:t>
            </a:r>
          </a:p>
          <a:p>
            <a:r>
              <a:rPr lang="ru-RU" altLang="ru-RU" b="1"/>
              <a:t>Задание 32. </a:t>
            </a:r>
          </a:p>
          <a:p>
            <a:pPr algn="just"/>
            <a:r>
              <a:rPr lang="ru-RU" altLang="ru-RU"/>
              <a:t>Было ориентировано на проверку сформированности умения подтверждать существование генетической связи между веществами различных классов неорганических веществ путем составления уравнений соответствующих реакций. Этому заданию отведена роль «мысленного эксперимента». Его условие, как обычно, было предложено в форме описания последовательности химических превращений.</a:t>
            </a:r>
          </a:p>
          <a:p>
            <a:endParaRPr lang="ru-RU" alt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r>
              <a:rPr lang="ru-RU" altLang="ru-RU" smtClean="0"/>
              <a:t>Задание 32</a:t>
            </a:r>
          </a:p>
        </p:txBody>
      </p:sp>
      <p:sp>
        <p:nvSpPr>
          <p:cNvPr id="14339" name="Прямоугольник 2"/>
          <p:cNvSpPr>
            <a:spLocks noChangeArrowheads="1"/>
          </p:cNvSpPr>
          <p:nvPr/>
        </p:nvSpPr>
        <p:spPr bwMode="auto">
          <a:xfrm>
            <a:off x="228600" y="1219200"/>
            <a:ext cx="87630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a:t> </a:t>
            </a:r>
          </a:p>
          <a:p>
            <a:pPr algn="just"/>
            <a:r>
              <a:rPr lang="ru-RU" altLang="ru-RU"/>
              <a:t>Нитрат калия прокалили. Твёрдый продукт реакции нагрели с иодидом аммония, при этом выделился газ, входящий в состав воздуха, и образовалась соль. Соль обработали раствором, содержащим пероксид водорода и серную кислоту. Образовавшееся простое вещество прореагировало при нагревании с раствором гидроксида натрия.</a:t>
            </a:r>
          </a:p>
          <a:p>
            <a:pPr algn="just"/>
            <a:r>
              <a:rPr lang="ru-RU" altLang="ru-RU"/>
              <a:t>Напишите уравнения четырёх описанных реакций.</a:t>
            </a:r>
          </a:p>
        </p:txBody>
      </p:sp>
      <p:graphicFrame>
        <p:nvGraphicFramePr>
          <p:cNvPr id="4" name="Таблица 3"/>
          <p:cNvGraphicFramePr>
            <a:graphicFrameLocks noGrp="1"/>
          </p:cNvGraphicFramePr>
          <p:nvPr/>
        </p:nvGraphicFramePr>
        <p:xfrm>
          <a:off x="236538" y="3276600"/>
          <a:ext cx="8077200" cy="3475038"/>
        </p:xfrm>
        <a:graphic>
          <a:graphicData uri="http://schemas.openxmlformats.org/drawingml/2006/table">
            <a:tbl>
              <a:tblPr>
                <a:tableStyleId>{5C22544A-7EE6-4342-B048-85BDC9FD1C3A}</a:tableStyleId>
              </a:tblPr>
              <a:tblGrid>
                <a:gridCol w="7230744">
                  <a:extLst>
                    <a:ext uri="{9D8B030D-6E8A-4147-A177-3AD203B41FA5}">
                      <a16:colId xmlns:a16="http://schemas.microsoft.com/office/drawing/2014/main" xmlns="" val="20000"/>
                    </a:ext>
                  </a:extLst>
                </a:gridCol>
                <a:gridCol w="846456">
                  <a:extLst>
                    <a:ext uri="{9D8B030D-6E8A-4147-A177-3AD203B41FA5}">
                      <a16:colId xmlns:a16="http://schemas.microsoft.com/office/drawing/2014/main" xmlns="" val="20001"/>
                    </a:ext>
                  </a:extLst>
                </a:gridCol>
              </a:tblGrid>
              <a:tr h="434380">
                <a:tc>
                  <a:txBody>
                    <a:bodyPr/>
                    <a:lstStyle/>
                    <a:p>
                      <a:pPr algn="ctr">
                        <a:spcAft>
                          <a:spcPts val="0"/>
                        </a:spcAft>
                      </a:pPr>
                      <a:r>
                        <a:rPr lang="ru-RU" sz="1400" dirty="0">
                          <a:effectLst/>
                        </a:rPr>
                        <a:t>Содержание верного ответа и указания по оцениванию</a:t>
                      </a:r>
                    </a:p>
                    <a:p>
                      <a:pPr algn="ctr">
                        <a:spcAft>
                          <a:spcPts val="0"/>
                        </a:spcAft>
                      </a:pPr>
                      <a:r>
                        <a:rPr lang="ru-RU" sz="1200" dirty="0">
                          <a:effectLst/>
                        </a:rPr>
                        <a:t>(допускаются иные формулировки ответа, не искажающие его смысла)</a:t>
                      </a:r>
                      <a:endParaRPr lang="ru-RU" sz="1400" dirty="0">
                        <a:effectLst/>
                        <a:latin typeface="Times New Roman"/>
                        <a:ea typeface="Times New Roman"/>
                      </a:endParaRPr>
                    </a:p>
                  </a:txBody>
                  <a:tcPr marL="68580" marR="68580" marT="19045" marB="19045"/>
                </a:tc>
                <a:tc>
                  <a:txBody>
                    <a:bodyPr/>
                    <a:lstStyle/>
                    <a:p>
                      <a:pPr algn="ctr">
                        <a:spcAft>
                          <a:spcPts val="0"/>
                        </a:spcAft>
                      </a:pPr>
                      <a:r>
                        <a:rPr lang="ru-RU" sz="1400" dirty="0">
                          <a:effectLst/>
                        </a:rPr>
                        <a:t>Баллы</a:t>
                      </a:r>
                      <a:endParaRPr lang="ru-RU" sz="1400" dirty="0">
                        <a:effectLst/>
                        <a:latin typeface="Times New Roman"/>
                        <a:ea typeface="Times New Roman"/>
                      </a:endParaRPr>
                    </a:p>
                  </a:txBody>
                  <a:tcPr marL="68580" marR="68580" marT="19045" marB="19045"/>
                </a:tc>
                <a:extLst>
                  <a:ext uri="{0D108BD9-81ED-4DB2-BD59-A6C34878D82A}">
                    <a16:rowId xmlns:a16="http://schemas.microsoft.com/office/drawing/2014/main" xmlns="" val="10000"/>
                  </a:ext>
                </a:extLst>
              </a:tr>
              <a:tr h="1531796">
                <a:tc>
                  <a:txBody>
                    <a:bodyPr/>
                    <a:lstStyle/>
                    <a:p>
                      <a:pPr algn="just">
                        <a:spcAft>
                          <a:spcPts val="0"/>
                        </a:spcAft>
                      </a:pPr>
                      <a:r>
                        <a:rPr lang="ru-RU" sz="1400" dirty="0">
                          <a:effectLst/>
                        </a:rPr>
                        <a:t>Вариант ответа:</a:t>
                      </a:r>
                    </a:p>
                    <a:p>
                      <a:pPr algn="just">
                        <a:spcAft>
                          <a:spcPts val="0"/>
                        </a:spcAft>
                      </a:pPr>
                      <a:r>
                        <a:rPr lang="ru-RU" sz="1400" dirty="0">
                          <a:effectLst/>
                        </a:rPr>
                        <a:t>Ответ включает в себя четыре уравнения возможных реакций, соответствующих описанным превращениям:</a:t>
                      </a:r>
                    </a:p>
                    <a:p>
                      <a:pPr algn="just">
                        <a:spcAft>
                          <a:spcPts val="0"/>
                        </a:spcAft>
                      </a:pPr>
                      <a:r>
                        <a:rPr lang="pt-BR" sz="1400" dirty="0">
                          <a:effectLst/>
                        </a:rPr>
                        <a:t>1) 2KNO</a:t>
                      </a:r>
                      <a:r>
                        <a:rPr lang="pt-BR" sz="1400" baseline="-25000" dirty="0">
                          <a:effectLst/>
                        </a:rPr>
                        <a:t>3</a:t>
                      </a:r>
                      <a:r>
                        <a:rPr lang="pt-BR" sz="1400" dirty="0">
                          <a:effectLst/>
                        </a:rPr>
                        <a:t> = 2KNO</a:t>
                      </a:r>
                      <a:r>
                        <a:rPr lang="pt-BR" sz="1400" baseline="-25000" dirty="0">
                          <a:effectLst/>
                        </a:rPr>
                        <a:t>2</a:t>
                      </a:r>
                      <a:r>
                        <a:rPr lang="pt-BR" sz="1400" dirty="0">
                          <a:effectLst/>
                        </a:rPr>
                        <a:t> + O</a:t>
                      </a:r>
                      <a:r>
                        <a:rPr lang="pt-BR" sz="1400" baseline="-25000" dirty="0">
                          <a:effectLst/>
                        </a:rPr>
                        <a:t>2</a:t>
                      </a:r>
                      <a:r>
                        <a:rPr lang="en-US" sz="1400" dirty="0">
                          <a:effectLst/>
                        </a:rPr>
                        <a:t>↑</a:t>
                      </a:r>
                      <a:endParaRPr lang="ru-RU" sz="1400" dirty="0">
                        <a:effectLst/>
                      </a:endParaRPr>
                    </a:p>
                    <a:p>
                      <a:pPr algn="just">
                        <a:spcAft>
                          <a:spcPts val="0"/>
                        </a:spcAft>
                      </a:pPr>
                      <a:r>
                        <a:rPr lang="pt-BR" sz="1400" dirty="0">
                          <a:effectLst/>
                        </a:rPr>
                        <a:t>2) KNO</a:t>
                      </a:r>
                      <a:r>
                        <a:rPr lang="pt-BR" sz="1400" baseline="-25000" dirty="0">
                          <a:effectLst/>
                        </a:rPr>
                        <a:t>2</a:t>
                      </a:r>
                      <a:r>
                        <a:rPr lang="pt-BR" sz="1400" dirty="0">
                          <a:effectLst/>
                        </a:rPr>
                        <a:t> + NH</a:t>
                      </a:r>
                      <a:r>
                        <a:rPr lang="pt-BR" sz="1400" baseline="-25000" dirty="0">
                          <a:effectLst/>
                        </a:rPr>
                        <a:t>4</a:t>
                      </a:r>
                      <a:r>
                        <a:rPr lang="pt-BR" sz="1400" dirty="0">
                          <a:effectLst/>
                        </a:rPr>
                        <a:t>I = </a:t>
                      </a:r>
                      <a:r>
                        <a:rPr lang="en-US" sz="1400" dirty="0">
                          <a:effectLst/>
                        </a:rPr>
                        <a:t>KI + N</a:t>
                      </a:r>
                      <a:r>
                        <a:rPr lang="en-US" sz="1400" baseline="-25000" dirty="0">
                          <a:effectLst/>
                        </a:rPr>
                        <a:t>2</a:t>
                      </a:r>
                      <a:r>
                        <a:rPr lang="en-US" sz="1400" dirty="0">
                          <a:effectLst/>
                        </a:rPr>
                        <a:t>↑ + 2H</a:t>
                      </a:r>
                      <a:r>
                        <a:rPr lang="en-US" sz="1400" baseline="-25000" dirty="0">
                          <a:effectLst/>
                        </a:rPr>
                        <a:t>2</a:t>
                      </a:r>
                      <a:r>
                        <a:rPr lang="en-US" sz="1400" dirty="0">
                          <a:effectLst/>
                        </a:rPr>
                        <a:t>O</a:t>
                      </a:r>
                      <a:endParaRPr lang="ru-RU" sz="1400" dirty="0">
                        <a:effectLst/>
                      </a:endParaRPr>
                    </a:p>
                    <a:p>
                      <a:pPr algn="just">
                        <a:spcAft>
                          <a:spcPts val="0"/>
                        </a:spcAft>
                      </a:pPr>
                      <a:r>
                        <a:rPr lang="pt-BR" sz="1400" dirty="0">
                          <a:effectLst/>
                        </a:rPr>
                        <a:t>3) 2KI + H</a:t>
                      </a:r>
                      <a:r>
                        <a:rPr lang="pt-BR" sz="1400" baseline="-25000" dirty="0">
                          <a:effectLst/>
                        </a:rPr>
                        <a:t>2</a:t>
                      </a:r>
                      <a:r>
                        <a:rPr lang="pt-BR" sz="1400" dirty="0">
                          <a:effectLst/>
                        </a:rPr>
                        <a:t>O</a:t>
                      </a:r>
                      <a:r>
                        <a:rPr lang="pt-BR" sz="1400" baseline="-25000" dirty="0">
                          <a:effectLst/>
                        </a:rPr>
                        <a:t>2</a:t>
                      </a:r>
                      <a:r>
                        <a:rPr lang="pt-BR" sz="1400" dirty="0">
                          <a:effectLst/>
                        </a:rPr>
                        <a:t> </a:t>
                      </a:r>
                      <a:r>
                        <a:rPr lang="en-US" sz="1400" dirty="0">
                          <a:effectLst/>
                        </a:rPr>
                        <a:t>+ H</a:t>
                      </a:r>
                      <a:r>
                        <a:rPr lang="en-US" sz="1400" baseline="-25000" dirty="0">
                          <a:effectLst/>
                        </a:rPr>
                        <a:t>2</a:t>
                      </a:r>
                      <a:r>
                        <a:rPr lang="en-US" sz="1400" dirty="0">
                          <a:effectLst/>
                        </a:rPr>
                        <a:t>SO</a:t>
                      </a:r>
                      <a:r>
                        <a:rPr lang="en-US" sz="1400" baseline="-25000" dirty="0">
                          <a:effectLst/>
                        </a:rPr>
                        <a:t>4</a:t>
                      </a:r>
                      <a:r>
                        <a:rPr lang="en-US" sz="1400" dirty="0">
                          <a:effectLst/>
                        </a:rPr>
                        <a:t> </a:t>
                      </a:r>
                      <a:r>
                        <a:rPr lang="pt-BR" sz="1400" dirty="0">
                          <a:effectLst/>
                        </a:rPr>
                        <a:t>= I</a:t>
                      </a:r>
                      <a:r>
                        <a:rPr lang="pt-BR" sz="1400" baseline="-25000" dirty="0">
                          <a:effectLst/>
                        </a:rPr>
                        <a:t>2</a:t>
                      </a:r>
                      <a:r>
                        <a:rPr lang="pt-BR" sz="1400" dirty="0">
                          <a:effectLst/>
                        </a:rPr>
                        <a:t> + K</a:t>
                      </a:r>
                      <a:r>
                        <a:rPr lang="pt-BR" sz="1400" baseline="-25000" dirty="0">
                          <a:effectLst/>
                        </a:rPr>
                        <a:t>2</a:t>
                      </a:r>
                      <a:r>
                        <a:rPr lang="pt-BR" sz="1400" dirty="0">
                          <a:effectLst/>
                        </a:rPr>
                        <a:t>SO</a:t>
                      </a:r>
                      <a:r>
                        <a:rPr lang="pt-BR" sz="1400" baseline="-25000" dirty="0">
                          <a:effectLst/>
                        </a:rPr>
                        <a:t>4</a:t>
                      </a:r>
                      <a:r>
                        <a:rPr lang="pt-BR" sz="1400" dirty="0">
                          <a:effectLst/>
                        </a:rPr>
                        <a:t> + 2H</a:t>
                      </a:r>
                      <a:r>
                        <a:rPr lang="pt-BR" sz="1400" baseline="-25000" dirty="0">
                          <a:effectLst/>
                        </a:rPr>
                        <a:t>2</a:t>
                      </a:r>
                      <a:r>
                        <a:rPr lang="pt-BR" sz="1400" dirty="0">
                          <a:effectLst/>
                        </a:rPr>
                        <a:t>O </a:t>
                      </a:r>
                      <a:endParaRPr lang="ru-RU" sz="1400" dirty="0">
                        <a:effectLst/>
                      </a:endParaRPr>
                    </a:p>
                    <a:p>
                      <a:pPr algn="just">
                        <a:spcAft>
                          <a:spcPts val="0"/>
                        </a:spcAft>
                      </a:pPr>
                      <a:r>
                        <a:rPr lang="pt-BR" sz="1400" dirty="0">
                          <a:effectLst/>
                        </a:rPr>
                        <a:t>4) </a:t>
                      </a:r>
                      <a:r>
                        <a:rPr lang="en-US" sz="1400" dirty="0">
                          <a:effectLst/>
                        </a:rPr>
                        <a:t>3I</a:t>
                      </a:r>
                      <a:r>
                        <a:rPr lang="en-US" sz="1400" baseline="-25000" dirty="0">
                          <a:effectLst/>
                        </a:rPr>
                        <a:t>2</a:t>
                      </a:r>
                      <a:r>
                        <a:rPr lang="pt-BR" sz="1400" dirty="0">
                          <a:effectLst/>
                        </a:rPr>
                        <a:t> + 6NaOH = NaIO</a:t>
                      </a:r>
                      <a:r>
                        <a:rPr lang="pt-BR" sz="1400" baseline="-25000" dirty="0">
                          <a:effectLst/>
                        </a:rPr>
                        <a:t>3</a:t>
                      </a:r>
                      <a:r>
                        <a:rPr lang="pt-BR" sz="1400" dirty="0">
                          <a:effectLst/>
                        </a:rPr>
                        <a:t> + 5NaI + 3H</a:t>
                      </a:r>
                      <a:r>
                        <a:rPr lang="pt-BR" sz="1400" baseline="-25000" dirty="0">
                          <a:effectLst/>
                        </a:rPr>
                        <a:t>2</a:t>
                      </a:r>
                      <a:r>
                        <a:rPr lang="pt-BR" sz="1400" dirty="0">
                          <a:effectLst/>
                        </a:rPr>
                        <a:t>O</a:t>
                      </a:r>
                      <a:endParaRPr lang="ru-RU" sz="1400" dirty="0">
                        <a:effectLst/>
                        <a:latin typeface="Times New Roman"/>
                        <a:ea typeface="Times New Roman"/>
                      </a:endParaRPr>
                    </a:p>
                  </a:txBody>
                  <a:tcPr marL="68580" marR="68580" marT="19045" marB="19045"/>
                </a:tc>
                <a:tc>
                  <a:txBody>
                    <a:bodyPr/>
                    <a:lstStyle/>
                    <a:p>
                      <a:pPr algn="ctr">
                        <a:spcAft>
                          <a:spcPts val="0"/>
                        </a:spcAft>
                      </a:pPr>
                      <a:r>
                        <a:rPr lang="pt-BR" sz="1400">
                          <a:effectLst/>
                        </a:rPr>
                        <a:t> </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1"/>
                  </a:ext>
                </a:extLst>
              </a:tr>
              <a:tr h="251477">
                <a:tc>
                  <a:txBody>
                    <a:bodyPr/>
                    <a:lstStyle/>
                    <a:p>
                      <a:pPr algn="just">
                        <a:spcAft>
                          <a:spcPts val="0"/>
                        </a:spcAft>
                      </a:pPr>
                      <a:r>
                        <a:rPr lang="ru-RU" sz="1400">
                          <a:effectLst/>
                        </a:rPr>
                        <a:t>Правильно записаны четыре уравнения реакций</a:t>
                      </a:r>
                      <a:endParaRPr lang="ru-RU" sz="1400">
                        <a:effectLst/>
                        <a:latin typeface="Times New Roman"/>
                        <a:ea typeface="Times New Roman"/>
                      </a:endParaRPr>
                    </a:p>
                  </a:txBody>
                  <a:tcPr marL="68580" marR="68580" marT="19045" marB="19045"/>
                </a:tc>
                <a:tc>
                  <a:txBody>
                    <a:bodyPr/>
                    <a:lstStyle/>
                    <a:p>
                      <a:pPr algn="ctr">
                        <a:spcAft>
                          <a:spcPts val="0"/>
                        </a:spcAft>
                      </a:pPr>
                      <a:r>
                        <a:rPr lang="ru-RU" sz="1400">
                          <a:effectLst/>
                        </a:rPr>
                        <a:t>4</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2"/>
                  </a:ext>
                </a:extLst>
              </a:tr>
              <a:tr h="251477">
                <a:tc>
                  <a:txBody>
                    <a:bodyPr/>
                    <a:lstStyle/>
                    <a:p>
                      <a:pPr algn="just">
                        <a:spcAft>
                          <a:spcPts val="0"/>
                        </a:spcAft>
                      </a:pPr>
                      <a:r>
                        <a:rPr lang="ru-RU" sz="1400">
                          <a:effectLst/>
                        </a:rPr>
                        <a:t>Правильно записаны три уравнения реакций</a:t>
                      </a:r>
                      <a:endParaRPr lang="ru-RU" sz="1400">
                        <a:effectLst/>
                        <a:latin typeface="Times New Roman"/>
                        <a:ea typeface="Times New Roman"/>
                      </a:endParaRPr>
                    </a:p>
                  </a:txBody>
                  <a:tcPr marL="68580" marR="68580" marT="19045" marB="19045"/>
                </a:tc>
                <a:tc>
                  <a:txBody>
                    <a:bodyPr/>
                    <a:lstStyle/>
                    <a:p>
                      <a:pPr algn="ctr">
                        <a:spcAft>
                          <a:spcPts val="0"/>
                        </a:spcAft>
                      </a:pPr>
                      <a:r>
                        <a:rPr lang="ru-RU" sz="1400">
                          <a:effectLst/>
                        </a:rPr>
                        <a:t>3</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3"/>
                  </a:ext>
                </a:extLst>
              </a:tr>
              <a:tr h="251477">
                <a:tc>
                  <a:txBody>
                    <a:bodyPr/>
                    <a:lstStyle/>
                    <a:p>
                      <a:pPr algn="just">
                        <a:spcAft>
                          <a:spcPts val="0"/>
                        </a:spcAft>
                      </a:pPr>
                      <a:r>
                        <a:rPr lang="ru-RU" sz="1400">
                          <a:effectLst/>
                        </a:rPr>
                        <a:t>Правильно записаны два уравнения реакций</a:t>
                      </a:r>
                      <a:endParaRPr lang="ru-RU" sz="1400">
                        <a:effectLst/>
                        <a:latin typeface="Times New Roman"/>
                        <a:ea typeface="Times New Roman"/>
                      </a:endParaRPr>
                    </a:p>
                  </a:txBody>
                  <a:tcPr marL="68580" marR="68580" marT="19045" marB="19045"/>
                </a:tc>
                <a:tc>
                  <a:txBody>
                    <a:bodyPr/>
                    <a:lstStyle/>
                    <a:p>
                      <a:pPr algn="ctr">
                        <a:spcAft>
                          <a:spcPts val="0"/>
                        </a:spcAft>
                      </a:pPr>
                      <a:r>
                        <a:rPr lang="ru-RU" sz="1400">
                          <a:effectLst/>
                        </a:rPr>
                        <a:t>2</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4"/>
                  </a:ext>
                </a:extLst>
              </a:tr>
              <a:tr h="251477">
                <a:tc>
                  <a:txBody>
                    <a:bodyPr/>
                    <a:lstStyle/>
                    <a:p>
                      <a:pPr algn="just">
                        <a:spcAft>
                          <a:spcPts val="0"/>
                        </a:spcAft>
                      </a:pPr>
                      <a:r>
                        <a:rPr lang="ru-RU" sz="1400">
                          <a:effectLst/>
                        </a:rPr>
                        <a:t>Правильно записано одно уравнение реакции</a:t>
                      </a:r>
                      <a:endParaRPr lang="ru-RU" sz="1400">
                        <a:effectLst/>
                        <a:latin typeface="Times New Roman"/>
                        <a:ea typeface="Times New Roman"/>
                      </a:endParaRPr>
                    </a:p>
                  </a:txBody>
                  <a:tcPr marL="68580" marR="68580" marT="19045" marB="19045"/>
                </a:tc>
                <a:tc>
                  <a:txBody>
                    <a:bodyPr/>
                    <a:lstStyle/>
                    <a:p>
                      <a:pPr algn="ctr">
                        <a:spcAft>
                          <a:spcPts val="0"/>
                        </a:spcAft>
                      </a:pPr>
                      <a:r>
                        <a:rPr lang="ru-RU" sz="1400">
                          <a:effectLst/>
                        </a:rPr>
                        <a:t>1</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5"/>
                  </a:ext>
                </a:extLst>
              </a:tr>
              <a:tr h="251477">
                <a:tc>
                  <a:txBody>
                    <a:bodyPr/>
                    <a:lstStyle/>
                    <a:p>
                      <a:pPr algn="just">
                        <a:spcAft>
                          <a:spcPts val="0"/>
                        </a:spcAft>
                      </a:pPr>
                      <a:r>
                        <a:rPr lang="ru-RU" sz="1400">
                          <a:effectLst/>
                        </a:rPr>
                        <a:t>Все уравнения реакций записаны неверно</a:t>
                      </a:r>
                      <a:endParaRPr lang="ru-RU" sz="1400">
                        <a:effectLst/>
                        <a:latin typeface="Times New Roman"/>
                        <a:ea typeface="Times New Roman"/>
                      </a:endParaRPr>
                    </a:p>
                  </a:txBody>
                  <a:tcPr marL="68580" marR="68580" marT="19045" marB="19045"/>
                </a:tc>
                <a:tc>
                  <a:txBody>
                    <a:bodyPr/>
                    <a:lstStyle/>
                    <a:p>
                      <a:pPr algn="ctr">
                        <a:spcAft>
                          <a:spcPts val="0"/>
                        </a:spcAft>
                      </a:pPr>
                      <a:r>
                        <a:rPr lang="ru-RU" sz="1400">
                          <a:effectLst/>
                        </a:rPr>
                        <a:t>0</a:t>
                      </a:r>
                      <a:endParaRPr lang="ru-RU" sz="1400">
                        <a:effectLst/>
                        <a:latin typeface="Times New Roman"/>
                        <a:ea typeface="Times New Roman"/>
                      </a:endParaRPr>
                    </a:p>
                  </a:txBody>
                  <a:tcPr marL="68580" marR="68580" marT="19045" marB="19045"/>
                </a:tc>
                <a:extLst>
                  <a:ext uri="{0D108BD9-81ED-4DB2-BD59-A6C34878D82A}">
                    <a16:rowId xmlns:a16="http://schemas.microsoft.com/office/drawing/2014/main" xmlns="" val="10006"/>
                  </a:ext>
                </a:extLst>
              </a:tr>
              <a:tr h="251477">
                <a:tc>
                  <a:txBody>
                    <a:bodyPr/>
                    <a:lstStyle/>
                    <a:p>
                      <a:pPr algn="r">
                        <a:spcAft>
                          <a:spcPts val="0"/>
                        </a:spcAft>
                      </a:pPr>
                      <a:r>
                        <a:rPr lang="ru-RU" sz="1400" dirty="0">
                          <a:effectLst/>
                        </a:rPr>
                        <a:t>Максимальный балл</a:t>
                      </a:r>
                      <a:endParaRPr lang="ru-RU" sz="1400" dirty="0">
                        <a:effectLst/>
                        <a:latin typeface="Times New Roman"/>
                        <a:ea typeface="Times New Roman"/>
                      </a:endParaRPr>
                    </a:p>
                  </a:txBody>
                  <a:tcPr marL="68580" marR="68580" marT="19045" marB="19045"/>
                </a:tc>
                <a:tc>
                  <a:txBody>
                    <a:bodyPr/>
                    <a:lstStyle/>
                    <a:p>
                      <a:pPr algn="ctr">
                        <a:spcAft>
                          <a:spcPts val="0"/>
                        </a:spcAft>
                      </a:pPr>
                      <a:r>
                        <a:rPr lang="ru-RU" sz="1400" dirty="0">
                          <a:effectLst/>
                        </a:rPr>
                        <a:t>4</a:t>
                      </a:r>
                      <a:endParaRPr lang="ru-RU" sz="1400" dirty="0">
                        <a:effectLst/>
                        <a:latin typeface="Times New Roman"/>
                        <a:ea typeface="Times New Roman"/>
                      </a:endParaRPr>
                    </a:p>
                  </a:txBody>
                  <a:tcPr marL="68580" marR="68580" marT="19045" marB="19045"/>
                </a:tc>
                <a:extLst>
                  <a:ext uri="{0D108BD9-81ED-4DB2-BD59-A6C34878D82A}">
                    <a16:rowId xmlns:a16="http://schemas.microsoft.com/office/drawing/2014/main" xmlns="" val="10007"/>
                  </a:ext>
                </a:extLst>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p:txBody>
          <a:bodyPr/>
          <a:lstStyle/>
          <a:p>
            <a:r>
              <a:rPr lang="ru-RU" altLang="ru-RU" smtClean="0"/>
              <a:t>«Органическая химия»</a:t>
            </a:r>
          </a:p>
        </p:txBody>
      </p:sp>
      <p:sp>
        <p:nvSpPr>
          <p:cNvPr id="3" name="Прямоугольник 2"/>
          <p:cNvSpPr/>
          <p:nvPr/>
        </p:nvSpPr>
        <p:spPr>
          <a:xfrm>
            <a:off x="228600" y="1295400"/>
            <a:ext cx="8839200" cy="5078413"/>
          </a:xfrm>
          <a:prstGeom prst="rect">
            <a:avLst/>
          </a:prstGeom>
        </p:spPr>
        <p:txBody>
          <a:bodyPr>
            <a:spAutoFit/>
          </a:bodyPr>
          <a:lstStyle/>
          <a:p>
            <a:pPr>
              <a:defRPr/>
            </a:pPr>
            <a:r>
              <a:rPr lang="ru-RU" dirty="0"/>
              <a:t>Наибольшие затруднения у всех экзаменующихся вызвало задание 12, 14, 15 базового уровня сложности.</a:t>
            </a:r>
          </a:p>
          <a:p>
            <a:pPr>
              <a:defRPr/>
            </a:pPr>
            <a:r>
              <a:rPr lang="ru-RU" b="1" dirty="0"/>
              <a:t>Задание 12.</a:t>
            </a:r>
          </a:p>
          <a:p>
            <a:pPr>
              <a:defRPr/>
            </a:pPr>
            <a:r>
              <a:rPr lang="ru-RU" dirty="0"/>
              <a:t>Из предложенного перечня выберите два вещества, молекулы которых содержат карбонильную группу: </a:t>
            </a:r>
          </a:p>
          <a:p>
            <a:pPr>
              <a:defRPr/>
            </a:pPr>
            <a:r>
              <a:rPr lang="ru-RU" dirty="0"/>
              <a:t>1) фруктоза    2) анилин    3) этиленгликоль    4) ацетон    5) фенол</a:t>
            </a:r>
          </a:p>
          <a:p>
            <a:pPr>
              <a:defRPr/>
            </a:pPr>
            <a:r>
              <a:rPr lang="ru-RU" dirty="0"/>
              <a:t>Ответ: 14</a:t>
            </a:r>
          </a:p>
          <a:p>
            <a:pPr algn="ctr">
              <a:defRPr/>
            </a:pPr>
            <a:r>
              <a:rPr lang="ru-RU" dirty="0"/>
              <a:t>Налицо </a:t>
            </a:r>
            <a:r>
              <a:rPr lang="ru-RU" dirty="0" err="1"/>
              <a:t>несформированность</a:t>
            </a:r>
            <a:r>
              <a:rPr lang="ru-RU" dirty="0"/>
              <a:t> понятия функциональных групп  и неумение соотнести само название группы с названием вещества.</a:t>
            </a:r>
            <a:endParaRPr lang="ru-RU" b="1" dirty="0"/>
          </a:p>
          <a:p>
            <a:pPr>
              <a:defRPr/>
            </a:pPr>
            <a:r>
              <a:rPr lang="ru-RU" b="1" dirty="0"/>
              <a:t>Задание 14.</a:t>
            </a:r>
          </a:p>
          <a:p>
            <a:pPr>
              <a:defRPr/>
            </a:pPr>
            <a:r>
              <a:rPr lang="ru-RU" dirty="0"/>
              <a:t>Из предложенного перечня выберите схемы реакций, в результате которых образуется </a:t>
            </a:r>
            <a:r>
              <a:rPr lang="ru-RU" dirty="0" err="1"/>
              <a:t>пропионовая</a:t>
            </a:r>
            <a:r>
              <a:rPr lang="ru-RU" dirty="0"/>
              <a:t> кислота: </a:t>
            </a:r>
          </a:p>
          <a:p>
            <a:pPr marL="342900" indent="-342900">
              <a:buFontTx/>
              <a:buAutoNum type="arabicParenR"/>
              <a:defRPr/>
            </a:pPr>
            <a:r>
              <a:rPr lang="en-US" dirty="0"/>
              <a:t>CH</a:t>
            </a:r>
            <a:r>
              <a:rPr lang="en-US" baseline="-25000" dirty="0"/>
              <a:t>3</a:t>
            </a:r>
            <a:r>
              <a:rPr lang="en-US" dirty="0"/>
              <a:t>CH</a:t>
            </a:r>
            <a:r>
              <a:rPr lang="en-US" baseline="-25000" dirty="0"/>
              <a:t>2</a:t>
            </a:r>
            <a:r>
              <a:rPr lang="en-US" dirty="0"/>
              <a:t>CH</a:t>
            </a:r>
            <a:r>
              <a:rPr lang="en-US" baseline="-25000" dirty="0"/>
              <a:t>2</a:t>
            </a:r>
            <a:r>
              <a:rPr lang="en-US" dirty="0"/>
              <a:t>Cl + </a:t>
            </a:r>
            <a:r>
              <a:rPr lang="en-US" dirty="0" err="1"/>
              <a:t>NaOH</a:t>
            </a:r>
            <a:r>
              <a:rPr lang="en-US" dirty="0"/>
              <a:t> (t°) → </a:t>
            </a:r>
            <a:endParaRPr lang="ru-RU" dirty="0"/>
          </a:p>
          <a:p>
            <a:pPr marL="342900" indent="-342900">
              <a:buFontTx/>
              <a:buAutoNum type="arabicParenR"/>
              <a:defRPr/>
            </a:pPr>
            <a:r>
              <a:rPr lang="en-US" dirty="0"/>
              <a:t>CH</a:t>
            </a:r>
            <a:r>
              <a:rPr lang="en-US" baseline="-25000" dirty="0"/>
              <a:t>3</a:t>
            </a:r>
            <a:r>
              <a:rPr lang="en-US" dirty="0"/>
              <a:t>CH</a:t>
            </a:r>
            <a:r>
              <a:rPr lang="en-US" baseline="-25000" dirty="0"/>
              <a:t>2</a:t>
            </a:r>
            <a:r>
              <a:rPr lang="en-US" dirty="0"/>
              <a:t>COOCH</a:t>
            </a:r>
            <a:r>
              <a:rPr lang="en-US" baseline="-25000" dirty="0"/>
              <a:t>3</a:t>
            </a:r>
            <a:r>
              <a:rPr lang="en-US" dirty="0"/>
              <a:t> + </a:t>
            </a:r>
            <a:r>
              <a:rPr lang="en-US" dirty="0" err="1"/>
              <a:t>NaOH</a:t>
            </a:r>
            <a:r>
              <a:rPr lang="en-US" dirty="0"/>
              <a:t> (t°) → </a:t>
            </a:r>
            <a:endParaRPr lang="ru-RU" dirty="0"/>
          </a:p>
          <a:p>
            <a:pPr marL="342900" indent="-342900">
              <a:buFontTx/>
              <a:buAutoNum type="arabicParenR"/>
              <a:defRPr/>
            </a:pPr>
            <a:r>
              <a:rPr lang="en-US" dirty="0"/>
              <a:t>CH</a:t>
            </a:r>
            <a:r>
              <a:rPr lang="en-US" baseline="-25000" dirty="0"/>
              <a:t>3</a:t>
            </a:r>
            <a:r>
              <a:rPr lang="en-US" dirty="0"/>
              <a:t>CH</a:t>
            </a:r>
            <a:r>
              <a:rPr lang="en-US" baseline="-25000" dirty="0"/>
              <a:t>2</a:t>
            </a:r>
            <a:r>
              <a:rPr lang="en-US" dirty="0"/>
              <a:t>COOCH</a:t>
            </a:r>
            <a:r>
              <a:rPr lang="en-US" baseline="-25000" dirty="0"/>
              <a:t>3</a:t>
            </a:r>
            <a:r>
              <a:rPr lang="en-US" dirty="0"/>
              <a:t> + H</a:t>
            </a:r>
            <a:r>
              <a:rPr lang="en-US" baseline="-25000" dirty="0"/>
              <a:t>2</a:t>
            </a:r>
            <a:r>
              <a:rPr lang="en-US" dirty="0"/>
              <a:t>O (</a:t>
            </a:r>
            <a:r>
              <a:rPr lang="ru-RU" dirty="0"/>
              <a:t>кат., </a:t>
            </a:r>
            <a:r>
              <a:rPr lang="en-US" dirty="0"/>
              <a:t>t°) → </a:t>
            </a:r>
            <a:endParaRPr lang="ru-RU" dirty="0"/>
          </a:p>
          <a:p>
            <a:pPr marL="342900" indent="-342900">
              <a:buFontTx/>
              <a:buAutoNum type="arabicParenR"/>
              <a:defRPr/>
            </a:pPr>
            <a:r>
              <a:rPr lang="en-US" dirty="0"/>
              <a:t>CH</a:t>
            </a:r>
            <a:r>
              <a:rPr lang="en-US" baseline="-25000" dirty="0"/>
              <a:t>3</a:t>
            </a:r>
            <a:r>
              <a:rPr lang="en-US" dirty="0"/>
              <a:t>CH</a:t>
            </a:r>
            <a:r>
              <a:rPr lang="en-US" baseline="-25000" dirty="0"/>
              <a:t>2</a:t>
            </a:r>
            <a:r>
              <a:rPr lang="en-US" dirty="0"/>
              <a:t>CH</a:t>
            </a:r>
            <a:r>
              <a:rPr lang="ru-RU" dirty="0"/>
              <a:t>О + </a:t>
            </a:r>
            <a:r>
              <a:rPr lang="en-US" dirty="0"/>
              <a:t>H</a:t>
            </a:r>
            <a:r>
              <a:rPr lang="en-US" baseline="-25000" dirty="0"/>
              <a:t>2</a:t>
            </a:r>
            <a:r>
              <a:rPr lang="en-US" dirty="0"/>
              <a:t> (</a:t>
            </a:r>
            <a:r>
              <a:rPr lang="ru-RU" dirty="0"/>
              <a:t>кат., </a:t>
            </a:r>
            <a:r>
              <a:rPr lang="en-US" dirty="0"/>
              <a:t>t°) →</a:t>
            </a:r>
            <a:endParaRPr lang="ru-RU" dirty="0"/>
          </a:p>
          <a:p>
            <a:pPr marL="342900" indent="-342900">
              <a:buFontTx/>
              <a:buAutoNum type="arabicParenR"/>
              <a:defRPr/>
            </a:pPr>
            <a:r>
              <a:rPr lang="en-US" dirty="0"/>
              <a:t>CH</a:t>
            </a:r>
            <a:r>
              <a:rPr lang="en-US" baseline="-25000" dirty="0"/>
              <a:t>3</a:t>
            </a:r>
            <a:r>
              <a:rPr lang="en-US" dirty="0"/>
              <a:t>CH</a:t>
            </a:r>
            <a:r>
              <a:rPr lang="en-US" baseline="-25000" dirty="0"/>
              <a:t>2</a:t>
            </a:r>
            <a:r>
              <a:rPr lang="en-US" dirty="0"/>
              <a:t>CH</a:t>
            </a:r>
            <a:r>
              <a:rPr lang="ru-RU" dirty="0"/>
              <a:t>О + </a:t>
            </a:r>
            <a:r>
              <a:rPr lang="en-US" dirty="0"/>
              <a:t>Cu(OH)</a:t>
            </a:r>
            <a:r>
              <a:rPr lang="en-US" baseline="-25000" dirty="0"/>
              <a:t>2</a:t>
            </a:r>
            <a:r>
              <a:rPr lang="en-US" dirty="0"/>
              <a:t> (t°) →</a:t>
            </a:r>
          </a:p>
          <a:p>
            <a:pPr>
              <a:defRPr/>
            </a:pPr>
            <a:r>
              <a:rPr lang="ru-RU" dirty="0"/>
              <a:t>Ответ: 35</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28600" y="533400"/>
            <a:ext cx="8839200" cy="4800600"/>
          </a:xfrm>
          <a:prstGeom prst="rect">
            <a:avLst/>
          </a:prstGeom>
        </p:spPr>
        <p:txBody>
          <a:bodyPr>
            <a:spAutoFit/>
          </a:bodyPr>
          <a:lstStyle/>
          <a:p>
            <a:pPr>
              <a:defRPr/>
            </a:pPr>
            <a:r>
              <a:rPr lang="ru-RU" b="1" dirty="0"/>
              <a:t>Задание 15. </a:t>
            </a:r>
          </a:p>
          <a:p>
            <a:pPr>
              <a:defRPr/>
            </a:pPr>
            <a:r>
              <a:rPr lang="ru-RU" dirty="0"/>
              <a:t>Из предложенного перечня выберите два вещества, которые образуются при гидролизе этилового эфира 2-аминопропановой кислоты, если гидролиз протекает в присутствии соляной кислоты: </a:t>
            </a:r>
          </a:p>
          <a:p>
            <a:pPr marL="342900" indent="-342900">
              <a:buFontTx/>
              <a:buAutoNum type="arabicParenR"/>
              <a:defRPr/>
            </a:pPr>
            <a:r>
              <a:rPr lang="ru-RU" dirty="0"/>
              <a:t>NH</a:t>
            </a:r>
            <a:r>
              <a:rPr lang="ru-RU" baseline="-25000" dirty="0"/>
              <a:t>2</a:t>
            </a:r>
            <a:r>
              <a:rPr lang="ru-RU" dirty="0"/>
              <a:t>-CH(CH</a:t>
            </a:r>
            <a:r>
              <a:rPr lang="ru-RU" baseline="-25000" dirty="0"/>
              <a:t>3</a:t>
            </a:r>
            <a:r>
              <a:rPr lang="ru-RU" dirty="0"/>
              <a:t>)-CH</a:t>
            </a:r>
            <a:r>
              <a:rPr lang="ru-RU" baseline="-25000" dirty="0"/>
              <a:t>2</a:t>
            </a:r>
            <a:r>
              <a:rPr lang="ru-RU" dirty="0"/>
              <a:t>-Cl </a:t>
            </a:r>
          </a:p>
          <a:p>
            <a:pPr marL="342900" indent="-342900">
              <a:buFontTx/>
              <a:buAutoNum type="arabicParenR"/>
              <a:defRPr/>
            </a:pPr>
            <a:r>
              <a:rPr lang="ru-RU" dirty="0"/>
              <a:t>CH</a:t>
            </a:r>
            <a:r>
              <a:rPr lang="ru-RU" baseline="-25000" dirty="0"/>
              <a:t>3</a:t>
            </a:r>
            <a:r>
              <a:rPr lang="ru-RU" dirty="0"/>
              <a:t>-CH</a:t>
            </a:r>
            <a:r>
              <a:rPr lang="ru-RU" baseline="-25000" dirty="0"/>
              <a:t>2</a:t>
            </a:r>
            <a:r>
              <a:rPr lang="ru-RU" dirty="0"/>
              <a:t>-Cl </a:t>
            </a:r>
          </a:p>
          <a:p>
            <a:pPr marL="342900" indent="-342900">
              <a:buFontTx/>
              <a:buAutoNum type="arabicParenR"/>
              <a:defRPr/>
            </a:pPr>
            <a:r>
              <a:rPr lang="ru-RU" dirty="0"/>
              <a:t>NH</a:t>
            </a:r>
            <a:r>
              <a:rPr lang="ru-RU" baseline="-25000" dirty="0"/>
              <a:t>2</a:t>
            </a:r>
            <a:r>
              <a:rPr lang="ru-RU" dirty="0"/>
              <a:t>-CH(CH</a:t>
            </a:r>
            <a:r>
              <a:rPr lang="ru-RU" baseline="-25000" dirty="0"/>
              <a:t>3</a:t>
            </a:r>
            <a:r>
              <a:rPr lang="ru-RU" dirty="0"/>
              <a:t>)-CООН </a:t>
            </a:r>
          </a:p>
          <a:p>
            <a:pPr>
              <a:defRPr/>
            </a:pPr>
            <a:r>
              <a:rPr lang="ru-RU" dirty="0"/>
              <a:t>4) CH</a:t>
            </a:r>
            <a:r>
              <a:rPr lang="ru-RU" baseline="-25000" dirty="0"/>
              <a:t>3</a:t>
            </a:r>
            <a:r>
              <a:rPr lang="ru-RU" dirty="0"/>
              <a:t>-CH</a:t>
            </a:r>
            <a:r>
              <a:rPr lang="ru-RU" baseline="-25000" dirty="0"/>
              <a:t>2</a:t>
            </a:r>
            <a:r>
              <a:rPr lang="ru-RU" dirty="0"/>
              <a:t>-OH </a:t>
            </a:r>
          </a:p>
          <a:p>
            <a:pPr>
              <a:defRPr/>
            </a:pPr>
            <a:r>
              <a:rPr lang="ru-RU" dirty="0"/>
              <a:t>5) Cl</a:t>
            </a:r>
            <a:r>
              <a:rPr lang="ru-RU" baseline="30000" dirty="0"/>
              <a:t>-</a:t>
            </a:r>
            <a:r>
              <a:rPr lang="ru-RU" dirty="0"/>
              <a:t>NH</a:t>
            </a:r>
            <a:r>
              <a:rPr lang="ru-RU" baseline="-25000" dirty="0"/>
              <a:t>3</a:t>
            </a:r>
            <a:r>
              <a:rPr lang="ru-RU" baseline="30000" dirty="0"/>
              <a:t>+</a:t>
            </a:r>
            <a:r>
              <a:rPr lang="ru-RU" dirty="0"/>
              <a:t>-CH(CH</a:t>
            </a:r>
            <a:r>
              <a:rPr lang="ru-RU" baseline="-25000" dirty="0"/>
              <a:t>3</a:t>
            </a:r>
            <a:r>
              <a:rPr lang="ru-RU" dirty="0"/>
              <a:t>)-COOH</a:t>
            </a:r>
          </a:p>
          <a:p>
            <a:pPr>
              <a:defRPr/>
            </a:pPr>
            <a:r>
              <a:rPr lang="ru-RU" dirty="0"/>
              <a:t>Ответ: 45</a:t>
            </a:r>
          </a:p>
          <a:p>
            <a:pPr algn="just">
              <a:defRPr/>
            </a:pPr>
            <a:r>
              <a:rPr lang="ru-RU" dirty="0"/>
              <a:t>При выборе продукта реакции, часто выбирали </a:t>
            </a:r>
            <a:r>
              <a:rPr lang="ru-RU" dirty="0" err="1"/>
              <a:t>хлорэтан</a:t>
            </a:r>
            <a:r>
              <a:rPr lang="ru-RU" dirty="0"/>
              <a:t>, вместо этилового спирта. Замещение гидроксильной группы в молекулах спиртов на атом галогена происходит в среде газообразного </a:t>
            </a:r>
            <a:r>
              <a:rPr lang="ru-RU" dirty="0" err="1"/>
              <a:t>хлороводорода</a:t>
            </a:r>
            <a:r>
              <a:rPr lang="ru-RU" dirty="0"/>
              <a:t>. С соляной кислотой спирты, являясь </a:t>
            </a:r>
            <a:r>
              <a:rPr lang="ru-RU" dirty="0" err="1"/>
              <a:t>неэлектролитами</a:t>
            </a:r>
            <a:r>
              <a:rPr lang="ru-RU" dirty="0"/>
              <a:t>, реагировать не могут.</a:t>
            </a:r>
          </a:p>
          <a:p>
            <a:pPr algn="just">
              <a:defRPr/>
            </a:pPr>
            <a:r>
              <a:rPr lang="ru-RU" dirty="0"/>
              <a:t>В противоположность данной ошибке, некоторые участки ЕГЭ забыли об амфотерных свойствах аминокислот и в качестве верного ответа выбрали саму 2-аминопропановую кислоту, а не её соль.</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p:txBody>
          <a:bodyPr/>
          <a:lstStyle/>
          <a:p>
            <a:r>
              <a:rPr lang="ru-RU" altLang="ru-RU" smtClean="0"/>
              <a:t>«Химическая реакция»</a:t>
            </a:r>
          </a:p>
        </p:txBody>
      </p:sp>
      <p:sp>
        <p:nvSpPr>
          <p:cNvPr id="17411" name="Прямоугольник 2"/>
          <p:cNvSpPr>
            <a:spLocks noChangeArrowheads="1"/>
          </p:cNvSpPr>
          <p:nvPr/>
        </p:nvSpPr>
        <p:spPr bwMode="auto">
          <a:xfrm>
            <a:off x="152400" y="1066800"/>
            <a:ext cx="8686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a:t>Среди заданий повышенного уровня сложности, которые проверяли усвоение элементов содержания этого блока, одним из не очень легких оказалось задание 25.</a:t>
            </a:r>
          </a:p>
          <a:p>
            <a:r>
              <a:rPr lang="ru-RU" altLang="ru-RU" b="1"/>
              <a:t>Задание 25.</a:t>
            </a:r>
          </a:p>
          <a:p>
            <a:r>
              <a:rPr lang="ru-RU" altLang="ru-RU"/>
              <a:t>Установите соответствие между реагирующими веществами и признаком протекающей между ними реакции: к каждой позиции, обозначенной буквой, подберите соответствующую позицию, обозначенную цифрой. </a:t>
            </a:r>
          </a:p>
          <a:p>
            <a:endParaRPr lang="ru-RU" altLang="ru-RU"/>
          </a:p>
          <a:p>
            <a:r>
              <a:rPr lang="ru-RU" altLang="ru-RU" u="sng"/>
              <a:t>Реагирующие вещества</a:t>
            </a:r>
            <a:r>
              <a:rPr lang="ru-RU" altLang="ru-RU"/>
              <a:t>                                             </a:t>
            </a:r>
            <a:r>
              <a:rPr lang="ru-RU" altLang="ru-RU" u="sng"/>
              <a:t>Признак реакции </a:t>
            </a:r>
          </a:p>
          <a:p>
            <a:r>
              <a:rPr lang="ru-RU" altLang="ru-RU"/>
              <a:t>А) C</a:t>
            </a:r>
            <a:r>
              <a:rPr lang="ru-RU" altLang="ru-RU" baseline="-25000"/>
              <a:t>6</a:t>
            </a:r>
            <a:r>
              <a:rPr lang="ru-RU" altLang="ru-RU"/>
              <a:t>H</a:t>
            </a:r>
            <a:r>
              <a:rPr lang="ru-RU" altLang="ru-RU" baseline="-25000"/>
              <a:t>5</a:t>
            </a:r>
            <a:r>
              <a:rPr lang="ru-RU" altLang="ru-RU"/>
              <a:t>CH</a:t>
            </a:r>
            <a:r>
              <a:rPr lang="ru-RU" altLang="ru-RU" baseline="-25000"/>
              <a:t>3</a:t>
            </a:r>
            <a:r>
              <a:rPr lang="ru-RU" altLang="ru-RU"/>
              <a:t> и KMnO</a:t>
            </a:r>
            <a:r>
              <a:rPr lang="ru-RU" altLang="ru-RU" baseline="-25000"/>
              <a:t>4</a:t>
            </a:r>
            <a:r>
              <a:rPr lang="ru-RU" altLang="ru-RU"/>
              <a:t> (Н</a:t>
            </a:r>
            <a:r>
              <a:rPr lang="ru-RU" altLang="ru-RU" baseline="30000"/>
              <a:t>+</a:t>
            </a:r>
            <a:r>
              <a:rPr lang="ru-RU" altLang="ru-RU"/>
              <a:t>)                          1) выделение газа </a:t>
            </a:r>
          </a:p>
          <a:p>
            <a:r>
              <a:rPr lang="ru-RU" altLang="ru-RU"/>
              <a:t>Б) CH</a:t>
            </a:r>
            <a:r>
              <a:rPr lang="ru-RU" altLang="ru-RU" baseline="-25000"/>
              <a:t>3</a:t>
            </a:r>
            <a:r>
              <a:rPr lang="ru-RU" altLang="ru-RU"/>
              <a:t>COOH и Fe(OH)</a:t>
            </a:r>
            <a:r>
              <a:rPr lang="ru-RU" altLang="ru-RU" baseline="-25000"/>
              <a:t>2</a:t>
            </a:r>
            <a:r>
              <a:rPr lang="ru-RU" altLang="ru-RU"/>
              <a:t>                             2) растворение осадка </a:t>
            </a:r>
          </a:p>
          <a:p>
            <a:r>
              <a:rPr lang="ru-RU" altLang="ru-RU"/>
              <a:t>В) CH</a:t>
            </a:r>
            <a:r>
              <a:rPr lang="ru-RU" altLang="ru-RU" baseline="-25000"/>
              <a:t>3</a:t>
            </a:r>
            <a:r>
              <a:rPr lang="ru-RU" altLang="ru-RU"/>
              <a:t>COOH и NaHCO</a:t>
            </a:r>
            <a:r>
              <a:rPr lang="ru-RU" altLang="ru-RU" baseline="-25000"/>
              <a:t>3</a:t>
            </a:r>
            <a:r>
              <a:rPr lang="ru-RU" altLang="ru-RU"/>
              <a:t>                            3) образование красного осадка </a:t>
            </a:r>
          </a:p>
          <a:p>
            <a:r>
              <a:rPr lang="ru-RU" altLang="ru-RU"/>
              <a:t>Г) HOCH</a:t>
            </a:r>
            <a:r>
              <a:rPr lang="ru-RU" altLang="ru-RU" baseline="-25000"/>
              <a:t>2</a:t>
            </a:r>
            <a:r>
              <a:rPr lang="ru-RU" altLang="ru-RU"/>
              <a:t>CH</a:t>
            </a:r>
            <a:r>
              <a:rPr lang="ru-RU" altLang="ru-RU" baseline="-25000"/>
              <a:t>2</a:t>
            </a:r>
            <a:r>
              <a:rPr lang="ru-RU" altLang="ru-RU"/>
              <a:t>OH и Cu(OH)</a:t>
            </a:r>
            <a:r>
              <a:rPr lang="ru-RU" altLang="ru-RU" baseline="-25000"/>
              <a:t>2</a:t>
            </a:r>
            <a:r>
              <a:rPr lang="ru-RU" altLang="ru-RU"/>
              <a:t>                       4) обесцвечивание раствора  </a:t>
            </a:r>
          </a:p>
          <a:p>
            <a:r>
              <a:rPr lang="ru-RU" altLang="ru-RU"/>
              <a:t>                                                                     5) образование ярко-синего раствора </a:t>
            </a:r>
          </a:p>
          <a:p>
            <a:r>
              <a:rPr lang="ru-RU" altLang="ru-RU"/>
              <a:t>Ответ: 4215</a:t>
            </a:r>
          </a:p>
          <a:p>
            <a:endParaRPr lang="ru-RU" altLang="ru-RU" b="1"/>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Прямоугольник 2"/>
          <p:cNvSpPr>
            <a:spLocks noChangeArrowheads="1"/>
          </p:cNvSpPr>
          <p:nvPr/>
        </p:nvSpPr>
        <p:spPr bwMode="auto">
          <a:xfrm>
            <a:off x="228600" y="1028700"/>
            <a:ext cx="8534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t>Все участники экзамена хорошо решили задачу «на растворы», но показали более низкие результаты при решении задач 28 и 29. Причиной может быть необходимость написания уравнений реакций для решения задач, так как не всегда обучающиеся производят расчет по уравнению реакции с правильно расставленными коэффициентами, что и приводит к неверному ответу. Неуспех по химии при решении задач, в частности, также связан с низким уровнем базовой математической подготовки, неумением верно произвести необходимое округление ответа.</a:t>
            </a:r>
          </a:p>
          <a:p>
            <a:pPr algn="just"/>
            <a:r>
              <a:rPr lang="ru-RU" altLang="ru-RU" b="1"/>
              <a:t>Задание 28. </a:t>
            </a:r>
          </a:p>
          <a:p>
            <a:pPr algn="just"/>
            <a:r>
              <a:rPr lang="ru-RU" altLang="ru-RU"/>
              <a:t>Определите объем кислорода, необходимый для полного сгорания 2 л пропана. Объемы газов измерены при одинаковых условиях. </a:t>
            </a:r>
          </a:p>
          <a:p>
            <a:pPr algn="just"/>
            <a:r>
              <a:rPr lang="ru-RU" altLang="ru-RU"/>
              <a:t>(Запишите число с точностью до целых). </a:t>
            </a:r>
          </a:p>
          <a:p>
            <a:pPr algn="just"/>
            <a:r>
              <a:rPr lang="ru-RU" altLang="ru-RU" b="1"/>
              <a:t>Задание 29. </a:t>
            </a:r>
          </a:p>
          <a:p>
            <a:pPr algn="just"/>
            <a:r>
              <a:rPr lang="ru-RU" altLang="ru-RU"/>
              <a:t>Вычислите объем (в литрах при н.у.) ацетилена, полученного из 12,8 г карбида кальция. Выход продукта считать равным 100%. </a:t>
            </a:r>
          </a:p>
          <a:p>
            <a:pPr algn="just"/>
            <a:r>
              <a:rPr lang="ru-RU" altLang="ru-RU"/>
              <a:t>(Запишите число с точностью до сотых).</a:t>
            </a:r>
          </a:p>
          <a:p>
            <a:pPr algn="just"/>
            <a:endParaRPr lang="ru-RU" alt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p:txBody>
          <a:bodyPr/>
          <a:lstStyle/>
          <a:p>
            <a:r>
              <a:rPr lang="ru-RU" altLang="ru-RU" smtClean="0"/>
              <a:t>Задание 30</a:t>
            </a:r>
          </a:p>
        </p:txBody>
      </p:sp>
      <p:sp>
        <p:nvSpPr>
          <p:cNvPr id="19459" name="Прямоугольник 2"/>
          <p:cNvSpPr>
            <a:spLocks noChangeArrowheads="1"/>
          </p:cNvSpPr>
          <p:nvPr/>
        </p:nvSpPr>
        <p:spPr bwMode="auto">
          <a:xfrm>
            <a:off x="152400" y="1219200"/>
            <a:ext cx="89154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t>Задание 30, выполнение которого требовало применения умений составлять уравнения окислительно-восстановительных реакций на основе электронного баланса, было выполнено в 2018 году менее успешно чем в предыдущие годы.</a:t>
            </a:r>
          </a:p>
          <a:p>
            <a:r>
              <a:rPr lang="ru-RU" altLang="ru-RU" b="1"/>
              <a:t>Задание 30.</a:t>
            </a:r>
          </a:p>
          <a:p>
            <a:pPr algn="just"/>
            <a:r>
              <a:rPr lang="ru-RU" altLang="ru-RU"/>
              <a:t>Для выполнения заданий 30, 31 используйте следующий перечень веществ:</a:t>
            </a:r>
          </a:p>
          <a:p>
            <a:pPr algn="just"/>
            <a:r>
              <a:rPr lang="ru-RU" altLang="ru-RU"/>
              <a:t>Гидроксид магния, сероводород, нитрат серебра, дихромат натрия, серная кислота. Допустимо использование водных растворов веществ.</a:t>
            </a:r>
          </a:p>
          <a:p>
            <a:endParaRPr lang="ru-RU" altLang="ru-RU"/>
          </a:p>
          <a:p>
            <a:pPr algn="just"/>
            <a:r>
              <a:rPr lang="ru-RU" altLang="ru-RU"/>
              <a:t>Из предложенного перечня веществ выберите вещества, между которыми возможна окислительно-восстановительная реакция. Запишите уравнение только одной из возможных окислительно-восстановительных реакций. Составьте электронный баланс, укажите окислитель и восстановитель.</a:t>
            </a:r>
          </a:p>
          <a:p>
            <a:pPr algn="just"/>
            <a:endParaRPr lang="ru-RU" altLang="ru-RU"/>
          </a:p>
          <a:p>
            <a:endParaRPr lang="ru-RU" altLang="ru-RU"/>
          </a:p>
        </p:txBody>
      </p:sp>
      <p:graphicFrame>
        <p:nvGraphicFramePr>
          <p:cNvPr id="6" name="Таблица 5"/>
          <p:cNvGraphicFramePr>
            <a:graphicFrameLocks noGrp="1"/>
          </p:cNvGraphicFramePr>
          <p:nvPr/>
        </p:nvGraphicFramePr>
        <p:xfrm>
          <a:off x="2209800" y="5867400"/>
          <a:ext cx="3556000" cy="533400"/>
        </p:xfrm>
        <a:graphic>
          <a:graphicData uri="http://schemas.openxmlformats.org/drawingml/2006/table">
            <a:tbl>
              <a:tblPr>
                <a:tableStyleId>{5C22544A-7EE6-4342-B048-85BDC9FD1C3A}</a:tableStyleId>
              </a:tblPr>
              <a:tblGrid>
                <a:gridCol w="292566">
                  <a:extLst>
                    <a:ext uri="{9D8B030D-6E8A-4147-A177-3AD203B41FA5}">
                      <a16:colId xmlns:a16="http://schemas.microsoft.com/office/drawing/2014/main" xmlns="" val="20000"/>
                    </a:ext>
                  </a:extLst>
                </a:gridCol>
                <a:gridCol w="3263434">
                  <a:extLst>
                    <a:ext uri="{9D8B030D-6E8A-4147-A177-3AD203B41FA5}">
                      <a16:colId xmlns:a16="http://schemas.microsoft.com/office/drawing/2014/main" xmlns="" val="20001"/>
                    </a:ext>
                  </a:extLst>
                </a:gridCol>
              </a:tblGrid>
              <a:tr h="533400">
                <a:tc>
                  <a:txBody>
                    <a:bodyPr/>
                    <a:lstStyle/>
                    <a:p>
                      <a:pPr algn="just">
                        <a:spcAft>
                          <a:spcPts val="0"/>
                        </a:spcAft>
                      </a:pPr>
                      <a:r>
                        <a:rPr lang="ru-RU" sz="1400">
                          <a:effectLst/>
                        </a:rPr>
                        <a:t>1</a:t>
                      </a:r>
                    </a:p>
                    <a:p>
                      <a:pPr algn="just">
                        <a:spcAft>
                          <a:spcPts val="0"/>
                        </a:spcAft>
                      </a:pPr>
                      <a:r>
                        <a:rPr lang="ru-RU" sz="1400">
                          <a:effectLst/>
                        </a:rPr>
                        <a:t>3</a:t>
                      </a:r>
                      <a:endParaRPr lang="ru-RU" sz="1400">
                        <a:effectLst/>
                        <a:latin typeface="Times New Roman"/>
                        <a:ea typeface="Times New Roman"/>
                      </a:endParaRPr>
                    </a:p>
                  </a:txBody>
                  <a:tcPr marL="68579" marR="68579" marT="0" marB="0"/>
                </a:tc>
                <a:tc>
                  <a:txBody>
                    <a:bodyPr/>
                    <a:lstStyle/>
                    <a:p>
                      <a:pPr algn="just">
                        <a:spcAft>
                          <a:spcPts val="0"/>
                        </a:spcAft>
                      </a:pPr>
                      <a:r>
                        <a:rPr lang="ru-RU" sz="1400" dirty="0">
                          <a:effectLst/>
                        </a:rPr>
                        <a:t>2</a:t>
                      </a:r>
                      <a:r>
                        <a:rPr lang="en-US" sz="1400" dirty="0">
                          <a:effectLst/>
                        </a:rPr>
                        <a:t>Cr</a:t>
                      </a:r>
                      <a:r>
                        <a:rPr lang="ru-RU" sz="1400" baseline="30000" dirty="0">
                          <a:effectLst/>
                        </a:rPr>
                        <a:t>+6</a:t>
                      </a:r>
                      <a:r>
                        <a:rPr lang="ru-RU" sz="1400" dirty="0">
                          <a:effectLst/>
                        </a:rPr>
                        <a:t> + 6ē → 2</a:t>
                      </a:r>
                      <a:r>
                        <a:rPr lang="en-US" sz="1400" dirty="0">
                          <a:effectLst/>
                        </a:rPr>
                        <a:t>Cr</a:t>
                      </a:r>
                      <a:r>
                        <a:rPr lang="ru-RU" sz="1400" baseline="30000" dirty="0">
                          <a:effectLst/>
                        </a:rPr>
                        <a:t>+3</a:t>
                      </a:r>
                      <a:endParaRPr lang="ru-RU" sz="1400" dirty="0">
                        <a:effectLst/>
                      </a:endParaRPr>
                    </a:p>
                    <a:p>
                      <a:pPr algn="just">
                        <a:spcAft>
                          <a:spcPts val="0"/>
                        </a:spcAft>
                      </a:pPr>
                      <a:r>
                        <a:rPr lang="en-US" sz="1400" dirty="0">
                          <a:effectLst/>
                        </a:rPr>
                        <a:t>S</a:t>
                      </a:r>
                      <a:r>
                        <a:rPr lang="ru-RU" sz="1400" baseline="30000" dirty="0">
                          <a:effectLst/>
                        </a:rPr>
                        <a:t>–2</a:t>
                      </a:r>
                      <a:r>
                        <a:rPr lang="ru-RU" sz="1400" dirty="0">
                          <a:effectLst/>
                        </a:rPr>
                        <a:t> – 2ē → </a:t>
                      </a:r>
                      <a:r>
                        <a:rPr lang="en-US" sz="1400" dirty="0">
                          <a:effectLst/>
                        </a:rPr>
                        <a:t>S</a:t>
                      </a:r>
                      <a:r>
                        <a:rPr lang="ru-RU" sz="1400" baseline="30000" dirty="0">
                          <a:effectLst/>
                        </a:rPr>
                        <a:t>0</a:t>
                      </a:r>
                      <a:endParaRPr lang="ru-RU" sz="1400" dirty="0">
                        <a:effectLst/>
                        <a:latin typeface="Times New Roman"/>
                        <a:ea typeface="Times New Roman"/>
                      </a:endParaRPr>
                    </a:p>
                  </a:txBody>
                  <a:tcPr marL="68579" marR="68579" marT="0" marB="0"/>
                </a:tc>
                <a:extLst>
                  <a:ext uri="{0D108BD9-81ED-4DB2-BD59-A6C34878D82A}">
                    <a16:rowId xmlns:a16="http://schemas.microsoft.com/office/drawing/2014/main" xmlns="" val="10000"/>
                  </a:ext>
                </a:extLst>
              </a:tr>
            </a:tbl>
          </a:graphicData>
        </a:graphic>
      </p:graphicFrame>
      <p:sp>
        <p:nvSpPr>
          <p:cNvPr id="19468" name="Rectangle 2"/>
          <p:cNvSpPr>
            <a:spLocks noChangeArrowheads="1"/>
          </p:cNvSpPr>
          <p:nvPr/>
        </p:nvSpPr>
        <p:spPr bwMode="auto">
          <a:xfrm>
            <a:off x="228600" y="4222750"/>
            <a:ext cx="8437563"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a:cs typeface="Times New Roman" pitchFamily="18" charset="0"/>
            </a:endParaRPr>
          </a:p>
          <a:p>
            <a:endParaRPr lang="ru-RU" altLang="ru-RU">
              <a:cs typeface="Times New Roman" pitchFamily="18" charset="0"/>
            </a:endParaRPr>
          </a:p>
          <a:p>
            <a:r>
              <a:rPr lang="pt-BR" altLang="ru-RU">
                <a:cs typeface="Times New Roman" pitchFamily="18" charset="0"/>
              </a:rPr>
              <a:t>Na</a:t>
            </a:r>
            <a:r>
              <a:rPr lang="pt-BR" altLang="ru-RU" baseline="-30000">
                <a:cs typeface="Times New Roman" pitchFamily="18" charset="0"/>
              </a:rPr>
              <a:t>2</a:t>
            </a:r>
            <a:r>
              <a:rPr lang="pt-BR" altLang="ru-RU">
                <a:cs typeface="Times New Roman" pitchFamily="18" charset="0"/>
              </a:rPr>
              <a:t>Cr</a:t>
            </a:r>
            <a:r>
              <a:rPr lang="pt-BR" altLang="ru-RU" baseline="-30000">
                <a:cs typeface="Times New Roman" pitchFamily="18" charset="0"/>
              </a:rPr>
              <a:t>2</a:t>
            </a:r>
            <a:r>
              <a:rPr lang="pt-BR" altLang="ru-RU">
                <a:cs typeface="Times New Roman" pitchFamily="18" charset="0"/>
              </a:rPr>
              <a:t>O</a:t>
            </a:r>
            <a:r>
              <a:rPr lang="pt-BR" altLang="ru-RU" baseline="-30000">
                <a:cs typeface="Times New Roman" pitchFamily="18" charset="0"/>
              </a:rPr>
              <a:t>7</a:t>
            </a:r>
            <a:r>
              <a:rPr lang="pt-BR" altLang="ru-RU">
                <a:cs typeface="Times New Roman" pitchFamily="18" charset="0"/>
              </a:rPr>
              <a:t> + 3H</a:t>
            </a:r>
            <a:r>
              <a:rPr lang="pt-BR" altLang="ru-RU" baseline="-30000">
                <a:cs typeface="Times New Roman" pitchFamily="18" charset="0"/>
              </a:rPr>
              <a:t>2</a:t>
            </a:r>
            <a:r>
              <a:rPr lang="pt-BR" altLang="ru-RU">
                <a:cs typeface="Times New Roman" pitchFamily="18" charset="0"/>
              </a:rPr>
              <a:t>S + 4H</a:t>
            </a:r>
            <a:r>
              <a:rPr lang="pt-BR" altLang="ru-RU" baseline="-30000">
                <a:cs typeface="Times New Roman" pitchFamily="18" charset="0"/>
              </a:rPr>
              <a:t>2</a:t>
            </a:r>
            <a:r>
              <a:rPr lang="pt-BR" altLang="ru-RU">
                <a:cs typeface="Times New Roman" pitchFamily="18" charset="0"/>
              </a:rPr>
              <a:t>SO</a:t>
            </a:r>
            <a:r>
              <a:rPr lang="pt-BR" altLang="ru-RU" baseline="-30000">
                <a:cs typeface="Times New Roman" pitchFamily="18" charset="0"/>
              </a:rPr>
              <a:t>4</a:t>
            </a:r>
            <a:r>
              <a:rPr lang="pt-BR" altLang="ru-RU">
                <a:cs typeface="Times New Roman" pitchFamily="18" charset="0"/>
              </a:rPr>
              <a:t> = Cr</a:t>
            </a:r>
            <a:r>
              <a:rPr lang="pt-BR" altLang="ru-RU" baseline="-30000">
                <a:cs typeface="Times New Roman" pitchFamily="18" charset="0"/>
              </a:rPr>
              <a:t>2</a:t>
            </a:r>
            <a:r>
              <a:rPr lang="pt-BR" altLang="ru-RU">
                <a:cs typeface="Times New Roman" pitchFamily="18" charset="0"/>
              </a:rPr>
              <a:t>(SO</a:t>
            </a:r>
            <a:r>
              <a:rPr lang="pt-BR" altLang="ru-RU" baseline="-30000">
                <a:cs typeface="Times New Roman" pitchFamily="18" charset="0"/>
              </a:rPr>
              <a:t>4</a:t>
            </a:r>
            <a:r>
              <a:rPr lang="pt-BR" altLang="ru-RU">
                <a:cs typeface="Times New Roman" pitchFamily="18" charset="0"/>
              </a:rPr>
              <a:t>)</a:t>
            </a:r>
            <a:r>
              <a:rPr lang="pt-BR" altLang="ru-RU" baseline="-30000">
                <a:cs typeface="Times New Roman" pitchFamily="18" charset="0"/>
              </a:rPr>
              <a:t>3</a:t>
            </a:r>
            <a:r>
              <a:rPr lang="pt-BR" altLang="ru-RU">
                <a:cs typeface="Times New Roman" pitchFamily="18" charset="0"/>
              </a:rPr>
              <a:t> + 3S + Na</a:t>
            </a:r>
            <a:r>
              <a:rPr lang="pt-BR" altLang="ru-RU" baseline="-30000">
                <a:cs typeface="Times New Roman" pitchFamily="18" charset="0"/>
              </a:rPr>
              <a:t>2</a:t>
            </a:r>
            <a:r>
              <a:rPr lang="pt-BR" altLang="ru-RU">
                <a:cs typeface="Times New Roman" pitchFamily="18" charset="0"/>
              </a:rPr>
              <a:t>SO</a:t>
            </a:r>
            <a:r>
              <a:rPr lang="pt-BR" altLang="ru-RU" baseline="-30000">
                <a:cs typeface="Times New Roman" pitchFamily="18" charset="0"/>
              </a:rPr>
              <a:t>4</a:t>
            </a:r>
            <a:r>
              <a:rPr lang="pt-BR" altLang="ru-RU">
                <a:cs typeface="Times New Roman" pitchFamily="18" charset="0"/>
              </a:rPr>
              <a:t> + 7H</a:t>
            </a:r>
            <a:r>
              <a:rPr lang="pt-BR" altLang="ru-RU" baseline="-30000">
                <a:cs typeface="Times New Roman" pitchFamily="18" charset="0"/>
              </a:rPr>
              <a:t>2</a:t>
            </a:r>
            <a:r>
              <a:rPr lang="pt-BR" altLang="ru-RU">
                <a:cs typeface="Times New Roman" pitchFamily="18" charset="0"/>
              </a:rPr>
              <a:t>O</a:t>
            </a:r>
            <a:endParaRPr lang="ru-RU" altLang="ru-RU"/>
          </a:p>
          <a:p>
            <a:r>
              <a:rPr lang="ru-RU" altLang="ru-RU">
                <a:cs typeface="Times New Roman" pitchFamily="18" charset="0"/>
              </a:rPr>
              <a:t>Дихромат натрия (или хром в степени окисления +6) является окислителем.</a:t>
            </a:r>
          </a:p>
          <a:p>
            <a:r>
              <a:rPr lang="ru-RU" altLang="ru-RU">
                <a:cs typeface="Times New Roman" pitchFamily="18" charset="0"/>
              </a:rPr>
              <a:t>Сероводород (или сера в степени окисления –2) является восстановителем</a:t>
            </a:r>
            <a:r>
              <a:rPr lang="ru-RU" altLang="ru-RU"/>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457200" y="304800"/>
          <a:ext cx="8153400" cy="1800225"/>
        </p:xfrm>
        <a:graphic>
          <a:graphicData uri="http://schemas.openxmlformats.org/drawingml/2006/table">
            <a:tbl>
              <a:tblPr firstRow="1" firstCol="1" lastRow="1" lastCol="1" bandRow="1" bandCol="1">
                <a:tableStyleId>{5C22544A-7EE6-4342-B048-85BDC9FD1C3A}</a:tableStyleId>
              </a:tblPr>
              <a:tblGrid>
                <a:gridCol w="7225938">
                  <a:extLst>
                    <a:ext uri="{9D8B030D-6E8A-4147-A177-3AD203B41FA5}">
                      <a16:colId xmlns:a16="http://schemas.microsoft.com/office/drawing/2014/main" xmlns="" val="20000"/>
                    </a:ext>
                  </a:extLst>
                </a:gridCol>
                <a:gridCol w="927462">
                  <a:extLst>
                    <a:ext uri="{9D8B030D-6E8A-4147-A177-3AD203B41FA5}">
                      <a16:colId xmlns:a16="http://schemas.microsoft.com/office/drawing/2014/main" xmlns="" val="20001"/>
                    </a:ext>
                  </a:extLst>
                </a:gridCol>
              </a:tblGrid>
              <a:tr h="1068726">
                <a:tc>
                  <a:txBody>
                    <a:bodyPr/>
                    <a:lstStyle/>
                    <a:p>
                      <a:pPr algn="just">
                        <a:lnSpc>
                          <a:spcPct val="105000"/>
                        </a:lnSpc>
                        <a:spcAft>
                          <a:spcPts val="0"/>
                        </a:spcAft>
                      </a:pPr>
                      <a:r>
                        <a:rPr lang="ru-RU" sz="1600" dirty="0">
                          <a:effectLst/>
                        </a:rPr>
                        <a:t>Ответ правильный и полный, содержит следующие элементы:</a:t>
                      </a:r>
                    </a:p>
                    <a:p>
                      <a:pPr marL="342900" lvl="0" indent="-342900">
                        <a:lnSpc>
                          <a:spcPts val="1600"/>
                        </a:lnSpc>
                        <a:buFont typeface="Symbol"/>
                        <a:buChar char=""/>
                      </a:pPr>
                      <a:r>
                        <a:rPr lang="ru-RU" sz="1600" dirty="0">
                          <a:effectLst/>
                        </a:rPr>
                        <a:t>выбраны вещества, и записано уравнение </a:t>
                      </a:r>
                      <a:r>
                        <a:rPr lang="ru-RU" sz="1600" dirty="0" err="1">
                          <a:effectLst/>
                        </a:rPr>
                        <a:t>окислительно</a:t>
                      </a:r>
                      <a:r>
                        <a:rPr lang="ru-RU" sz="1600" dirty="0">
                          <a:effectLst/>
                        </a:rPr>
                        <a:t>-восстановительной реакции;</a:t>
                      </a:r>
                    </a:p>
                    <a:p>
                      <a:pPr marL="342900" lvl="0" indent="-342900">
                        <a:lnSpc>
                          <a:spcPts val="1600"/>
                        </a:lnSpc>
                        <a:buFont typeface="Symbol"/>
                        <a:buChar char=""/>
                      </a:pPr>
                      <a:r>
                        <a:rPr lang="ru-RU" sz="1600" dirty="0">
                          <a:effectLst/>
                        </a:rPr>
                        <a:t>составлен электронный баланс, указаны окислитель и восстановитель</a:t>
                      </a:r>
                      <a:endParaRPr lang="ru-RU" sz="1600" dirty="0">
                        <a:effectLst/>
                        <a:latin typeface="Times New Roman"/>
                      </a:endParaRPr>
                    </a:p>
                  </a:txBody>
                  <a:tcPr marL="68580" marR="68580" marT="0" marB="0"/>
                </a:tc>
                <a:tc>
                  <a:txBody>
                    <a:bodyPr/>
                    <a:lstStyle/>
                    <a:p>
                      <a:pPr algn="ctr">
                        <a:spcAft>
                          <a:spcPts val="0"/>
                        </a:spcAft>
                      </a:pPr>
                      <a:r>
                        <a:rPr lang="ru-RU" sz="1600">
                          <a:effectLst/>
                        </a:rPr>
                        <a:t>2</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0"/>
                  </a:ext>
                </a:extLst>
              </a:tr>
              <a:tr h="243833">
                <a:tc>
                  <a:txBody>
                    <a:bodyPr/>
                    <a:lstStyle/>
                    <a:p>
                      <a:pPr algn="just">
                        <a:spcAft>
                          <a:spcPts val="0"/>
                        </a:spcAft>
                      </a:pPr>
                      <a:r>
                        <a:rPr lang="ru-RU" sz="1600" dirty="0">
                          <a:effectLst/>
                        </a:rPr>
                        <a:t>Правильно записан один элемент ответа</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a:effectLst/>
                        </a:rPr>
                        <a:t>1</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1"/>
                  </a:ext>
                </a:extLst>
              </a:tr>
              <a:tr h="243833">
                <a:tc>
                  <a:txBody>
                    <a:bodyPr/>
                    <a:lstStyle/>
                    <a:p>
                      <a:pPr algn="just">
                        <a:spcAft>
                          <a:spcPts val="0"/>
                        </a:spcAft>
                      </a:pPr>
                      <a:r>
                        <a:rPr lang="ru-RU" sz="1600" dirty="0">
                          <a:effectLst/>
                        </a:rPr>
                        <a:t>Все элементы ответа записаны неверно</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a:effectLst/>
                        </a:rPr>
                        <a:t>0</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2"/>
                  </a:ext>
                </a:extLst>
              </a:tr>
              <a:tr h="243833">
                <a:tc>
                  <a:txBody>
                    <a:bodyPr/>
                    <a:lstStyle/>
                    <a:p>
                      <a:pPr algn="r">
                        <a:spcAft>
                          <a:spcPts val="0"/>
                        </a:spcAft>
                      </a:pPr>
                      <a:r>
                        <a:rPr lang="ru-RU" sz="1600" dirty="0">
                          <a:effectLst/>
                        </a:rPr>
                        <a:t>Максимальный балл</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dirty="0">
                          <a:effectLst/>
                        </a:rPr>
                        <a:t>2</a:t>
                      </a:r>
                      <a:endParaRPr lang="ru-RU" sz="1600" dirty="0">
                        <a:effectLst/>
                        <a:latin typeface="Times New Roman"/>
                        <a:ea typeface="Times New Roman"/>
                      </a:endParaRPr>
                    </a:p>
                  </a:txBody>
                  <a:tcPr marL="68580" marR="68580" marT="0" marB="0"/>
                </a:tc>
                <a:extLst>
                  <a:ext uri="{0D108BD9-81ED-4DB2-BD59-A6C34878D82A}">
                    <a16:rowId xmlns:a16="http://schemas.microsoft.com/office/drawing/2014/main" xmlns="" val="10003"/>
                  </a:ext>
                </a:extLst>
              </a:tr>
            </a:tbl>
          </a:graphicData>
        </a:graphic>
      </p:graphicFrame>
      <p:sp>
        <p:nvSpPr>
          <p:cNvPr id="4" name="Прямоугольник 3"/>
          <p:cNvSpPr/>
          <p:nvPr/>
        </p:nvSpPr>
        <p:spPr>
          <a:xfrm>
            <a:off x="533400" y="2133600"/>
            <a:ext cx="8382000" cy="3416300"/>
          </a:xfrm>
          <a:prstGeom prst="rect">
            <a:avLst/>
          </a:prstGeom>
        </p:spPr>
        <p:txBody>
          <a:bodyPr>
            <a:spAutoFit/>
          </a:bodyPr>
          <a:lstStyle/>
          <a:p>
            <a:pPr>
              <a:defRPr/>
            </a:pPr>
            <a:r>
              <a:rPr lang="ru-RU" dirty="0"/>
              <a:t>Существенным отличием данной модели задания 30 от предыдущей</a:t>
            </a:r>
          </a:p>
          <a:p>
            <a:pPr>
              <a:defRPr/>
            </a:pPr>
            <a:r>
              <a:rPr lang="ru-RU" dirty="0"/>
              <a:t>является отсутствие заданных пар реагентов или схемы реакции.</a:t>
            </a:r>
          </a:p>
          <a:p>
            <a:pPr>
              <a:defRPr/>
            </a:pPr>
            <a:r>
              <a:rPr lang="ru-RU" dirty="0"/>
              <a:t>Среди наиболее распространенных недочетов, встречающихся в ответах выпускников на задание 30, можно назвать:</a:t>
            </a:r>
          </a:p>
          <a:p>
            <a:pPr marL="285750" indent="-285750">
              <a:buFont typeface="Arial" pitchFamily="34" charset="0"/>
              <a:buChar char="•"/>
              <a:defRPr/>
            </a:pPr>
            <a:r>
              <a:rPr lang="ru-RU" dirty="0"/>
              <a:t> неверный выбор вещества-окислителя и вещества-восстановителя;</a:t>
            </a:r>
          </a:p>
          <a:p>
            <a:pPr marL="285750" indent="-285750">
              <a:buFont typeface="Arial" pitchFamily="34" charset="0"/>
              <a:buChar char="•"/>
              <a:defRPr/>
            </a:pPr>
            <a:r>
              <a:rPr lang="ru-RU" dirty="0"/>
              <a:t>встречаются ошибки в записи продуктов </a:t>
            </a:r>
            <a:r>
              <a:rPr lang="ru-RU" dirty="0" err="1"/>
              <a:t>окислительно</a:t>
            </a:r>
            <a:r>
              <a:rPr lang="ru-RU" dirty="0"/>
              <a:t>-восстановительных реакций, а также несоответствие продуктов выбранной среде проведения реакции; </a:t>
            </a:r>
          </a:p>
          <a:p>
            <a:pPr marL="285750" indent="-285750">
              <a:buFont typeface="Arial" pitchFamily="34" charset="0"/>
              <a:buChar char="•"/>
              <a:defRPr/>
            </a:pPr>
            <a:r>
              <a:rPr lang="ru-RU" dirty="0"/>
              <a:t>в соответствии с условием задания не допускается использование воды в качестве второго реагента; </a:t>
            </a:r>
          </a:p>
          <a:p>
            <a:pPr marL="285750" indent="-285750">
              <a:buFont typeface="Arial" pitchFamily="34" charset="0"/>
              <a:buChar char="•"/>
              <a:defRPr/>
            </a:pPr>
            <a:r>
              <a:rPr lang="ru-RU" dirty="0"/>
              <a:t>к сожалению, для многих выпускников не существует разницы в форме записи степени окисления и заряда иона.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p:cNvSpPr>
            <a:spLocks noGrp="1"/>
          </p:cNvSpPr>
          <p:nvPr>
            <p:ph type="title"/>
          </p:nvPr>
        </p:nvSpPr>
        <p:spPr/>
        <p:txBody>
          <a:bodyPr/>
          <a:lstStyle/>
          <a:p>
            <a:r>
              <a:rPr lang="ru-RU" altLang="ru-RU" smtClean="0"/>
              <a:t>Задание 31</a:t>
            </a:r>
          </a:p>
        </p:txBody>
      </p:sp>
      <p:sp>
        <p:nvSpPr>
          <p:cNvPr id="21507" name="Прямоугольник 2"/>
          <p:cNvSpPr>
            <a:spLocks noChangeArrowheads="1"/>
          </p:cNvSpPr>
          <p:nvPr/>
        </p:nvSpPr>
        <p:spPr bwMode="auto">
          <a:xfrm>
            <a:off x="76200" y="1219200"/>
            <a:ext cx="8991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t>Для выполнения заданий 30, 31 используйте следующий перечень веществ:</a:t>
            </a:r>
          </a:p>
          <a:p>
            <a:pPr algn="just"/>
            <a:r>
              <a:rPr lang="ru-RU" altLang="ru-RU"/>
              <a:t>Гидроксид магния, сероводород, нитрат серебра, дихромат натрия, серная кислота. Допустимо использование водных растворов веществ.</a:t>
            </a:r>
          </a:p>
          <a:p>
            <a:pPr algn="just"/>
            <a:r>
              <a:rPr lang="ru-RU" altLang="ru-RU" b="1"/>
              <a:t>Задание 31.</a:t>
            </a:r>
            <a:r>
              <a:rPr lang="ru-RU" altLang="ru-RU"/>
              <a:t> </a:t>
            </a:r>
          </a:p>
          <a:p>
            <a:pPr algn="just"/>
            <a:r>
              <a:rPr lang="ru-RU" altLang="ru-RU"/>
              <a:t>Из предложенного перечня веществ выберите вещества, между которыми возможна реакция ионного обмена. Запишите молекулярное, полное и сокращённое ионное уравнения только одной из возможных реакций.</a:t>
            </a:r>
          </a:p>
          <a:p>
            <a:pPr algn="ctr"/>
            <a:r>
              <a:rPr lang="ru-RU" altLang="ru-RU"/>
              <a:t>Вариант ответа</a:t>
            </a:r>
            <a:r>
              <a:rPr lang="en-US" altLang="ru-RU"/>
              <a:t>:</a:t>
            </a:r>
            <a:endParaRPr lang="ru-RU" altLang="ru-RU"/>
          </a:p>
          <a:p>
            <a:pPr algn="ctr"/>
            <a:r>
              <a:rPr lang="pt-BR" altLang="ru-RU"/>
              <a:t>H</a:t>
            </a:r>
            <a:r>
              <a:rPr lang="pt-BR" altLang="ru-RU" baseline="-25000"/>
              <a:t>2</a:t>
            </a:r>
            <a:r>
              <a:rPr lang="pt-BR" altLang="ru-RU"/>
              <a:t>S + 2AgNO</a:t>
            </a:r>
            <a:r>
              <a:rPr lang="pt-BR" altLang="ru-RU" baseline="-25000"/>
              <a:t>3</a:t>
            </a:r>
            <a:r>
              <a:rPr lang="pt-BR" altLang="ru-RU"/>
              <a:t> = 2HNO</a:t>
            </a:r>
            <a:r>
              <a:rPr lang="pt-BR" altLang="ru-RU" baseline="-25000"/>
              <a:t>3</a:t>
            </a:r>
            <a:r>
              <a:rPr lang="pt-BR" altLang="ru-RU"/>
              <a:t> + Ag</a:t>
            </a:r>
            <a:r>
              <a:rPr lang="pt-BR" altLang="ru-RU" baseline="-25000"/>
              <a:t>2</a:t>
            </a:r>
            <a:r>
              <a:rPr lang="pt-BR" altLang="ru-RU"/>
              <a:t>S</a:t>
            </a:r>
            <a:endParaRPr lang="ru-RU" altLang="ru-RU"/>
          </a:p>
          <a:p>
            <a:pPr algn="ctr"/>
            <a:r>
              <a:rPr lang="pt-BR" altLang="ru-RU"/>
              <a:t>H</a:t>
            </a:r>
            <a:r>
              <a:rPr lang="pt-BR" altLang="ru-RU" baseline="-25000"/>
              <a:t>2</a:t>
            </a:r>
            <a:r>
              <a:rPr lang="pt-BR" altLang="ru-RU"/>
              <a:t>S + 2Ag</a:t>
            </a:r>
            <a:r>
              <a:rPr lang="pt-BR" altLang="ru-RU" baseline="30000"/>
              <a:t>+</a:t>
            </a:r>
            <a:r>
              <a:rPr lang="pt-BR" altLang="ru-RU"/>
              <a:t> + 2NO</a:t>
            </a:r>
            <a:r>
              <a:rPr lang="pt-BR" altLang="ru-RU" baseline="-25000"/>
              <a:t>3</a:t>
            </a:r>
            <a:r>
              <a:rPr lang="pt-BR" altLang="ru-RU" baseline="30000"/>
              <a:t>–</a:t>
            </a:r>
            <a:r>
              <a:rPr lang="pt-BR" altLang="ru-RU"/>
              <a:t> = 2H</a:t>
            </a:r>
            <a:r>
              <a:rPr lang="pt-BR" altLang="ru-RU" baseline="30000"/>
              <a:t>+ </a:t>
            </a:r>
            <a:r>
              <a:rPr lang="pt-BR" altLang="ru-RU"/>
              <a:t>+ 2NO</a:t>
            </a:r>
            <a:r>
              <a:rPr lang="pt-BR" altLang="ru-RU" baseline="-25000"/>
              <a:t>3</a:t>
            </a:r>
            <a:r>
              <a:rPr lang="pt-BR" altLang="ru-RU" baseline="30000"/>
              <a:t>–</a:t>
            </a:r>
            <a:r>
              <a:rPr lang="pt-BR" altLang="ru-RU"/>
              <a:t> + Ag</a:t>
            </a:r>
            <a:r>
              <a:rPr lang="pt-BR" altLang="ru-RU" baseline="-25000"/>
              <a:t>2</a:t>
            </a:r>
            <a:r>
              <a:rPr lang="pt-BR" altLang="ru-RU"/>
              <a:t>S</a:t>
            </a:r>
            <a:endParaRPr lang="ru-RU" altLang="ru-RU"/>
          </a:p>
          <a:p>
            <a:pPr algn="ctr"/>
            <a:r>
              <a:rPr lang="pt-BR" altLang="ru-RU"/>
              <a:t>H</a:t>
            </a:r>
            <a:r>
              <a:rPr lang="pt-BR" altLang="ru-RU" baseline="-25000"/>
              <a:t>2</a:t>
            </a:r>
            <a:r>
              <a:rPr lang="pt-BR" altLang="ru-RU"/>
              <a:t>S + 2Ag</a:t>
            </a:r>
            <a:r>
              <a:rPr lang="pt-BR" altLang="ru-RU" baseline="30000"/>
              <a:t>+</a:t>
            </a:r>
            <a:r>
              <a:rPr lang="pt-BR" altLang="ru-RU"/>
              <a:t> = 2H</a:t>
            </a:r>
            <a:r>
              <a:rPr lang="pt-BR" altLang="ru-RU" baseline="30000"/>
              <a:t>+ </a:t>
            </a:r>
            <a:r>
              <a:rPr lang="pt-BR" altLang="ru-RU"/>
              <a:t>+ Ag</a:t>
            </a:r>
            <a:r>
              <a:rPr lang="pt-BR" altLang="ru-RU" baseline="-25000"/>
              <a:t>2</a:t>
            </a:r>
            <a:r>
              <a:rPr lang="pt-BR" altLang="ru-RU"/>
              <a:t>S</a:t>
            </a:r>
            <a:endParaRPr lang="ru-RU" altLang="ru-RU"/>
          </a:p>
          <a:p>
            <a:endParaRPr lang="ru-RU" altLang="ru-RU" b="1"/>
          </a:p>
        </p:txBody>
      </p:sp>
      <p:graphicFrame>
        <p:nvGraphicFramePr>
          <p:cNvPr id="5" name="Таблица 4"/>
          <p:cNvGraphicFramePr>
            <a:graphicFrameLocks noGrp="1"/>
          </p:cNvGraphicFramePr>
          <p:nvPr/>
        </p:nvGraphicFramePr>
        <p:xfrm>
          <a:off x="304800" y="4572000"/>
          <a:ext cx="8077200" cy="1649413"/>
        </p:xfrm>
        <a:graphic>
          <a:graphicData uri="http://schemas.openxmlformats.org/drawingml/2006/table">
            <a:tbl>
              <a:tblPr firstRow="1" firstCol="1" lastRow="1" lastCol="1" bandRow="1" bandCol="1">
                <a:tableStyleId>{5C22544A-7EE6-4342-B048-85BDC9FD1C3A}</a:tableStyleId>
              </a:tblPr>
              <a:tblGrid>
                <a:gridCol w="7158406">
                  <a:extLst>
                    <a:ext uri="{9D8B030D-6E8A-4147-A177-3AD203B41FA5}">
                      <a16:colId xmlns:a16="http://schemas.microsoft.com/office/drawing/2014/main" xmlns="" val="20000"/>
                    </a:ext>
                  </a:extLst>
                </a:gridCol>
                <a:gridCol w="918794">
                  <a:extLst>
                    <a:ext uri="{9D8B030D-6E8A-4147-A177-3AD203B41FA5}">
                      <a16:colId xmlns:a16="http://schemas.microsoft.com/office/drawing/2014/main" xmlns="" val="20001"/>
                    </a:ext>
                  </a:extLst>
                </a:gridCol>
              </a:tblGrid>
              <a:tr h="918146">
                <a:tc>
                  <a:txBody>
                    <a:bodyPr/>
                    <a:lstStyle/>
                    <a:p>
                      <a:pPr algn="just">
                        <a:lnSpc>
                          <a:spcPct val="105000"/>
                        </a:lnSpc>
                        <a:spcAft>
                          <a:spcPts val="0"/>
                        </a:spcAft>
                      </a:pPr>
                      <a:r>
                        <a:rPr lang="ru-RU" sz="1600" dirty="0">
                          <a:effectLst/>
                        </a:rPr>
                        <a:t>Ответ правильный и полный, содержит следующие элементы:</a:t>
                      </a:r>
                    </a:p>
                    <a:p>
                      <a:pPr marL="342900" lvl="0" indent="-342900">
                        <a:lnSpc>
                          <a:spcPts val="1600"/>
                        </a:lnSpc>
                        <a:buFont typeface="Symbol"/>
                        <a:buChar char=""/>
                      </a:pPr>
                      <a:r>
                        <a:rPr lang="ru-RU" sz="1600" dirty="0">
                          <a:effectLst/>
                        </a:rPr>
                        <a:t>выбраны вещества, и записано молекулярное уравнение реакции ионного обмена;</a:t>
                      </a:r>
                    </a:p>
                    <a:p>
                      <a:pPr marL="342900" lvl="0" indent="-342900">
                        <a:lnSpc>
                          <a:spcPct val="105000"/>
                        </a:lnSpc>
                        <a:spcAft>
                          <a:spcPts val="0"/>
                        </a:spcAft>
                        <a:buFont typeface="Symbol"/>
                        <a:buChar char=""/>
                      </a:pPr>
                      <a:r>
                        <a:rPr lang="ru-RU" sz="1600" dirty="0">
                          <a:effectLst/>
                        </a:rPr>
                        <a:t>записаны полное и сокращенное ионное уравнения реакций</a:t>
                      </a:r>
                      <a:endParaRPr lang="ru-RU" sz="1600" dirty="0">
                        <a:effectLst/>
                        <a:latin typeface="Times New Roman"/>
                      </a:endParaRPr>
                    </a:p>
                  </a:txBody>
                  <a:tcPr marL="68580" marR="68580" marT="0" marB="0"/>
                </a:tc>
                <a:tc>
                  <a:txBody>
                    <a:bodyPr/>
                    <a:lstStyle/>
                    <a:p>
                      <a:pPr algn="ctr">
                        <a:spcAft>
                          <a:spcPts val="0"/>
                        </a:spcAft>
                      </a:pPr>
                      <a:r>
                        <a:rPr lang="ru-RU" sz="1600">
                          <a:effectLst/>
                        </a:rPr>
                        <a:t>2</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0"/>
                  </a:ext>
                </a:extLst>
              </a:tr>
              <a:tr h="243756">
                <a:tc>
                  <a:txBody>
                    <a:bodyPr/>
                    <a:lstStyle/>
                    <a:p>
                      <a:pPr algn="just">
                        <a:spcAft>
                          <a:spcPts val="0"/>
                        </a:spcAft>
                      </a:pPr>
                      <a:r>
                        <a:rPr lang="ru-RU" sz="1600" dirty="0">
                          <a:effectLst/>
                        </a:rPr>
                        <a:t>Правильно записан один элемент ответа</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a:effectLst/>
                        </a:rPr>
                        <a:t>1</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1"/>
                  </a:ext>
                </a:extLst>
              </a:tr>
              <a:tr h="243756">
                <a:tc>
                  <a:txBody>
                    <a:bodyPr/>
                    <a:lstStyle/>
                    <a:p>
                      <a:pPr algn="just">
                        <a:spcAft>
                          <a:spcPts val="0"/>
                        </a:spcAft>
                      </a:pPr>
                      <a:r>
                        <a:rPr lang="ru-RU" sz="1600" dirty="0">
                          <a:effectLst/>
                        </a:rPr>
                        <a:t>Все элементы ответа записаны неверно</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a:effectLst/>
                        </a:rPr>
                        <a:t>0</a:t>
                      </a:r>
                      <a:endParaRPr lang="ru-RU" sz="1600">
                        <a:effectLst/>
                        <a:latin typeface="Times New Roman"/>
                        <a:ea typeface="Times New Roman"/>
                      </a:endParaRPr>
                    </a:p>
                  </a:txBody>
                  <a:tcPr marL="68580" marR="68580" marT="0" marB="0"/>
                </a:tc>
                <a:extLst>
                  <a:ext uri="{0D108BD9-81ED-4DB2-BD59-A6C34878D82A}">
                    <a16:rowId xmlns:a16="http://schemas.microsoft.com/office/drawing/2014/main" xmlns="" val="10002"/>
                  </a:ext>
                </a:extLst>
              </a:tr>
              <a:tr h="243756">
                <a:tc>
                  <a:txBody>
                    <a:bodyPr/>
                    <a:lstStyle/>
                    <a:p>
                      <a:pPr algn="r">
                        <a:spcAft>
                          <a:spcPts val="0"/>
                        </a:spcAft>
                      </a:pPr>
                      <a:r>
                        <a:rPr lang="ru-RU" sz="1600" dirty="0">
                          <a:effectLst/>
                        </a:rPr>
                        <a:t>Максимальный балл</a:t>
                      </a:r>
                      <a:endParaRPr lang="ru-RU" sz="1600" dirty="0">
                        <a:effectLst/>
                        <a:latin typeface="Times New Roman"/>
                        <a:ea typeface="Times New Roman"/>
                      </a:endParaRPr>
                    </a:p>
                  </a:txBody>
                  <a:tcPr marL="68580" marR="68580" marT="0" marB="0"/>
                </a:tc>
                <a:tc>
                  <a:txBody>
                    <a:bodyPr/>
                    <a:lstStyle/>
                    <a:p>
                      <a:pPr algn="ctr">
                        <a:spcAft>
                          <a:spcPts val="0"/>
                        </a:spcAft>
                      </a:pPr>
                      <a:r>
                        <a:rPr lang="ru-RU" sz="1600" dirty="0">
                          <a:effectLst/>
                        </a:rPr>
                        <a:t>2</a:t>
                      </a:r>
                      <a:endParaRPr lang="ru-RU" sz="1600" dirty="0">
                        <a:effectLst/>
                        <a:latin typeface="Times New Roman"/>
                        <a:ea typeface="Times New Roman"/>
                      </a:endParaRPr>
                    </a:p>
                  </a:txBody>
                  <a:tcPr marL="68580" marR="68580" marT="0" marB="0"/>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Прямоугольник 2"/>
          <p:cNvSpPr>
            <a:spLocks noChangeArrowheads="1"/>
          </p:cNvSpPr>
          <p:nvPr/>
        </p:nvSpPr>
        <p:spPr bwMode="auto">
          <a:xfrm>
            <a:off x="388938" y="152400"/>
            <a:ext cx="8458200" cy="646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solidFill>
                  <a:srgbClr val="C00000"/>
                </a:solidFill>
              </a:rPr>
              <a:t>Наиболее типичными ошибками при выполнении задания 31 также является неверный выбор реагентов, </a:t>
            </a:r>
            <a:r>
              <a:rPr lang="ru-RU" altLang="ru-RU"/>
              <a:t>что проявляется в выборе растворимых веществ, взаимодействие которых не сопровождается образованием малодиссоциирующего продукта или составлением уравнения реакции с участием простого вещества или оксида. Другими ошибками, при наличии которых элемент решения считается выполненным неверно, является </a:t>
            </a:r>
            <a:r>
              <a:rPr lang="ru-RU" altLang="ru-RU">
                <a:solidFill>
                  <a:srgbClr val="C00000"/>
                </a:solidFill>
              </a:rPr>
              <a:t>отсутствие коэффициентов </a:t>
            </a:r>
            <a:r>
              <a:rPr lang="ru-RU" altLang="ru-RU"/>
              <a:t>в полном ионном или несокращенные коэффициенты в сокращённом ионном уравнении, а также пропущенные заряды ионов. </a:t>
            </a:r>
          </a:p>
          <a:p>
            <a:pPr algn="just"/>
            <a:r>
              <a:rPr lang="ru-RU" altLang="ru-RU"/>
              <a:t>При выполнении задания 31 следует иметь в виду, что </a:t>
            </a:r>
            <a:r>
              <a:rPr lang="ru-RU" altLang="ru-RU">
                <a:solidFill>
                  <a:srgbClr val="C00000"/>
                </a:solidFill>
              </a:rPr>
              <a:t>нерастворимые соли </a:t>
            </a:r>
          </a:p>
          <a:p>
            <a:pPr algn="just"/>
            <a:r>
              <a:rPr lang="ru-RU" altLang="ru-RU"/>
              <a:t>(например, карбонаты, силикаты, сульфиты) </a:t>
            </a:r>
            <a:r>
              <a:rPr lang="ru-RU" altLang="ru-RU">
                <a:solidFill>
                  <a:srgbClr val="C00000"/>
                </a:solidFill>
              </a:rPr>
              <a:t>можно использовать в качестве реагентов</a:t>
            </a:r>
            <a:r>
              <a:rPr lang="ru-RU" altLang="ru-RU"/>
              <a:t>, так как все соли – сильные электролиты, а вот </a:t>
            </a:r>
            <a:r>
              <a:rPr lang="ru-RU" altLang="ru-RU">
                <a:solidFill>
                  <a:srgbClr val="C00000"/>
                </a:solidFill>
              </a:rPr>
              <a:t>реакция с </a:t>
            </a:r>
          </a:p>
          <a:p>
            <a:pPr algn="just"/>
            <a:r>
              <a:rPr lang="ru-RU" altLang="ru-RU">
                <a:solidFill>
                  <a:srgbClr val="C00000"/>
                </a:solidFill>
              </a:rPr>
              <a:t>оксидами, которые не относятся к электролитам, засчитана не будет</a:t>
            </a:r>
            <a:r>
              <a:rPr lang="ru-RU" altLang="ru-RU"/>
              <a:t>. Аргументом в пользу принятия такого решения стало определение реакций ионного обмена, которое звучит следующим образом: </a:t>
            </a:r>
            <a:r>
              <a:rPr lang="ru-RU" altLang="ru-RU">
                <a:solidFill>
                  <a:srgbClr val="C00000"/>
                </a:solidFill>
              </a:rPr>
              <a:t>это реакции, </a:t>
            </a:r>
          </a:p>
          <a:p>
            <a:pPr algn="just"/>
            <a:r>
              <a:rPr lang="ru-RU" altLang="ru-RU">
                <a:solidFill>
                  <a:srgbClr val="C00000"/>
                </a:solidFill>
              </a:rPr>
              <a:t>протекающие в водных растворах электролитов.</a:t>
            </a:r>
          </a:p>
          <a:p>
            <a:pPr algn="just"/>
            <a:r>
              <a:rPr lang="ru-RU" altLang="ru-RU"/>
              <a:t>Еще один нюанс в записи решения: если же вещество относится к малодиссоциирующим , то его записывают в молекулярном виде, однако</a:t>
            </a:r>
          </a:p>
          <a:p>
            <a:pPr algn="just"/>
            <a:r>
              <a:rPr lang="ru-RU" altLang="ru-RU"/>
              <a:t>при этом реакция не перестает быть реакцией ионного обмена. </a:t>
            </a:r>
          </a:p>
          <a:p>
            <a:pPr algn="just"/>
            <a:r>
              <a:rPr lang="ru-RU" altLang="ru-RU"/>
              <a:t>Как правило, в заданиях 30 и 31 предложенный вариант ответа не является </a:t>
            </a:r>
          </a:p>
          <a:p>
            <a:pPr algn="just"/>
            <a:r>
              <a:rPr lang="ru-RU" altLang="ru-RU"/>
              <a:t>единственно возможным. </a:t>
            </a:r>
          </a:p>
          <a:p>
            <a:endParaRPr lang="ru-RU" altLang="ru-RU"/>
          </a:p>
          <a:p>
            <a:r>
              <a:rPr lang="ru-RU" altLang="ru-RU"/>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2"/>
          <p:cNvSpPr>
            <a:spLocks noGrp="1"/>
          </p:cNvSpPr>
          <p:nvPr>
            <p:ph type="title"/>
          </p:nvPr>
        </p:nvSpPr>
        <p:spPr/>
        <p:txBody>
          <a:bodyPr/>
          <a:lstStyle/>
          <a:p>
            <a:r>
              <a:rPr lang="ru-RU" altLang="ru-RU" smtClean="0"/>
              <a:t>Динамика результатов ЕГЭ по предмету за последние 3 года</a:t>
            </a:r>
          </a:p>
        </p:txBody>
      </p:sp>
      <p:graphicFrame>
        <p:nvGraphicFramePr>
          <p:cNvPr id="4" name="Таблица 3"/>
          <p:cNvGraphicFramePr>
            <a:graphicFrameLocks noGrp="1"/>
          </p:cNvGraphicFramePr>
          <p:nvPr/>
        </p:nvGraphicFramePr>
        <p:xfrm>
          <a:off x="914400" y="2057400"/>
          <a:ext cx="7848599" cy="3487737"/>
        </p:xfrm>
        <a:graphic>
          <a:graphicData uri="http://schemas.openxmlformats.org/drawingml/2006/table">
            <a:tbl>
              <a:tblPr firstRow="1" firstCol="1" bandRow="1" bandCol="1">
                <a:tableStyleId>{5C22544A-7EE6-4342-B048-85BDC9FD1C3A}</a:tableStyleId>
              </a:tblPr>
              <a:tblGrid>
                <a:gridCol w="3849415">
                  <a:extLst>
                    <a:ext uri="{9D8B030D-6E8A-4147-A177-3AD203B41FA5}">
                      <a16:colId xmlns:a16="http://schemas.microsoft.com/office/drawing/2014/main" xmlns="" val="20000"/>
                    </a:ext>
                  </a:extLst>
                </a:gridCol>
                <a:gridCol w="1187008">
                  <a:extLst>
                    <a:ext uri="{9D8B030D-6E8A-4147-A177-3AD203B41FA5}">
                      <a16:colId xmlns:a16="http://schemas.microsoft.com/office/drawing/2014/main" xmlns="" val="20001"/>
                    </a:ext>
                  </a:extLst>
                </a:gridCol>
                <a:gridCol w="1187008">
                  <a:extLst>
                    <a:ext uri="{9D8B030D-6E8A-4147-A177-3AD203B41FA5}">
                      <a16:colId xmlns:a16="http://schemas.microsoft.com/office/drawing/2014/main" xmlns="" val="20002"/>
                    </a:ext>
                  </a:extLst>
                </a:gridCol>
                <a:gridCol w="1625168">
                  <a:extLst>
                    <a:ext uri="{9D8B030D-6E8A-4147-A177-3AD203B41FA5}">
                      <a16:colId xmlns:a16="http://schemas.microsoft.com/office/drawing/2014/main" xmlns="" val="20003"/>
                    </a:ext>
                  </a:extLst>
                </a:gridCol>
              </a:tblGrid>
              <a:tr h="609537">
                <a:tc rowSpan="2">
                  <a:txBody>
                    <a:bodyPr/>
                    <a:lstStyle/>
                    <a:p>
                      <a:pPr algn="just">
                        <a:lnSpc>
                          <a:spcPct val="115000"/>
                        </a:lnSpc>
                      </a:pPr>
                      <a:r>
                        <a:rPr lang="ru-RU" sz="1400" dirty="0">
                          <a:effectLst/>
                        </a:rPr>
                        <a:t> </a:t>
                      </a:r>
                      <a:endParaRPr lang="ru-RU" sz="1100" dirty="0">
                        <a:effectLst/>
                        <a:latin typeface="Calibri"/>
                        <a:cs typeface="Times New Roman"/>
                      </a:endParaRPr>
                    </a:p>
                  </a:txBody>
                  <a:tcPr marL="68580" marR="68580" marT="0" marB="0"/>
                </a:tc>
                <a:tc gridSpan="3">
                  <a:txBody>
                    <a:bodyPr/>
                    <a:lstStyle/>
                    <a:p>
                      <a:pPr algn="ctr">
                        <a:lnSpc>
                          <a:spcPct val="115000"/>
                        </a:lnSpc>
                      </a:pPr>
                      <a:r>
                        <a:rPr lang="ru-RU" sz="1400" dirty="0">
                          <a:solidFill>
                            <a:schemeClr val="tx1">
                              <a:lumMod val="95000"/>
                              <a:lumOff val="5000"/>
                            </a:schemeClr>
                          </a:solidFill>
                          <a:effectLst/>
                        </a:rPr>
                        <a:t>Субъект РФ</a:t>
                      </a:r>
                      <a:endParaRPr lang="ru-RU" sz="1100" dirty="0">
                        <a:solidFill>
                          <a:schemeClr val="tx1">
                            <a:lumMod val="95000"/>
                            <a:lumOff val="5000"/>
                          </a:schemeClr>
                        </a:solidFill>
                        <a:effectLst/>
                        <a:latin typeface="Calibri"/>
                        <a:cs typeface="Times New Roman"/>
                      </a:endParaRPr>
                    </a:p>
                  </a:txBody>
                  <a:tcPr marL="68580" marR="68580"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474256">
                <a:tc vMerge="1">
                  <a:txBody>
                    <a:bodyPr/>
                    <a:lstStyle/>
                    <a:p>
                      <a:endParaRPr lang="ru-RU"/>
                    </a:p>
                  </a:txBody>
                  <a:tcPr/>
                </a:tc>
                <a:tc>
                  <a:txBody>
                    <a:bodyPr/>
                    <a:lstStyle/>
                    <a:p>
                      <a:pPr algn="ctr">
                        <a:lnSpc>
                          <a:spcPct val="115000"/>
                        </a:lnSpc>
                      </a:pPr>
                      <a:r>
                        <a:rPr lang="ru-RU" sz="1400">
                          <a:effectLst/>
                        </a:rPr>
                        <a:t>2016 г.</a:t>
                      </a:r>
                      <a:endParaRPr lang="ru-RU" sz="1100">
                        <a:effectLst/>
                        <a:latin typeface="Calibri"/>
                        <a:cs typeface="Times New Roman"/>
                      </a:endParaRPr>
                    </a:p>
                  </a:txBody>
                  <a:tcPr marL="68580" marR="68580" marT="0" marB="0"/>
                </a:tc>
                <a:tc>
                  <a:txBody>
                    <a:bodyPr/>
                    <a:lstStyle/>
                    <a:p>
                      <a:pPr algn="ctr">
                        <a:lnSpc>
                          <a:spcPct val="115000"/>
                        </a:lnSpc>
                      </a:pPr>
                      <a:r>
                        <a:rPr lang="ru-RU" sz="1400">
                          <a:effectLst/>
                        </a:rPr>
                        <a:t>2017 г.</a:t>
                      </a:r>
                      <a:endParaRPr lang="ru-RU" sz="1100">
                        <a:effectLst/>
                        <a:latin typeface="Calibri"/>
                        <a:cs typeface="Times New Roman"/>
                      </a:endParaRPr>
                    </a:p>
                  </a:txBody>
                  <a:tcPr marL="68580" marR="68580" marT="0" marB="0"/>
                </a:tc>
                <a:tc>
                  <a:txBody>
                    <a:bodyPr/>
                    <a:lstStyle/>
                    <a:p>
                      <a:pPr algn="ctr">
                        <a:lnSpc>
                          <a:spcPct val="115000"/>
                        </a:lnSpc>
                      </a:pPr>
                      <a:r>
                        <a:rPr lang="ru-RU" sz="1400">
                          <a:effectLst/>
                        </a:rPr>
                        <a:t>2018 г.</a:t>
                      </a:r>
                      <a:endParaRPr lang="ru-RU" sz="1100">
                        <a:effectLst/>
                        <a:latin typeface="Calibri"/>
                        <a:cs typeface="Times New Roman"/>
                      </a:endParaRPr>
                    </a:p>
                  </a:txBody>
                  <a:tcPr marL="68580" marR="68580" marT="0" marB="0"/>
                </a:tc>
                <a:extLst>
                  <a:ext uri="{0D108BD9-81ED-4DB2-BD59-A6C34878D82A}">
                    <a16:rowId xmlns:a16="http://schemas.microsoft.com/office/drawing/2014/main" xmlns="" val="10001"/>
                  </a:ext>
                </a:extLst>
              </a:tr>
              <a:tr h="981176">
                <a:tc>
                  <a:txBody>
                    <a:bodyPr/>
                    <a:lstStyle/>
                    <a:p>
                      <a:pPr algn="just">
                        <a:lnSpc>
                          <a:spcPct val="115000"/>
                        </a:lnSpc>
                      </a:pPr>
                      <a:r>
                        <a:rPr lang="ru-RU" sz="1400" dirty="0">
                          <a:solidFill>
                            <a:schemeClr val="tx1">
                              <a:lumMod val="95000"/>
                              <a:lumOff val="5000"/>
                            </a:schemeClr>
                          </a:solidFill>
                          <a:effectLst/>
                        </a:rPr>
                        <a:t>Не преодолели минимального балла</a:t>
                      </a:r>
                      <a:endParaRPr lang="ru-RU" sz="1100" dirty="0">
                        <a:solidFill>
                          <a:schemeClr val="tx1">
                            <a:lumMod val="95000"/>
                            <a:lumOff val="5000"/>
                          </a:schemeClr>
                        </a:solidFill>
                        <a:effectLst/>
                        <a:latin typeface="Calibri"/>
                        <a:cs typeface="Times New Roman"/>
                      </a:endParaRPr>
                    </a:p>
                  </a:txBody>
                  <a:tcPr marL="68580" marR="68580" marT="0" marB="0"/>
                </a:tc>
                <a:tc>
                  <a:txBody>
                    <a:bodyPr/>
                    <a:lstStyle/>
                    <a:p>
                      <a:pPr algn="ctr">
                        <a:lnSpc>
                          <a:spcPct val="115000"/>
                        </a:lnSpc>
                        <a:spcAft>
                          <a:spcPts val="0"/>
                        </a:spcAft>
                      </a:pPr>
                      <a:r>
                        <a:rPr lang="ru-RU" sz="1400">
                          <a:effectLst/>
                        </a:rPr>
                        <a:t>41</a:t>
                      </a:r>
                      <a:endParaRPr lang="ru-RU" sz="120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400" dirty="0">
                          <a:effectLst/>
                        </a:rPr>
                        <a:t>67</a:t>
                      </a:r>
                      <a:endParaRPr lang="ru-RU" sz="1200" dirty="0">
                        <a:effectLst/>
                        <a:latin typeface="Times New Roman"/>
                        <a:ea typeface="Calibri"/>
                        <a:cs typeface="Times New Roman"/>
                      </a:endParaRPr>
                    </a:p>
                  </a:txBody>
                  <a:tcPr marL="68580" marR="68580" marT="0" marB="0" anchor="b"/>
                </a:tc>
                <a:tc>
                  <a:txBody>
                    <a:bodyPr/>
                    <a:lstStyle/>
                    <a:p>
                      <a:pPr algn="ctr">
                        <a:lnSpc>
                          <a:spcPct val="115000"/>
                        </a:lnSpc>
                        <a:spcAft>
                          <a:spcPts val="0"/>
                        </a:spcAft>
                      </a:pPr>
                      <a:r>
                        <a:rPr lang="ru-RU" sz="1400">
                          <a:effectLst/>
                        </a:rPr>
                        <a:t>60</a:t>
                      </a:r>
                      <a:endParaRPr lang="ru-RU" sz="1200">
                        <a:effectLst/>
                        <a:latin typeface="Times New Roman"/>
                        <a:ea typeface="Calibri"/>
                        <a:cs typeface="Times New Roman"/>
                      </a:endParaRPr>
                    </a:p>
                  </a:txBody>
                  <a:tcPr marL="68580" marR="68580" marT="0" marB="0" anchor="b"/>
                </a:tc>
                <a:extLst>
                  <a:ext uri="{0D108BD9-81ED-4DB2-BD59-A6C34878D82A}">
                    <a16:rowId xmlns:a16="http://schemas.microsoft.com/office/drawing/2014/main" xmlns="" val="10002"/>
                  </a:ext>
                </a:extLst>
              </a:tr>
              <a:tr h="474256">
                <a:tc>
                  <a:txBody>
                    <a:bodyPr/>
                    <a:lstStyle/>
                    <a:p>
                      <a:pPr algn="just">
                        <a:lnSpc>
                          <a:spcPct val="115000"/>
                        </a:lnSpc>
                      </a:pPr>
                      <a:r>
                        <a:rPr lang="ru-RU" sz="1400" dirty="0">
                          <a:solidFill>
                            <a:schemeClr val="tx1">
                              <a:lumMod val="95000"/>
                              <a:lumOff val="5000"/>
                            </a:schemeClr>
                          </a:solidFill>
                          <a:effectLst/>
                        </a:rPr>
                        <a:t>Средний тестовый балл</a:t>
                      </a:r>
                      <a:endParaRPr lang="ru-RU" sz="1100" dirty="0">
                        <a:solidFill>
                          <a:schemeClr val="tx1">
                            <a:lumMod val="95000"/>
                            <a:lumOff val="5000"/>
                          </a:schemeClr>
                        </a:solidFill>
                        <a:effectLst/>
                        <a:latin typeface="Calibri"/>
                        <a:cs typeface="Times New Roman"/>
                      </a:endParaRPr>
                    </a:p>
                  </a:txBody>
                  <a:tcPr marL="68580" marR="68580" marT="0" marB="0"/>
                </a:tc>
                <a:tc>
                  <a:txBody>
                    <a:bodyPr/>
                    <a:lstStyle/>
                    <a:p>
                      <a:pPr algn="ctr">
                        <a:lnSpc>
                          <a:spcPct val="115000"/>
                        </a:lnSpc>
                        <a:spcAft>
                          <a:spcPts val="0"/>
                        </a:spcAft>
                      </a:pPr>
                      <a:r>
                        <a:rPr lang="ru-RU" sz="1400">
                          <a:effectLst/>
                        </a:rPr>
                        <a:t>56,9</a:t>
                      </a:r>
                      <a:endParaRPr lang="ru-RU" sz="120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400">
                          <a:effectLst/>
                        </a:rPr>
                        <a:t>56</a:t>
                      </a:r>
                      <a:endParaRPr lang="ru-RU" sz="1200">
                        <a:effectLst/>
                        <a:latin typeface="Times New Roman"/>
                        <a:ea typeface="Calibri"/>
                        <a:cs typeface="Times New Roman"/>
                      </a:endParaRPr>
                    </a:p>
                  </a:txBody>
                  <a:tcPr marL="68580" marR="68580" marT="0" marB="0" anchor="b"/>
                </a:tc>
                <a:tc>
                  <a:txBody>
                    <a:bodyPr/>
                    <a:lstStyle/>
                    <a:p>
                      <a:pPr algn="ctr">
                        <a:lnSpc>
                          <a:spcPct val="115000"/>
                        </a:lnSpc>
                        <a:spcAft>
                          <a:spcPts val="0"/>
                        </a:spcAft>
                      </a:pPr>
                      <a:r>
                        <a:rPr lang="ru-RU" sz="1400">
                          <a:effectLst/>
                        </a:rPr>
                        <a:t>57,7</a:t>
                      </a:r>
                      <a:endParaRPr lang="ru-RU" sz="1200">
                        <a:effectLst/>
                        <a:latin typeface="Times New Roman"/>
                        <a:ea typeface="Calibri"/>
                        <a:cs typeface="Times New Roman"/>
                      </a:endParaRPr>
                    </a:p>
                  </a:txBody>
                  <a:tcPr marL="68580" marR="68580" marT="0" marB="0" anchor="b"/>
                </a:tc>
                <a:extLst>
                  <a:ext uri="{0D108BD9-81ED-4DB2-BD59-A6C34878D82A}">
                    <a16:rowId xmlns:a16="http://schemas.microsoft.com/office/drawing/2014/main" xmlns="" val="10003"/>
                  </a:ext>
                </a:extLst>
              </a:tr>
              <a:tr h="474256">
                <a:tc>
                  <a:txBody>
                    <a:bodyPr/>
                    <a:lstStyle/>
                    <a:p>
                      <a:pPr algn="just">
                        <a:lnSpc>
                          <a:spcPct val="115000"/>
                        </a:lnSpc>
                      </a:pPr>
                      <a:r>
                        <a:rPr lang="ru-RU" sz="1400" dirty="0">
                          <a:solidFill>
                            <a:schemeClr val="tx1">
                              <a:lumMod val="95000"/>
                              <a:lumOff val="5000"/>
                            </a:schemeClr>
                          </a:solidFill>
                          <a:effectLst/>
                        </a:rPr>
                        <a:t>Получили от 81 до 100 баллов</a:t>
                      </a:r>
                      <a:endParaRPr lang="ru-RU" sz="1100" dirty="0">
                        <a:solidFill>
                          <a:schemeClr val="tx1">
                            <a:lumMod val="95000"/>
                            <a:lumOff val="5000"/>
                          </a:schemeClr>
                        </a:solidFill>
                        <a:effectLst/>
                        <a:latin typeface="Calibri"/>
                        <a:cs typeface="Times New Roman"/>
                      </a:endParaRPr>
                    </a:p>
                  </a:txBody>
                  <a:tcPr marL="68580" marR="68580" marT="0" marB="0"/>
                </a:tc>
                <a:tc>
                  <a:txBody>
                    <a:bodyPr/>
                    <a:lstStyle/>
                    <a:p>
                      <a:pPr algn="ctr">
                        <a:lnSpc>
                          <a:spcPct val="115000"/>
                        </a:lnSpc>
                        <a:spcAft>
                          <a:spcPts val="0"/>
                        </a:spcAft>
                      </a:pPr>
                      <a:r>
                        <a:rPr lang="ru-RU" sz="1400">
                          <a:effectLst/>
                        </a:rPr>
                        <a:t>35</a:t>
                      </a:r>
                      <a:endParaRPr lang="ru-RU" sz="120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400">
                          <a:effectLst/>
                        </a:rPr>
                        <a:t>46</a:t>
                      </a:r>
                      <a:endParaRPr lang="ru-RU" sz="1200">
                        <a:effectLst/>
                        <a:latin typeface="Times New Roman"/>
                        <a:ea typeface="Calibri"/>
                        <a:cs typeface="Times New Roman"/>
                      </a:endParaRPr>
                    </a:p>
                  </a:txBody>
                  <a:tcPr marL="68580" marR="68580" marT="0" marB="0" anchor="b"/>
                </a:tc>
                <a:tc>
                  <a:txBody>
                    <a:bodyPr/>
                    <a:lstStyle/>
                    <a:p>
                      <a:pPr algn="ctr">
                        <a:lnSpc>
                          <a:spcPct val="115000"/>
                        </a:lnSpc>
                        <a:spcAft>
                          <a:spcPts val="0"/>
                        </a:spcAft>
                      </a:pPr>
                      <a:r>
                        <a:rPr lang="ru-RU" sz="1400">
                          <a:effectLst/>
                        </a:rPr>
                        <a:t>52</a:t>
                      </a:r>
                      <a:endParaRPr lang="ru-RU" sz="1200">
                        <a:effectLst/>
                        <a:latin typeface="Times New Roman"/>
                        <a:ea typeface="Calibri"/>
                        <a:cs typeface="Times New Roman"/>
                      </a:endParaRPr>
                    </a:p>
                  </a:txBody>
                  <a:tcPr marL="68580" marR="68580" marT="0" marB="0" anchor="b"/>
                </a:tc>
                <a:extLst>
                  <a:ext uri="{0D108BD9-81ED-4DB2-BD59-A6C34878D82A}">
                    <a16:rowId xmlns:a16="http://schemas.microsoft.com/office/drawing/2014/main" xmlns="" val="10004"/>
                  </a:ext>
                </a:extLst>
              </a:tr>
              <a:tr h="474256">
                <a:tc>
                  <a:txBody>
                    <a:bodyPr/>
                    <a:lstStyle/>
                    <a:p>
                      <a:pPr algn="just">
                        <a:lnSpc>
                          <a:spcPct val="115000"/>
                        </a:lnSpc>
                      </a:pPr>
                      <a:r>
                        <a:rPr lang="ru-RU" sz="1400" dirty="0">
                          <a:solidFill>
                            <a:schemeClr val="tx1">
                              <a:lumMod val="95000"/>
                              <a:lumOff val="5000"/>
                            </a:schemeClr>
                          </a:solidFill>
                          <a:effectLst/>
                        </a:rPr>
                        <a:t>Получили 100 баллов</a:t>
                      </a:r>
                      <a:endParaRPr lang="ru-RU" sz="1100" dirty="0">
                        <a:solidFill>
                          <a:schemeClr val="tx1">
                            <a:lumMod val="95000"/>
                            <a:lumOff val="5000"/>
                          </a:schemeClr>
                        </a:solidFill>
                        <a:effectLst/>
                        <a:latin typeface="Calibri"/>
                        <a:cs typeface="Times New Roman"/>
                      </a:endParaRPr>
                    </a:p>
                  </a:txBody>
                  <a:tcPr marL="68580" marR="68580" marT="0" marB="0"/>
                </a:tc>
                <a:tc>
                  <a:txBody>
                    <a:bodyPr/>
                    <a:lstStyle/>
                    <a:p>
                      <a:pPr algn="ctr">
                        <a:lnSpc>
                          <a:spcPct val="115000"/>
                        </a:lnSpc>
                        <a:spcAft>
                          <a:spcPts val="0"/>
                        </a:spcAft>
                      </a:pPr>
                      <a:r>
                        <a:rPr lang="ru-RU" sz="1400">
                          <a:effectLst/>
                        </a:rPr>
                        <a:t>4</a:t>
                      </a:r>
                      <a:endParaRPr lang="ru-RU" sz="1200">
                        <a:effectLst/>
                        <a:latin typeface="Times New Roman"/>
                        <a:ea typeface="Calibri"/>
                        <a:cs typeface="Times New Roman"/>
                      </a:endParaRPr>
                    </a:p>
                  </a:txBody>
                  <a:tcPr marL="68580" marR="68580" marT="0" marB="0" anchor="ctr"/>
                </a:tc>
                <a:tc>
                  <a:txBody>
                    <a:bodyPr/>
                    <a:lstStyle/>
                    <a:p>
                      <a:pPr algn="ctr">
                        <a:lnSpc>
                          <a:spcPct val="115000"/>
                        </a:lnSpc>
                        <a:spcAft>
                          <a:spcPts val="0"/>
                        </a:spcAft>
                      </a:pPr>
                      <a:r>
                        <a:rPr lang="ru-RU" sz="1400">
                          <a:effectLst/>
                        </a:rPr>
                        <a:t>5</a:t>
                      </a:r>
                      <a:endParaRPr lang="ru-RU" sz="1200">
                        <a:effectLst/>
                        <a:latin typeface="Times New Roman"/>
                        <a:ea typeface="Calibri"/>
                        <a:cs typeface="Times New Roman"/>
                      </a:endParaRPr>
                    </a:p>
                  </a:txBody>
                  <a:tcPr marL="68580" marR="68580" marT="0" marB="0" anchor="b"/>
                </a:tc>
                <a:tc>
                  <a:txBody>
                    <a:bodyPr/>
                    <a:lstStyle/>
                    <a:p>
                      <a:pPr algn="ctr">
                        <a:lnSpc>
                          <a:spcPct val="115000"/>
                        </a:lnSpc>
                        <a:spcAft>
                          <a:spcPts val="0"/>
                        </a:spcAft>
                      </a:pPr>
                      <a:r>
                        <a:rPr lang="ru-RU" sz="1400" dirty="0">
                          <a:effectLst/>
                        </a:rPr>
                        <a:t>4</a:t>
                      </a:r>
                      <a:endParaRPr lang="ru-RU" sz="1200" dirty="0">
                        <a:effectLst/>
                        <a:latin typeface="Times New Roman"/>
                        <a:ea typeface="Calibri"/>
                        <a:cs typeface="Times New Roman"/>
                      </a:endParaRPr>
                    </a:p>
                  </a:txBody>
                  <a:tcPr marL="68580" marR="68580" marT="0" marB="0" anchor="b"/>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1"/>
          <p:cNvSpPr>
            <a:spLocks noGrp="1"/>
          </p:cNvSpPr>
          <p:nvPr>
            <p:ph type="title"/>
          </p:nvPr>
        </p:nvSpPr>
        <p:spPr/>
        <p:txBody>
          <a:bodyPr/>
          <a:lstStyle/>
          <a:p>
            <a:r>
              <a:rPr lang="ru-RU" altLang="ru-RU" smtClean="0"/>
              <a:t>Задание 32</a:t>
            </a:r>
          </a:p>
        </p:txBody>
      </p:sp>
      <p:sp>
        <p:nvSpPr>
          <p:cNvPr id="23555" name="Прямоугольник 2"/>
          <p:cNvSpPr>
            <a:spLocks noChangeArrowheads="1"/>
          </p:cNvSpPr>
          <p:nvPr/>
        </p:nvSpPr>
        <p:spPr bwMode="auto">
          <a:xfrm>
            <a:off x="234950" y="1155700"/>
            <a:ext cx="87566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t>Газ, выделившийся при взаимодействии пероксида водорода с оксидом серебра(</a:t>
            </a:r>
            <a:r>
              <a:rPr lang="en-US" altLang="ru-RU"/>
              <a:t>I</a:t>
            </a:r>
            <a:r>
              <a:rPr lang="ru-RU" altLang="ru-RU"/>
              <a:t>), прореагировал при нагревании с сульфидом цинка. Образовавшееся при этом твёрдое вещество добавили к концентрированному раствору гидроксида натрия. Полученную соль выделили и прокалили.</a:t>
            </a:r>
            <a:br>
              <a:rPr lang="ru-RU" altLang="ru-RU"/>
            </a:br>
            <a:r>
              <a:rPr lang="ru-RU" altLang="ru-RU"/>
              <a:t>Напишите уравнения четырёх описанных реакций.</a:t>
            </a:r>
          </a:p>
        </p:txBody>
      </p:sp>
      <p:graphicFrame>
        <p:nvGraphicFramePr>
          <p:cNvPr id="23556" name="Объект 3"/>
          <p:cNvGraphicFramePr>
            <a:graphicFrameLocks noChangeAspect="1"/>
          </p:cNvGraphicFramePr>
          <p:nvPr/>
        </p:nvGraphicFramePr>
        <p:xfrm>
          <a:off x="3505200" y="2992438"/>
          <a:ext cx="514350" cy="247650"/>
        </p:xfrm>
        <a:graphic>
          <a:graphicData uri="http://schemas.openxmlformats.org/presentationml/2006/ole">
            <mc:AlternateContent xmlns:mc="http://schemas.openxmlformats.org/markup-compatibility/2006">
              <mc:Choice xmlns:v="urn:schemas-microsoft-com:vml" Requires="v">
                <p:oleObj spid="_x0000_s23560" r:id="rId3" imgW="508000" imgH="241300" progId="Equation.DSMT4">
                  <p:embed/>
                </p:oleObj>
              </mc:Choice>
              <mc:Fallback>
                <p:oleObj r:id="rId3" imgW="508000" imgH="241300" progId="Equation.DSMT4">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992438"/>
                        <a:ext cx="5143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57" name="Объект 4"/>
          <p:cNvGraphicFramePr>
            <a:graphicFrameLocks noChangeAspect="1"/>
          </p:cNvGraphicFramePr>
          <p:nvPr/>
        </p:nvGraphicFramePr>
        <p:xfrm>
          <a:off x="3886200" y="3657600"/>
          <a:ext cx="514350" cy="247650"/>
        </p:xfrm>
        <a:graphic>
          <a:graphicData uri="http://schemas.openxmlformats.org/presentationml/2006/ole">
            <mc:AlternateContent xmlns:mc="http://schemas.openxmlformats.org/markup-compatibility/2006">
              <mc:Choice xmlns:v="urn:schemas-microsoft-com:vml" Requires="v">
                <p:oleObj spid="_x0000_s23561" r:id="rId5" imgW="508000" imgH="241300" progId="Equation.DSMT4">
                  <p:embed/>
                </p:oleObj>
              </mc:Choice>
              <mc:Fallback>
                <p:oleObj r:id="rId5" imgW="508000" imgH="241300" progId="Equation.DSMT4">
                  <p:embed/>
                  <p:pic>
                    <p:nvPicPr>
                      <p:cNvPr id="0" name="Объект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3657600"/>
                        <a:ext cx="5143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558" name="Rectangle 5"/>
          <p:cNvSpPr>
            <a:spLocks noChangeArrowheads="1"/>
          </p:cNvSpPr>
          <p:nvPr/>
        </p:nvSpPr>
        <p:spPr bwMode="auto">
          <a:xfrm>
            <a:off x="0" y="798513"/>
            <a:ext cx="2349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pt-BR" altLang="ru-RU" sz="1400">
                <a:cs typeface="Times New Roman" pitchFamily="18" charset="0"/>
              </a:rPr>
              <a:t> </a:t>
            </a:r>
            <a:endParaRPr lang="de-DE" altLang="ru-RU"/>
          </a:p>
        </p:txBody>
      </p:sp>
      <p:sp>
        <p:nvSpPr>
          <p:cNvPr id="23559" name="Прямоугольник 8"/>
          <p:cNvSpPr>
            <a:spLocks noChangeArrowheads="1"/>
          </p:cNvSpPr>
          <p:nvPr/>
        </p:nvSpPr>
        <p:spPr bwMode="auto">
          <a:xfrm>
            <a:off x="1836738" y="2654300"/>
            <a:ext cx="6088062"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pt-BR" altLang="ru-RU" sz="2000">
                <a:cs typeface="Times New Roman" pitchFamily="18" charset="0"/>
              </a:rPr>
              <a:t>1) </a:t>
            </a:r>
            <a:r>
              <a:rPr lang="de-DE" altLang="ru-RU" sz="2000">
                <a:cs typeface="Times New Roman" pitchFamily="18" charset="0"/>
              </a:rPr>
              <a:t>Ag</a:t>
            </a:r>
            <a:r>
              <a:rPr lang="de-DE" altLang="ru-RU" sz="2000" baseline="-30000">
                <a:cs typeface="Times New Roman" pitchFamily="18" charset="0"/>
              </a:rPr>
              <a:t>2</a:t>
            </a:r>
            <a:r>
              <a:rPr lang="de-DE" altLang="ru-RU" sz="2000">
                <a:cs typeface="Times New Roman" pitchFamily="18" charset="0"/>
              </a:rPr>
              <a:t>O + H</a:t>
            </a:r>
            <a:r>
              <a:rPr lang="de-DE" altLang="ru-RU" sz="2000" baseline="-30000">
                <a:cs typeface="Times New Roman" pitchFamily="18" charset="0"/>
              </a:rPr>
              <a:t>2</a:t>
            </a:r>
            <a:r>
              <a:rPr lang="de-DE" altLang="ru-RU" sz="2000">
                <a:cs typeface="Times New Roman" pitchFamily="18" charset="0"/>
              </a:rPr>
              <a:t>O</a:t>
            </a:r>
            <a:r>
              <a:rPr lang="de-DE" altLang="ru-RU" sz="2000" baseline="-30000">
                <a:cs typeface="Times New Roman" pitchFamily="18" charset="0"/>
              </a:rPr>
              <a:t>2</a:t>
            </a:r>
            <a:r>
              <a:rPr lang="de-DE" altLang="ru-RU" sz="2000">
                <a:cs typeface="Times New Roman" pitchFamily="18" charset="0"/>
              </a:rPr>
              <a:t> = 2Ag + </a:t>
            </a:r>
            <a:r>
              <a:rPr lang="pt-BR" altLang="ru-RU" sz="2000">
                <a:cs typeface="Times New Roman" pitchFamily="18" charset="0"/>
              </a:rPr>
              <a:t>O</a:t>
            </a:r>
            <a:r>
              <a:rPr lang="pt-BR" altLang="ru-RU" sz="2000" baseline="-30000">
                <a:cs typeface="Times New Roman" pitchFamily="18" charset="0"/>
              </a:rPr>
              <a:t>2</a:t>
            </a:r>
            <a:r>
              <a:rPr lang="pt-BR" altLang="ru-RU" sz="2000">
                <a:cs typeface="Times New Roman" pitchFamily="18" charset="0"/>
              </a:rPr>
              <a:t> +</a:t>
            </a:r>
            <a:r>
              <a:rPr lang="de-DE" altLang="ru-RU" sz="2000">
                <a:cs typeface="Times New Roman" pitchFamily="18" charset="0"/>
              </a:rPr>
              <a:t> H</a:t>
            </a:r>
            <a:r>
              <a:rPr lang="de-DE" altLang="ru-RU" sz="2000" baseline="-30000">
                <a:cs typeface="Times New Roman" pitchFamily="18" charset="0"/>
              </a:rPr>
              <a:t>2</a:t>
            </a:r>
            <a:r>
              <a:rPr lang="de-DE" altLang="ru-RU" sz="2000">
                <a:cs typeface="Times New Roman" pitchFamily="18" charset="0"/>
              </a:rPr>
              <a:t>O</a:t>
            </a:r>
            <a:r>
              <a:rPr lang="en-US" altLang="ru-RU" sz="2000">
                <a:cs typeface="Times New Roman" pitchFamily="18" charset="0"/>
              </a:rPr>
              <a:t> </a:t>
            </a:r>
            <a:endParaRPr lang="ru-RU" altLang="ru-RU" sz="2000"/>
          </a:p>
          <a:p>
            <a:pPr algn="just"/>
            <a:r>
              <a:rPr lang="pt-BR" altLang="ru-RU" sz="2000">
                <a:cs typeface="Times New Roman" pitchFamily="18" charset="0"/>
              </a:rPr>
              <a:t>2) 2ZnS + 3O</a:t>
            </a:r>
            <a:r>
              <a:rPr lang="pt-BR" altLang="ru-RU" sz="2000" baseline="-30000">
                <a:cs typeface="Times New Roman" pitchFamily="18" charset="0"/>
              </a:rPr>
              <a:t>2</a:t>
            </a:r>
            <a:r>
              <a:rPr lang="pt-BR" altLang="ru-RU" sz="2000">
                <a:cs typeface="Times New Roman" pitchFamily="18" charset="0"/>
              </a:rPr>
              <a:t>  </a:t>
            </a:r>
            <a:r>
              <a:rPr lang="ru-RU" altLang="ru-RU" sz="2000">
                <a:cs typeface="Times New Roman" pitchFamily="18" charset="0"/>
              </a:rPr>
              <a:t>     </a:t>
            </a:r>
            <a:r>
              <a:rPr lang="pt-BR" altLang="ru-RU" sz="2000">
                <a:cs typeface="Times New Roman" pitchFamily="18" charset="0"/>
              </a:rPr>
              <a:t>2</a:t>
            </a:r>
            <a:r>
              <a:rPr lang="de-DE" altLang="ru-RU" sz="2000">
                <a:cs typeface="Times New Roman" pitchFamily="18" charset="0"/>
              </a:rPr>
              <a:t>SO</a:t>
            </a:r>
            <a:r>
              <a:rPr lang="de-DE" altLang="ru-RU" sz="2000" baseline="-30000">
                <a:cs typeface="Times New Roman" pitchFamily="18" charset="0"/>
              </a:rPr>
              <a:t>2</a:t>
            </a:r>
            <a:r>
              <a:rPr lang="de-DE" altLang="ru-RU" sz="2000">
                <a:cs typeface="Times New Roman" pitchFamily="18" charset="0"/>
              </a:rPr>
              <a:t> </a:t>
            </a:r>
            <a:r>
              <a:rPr lang="pt-BR" altLang="ru-RU" sz="2000">
                <a:cs typeface="Times New Roman" pitchFamily="18" charset="0"/>
              </a:rPr>
              <a:t>+ 2ZnO</a:t>
            </a:r>
            <a:endParaRPr lang="ru-RU" altLang="ru-RU" sz="2000"/>
          </a:p>
          <a:p>
            <a:pPr algn="just"/>
            <a:r>
              <a:rPr lang="pt-BR" altLang="ru-RU" sz="2000">
                <a:cs typeface="Times New Roman" pitchFamily="18" charset="0"/>
              </a:rPr>
              <a:t>3) 2NaOH + ZnO + </a:t>
            </a:r>
            <a:r>
              <a:rPr lang="de-DE" altLang="ru-RU" sz="2000">
                <a:cs typeface="Times New Roman" pitchFamily="18" charset="0"/>
              </a:rPr>
              <a:t>H</a:t>
            </a:r>
            <a:r>
              <a:rPr lang="de-DE" altLang="ru-RU" sz="2000" baseline="-30000">
                <a:cs typeface="Times New Roman" pitchFamily="18" charset="0"/>
              </a:rPr>
              <a:t>2</a:t>
            </a:r>
            <a:r>
              <a:rPr lang="de-DE" altLang="ru-RU" sz="2000">
                <a:cs typeface="Times New Roman" pitchFamily="18" charset="0"/>
              </a:rPr>
              <a:t>O</a:t>
            </a:r>
            <a:r>
              <a:rPr lang="pt-BR" altLang="ru-RU" sz="2000">
                <a:cs typeface="Times New Roman" pitchFamily="18" charset="0"/>
              </a:rPr>
              <a:t> = Na</a:t>
            </a:r>
            <a:r>
              <a:rPr lang="pt-BR" altLang="ru-RU" sz="2000" baseline="-30000">
                <a:cs typeface="Times New Roman" pitchFamily="18" charset="0"/>
              </a:rPr>
              <a:t>2</a:t>
            </a:r>
            <a:r>
              <a:rPr lang="pt-BR" altLang="ru-RU" sz="2000">
                <a:cs typeface="Times New Roman" pitchFamily="18" charset="0"/>
              </a:rPr>
              <a:t>[Zn(OH)</a:t>
            </a:r>
            <a:r>
              <a:rPr lang="pt-BR" altLang="ru-RU" sz="2000" baseline="-30000">
                <a:cs typeface="Times New Roman" pitchFamily="18" charset="0"/>
              </a:rPr>
              <a:t>4</a:t>
            </a:r>
            <a:r>
              <a:rPr lang="pt-BR" altLang="ru-RU" sz="2000">
                <a:cs typeface="Times New Roman" pitchFamily="18" charset="0"/>
              </a:rPr>
              <a:t>]</a:t>
            </a:r>
            <a:endParaRPr lang="de-DE" altLang="ru-RU" sz="2000">
              <a:cs typeface="Times New Roman" pitchFamily="18" charset="0"/>
            </a:endParaRPr>
          </a:p>
          <a:p>
            <a:pPr algn="just"/>
            <a:r>
              <a:rPr lang="de-DE" altLang="ru-RU" sz="2000">
                <a:cs typeface="Times New Roman" pitchFamily="18" charset="0"/>
              </a:rPr>
              <a:t>4) </a:t>
            </a:r>
            <a:r>
              <a:rPr lang="pt-BR" altLang="ru-RU" sz="2000">
                <a:cs typeface="Times New Roman" pitchFamily="18" charset="0"/>
              </a:rPr>
              <a:t>Na</a:t>
            </a:r>
            <a:r>
              <a:rPr lang="pt-BR" altLang="ru-RU" sz="2000" baseline="-30000">
                <a:cs typeface="Times New Roman" pitchFamily="18" charset="0"/>
              </a:rPr>
              <a:t>2</a:t>
            </a:r>
            <a:r>
              <a:rPr lang="pt-BR" altLang="ru-RU" sz="2000">
                <a:cs typeface="Times New Roman" pitchFamily="18" charset="0"/>
              </a:rPr>
              <a:t>[Zn(OH)</a:t>
            </a:r>
            <a:r>
              <a:rPr lang="pt-BR" altLang="ru-RU" sz="2000" baseline="-30000">
                <a:cs typeface="Times New Roman" pitchFamily="18" charset="0"/>
              </a:rPr>
              <a:t>4</a:t>
            </a:r>
            <a:r>
              <a:rPr lang="pt-BR" altLang="ru-RU" sz="2000">
                <a:cs typeface="Times New Roman" pitchFamily="18" charset="0"/>
              </a:rPr>
              <a:t>] </a:t>
            </a:r>
            <a:r>
              <a:rPr lang="ru-RU" altLang="ru-RU" sz="2000">
                <a:cs typeface="Times New Roman" pitchFamily="18" charset="0"/>
              </a:rPr>
              <a:t>            </a:t>
            </a:r>
            <a:r>
              <a:rPr lang="pt-BR" altLang="ru-RU" sz="2000">
                <a:cs typeface="Times New Roman" pitchFamily="18" charset="0"/>
              </a:rPr>
              <a:t>Na</a:t>
            </a:r>
            <a:r>
              <a:rPr lang="en-US" altLang="ru-RU" sz="2000" baseline="-30000">
                <a:cs typeface="Times New Roman" pitchFamily="18" charset="0"/>
              </a:rPr>
              <a:t>2</a:t>
            </a:r>
            <a:r>
              <a:rPr lang="pt-BR" altLang="ru-RU" sz="2000">
                <a:cs typeface="Times New Roman" pitchFamily="18" charset="0"/>
              </a:rPr>
              <a:t>ZnO</a:t>
            </a:r>
            <a:r>
              <a:rPr lang="en-US" altLang="ru-RU" sz="2000" baseline="-30000">
                <a:cs typeface="Times New Roman" pitchFamily="18" charset="0"/>
              </a:rPr>
              <a:t>2</a:t>
            </a:r>
            <a:r>
              <a:rPr lang="pt-BR" altLang="ru-RU" sz="2000">
                <a:cs typeface="Times New Roman" pitchFamily="18" charset="0"/>
              </a:rPr>
              <a:t> + </a:t>
            </a:r>
            <a:r>
              <a:rPr lang="en-US" altLang="ru-RU" sz="2000">
                <a:cs typeface="Times New Roman" pitchFamily="18" charset="0"/>
              </a:rPr>
              <a:t>2</a:t>
            </a:r>
            <a:r>
              <a:rPr lang="de-DE" altLang="ru-RU" sz="2000">
                <a:cs typeface="Times New Roman" pitchFamily="18" charset="0"/>
              </a:rPr>
              <a:t>H</a:t>
            </a:r>
            <a:r>
              <a:rPr lang="de-DE" altLang="ru-RU" sz="2000" baseline="-30000">
                <a:cs typeface="Times New Roman" pitchFamily="18" charset="0"/>
              </a:rPr>
              <a:t>2</a:t>
            </a:r>
            <a:r>
              <a:rPr lang="de-DE" altLang="ru-RU" sz="2000">
                <a:cs typeface="Times New Roman" pitchFamily="18" charset="0"/>
              </a:rPr>
              <a:t>O </a:t>
            </a:r>
            <a:endParaRPr lang="pt-BR" altLang="ru-RU" sz="2000"/>
          </a:p>
          <a:p>
            <a:pPr algn="just"/>
            <a:endParaRPr lang="pt-BR" altLang="ru-RU" sz="20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1"/>
          <p:cNvSpPr>
            <a:spLocks noGrp="1"/>
          </p:cNvSpPr>
          <p:nvPr>
            <p:ph type="title"/>
          </p:nvPr>
        </p:nvSpPr>
        <p:spPr/>
        <p:txBody>
          <a:bodyPr/>
          <a:lstStyle/>
          <a:p>
            <a:r>
              <a:rPr lang="ru-RU" altLang="ru-RU" smtClean="0"/>
              <a:t>Задание 33</a:t>
            </a:r>
          </a:p>
        </p:txBody>
      </p:sp>
      <p:graphicFrame>
        <p:nvGraphicFramePr>
          <p:cNvPr id="24579" name="Объект 9"/>
          <p:cNvGraphicFramePr>
            <a:graphicFrameLocks noChangeAspect="1"/>
          </p:cNvGraphicFramePr>
          <p:nvPr/>
        </p:nvGraphicFramePr>
        <p:xfrm>
          <a:off x="1905000" y="1524000"/>
          <a:ext cx="1428750" cy="295275"/>
        </p:xfrm>
        <a:graphic>
          <a:graphicData uri="http://schemas.openxmlformats.org/presentationml/2006/ole">
            <mc:AlternateContent xmlns:mc="http://schemas.openxmlformats.org/markup-compatibility/2006">
              <mc:Choice xmlns:v="urn:schemas-microsoft-com:vml" Requires="v">
                <p:oleObj spid="_x0000_s24591" r:id="rId3" imgW="1422400" imgH="292100" progId="Equation.DSMT4">
                  <p:embed/>
                </p:oleObj>
              </mc:Choice>
              <mc:Fallback>
                <p:oleObj r:id="rId3" imgW="1422400" imgH="292100" progId="Equation.DSMT4">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524000"/>
                        <a:ext cx="142875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0" name="Объект 10"/>
          <p:cNvGraphicFramePr>
            <a:graphicFrameLocks noChangeAspect="1"/>
          </p:cNvGraphicFramePr>
          <p:nvPr/>
        </p:nvGraphicFramePr>
        <p:xfrm>
          <a:off x="5513388" y="1524000"/>
          <a:ext cx="523875" cy="295275"/>
        </p:xfrm>
        <a:graphic>
          <a:graphicData uri="http://schemas.openxmlformats.org/presentationml/2006/ole">
            <mc:AlternateContent xmlns:mc="http://schemas.openxmlformats.org/markup-compatibility/2006">
              <mc:Choice xmlns:v="urn:schemas-microsoft-com:vml" Requires="v">
                <p:oleObj spid="_x0000_s24592" r:id="rId5" imgW="520474" imgH="291973" progId="Equation.DSMT4">
                  <p:embed/>
                </p:oleObj>
              </mc:Choice>
              <mc:Fallback>
                <p:oleObj r:id="rId5" imgW="520474" imgH="291973" progId="Equation.DSMT4">
                  <p:embed/>
                  <p:pic>
                    <p:nvPicPr>
                      <p:cNvPr id="0" name="Объект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13388" y="1524000"/>
                        <a:ext cx="5238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1" name="Объект 11"/>
          <p:cNvGraphicFramePr>
            <a:graphicFrameLocks noChangeAspect="1"/>
          </p:cNvGraphicFramePr>
          <p:nvPr/>
        </p:nvGraphicFramePr>
        <p:xfrm>
          <a:off x="6324600" y="1524000"/>
          <a:ext cx="895350" cy="276225"/>
        </p:xfrm>
        <a:graphic>
          <a:graphicData uri="http://schemas.openxmlformats.org/presentationml/2006/ole">
            <mc:AlternateContent xmlns:mc="http://schemas.openxmlformats.org/markup-compatibility/2006">
              <mc:Choice xmlns:v="urn:schemas-microsoft-com:vml" Requires="v">
                <p:oleObj spid="_x0000_s24593" r:id="rId7" imgW="888614" imgH="266584" progId="Equation.DSMT4">
                  <p:embed/>
                </p:oleObj>
              </mc:Choice>
              <mc:Fallback>
                <p:oleObj r:id="rId7" imgW="888614" imgH="266584" progId="Equation.DSMT4">
                  <p:embed/>
                  <p:pic>
                    <p:nvPicPr>
                      <p:cNvPr id="0" name="Объект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24600" y="1524000"/>
                        <a:ext cx="895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2" name="Rectangle 22"/>
          <p:cNvSpPr>
            <a:spLocks noChangeArrowheads="1"/>
          </p:cNvSpPr>
          <p:nvPr/>
        </p:nvSpPr>
        <p:spPr bwMode="auto">
          <a:xfrm>
            <a:off x="5307013" y="136525"/>
            <a:ext cx="206375"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altLang="ru-RU" sz="600">
                <a:cs typeface="Times New Roman" pitchFamily="18" charset="0"/>
              </a:rPr>
              <a:t> </a:t>
            </a:r>
            <a:endParaRPr lang="ru-RU" altLang="ru-RU" sz="1400">
              <a:latin typeface="Times New Roman" pitchFamily="18" charset="0"/>
              <a:cs typeface="Times New Roman" pitchFamily="18" charset="0"/>
              <a:sym typeface="Symbol" pitchFamily="18" charset="2"/>
            </a:endParaRPr>
          </a:p>
        </p:txBody>
      </p:sp>
      <p:sp>
        <p:nvSpPr>
          <p:cNvPr id="24583" name="Прямоугольник 28"/>
          <p:cNvSpPr>
            <a:spLocks noChangeArrowheads="1"/>
          </p:cNvSpPr>
          <p:nvPr/>
        </p:nvSpPr>
        <p:spPr bwMode="auto">
          <a:xfrm>
            <a:off x="990600" y="1524000"/>
            <a:ext cx="769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a:t>Бутен-2                      </a:t>
            </a:r>
            <a:r>
              <a:rPr lang="en-US" altLang="ru-RU"/>
              <a:t>X</a:t>
            </a:r>
            <a:r>
              <a:rPr lang="en-US" altLang="ru-RU" baseline="-25000"/>
              <a:t>1</a:t>
            </a:r>
            <a:r>
              <a:rPr lang="en-US" altLang="ru-RU"/>
              <a:t>→ </a:t>
            </a:r>
            <a:r>
              <a:rPr lang="ru-RU" altLang="ru-RU"/>
              <a:t>ацетат кальция        Х</a:t>
            </a:r>
            <a:r>
              <a:rPr lang="ru-RU" altLang="ru-RU" baseline="-25000"/>
              <a:t>2</a:t>
            </a:r>
            <a:r>
              <a:rPr lang="ru-RU" altLang="ru-RU"/>
              <a:t>               </a:t>
            </a:r>
            <a:r>
              <a:rPr lang="en-US" altLang="ru-RU"/>
              <a:t>X</a:t>
            </a:r>
            <a:r>
              <a:rPr lang="en-US" altLang="ru-RU" baseline="-25000"/>
              <a:t>3</a:t>
            </a:r>
            <a:r>
              <a:rPr lang="en-US" altLang="ru-RU"/>
              <a:t> → </a:t>
            </a:r>
            <a:r>
              <a:rPr lang="ru-RU" altLang="ru-RU"/>
              <a:t>С</a:t>
            </a:r>
            <a:r>
              <a:rPr lang="ru-RU" altLang="ru-RU" baseline="-25000"/>
              <a:t>3</a:t>
            </a:r>
            <a:r>
              <a:rPr lang="ru-RU" altLang="ru-RU"/>
              <a:t>Н</a:t>
            </a:r>
            <a:r>
              <a:rPr lang="ru-RU" altLang="ru-RU" baseline="-25000"/>
              <a:t>6</a:t>
            </a:r>
          </a:p>
        </p:txBody>
      </p:sp>
      <p:graphicFrame>
        <p:nvGraphicFramePr>
          <p:cNvPr id="24584" name="Объект 31"/>
          <p:cNvGraphicFramePr>
            <a:graphicFrameLocks noChangeAspect="1"/>
          </p:cNvGraphicFramePr>
          <p:nvPr/>
        </p:nvGraphicFramePr>
        <p:xfrm>
          <a:off x="1676400" y="2859088"/>
          <a:ext cx="504825" cy="295275"/>
        </p:xfrm>
        <a:graphic>
          <a:graphicData uri="http://schemas.openxmlformats.org/presentationml/2006/ole">
            <mc:AlternateContent xmlns:mc="http://schemas.openxmlformats.org/markup-compatibility/2006">
              <mc:Choice xmlns:v="urn:schemas-microsoft-com:vml" Requires="v">
                <p:oleObj spid="_x0000_s24594" r:id="rId9" imgW="507780" imgH="291973" progId="Equation.DSMT4">
                  <p:embed/>
                </p:oleObj>
              </mc:Choice>
              <mc:Fallback>
                <p:oleObj r:id="rId9" imgW="507780" imgH="291973" progId="Equation.DSMT4">
                  <p:embed/>
                  <p:pic>
                    <p:nvPicPr>
                      <p:cNvPr id="0" name="Объект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859088"/>
                        <a:ext cx="5048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5" name="Объект 32"/>
          <p:cNvGraphicFramePr>
            <a:graphicFrameLocks noChangeAspect="1"/>
          </p:cNvGraphicFramePr>
          <p:nvPr/>
        </p:nvGraphicFramePr>
        <p:xfrm>
          <a:off x="1905000" y="3124200"/>
          <a:ext cx="609600" cy="257175"/>
        </p:xfrm>
        <a:graphic>
          <a:graphicData uri="http://schemas.openxmlformats.org/presentationml/2006/ole">
            <mc:AlternateContent xmlns:mc="http://schemas.openxmlformats.org/markup-compatibility/2006">
              <mc:Choice xmlns:v="urn:schemas-microsoft-com:vml" Requires="v">
                <p:oleObj spid="_x0000_s24595" r:id="rId11" imgW="609600" imgH="254000" progId="Equation.DSMT4">
                  <p:embed/>
                </p:oleObj>
              </mc:Choice>
              <mc:Fallback>
                <p:oleObj r:id="rId11" imgW="609600" imgH="254000" progId="Equation.DSMT4">
                  <p:embed/>
                  <p:pic>
                    <p:nvPicPr>
                      <p:cNvPr id="0" name="Объект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3124200"/>
                        <a:ext cx="6096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6" name="Объект 33"/>
          <p:cNvGraphicFramePr>
            <a:graphicFrameLocks noChangeAspect="1"/>
          </p:cNvGraphicFramePr>
          <p:nvPr/>
        </p:nvGraphicFramePr>
        <p:xfrm>
          <a:off x="2209800" y="3352800"/>
          <a:ext cx="962025" cy="295275"/>
        </p:xfrm>
        <a:graphic>
          <a:graphicData uri="http://schemas.openxmlformats.org/presentationml/2006/ole">
            <mc:AlternateContent xmlns:mc="http://schemas.openxmlformats.org/markup-compatibility/2006">
              <mc:Choice xmlns:v="urn:schemas-microsoft-com:vml" Requires="v">
                <p:oleObj spid="_x0000_s24596" r:id="rId13" imgW="965200" imgH="292100" progId="Equation.DSMT4">
                  <p:embed/>
                </p:oleObj>
              </mc:Choice>
              <mc:Fallback>
                <p:oleObj r:id="rId13" imgW="965200" imgH="292100" progId="Equation.DSMT4">
                  <p:embed/>
                  <p:pic>
                    <p:nvPicPr>
                      <p:cNvPr id="0" name="Объект 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352800"/>
                        <a:ext cx="9620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7" name="Rectangle 36"/>
          <p:cNvSpPr>
            <a:spLocks noChangeArrowheads="1"/>
          </p:cNvSpPr>
          <p:nvPr/>
        </p:nvSpPr>
        <p:spPr bwMode="auto">
          <a:xfrm>
            <a:off x="4479925" y="74613"/>
            <a:ext cx="1841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endParaRPr lang="en-US" altLang="ru-RU" sz="1400">
              <a:latin typeface="Times New Roman" pitchFamily="18" charset="0"/>
              <a:cs typeface="Times New Roman" pitchFamily="18" charset="0"/>
              <a:sym typeface="Symbol" pitchFamily="18" charset="2"/>
            </a:endParaRPr>
          </a:p>
        </p:txBody>
      </p:sp>
      <p:sp>
        <p:nvSpPr>
          <p:cNvPr id="24588" name="Rectangle 37"/>
          <p:cNvSpPr>
            <a:spLocks noChangeArrowheads="1"/>
          </p:cNvSpPr>
          <p:nvPr/>
        </p:nvSpPr>
        <p:spPr bwMode="auto">
          <a:xfrm>
            <a:off x="4454525" y="598488"/>
            <a:ext cx="2349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altLang="ru-RU" sz="1400">
                <a:cs typeface="Times New Roman" pitchFamily="18" charset="0"/>
              </a:rPr>
              <a:t> </a:t>
            </a:r>
            <a:endParaRPr lang="en-US" altLang="ru-RU"/>
          </a:p>
        </p:txBody>
      </p:sp>
      <p:sp>
        <p:nvSpPr>
          <p:cNvPr id="24589" name="Rectangle 39"/>
          <p:cNvSpPr>
            <a:spLocks noChangeArrowheads="1"/>
          </p:cNvSpPr>
          <p:nvPr/>
        </p:nvSpPr>
        <p:spPr bwMode="auto">
          <a:xfrm>
            <a:off x="304800" y="1120775"/>
            <a:ext cx="1841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a:p>
        </p:txBody>
      </p:sp>
      <p:sp>
        <p:nvSpPr>
          <p:cNvPr id="24590" name="Прямоугольник 38"/>
          <p:cNvSpPr>
            <a:spLocks noChangeArrowheads="1"/>
          </p:cNvSpPr>
          <p:nvPr/>
        </p:nvSpPr>
        <p:spPr bwMode="auto">
          <a:xfrm>
            <a:off x="228600" y="1997075"/>
            <a:ext cx="76962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altLang="ru-RU" sz="1400">
                <a:cs typeface="Times New Roman" pitchFamily="18" charset="0"/>
              </a:rPr>
              <a:t>1) 5CH</a:t>
            </a:r>
            <a:r>
              <a:rPr lang="en-US" altLang="ru-RU" sz="1400" baseline="-30000">
                <a:cs typeface="Times New Roman" pitchFamily="18" charset="0"/>
              </a:rPr>
              <a:t>3</a:t>
            </a:r>
            <a:r>
              <a:rPr lang="en-US" altLang="ru-RU" sz="1400">
                <a:cs typeface="Times New Roman" pitchFamily="18" charset="0"/>
              </a:rPr>
              <a:t>–CH=CH–CH</a:t>
            </a:r>
            <a:r>
              <a:rPr lang="en-US" altLang="ru-RU" sz="1400" baseline="-30000">
                <a:cs typeface="Times New Roman" pitchFamily="18" charset="0"/>
              </a:rPr>
              <a:t>3</a:t>
            </a:r>
            <a:r>
              <a:rPr lang="en-US" altLang="ru-RU" sz="1400">
                <a:cs typeface="Times New Roman" pitchFamily="18" charset="0"/>
              </a:rPr>
              <a:t> + 8KMnO</a:t>
            </a:r>
            <a:r>
              <a:rPr lang="en-US" altLang="ru-RU" sz="1400" baseline="-30000">
                <a:cs typeface="Times New Roman" pitchFamily="18" charset="0"/>
              </a:rPr>
              <a:t>4</a:t>
            </a:r>
            <a:r>
              <a:rPr lang="en-US" altLang="ru-RU" sz="1400">
                <a:cs typeface="Times New Roman" pitchFamily="18" charset="0"/>
              </a:rPr>
              <a:t> + 12H</a:t>
            </a:r>
            <a:r>
              <a:rPr lang="en-US" altLang="ru-RU" sz="1400" baseline="-30000">
                <a:cs typeface="Times New Roman" pitchFamily="18" charset="0"/>
              </a:rPr>
              <a:t>2</a:t>
            </a:r>
            <a:r>
              <a:rPr lang="en-US" altLang="ru-RU" sz="1400">
                <a:cs typeface="Times New Roman" pitchFamily="18" charset="0"/>
              </a:rPr>
              <a:t>SO</a:t>
            </a:r>
            <a:r>
              <a:rPr lang="en-US" altLang="ru-RU" sz="1400" baseline="-30000">
                <a:cs typeface="Times New Roman" pitchFamily="18" charset="0"/>
              </a:rPr>
              <a:t>4</a:t>
            </a:r>
            <a:r>
              <a:rPr lang="en-US" altLang="ru-RU" sz="1400">
                <a:cs typeface="Times New Roman" pitchFamily="18" charset="0"/>
              </a:rPr>
              <a:t> </a:t>
            </a:r>
            <a:r>
              <a:rPr lang="en-US" altLang="ru-RU" sz="1400">
                <a:latin typeface="Times New Roman" pitchFamily="18" charset="0"/>
                <a:cs typeface="Times New Roman" pitchFamily="18" charset="0"/>
                <a:sym typeface="Symbol" pitchFamily="18" charset="2"/>
              </a:rPr>
              <a:t></a:t>
            </a:r>
            <a:r>
              <a:rPr lang="en-US" altLang="ru-RU" sz="1400">
                <a:cs typeface="Times New Roman" pitchFamily="18" charset="0"/>
              </a:rPr>
              <a:t> 10CH</a:t>
            </a:r>
            <a:r>
              <a:rPr lang="en-US" altLang="ru-RU" sz="1400" baseline="-30000">
                <a:latin typeface="Times New Roman" pitchFamily="18" charset="0"/>
                <a:cs typeface="Times New Roman" pitchFamily="18" charset="0"/>
                <a:sym typeface="Symbol" pitchFamily="18" charset="2"/>
              </a:rPr>
              <a:t>3</a:t>
            </a:r>
            <a:r>
              <a:rPr lang="en-US" altLang="ru-RU" sz="1400">
                <a:latin typeface="Times New Roman" pitchFamily="18" charset="0"/>
                <a:cs typeface="Times New Roman" pitchFamily="18" charset="0"/>
                <a:sym typeface="Symbol" pitchFamily="18" charset="2"/>
              </a:rPr>
              <a:t>COOH + 4K</a:t>
            </a:r>
            <a:r>
              <a:rPr lang="en-US" altLang="ru-RU" sz="1400" baseline="-30000">
                <a:latin typeface="Times New Roman" pitchFamily="18" charset="0"/>
                <a:cs typeface="Times New Roman" pitchFamily="18" charset="0"/>
                <a:sym typeface="Symbol" pitchFamily="18" charset="2"/>
              </a:rPr>
              <a:t>2</a:t>
            </a:r>
            <a:r>
              <a:rPr lang="en-US" altLang="ru-RU" sz="1400">
                <a:latin typeface="Times New Roman" pitchFamily="18" charset="0"/>
                <a:cs typeface="Times New Roman" pitchFamily="18" charset="0"/>
                <a:sym typeface="Symbol" pitchFamily="18" charset="2"/>
              </a:rPr>
              <a:t>SO</a:t>
            </a:r>
            <a:r>
              <a:rPr lang="en-US" altLang="ru-RU" sz="1400" baseline="-30000">
                <a:latin typeface="Times New Roman" pitchFamily="18" charset="0"/>
                <a:cs typeface="Times New Roman" pitchFamily="18" charset="0"/>
                <a:sym typeface="Symbol" pitchFamily="18" charset="2"/>
              </a:rPr>
              <a:t>4</a:t>
            </a:r>
            <a:r>
              <a:rPr lang="en-US" altLang="ru-RU" sz="1400">
                <a:latin typeface="Times New Roman" pitchFamily="18" charset="0"/>
                <a:cs typeface="Times New Roman" pitchFamily="18" charset="0"/>
                <a:sym typeface="Symbol" pitchFamily="18" charset="2"/>
              </a:rPr>
              <a:t> + 8MnSO</a:t>
            </a:r>
            <a:r>
              <a:rPr lang="en-US" altLang="ru-RU" sz="1400" baseline="-30000">
                <a:latin typeface="Times New Roman" pitchFamily="18" charset="0"/>
                <a:cs typeface="Times New Roman" pitchFamily="18" charset="0"/>
                <a:sym typeface="Symbol" pitchFamily="18" charset="2"/>
              </a:rPr>
              <a:t>4</a:t>
            </a:r>
            <a:r>
              <a:rPr lang="en-US" altLang="ru-RU" sz="1400">
                <a:latin typeface="Times New Roman" pitchFamily="18" charset="0"/>
                <a:cs typeface="Times New Roman" pitchFamily="18" charset="0"/>
                <a:sym typeface="Symbol" pitchFamily="18" charset="2"/>
              </a:rPr>
              <a:t> + 12H</a:t>
            </a:r>
            <a:r>
              <a:rPr lang="en-US" altLang="ru-RU" sz="1400" baseline="-30000">
                <a:latin typeface="Times New Roman" pitchFamily="18" charset="0"/>
                <a:cs typeface="Times New Roman" pitchFamily="18" charset="0"/>
                <a:sym typeface="Symbol" pitchFamily="18" charset="2"/>
              </a:rPr>
              <a:t>2</a:t>
            </a:r>
            <a:r>
              <a:rPr lang="en-US" altLang="ru-RU" sz="1400">
                <a:latin typeface="Times New Roman" pitchFamily="18" charset="0"/>
                <a:cs typeface="Times New Roman" pitchFamily="18" charset="0"/>
                <a:sym typeface="Symbol" pitchFamily="18" charset="2"/>
              </a:rPr>
              <a:t>O </a:t>
            </a:r>
            <a:endParaRPr lang="ru-RU" altLang="ru-RU" sz="600">
              <a:latin typeface="Times New Roman" pitchFamily="18" charset="0"/>
              <a:sym typeface="Symbol" pitchFamily="18" charset="2"/>
            </a:endParaRPr>
          </a:p>
          <a:p>
            <a:pPr algn="just"/>
            <a:r>
              <a:rPr lang="en-US" altLang="ru-RU" sz="1400">
                <a:latin typeface="Times New Roman" pitchFamily="18" charset="0"/>
                <a:cs typeface="Times New Roman" pitchFamily="18" charset="0"/>
                <a:sym typeface="Symbol" pitchFamily="18" charset="2"/>
              </a:rPr>
              <a:t>2) 2CH</a:t>
            </a:r>
            <a:r>
              <a:rPr lang="en-US" altLang="ru-RU" sz="1400" baseline="-30000">
                <a:latin typeface="Times New Roman" pitchFamily="18" charset="0"/>
                <a:cs typeface="Times New Roman" pitchFamily="18" charset="0"/>
                <a:sym typeface="Symbol" pitchFamily="18" charset="2"/>
              </a:rPr>
              <a:t>3</a:t>
            </a:r>
            <a:r>
              <a:rPr lang="en-US" altLang="ru-RU" sz="1400">
                <a:latin typeface="Times New Roman" pitchFamily="18" charset="0"/>
                <a:cs typeface="Times New Roman" pitchFamily="18" charset="0"/>
                <a:sym typeface="Symbol" pitchFamily="18" charset="2"/>
              </a:rPr>
              <a:t>COOH + CaCO</a:t>
            </a:r>
            <a:r>
              <a:rPr lang="en-US" altLang="ru-RU" sz="1400" baseline="-30000">
                <a:latin typeface="Times New Roman" pitchFamily="18" charset="0"/>
                <a:cs typeface="Times New Roman" pitchFamily="18" charset="0"/>
                <a:sym typeface="Symbol" pitchFamily="18" charset="2"/>
              </a:rPr>
              <a:t>3</a:t>
            </a:r>
            <a:r>
              <a:rPr lang="en-US" altLang="ru-RU" sz="1400">
                <a:latin typeface="Times New Roman" pitchFamily="18" charset="0"/>
                <a:cs typeface="Times New Roman" pitchFamily="18" charset="0"/>
                <a:sym typeface="Symbol" pitchFamily="18" charset="2"/>
              </a:rPr>
              <a:t> → (CH</a:t>
            </a:r>
            <a:r>
              <a:rPr lang="en-US" altLang="ru-RU" sz="1400" baseline="-30000">
                <a:latin typeface="Times New Roman" pitchFamily="18" charset="0"/>
                <a:cs typeface="Times New Roman" pitchFamily="18" charset="0"/>
                <a:sym typeface="Symbol" pitchFamily="18" charset="2"/>
              </a:rPr>
              <a:t>3</a:t>
            </a:r>
            <a:r>
              <a:rPr lang="en-US" altLang="ru-RU" sz="1400">
                <a:latin typeface="Times New Roman" pitchFamily="18" charset="0"/>
                <a:cs typeface="Times New Roman" pitchFamily="18" charset="0"/>
                <a:sym typeface="Symbol" pitchFamily="18" charset="2"/>
              </a:rPr>
              <a:t>COO)</a:t>
            </a:r>
            <a:r>
              <a:rPr lang="en-US" altLang="ru-RU" sz="1400" baseline="-30000">
                <a:latin typeface="Times New Roman" pitchFamily="18" charset="0"/>
                <a:cs typeface="Times New Roman" pitchFamily="18" charset="0"/>
                <a:sym typeface="Symbol" pitchFamily="18" charset="2"/>
              </a:rPr>
              <a:t>2</a:t>
            </a:r>
            <a:r>
              <a:rPr lang="en-US" altLang="ru-RU" sz="1400">
                <a:latin typeface="Times New Roman" pitchFamily="18" charset="0"/>
                <a:cs typeface="Times New Roman" pitchFamily="18" charset="0"/>
                <a:sym typeface="Symbol" pitchFamily="18" charset="2"/>
              </a:rPr>
              <a:t>Ca + H</a:t>
            </a:r>
            <a:r>
              <a:rPr lang="en-US" altLang="ru-RU" sz="1400" baseline="-30000">
                <a:latin typeface="Times New Roman" pitchFamily="18" charset="0"/>
                <a:cs typeface="Times New Roman" pitchFamily="18" charset="0"/>
                <a:sym typeface="Symbol" pitchFamily="18" charset="2"/>
              </a:rPr>
              <a:t>2</a:t>
            </a:r>
            <a:r>
              <a:rPr lang="en-US" altLang="ru-RU" sz="1400">
                <a:latin typeface="Times New Roman" pitchFamily="18" charset="0"/>
                <a:cs typeface="Times New Roman" pitchFamily="18" charset="0"/>
                <a:sym typeface="Symbol" pitchFamily="18" charset="2"/>
              </a:rPr>
              <a:t>O + CO</a:t>
            </a:r>
            <a:r>
              <a:rPr lang="en-US" altLang="ru-RU" sz="1400" baseline="-30000">
                <a:latin typeface="Times New Roman" pitchFamily="18" charset="0"/>
                <a:cs typeface="Times New Roman" pitchFamily="18" charset="0"/>
                <a:sym typeface="Symbol" pitchFamily="18" charset="2"/>
              </a:rPr>
              <a:t>2</a:t>
            </a:r>
            <a:endParaRPr lang="ru-RU" altLang="ru-RU" sz="600">
              <a:latin typeface="Times New Roman" pitchFamily="18" charset="0"/>
              <a:sym typeface="Symbol" pitchFamily="18" charset="2"/>
            </a:endParaRPr>
          </a:p>
          <a:p>
            <a:pPr algn="just"/>
            <a:r>
              <a:rPr lang="ru-RU" altLang="ru-RU" sz="1400">
                <a:latin typeface="Times New Roman" pitchFamily="18" charset="0"/>
                <a:cs typeface="Times New Roman" pitchFamily="18" charset="0"/>
                <a:sym typeface="Symbol" pitchFamily="18" charset="2"/>
              </a:rPr>
              <a:t>(возможно использование </a:t>
            </a:r>
            <a:r>
              <a:rPr lang="en-US" altLang="ru-RU" sz="1400">
                <a:latin typeface="Times New Roman" pitchFamily="18" charset="0"/>
                <a:cs typeface="Times New Roman" pitchFamily="18" charset="0"/>
                <a:sym typeface="Symbol" pitchFamily="18" charset="2"/>
              </a:rPr>
              <a:t>Ca</a:t>
            </a:r>
            <a:r>
              <a:rPr lang="ru-RU" altLang="ru-RU" sz="1400">
                <a:latin typeface="Times New Roman" pitchFamily="18" charset="0"/>
                <a:cs typeface="Times New Roman" pitchFamily="18" charset="0"/>
                <a:sym typeface="Symbol" pitchFamily="18" charset="2"/>
              </a:rPr>
              <a:t>(</a:t>
            </a:r>
            <a:r>
              <a:rPr lang="en-US" altLang="ru-RU" sz="1400">
                <a:latin typeface="Times New Roman" pitchFamily="18" charset="0"/>
                <a:cs typeface="Times New Roman" pitchFamily="18" charset="0"/>
                <a:sym typeface="Symbol" pitchFamily="18" charset="2"/>
              </a:rPr>
              <a:t>OH</a:t>
            </a:r>
            <a:r>
              <a:rPr lang="ru-RU" altLang="ru-RU" sz="1400">
                <a:latin typeface="Times New Roman" pitchFamily="18" charset="0"/>
                <a:cs typeface="Times New Roman" pitchFamily="18" charset="0"/>
                <a:sym typeface="Symbol" pitchFamily="18" charset="2"/>
              </a:rPr>
              <a:t>)</a:t>
            </a:r>
            <a:r>
              <a:rPr lang="ru-RU" altLang="ru-RU" sz="1400" baseline="-30000">
                <a:latin typeface="Times New Roman" pitchFamily="18" charset="0"/>
                <a:cs typeface="Times New Roman" pitchFamily="18" charset="0"/>
                <a:sym typeface="Symbol" pitchFamily="18" charset="2"/>
              </a:rPr>
              <a:t>2</a:t>
            </a:r>
            <a:r>
              <a:rPr lang="ru-RU" altLang="ru-RU" sz="1400">
                <a:latin typeface="Times New Roman" pitchFamily="18" charset="0"/>
                <a:cs typeface="Times New Roman" pitchFamily="18" charset="0"/>
                <a:sym typeface="Symbol" pitchFamily="18" charset="2"/>
              </a:rPr>
              <a:t>, </a:t>
            </a:r>
            <a:r>
              <a:rPr lang="en-US" altLang="ru-RU" sz="1400">
                <a:latin typeface="Times New Roman" pitchFamily="18" charset="0"/>
                <a:cs typeface="Times New Roman" pitchFamily="18" charset="0"/>
                <a:sym typeface="Symbol" pitchFamily="18" charset="2"/>
              </a:rPr>
              <a:t>CaO</a:t>
            </a:r>
            <a:r>
              <a:rPr lang="ru-RU" altLang="ru-RU" sz="1400">
                <a:latin typeface="Times New Roman" pitchFamily="18" charset="0"/>
                <a:cs typeface="Times New Roman" pitchFamily="18" charset="0"/>
                <a:sym typeface="Symbol" pitchFamily="18" charset="2"/>
              </a:rPr>
              <a:t>)</a:t>
            </a:r>
          </a:p>
          <a:p>
            <a:pPr algn="just"/>
            <a:endParaRPr lang="ru-RU" altLang="ru-RU" sz="1600">
              <a:latin typeface="Times New Roman" pitchFamily="18" charset="0"/>
              <a:cs typeface="Times New Roman" pitchFamily="18" charset="0"/>
              <a:sym typeface="Symbol" pitchFamily="18" charset="2"/>
            </a:endParaRPr>
          </a:p>
          <a:p>
            <a:r>
              <a:rPr lang="en-US" altLang="ru-RU" sz="1600">
                <a:latin typeface="Times New Roman" pitchFamily="18" charset="0"/>
                <a:cs typeface="Times New Roman" pitchFamily="18" charset="0"/>
              </a:rPr>
              <a:t>3) Ca(CH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COO)</a:t>
            </a:r>
            <a:r>
              <a:rPr lang="en-US" altLang="ru-RU" sz="1600" baseline="-25000">
                <a:latin typeface="Times New Roman" pitchFamily="18" charset="0"/>
                <a:cs typeface="Times New Roman" pitchFamily="18" charset="0"/>
              </a:rPr>
              <a:t>2</a:t>
            </a:r>
            <a:r>
              <a:rPr lang="ru-RU" altLang="ru-RU" sz="1600" baseline="-25000">
                <a:latin typeface="Times New Roman" pitchFamily="18" charset="0"/>
                <a:cs typeface="Times New Roman" pitchFamily="18" charset="0"/>
              </a:rPr>
              <a:t>  </a:t>
            </a:r>
            <a:r>
              <a:rPr lang="en-US" altLang="ru-RU" sz="1600">
                <a:latin typeface="Times New Roman" pitchFamily="18" charset="0"/>
                <a:cs typeface="Times New Roman" pitchFamily="18" charset="0"/>
              </a:rPr>
              <a:t>  </a:t>
            </a:r>
            <a:r>
              <a:rPr lang="ru-RU" altLang="ru-RU" sz="1600">
                <a:latin typeface="Times New Roman" pitchFamily="18" charset="0"/>
                <a:cs typeface="Times New Roman" pitchFamily="18" charset="0"/>
              </a:rPr>
              <a:t>       </a:t>
            </a:r>
            <a:r>
              <a:rPr lang="en-US" altLang="ru-RU" sz="1600">
                <a:latin typeface="Times New Roman" pitchFamily="18" charset="0"/>
                <a:cs typeface="Times New Roman" pitchFamily="18" charset="0"/>
              </a:rPr>
              <a:t>CaCO</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 + (CH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a:t>
            </a:r>
            <a:r>
              <a:rPr lang="en-US" altLang="ru-RU" sz="1600" baseline="-25000">
                <a:latin typeface="Times New Roman" pitchFamily="18" charset="0"/>
                <a:cs typeface="Times New Roman" pitchFamily="18" charset="0"/>
              </a:rPr>
              <a:t>2</a:t>
            </a:r>
            <a:r>
              <a:rPr lang="en-US" altLang="ru-RU" sz="1600">
                <a:latin typeface="Times New Roman" pitchFamily="18" charset="0"/>
                <a:cs typeface="Times New Roman" pitchFamily="18" charset="0"/>
              </a:rPr>
              <a:t>CO</a:t>
            </a:r>
            <a:endParaRPr lang="ru-RU" altLang="ru-RU" sz="1600">
              <a:latin typeface="Times New Roman" pitchFamily="18" charset="0"/>
              <a:cs typeface="Times New Roman" pitchFamily="18" charset="0"/>
            </a:endParaRPr>
          </a:p>
          <a:p>
            <a:r>
              <a:rPr lang="en-US" altLang="ru-RU" sz="1600">
                <a:latin typeface="Times New Roman" pitchFamily="18" charset="0"/>
                <a:cs typeface="Times New Roman" pitchFamily="18" charset="0"/>
              </a:rPr>
              <a:t>4) (CH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a:t>
            </a:r>
            <a:r>
              <a:rPr lang="en-US" altLang="ru-RU" sz="1600" baseline="-25000">
                <a:latin typeface="Times New Roman" pitchFamily="18" charset="0"/>
                <a:cs typeface="Times New Roman" pitchFamily="18" charset="0"/>
              </a:rPr>
              <a:t>2</a:t>
            </a:r>
            <a:r>
              <a:rPr lang="en-US" altLang="ru-RU" sz="1600">
                <a:latin typeface="Times New Roman" pitchFamily="18" charset="0"/>
                <a:cs typeface="Times New Roman" pitchFamily="18" charset="0"/>
              </a:rPr>
              <a:t>CO + H</a:t>
            </a:r>
            <a:r>
              <a:rPr lang="en-US" altLang="ru-RU" sz="1600" baseline="-25000">
                <a:latin typeface="Times New Roman" pitchFamily="18" charset="0"/>
                <a:cs typeface="Times New Roman" pitchFamily="18" charset="0"/>
              </a:rPr>
              <a:t>2</a:t>
            </a:r>
            <a:r>
              <a:rPr lang="en-US" altLang="ru-RU" sz="1600">
                <a:latin typeface="Times New Roman" pitchFamily="18" charset="0"/>
                <a:cs typeface="Times New Roman" pitchFamily="18" charset="0"/>
              </a:rPr>
              <a:t>  </a:t>
            </a:r>
            <a:r>
              <a:rPr lang="ru-RU" altLang="ru-RU" sz="1600">
                <a:latin typeface="Times New Roman" pitchFamily="18" charset="0"/>
                <a:cs typeface="Times New Roman" pitchFamily="18" charset="0"/>
              </a:rPr>
              <a:t>             </a:t>
            </a:r>
            <a:r>
              <a:rPr lang="en-US" altLang="ru-RU" sz="1600">
                <a:latin typeface="Times New Roman" pitchFamily="18" charset="0"/>
                <a:cs typeface="Times New Roman" pitchFamily="18" charset="0"/>
              </a:rPr>
              <a:t>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–CH(OH)–CH</a:t>
            </a:r>
            <a:r>
              <a:rPr lang="en-US" altLang="ru-RU" sz="1600" baseline="-25000">
                <a:latin typeface="Times New Roman" pitchFamily="18" charset="0"/>
                <a:cs typeface="Times New Roman" pitchFamily="18" charset="0"/>
              </a:rPr>
              <a:t>3</a:t>
            </a:r>
            <a:endParaRPr lang="ru-RU" altLang="ru-RU" sz="1600">
              <a:latin typeface="Times New Roman" pitchFamily="18" charset="0"/>
              <a:cs typeface="Times New Roman" pitchFamily="18" charset="0"/>
            </a:endParaRPr>
          </a:p>
          <a:p>
            <a:r>
              <a:rPr lang="en-US" altLang="ru-RU" sz="1600">
                <a:latin typeface="Times New Roman" pitchFamily="18" charset="0"/>
                <a:cs typeface="Times New Roman" pitchFamily="18" charset="0"/>
              </a:rPr>
              <a:t>5) 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–CH(OH)–CH</a:t>
            </a:r>
            <a:r>
              <a:rPr lang="en-US" altLang="ru-RU" sz="1600" baseline="-25000">
                <a:latin typeface="Times New Roman" pitchFamily="18" charset="0"/>
                <a:cs typeface="Times New Roman" pitchFamily="18" charset="0"/>
              </a:rPr>
              <a:t>3</a:t>
            </a:r>
            <a:r>
              <a:rPr lang="ru-RU" altLang="ru-RU" sz="1600" baseline="-25000">
                <a:latin typeface="Times New Roman" pitchFamily="18" charset="0"/>
                <a:cs typeface="Times New Roman" pitchFamily="18" charset="0"/>
              </a:rPr>
              <a:t>                              </a:t>
            </a:r>
            <a:r>
              <a:rPr lang="en-US" altLang="ru-RU" sz="1600">
                <a:latin typeface="Times New Roman" pitchFamily="18" charset="0"/>
                <a:cs typeface="Times New Roman" pitchFamily="18" charset="0"/>
              </a:rPr>
              <a:t> CH</a:t>
            </a:r>
            <a:r>
              <a:rPr lang="en-US" altLang="ru-RU" sz="1600" baseline="-25000">
                <a:latin typeface="Times New Roman" pitchFamily="18" charset="0"/>
                <a:cs typeface="Times New Roman" pitchFamily="18" charset="0"/>
              </a:rPr>
              <a:t>3</a:t>
            </a:r>
            <a:r>
              <a:rPr lang="en-US" altLang="ru-RU" sz="1600">
                <a:latin typeface="Times New Roman" pitchFamily="18" charset="0"/>
                <a:cs typeface="Times New Roman" pitchFamily="18" charset="0"/>
              </a:rPr>
              <a:t>–CH=CH</a:t>
            </a:r>
            <a:r>
              <a:rPr lang="en-US" altLang="ru-RU" sz="1600" baseline="-25000">
                <a:latin typeface="Times New Roman" pitchFamily="18" charset="0"/>
                <a:cs typeface="Times New Roman" pitchFamily="18" charset="0"/>
              </a:rPr>
              <a:t>2</a:t>
            </a:r>
            <a:r>
              <a:rPr lang="en-US" altLang="ru-RU" sz="1600">
                <a:latin typeface="Times New Roman" pitchFamily="18" charset="0"/>
                <a:cs typeface="Times New Roman" pitchFamily="18" charset="0"/>
              </a:rPr>
              <a:t> + H</a:t>
            </a:r>
            <a:r>
              <a:rPr lang="en-US" altLang="ru-RU" sz="1600" baseline="-25000">
                <a:latin typeface="Times New Roman" pitchFamily="18" charset="0"/>
                <a:cs typeface="Times New Roman" pitchFamily="18" charset="0"/>
              </a:rPr>
              <a:t>2</a:t>
            </a:r>
            <a:r>
              <a:rPr lang="en-US" altLang="ru-RU" sz="1600">
                <a:latin typeface="Times New Roman" pitchFamily="18" charset="0"/>
                <a:cs typeface="Times New Roman" pitchFamily="18" charset="0"/>
              </a:rPr>
              <a:t>O</a:t>
            </a:r>
            <a:endParaRPr lang="ru-RU" altLang="ru-RU" sz="1600">
              <a:latin typeface="Times New Roman" pitchFamily="18"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p:txBody>
          <a:bodyPr/>
          <a:lstStyle/>
          <a:p>
            <a:r>
              <a:rPr lang="ru-RU" altLang="ru-RU" smtClean="0"/>
              <a:t>Задание 34</a:t>
            </a:r>
          </a:p>
        </p:txBody>
      </p:sp>
      <p:sp>
        <p:nvSpPr>
          <p:cNvPr id="25603" name="Прямоугольник 2"/>
          <p:cNvSpPr>
            <a:spLocks noChangeArrowheads="1"/>
          </p:cNvSpPr>
          <p:nvPr/>
        </p:nvSpPr>
        <p:spPr bwMode="auto">
          <a:xfrm>
            <a:off x="152400" y="1192213"/>
            <a:ext cx="8915400" cy="55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sz="1600"/>
              <a:t>Для проведения электролиза (на инертных электродах) взяли 360 г 15%-ного раствора хлорида меди(</a:t>
            </a:r>
            <a:r>
              <a:rPr lang="en-US" altLang="ru-RU" sz="1600"/>
              <a:t>II</a:t>
            </a:r>
            <a:r>
              <a:rPr lang="ru-RU" altLang="ru-RU" sz="1600"/>
              <a:t>). После того как на аноде выделилось 4,48 л (н.у.) газа, процесс остановили. Из полученного раствора отобрали порцию массой 66,6 г. Вычислите массу 10%-ного раствора гидроксида натрия, необходимого для полного осаждения ионов меди из отобранной порции раствора.</a:t>
            </a:r>
          </a:p>
          <a:p>
            <a:pPr algn="just"/>
            <a:r>
              <a:rPr lang="ru-RU" altLang="ru-RU" sz="1600"/>
              <a:t>В ответе запишите уравнения реакций, которые указаны в условии задачи, </a:t>
            </a:r>
            <a:br>
              <a:rPr lang="ru-RU" altLang="ru-RU" sz="1600"/>
            </a:br>
            <a:r>
              <a:rPr lang="ru-RU" altLang="ru-RU" sz="1600"/>
              <a:t>и приведите все необходимые вычисления (указывайте единицы измерения искомых физических величин).</a:t>
            </a:r>
          </a:p>
          <a:p>
            <a:r>
              <a:rPr lang="ru-RU" altLang="ru-RU"/>
              <a:t> </a:t>
            </a:r>
            <a:r>
              <a:rPr lang="ru-RU" altLang="ru-RU" sz="1600"/>
              <a:t>Вариант ответа:</a:t>
            </a:r>
          </a:p>
          <a:p>
            <a:r>
              <a:rPr lang="en-US" altLang="ru-RU" sz="1600"/>
              <a:t>CuCl</a:t>
            </a:r>
            <a:r>
              <a:rPr lang="ru-RU" altLang="ru-RU" sz="1600" baseline="-25000"/>
              <a:t>2 </a:t>
            </a:r>
            <a:r>
              <a:rPr lang="ru-RU" altLang="ru-RU" sz="1600"/>
              <a:t>= </a:t>
            </a:r>
            <a:r>
              <a:rPr lang="en-US" altLang="ru-RU" sz="1600"/>
              <a:t>Cu</a:t>
            </a:r>
            <a:r>
              <a:rPr lang="ru-RU" altLang="ru-RU" sz="1600"/>
              <a:t> + </a:t>
            </a:r>
            <a:r>
              <a:rPr lang="en-US" altLang="ru-RU" sz="1600"/>
              <a:t>Cl</a:t>
            </a:r>
            <a:r>
              <a:rPr lang="ru-RU" altLang="ru-RU" sz="1600" baseline="-25000"/>
              <a:t>2</a:t>
            </a:r>
            <a:r>
              <a:rPr lang="ru-RU" altLang="ru-RU" sz="1600"/>
              <a:t>↑ (электролиз)</a:t>
            </a:r>
          </a:p>
          <a:p>
            <a:r>
              <a:rPr lang="en-US" altLang="ru-RU" sz="1600"/>
              <a:t>2NaOH + CuCl</a:t>
            </a:r>
            <a:r>
              <a:rPr lang="en-US" altLang="ru-RU" sz="1600" baseline="-25000"/>
              <a:t>2 </a:t>
            </a:r>
            <a:r>
              <a:rPr lang="en-US" altLang="ru-RU" sz="1600"/>
              <a:t>= 2NaCl + Cu(OH)</a:t>
            </a:r>
            <a:r>
              <a:rPr lang="en-US" altLang="ru-RU" sz="1600" baseline="-25000"/>
              <a:t>2</a:t>
            </a:r>
            <a:r>
              <a:rPr lang="en-US" altLang="ru-RU" sz="1600"/>
              <a:t> </a:t>
            </a:r>
            <a:endParaRPr lang="ru-RU" altLang="ru-RU" sz="1600"/>
          </a:p>
          <a:p>
            <a:r>
              <a:rPr lang="en-US" altLang="ru-RU" sz="1600"/>
              <a:t>m(CuCl</a:t>
            </a:r>
            <a:r>
              <a:rPr lang="en-US" altLang="ru-RU" sz="1600" baseline="-25000"/>
              <a:t>2</a:t>
            </a:r>
            <a:r>
              <a:rPr lang="en-US" altLang="ru-RU" sz="1600"/>
              <a:t>) = 360 ∙ 0,15 = 54 </a:t>
            </a:r>
            <a:r>
              <a:rPr lang="ru-RU" altLang="ru-RU" sz="1600"/>
              <a:t>г; </a:t>
            </a:r>
            <a:r>
              <a:rPr lang="en-US" altLang="ru-RU" sz="1600"/>
              <a:t>n(CuCl</a:t>
            </a:r>
            <a:r>
              <a:rPr lang="en-US" altLang="ru-RU" sz="1600" baseline="-25000"/>
              <a:t>2</a:t>
            </a:r>
            <a:r>
              <a:rPr lang="en-US" altLang="ru-RU" sz="1600"/>
              <a:t>) = 54 / 135 = 0,4 </a:t>
            </a:r>
            <a:r>
              <a:rPr lang="ru-RU" altLang="ru-RU" sz="1600"/>
              <a:t>моль;</a:t>
            </a:r>
            <a:r>
              <a:rPr lang="en-US" altLang="ru-RU" sz="1600"/>
              <a:t> </a:t>
            </a:r>
            <a:r>
              <a:rPr lang="ru-RU" altLang="ru-RU" sz="1600"/>
              <a:t> </a:t>
            </a:r>
            <a:r>
              <a:rPr lang="en-US" altLang="ru-RU" sz="1600"/>
              <a:t>n(Cl</a:t>
            </a:r>
            <a:r>
              <a:rPr lang="en-US" altLang="ru-RU" sz="1600" baseline="-25000"/>
              <a:t>2</a:t>
            </a:r>
            <a:r>
              <a:rPr lang="en-US" altLang="ru-RU" sz="1600"/>
              <a:t>) = 4,48 / 22,4 = 0,2 </a:t>
            </a:r>
            <a:r>
              <a:rPr lang="ru-RU" altLang="ru-RU" sz="1600"/>
              <a:t>моль</a:t>
            </a:r>
            <a:r>
              <a:rPr lang="en-US" altLang="ru-RU" sz="1600"/>
              <a:t> </a:t>
            </a:r>
            <a:endParaRPr lang="ru-RU" altLang="ru-RU" sz="1600"/>
          </a:p>
          <a:p>
            <a:r>
              <a:rPr lang="en-US" altLang="ru-RU" sz="1600"/>
              <a:t>n(Cu) = n(Cl</a:t>
            </a:r>
            <a:r>
              <a:rPr lang="en-US" altLang="ru-RU" sz="1600" baseline="-25000"/>
              <a:t>2</a:t>
            </a:r>
            <a:r>
              <a:rPr lang="en-US" altLang="ru-RU" sz="1600"/>
              <a:t>) = 0,2 </a:t>
            </a:r>
            <a:r>
              <a:rPr lang="ru-RU" altLang="ru-RU" sz="1600"/>
              <a:t>моль;</a:t>
            </a:r>
            <a:r>
              <a:rPr lang="en-US" altLang="ru-RU" sz="1600"/>
              <a:t> n(CuCl</a:t>
            </a:r>
            <a:r>
              <a:rPr lang="en-US" altLang="ru-RU" sz="1600" baseline="-25000"/>
              <a:t>2</a:t>
            </a:r>
            <a:r>
              <a:rPr lang="en-US" altLang="ru-RU" sz="1600"/>
              <a:t> </a:t>
            </a:r>
            <a:r>
              <a:rPr lang="ru-RU" altLang="ru-RU" sz="1600"/>
              <a:t>прореаг</a:t>
            </a:r>
            <a:r>
              <a:rPr lang="en-US" altLang="ru-RU" sz="1600"/>
              <a:t>.) = n(Cl</a:t>
            </a:r>
            <a:r>
              <a:rPr lang="en-US" altLang="ru-RU" sz="1600" baseline="-25000"/>
              <a:t>2</a:t>
            </a:r>
            <a:r>
              <a:rPr lang="en-US" altLang="ru-RU" sz="1600"/>
              <a:t>) = 0,2 </a:t>
            </a:r>
            <a:r>
              <a:rPr lang="ru-RU" altLang="ru-RU" sz="1600"/>
              <a:t>моль</a:t>
            </a:r>
          </a:p>
          <a:p>
            <a:r>
              <a:rPr lang="en-US" altLang="ru-RU" sz="1600"/>
              <a:t>n</a:t>
            </a:r>
            <a:r>
              <a:rPr lang="ru-RU" altLang="ru-RU" sz="1600"/>
              <a:t>(</a:t>
            </a:r>
            <a:r>
              <a:rPr lang="en-US" altLang="ru-RU" sz="1600"/>
              <a:t>CuCl</a:t>
            </a:r>
            <a:r>
              <a:rPr lang="ru-RU" altLang="ru-RU" sz="1600" baseline="-25000"/>
              <a:t>2</a:t>
            </a:r>
            <a:r>
              <a:rPr lang="ru-RU" altLang="ru-RU" sz="1600"/>
              <a:t> ост.) = 0,4 – 0,2 = 0,2 моль</a:t>
            </a:r>
          </a:p>
          <a:p>
            <a:r>
              <a:rPr lang="ru-RU" altLang="ru-RU" sz="1600"/>
              <a:t>m(</a:t>
            </a:r>
            <a:r>
              <a:rPr lang="en-US" altLang="ru-RU" sz="1600"/>
              <a:t>Cu</a:t>
            </a:r>
            <a:r>
              <a:rPr lang="ru-RU" altLang="ru-RU" sz="1600"/>
              <a:t>) = 0,2 ∙ 64 = 12,8 г</a:t>
            </a:r>
          </a:p>
          <a:p>
            <a:r>
              <a:rPr lang="ru-RU" altLang="ru-RU" sz="1600"/>
              <a:t>m(</a:t>
            </a:r>
            <a:r>
              <a:rPr lang="en-US" altLang="ru-RU" sz="1600"/>
              <a:t>Cl</a:t>
            </a:r>
            <a:r>
              <a:rPr lang="ru-RU" altLang="ru-RU" sz="1600" baseline="-25000"/>
              <a:t>2</a:t>
            </a:r>
            <a:r>
              <a:rPr lang="ru-RU" altLang="ru-RU" sz="1600"/>
              <a:t>) = 0,2 ∙ 71 = 14,2 г</a:t>
            </a:r>
          </a:p>
          <a:p>
            <a:r>
              <a:rPr lang="ru-RU" altLang="ru-RU" sz="1600"/>
              <a:t>m(р-ра) = 360 – 12,8 – 14,2 = 333 г</a:t>
            </a:r>
          </a:p>
          <a:p>
            <a:r>
              <a:rPr lang="en-US" altLang="ru-RU" sz="1600"/>
              <a:t>n</a:t>
            </a:r>
            <a:r>
              <a:rPr lang="ru-RU" altLang="ru-RU" sz="1600"/>
              <a:t>(</a:t>
            </a:r>
            <a:r>
              <a:rPr lang="en-US" altLang="ru-RU" sz="1600"/>
              <a:t>CuCl</a:t>
            </a:r>
            <a:r>
              <a:rPr lang="ru-RU" altLang="ru-RU" sz="1600" baseline="-25000"/>
              <a:t>2</a:t>
            </a:r>
            <a:r>
              <a:rPr lang="ru-RU" altLang="ru-RU" sz="1600"/>
              <a:t> в отобранной порции) = 66,6 ∙ 0,2 / 333 = 0,04 моль</a:t>
            </a:r>
          </a:p>
          <a:p>
            <a:r>
              <a:rPr lang="en-US" altLang="ru-RU" sz="1600"/>
              <a:t>n</a:t>
            </a:r>
            <a:r>
              <a:rPr lang="ru-RU" altLang="ru-RU" sz="1600"/>
              <a:t>(</a:t>
            </a:r>
            <a:r>
              <a:rPr lang="en-US" altLang="ru-RU" sz="1600"/>
              <a:t>NaOH</a:t>
            </a:r>
            <a:r>
              <a:rPr lang="ru-RU" altLang="ru-RU" sz="1600"/>
              <a:t>) = 2</a:t>
            </a:r>
            <a:r>
              <a:rPr lang="en-US" altLang="ru-RU" sz="1600"/>
              <a:t>n</a:t>
            </a:r>
            <a:r>
              <a:rPr lang="ru-RU" altLang="ru-RU" sz="1600"/>
              <a:t>(</a:t>
            </a:r>
            <a:r>
              <a:rPr lang="en-US" altLang="ru-RU" sz="1600"/>
              <a:t>CuCl</a:t>
            </a:r>
            <a:r>
              <a:rPr lang="ru-RU" altLang="ru-RU" sz="1600" baseline="-25000"/>
              <a:t>2</a:t>
            </a:r>
            <a:r>
              <a:rPr lang="ru-RU" altLang="ru-RU" sz="1600"/>
              <a:t> в отобранной порции) = 0,08 моль</a:t>
            </a:r>
          </a:p>
          <a:p>
            <a:r>
              <a:rPr lang="en-US" altLang="ru-RU" sz="1600"/>
              <a:t>m</a:t>
            </a:r>
            <a:r>
              <a:rPr lang="ru-RU" altLang="ru-RU" sz="1600"/>
              <a:t>(</a:t>
            </a:r>
            <a:r>
              <a:rPr lang="en-US" altLang="ru-RU" sz="1600"/>
              <a:t>NaOH</a:t>
            </a:r>
            <a:r>
              <a:rPr lang="ru-RU" altLang="ru-RU" sz="1600"/>
              <a:t>) = 40 ∙ 0,08 = 3,2 г</a:t>
            </a:r>
          </a:p>
          <a:p>
            <a:r>
              <a:rPr lang="en-US" altLang="ru-RU" sz="1600"/>
              <a:t>m</a:t>
            </a:r>
            <a:r>
              <a:rPr lang="ru-RU" altLang="ru-RU" sz="1600"/>
              <a:t>(р-ра </a:t>
            </a:r>
            <a:r>
              <a:rPr lang="en-US" altLang="ru-RU" sz="1600"/>
              <a:t>NaOH</a:t>
            </a:r>
            <a:r>
              <a:rPr lang="ru-RU" altLang="ru-RU" sz="1600"/>
              <a:t>) = 3,2 / 0,1 = 32 г</a:t>
            </a:r>
          </a:p>
          <a:p>
            <a:r>
              <a:rPr lang="ru-RU" altLang="ru-RU" b="1"/>
              <a:t> </a:t>
            </a:r>
            <a:endParaRPr lang="ru-RU" alt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r>
              <a:rPr lang="ru-RU" altLang="ru-RU" smtClean="0"/>
              <a:t>Задание 35</a:t>
            </a:r>
          </a:p>
        </p:txBody>
      </p:sp>
      <p:sp>
        <p:nvSpPr>
          <p:cNvPr id="26627" name="Прямоугольник 2"/>
          <p:cNvSpPr>
            <a:spLocks noChangeArrowheads="1"/>
          </p:cNvSpPr>
          <p:nvPr/>
        </p:nvSpPr>
        <p:spPr bwMode="auto">
          <a:xfrm>
            <a:off x="312738" y="1219200"/>
            <a:ext cx="8839200" cy="406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a:p>
          <a:p>
            <a:pPr algn="just"/>
            <a:r>
              <a:rPr lang="ru-RU" altLang="ru-RU" sz="2000"/>
              <a:t>Органическое вещество содержит 12,79% азота, 43,84% углерода и 32,42% хлора по массе. Это вещество может быть получено при взаимодействии первичного амина с хлорэтаном.</a:t>
            </a:r>
          </a:p>
          <a:p>
            <a:pPr algn="just"/>
            <a:r>
              <a:rPr lang="ru-RU" altLang="ru-RU" sz="2000"/>
              <a:t>На основании данных условия задания:</a:t>
            </a:r>
          </a:p>
          <a:p>
            <a:pPr algn="just"/>
            <a:r>
              <a:rPr lang="ru-RU" altLang="ru-RU" sz="2000"/>
              <a:t>1) проведите необходимые вычисления (указывайте единицы измерения искомых физических величин) и установите молекулярную формулу  органического вещества;</a:t>
            </a:r>
          </a:p>
          <a:p>
            <a:pPr algn="just"/>
            <a:r>
              <a:rPr lang="ru-RU" altLang="ru-RU" sz="2000"/>
              <a:t>2) составьте возможную структурную формулу этого вещества, которая однозначно отражает порядок связи атомов в его молекуле;</a:t>
            </a:r>
          </a:p>
          <a:p>
            <a:pPr algn="just"/>
            <a:r>
              <a:rPr lang="ru-RU" altLang="ru-RU" sz="2000"/>
              <a:t>3) напишите уравнение реакции получения данного вещества взаимодействием первичного амина и хлорэтана (используйте структурную формулу органического вещества).</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533400" y="990600"/>
          <a:ext cx="8382000" cy="4884738"/>
        </p:xfrm>
        <a:graphic>
          <a:graphicData uri="http://schemas.openxmlformats.org/drawingml/2006/table">
            <a:tbl>
              <a:tblPr>
                <a:tableStyleId>{5C22544A-7EE6-4342-B048-85BDC9FD1C3A}</a:tableStyleId>
              </a:tblPr>
              <a:tblGrid>
                <a:gridCol w="8382000">
                  <a:extLst>
                    <a:ext uri="{9D8B030D-6E8A-4147-A177-3AD203B41FA5}">
                      <a16:colId xmlns:a16="http://schemas.microsoft.com/office/drawing/2014/main" xmlns="" val="20000"/>
                    </a:ext>
                  </a:extLst>
                </a:gridCol>
              </a:tblGrid>
              <a:tr h="508013">
                <a:tc>
                  <a:txBody>
                    <a:bodyPr/>
                    <a:lstStyle/>
                    <a:p>
                      <a:pPr algn="ctr">
                        <a:spcAft>
                          <a:spcPts val="0"/>
                        </a:spcAft>
                      </a:pPr>
                      <a:r>
                        <a:rPr lang="ru-RU" sz="1400" dirty="0">
                          <a:solidFill>
                            <a:srgbClr val="000000"/>
                          </a:solidFill>
                          <a:effectLst/>
                        </a:rPr>
                        <a:t>Содержание верного ответа и указания по оцениванию</a:t>
                      </a:r>
                    </a:p>
                    <a:p>
                      <a:pPr algn="ctr">
                        <a:spcAft>
                          <a:spcPts val="0"/>
                        </a:spcAft>
                      </a:pPr>
                      <a:r>
                        <a:rPr lang="ru-RU" sz="1200" dirty="0">
                          <a:solidFill>
                            <a:srgbClr val="000000"/>
                          </a:solidFill>
                          <a:effectLst/>
                        </a:rPr>
                        <a:t>(допускаются иные формулировки ответа, не искажающие его смысла)</a:t>
                      </a:r>
                      <a:endParaRPr lang="ru-RU" sz="1400" dirty="0">
                        <a:solidFill>
                          <a:srgbClr val="000000"/>
                        </a:solidFill>
                        <a:effectLst/>
                        <a:latin typeface="Times New Roman"/>
                        <a:ea typeface="Times New Roman"/>
                      </a:endParaRPr>
                    </a:p>
                  </a:txBody>
                  <a:tcPr marL="68580" marR="68580" marT="0" marB="0"/>
                </a:tc>
                <a:extLst>
                  <a:ext uri="{0D108BD9-81ED-4DB2-BD59-A6C34878D82A}">
                    <a16:rowId xmlns:a16="http://schemas.microsoft.com/office/drawing/2014/main" xmlns="" val="10000"/>
                  </a:ext>
                </a:extLst>
              </a:tr>
              <a:tr h="4376725">
                <a:tc>
                  <a:txBody>
                    <a:bodyPr/>
                    <a:lstStyle/>
                    <a:p>
                      <a:pPr algn="just">
                        <a:spcAft>
                          <a:spcPts val="0"/>
                        </a:spcAft>
                      </a:pPr>
                      <a:r>
                        <a:rPr lang="ru-RU" sz="1400" dirty="0">
                          <a:solidFill>
                            <a:srgbClr val="000000"/>
                          </a:solidFill>
                          <a:effectLst/>
                        </a:rPr>
                        <a:t>Вариант ответа:</a:t>
                      </a:r>
                    </a:p>
                    <a:p>
                      <a:pPr algn="just">
                        <a:spcAft>
                          <a:spcPts val="0"/>
                        </a:spcAft>
                      </a:pPr>
                      <a:r>
                        <a:rPr lang="ru-RU" sz="1400" dirty="0">
                          <a:solidFill>
                            <a:srgbClr val="000000"/>
                          </a:solidFill>
                          <a:effectLst/>
                        </a:rPr>
                        <a:t>Общая формула вещества – </a:t>
                      </a:r>
                      <a:r>
                        <a:rPr lang="en-US" sz="1400" dirty="0" err="1">
                          <a:solidFill>
                            <a:srgbClr val="000000"/>
                          </a:solidFill>
                          <a:effectLst/>
                        </a:rPr>
                        <a:t>C</a:t>
                      </a:r>
                      <a:r>
                        <a:rPr lang="en-US" sz="1400" baseline="-25000" dirty="0" err="1">
                          <a:solidFill>
                            <a:srgbClr val="000000"/>
                          </a:solidFill>
                          <a:effectLst/>
                        </a:rPr>
                        <a:t>x</a:t>
                      </a:r>
                      <a:r>
                        <a:rPr lang="en-US" sz="1400" dirty="0" err="1">
                          <a:solidFill>
                            <a:srgbClr val="000000"/>
                          </a:solidFill>
                          <a:effectLst/>
                        </a:rPr>
                        <a:t>H</a:t>
                      </a:r>
                      <a:r>
                        <a:rPr lang="en-US" sz="1400" baseline="-25000" dirty="0" err="1">
                          <a:solidFill>
                            <a:srgbClr val="000000"/>
                          </a:solidFill>
                          <a:effectLst/>
                        </a:rPr>
                        <a:t>y</a:t>
                      </a:r>
                      <a:r>
                        <a:rPr lang="en-US" sz="1400" dirty="0" err="1">
                          <a:solidFill>
                            <a:srgbClr val="000000"/>
                          </a:solidFill>
                          <a:effectLst/>
                        </a:rPr>
                        <a:t>Cl</a:t>
                      </a:r>
                      <a:r>
                        <a:rPr lang="en-US" sz="1400" baseline="-25000" dirty="0" err="1">
                          <a:solidFill>
                            <a:srgbClr val="000000"/>
                          </a:solidFill>
                          <a:effectLst/>
                        </a:rPr>
                        <a:t>z</a:t>
                      </a:r>
                      <a:r>
                        <a:rPr lang="en-US" sz="1400" dirty="0" err="1">
                          <a:solidFill>
                            <a:srgbClr val="000000"/>
                          </a:solidFill>
                          <a:effectLst/>
                        </a:rPr>
                        <a:t>N</a:t>
                      </a:r>
                      <a:r>
                        <a:rPr lang="en-US" sz="1400" baseline="-25000" dirty="0" err="1">
                          <a:solidFill>
                            <a:srgbClr val="000000"/>
                          </a:solidFill>
                          <a:effectLst/>
                        </a:rPr>
                        <a:t>m</a:t>
                      </a:r>
                      <a:endParaRPr lang="ru-RU" sz="1400" dirty="0">
                        <a:solidFill>
                          <a:srgbClr val="000000"/>
                        </a:solidFill>
                        <a:effectLst/>
                      </a:endParaRPr>
                    </a:p>
                    <a:p>
                      <a:pPr algn="just">
                        <a:spcAft>
                          <a:spcPts val="0"/>
                        </a:spcAft>
                      </a:pPr>
                      <a:r>
                        <a:rPr lang="ru-RU" sz="1400" dirty="0">
                          <a:solidFill>
                            <a:srgbClr val="000000"/>
                          </a:solidFill>
                          <a:effectLst/>
                        </a:rPr>
                        <a:t>1) Найдена массовая доля водорода, и составлено выражение для определения соотношения числа атомов углерода, водорода, кислорода и азота в составе вещества:</a:t>
                      </a:r>
                    </a:p>
                    <a:p>
                      <a:pPr algn="just">
                        <a:spcAft>
                          <a:spcPts val="0"/>
                        </a:spcAft>
                      </a:pPr>
                      <a:r>
                        <a:rPr lang="en-US" sz="1400" dirty="0">
                          <a:solidFill>
                            <a:srgbClr val="000000"/>
                          </a:solidFill>
                          <a:effectLst/>
                        </a:rPr>
                        <a:t>w</a:t>
                      </a:r>
                      <a:r>
                        <a:rPr lang="ru-RU" sz="1400" dirty="0">
                          <a:solidFill>
                            <a:srgbClr val="000000"/>
                          </a:solidFill>
                          <a:effectLst/>
                        </a:rPr>
                        <a:t>(Н) = 100 – 12,79 – 43,84 – 32,42  = 10,95%</a:t>
                      </a:r>
                    </a:p>
                    <a:p>
                      <a:pPr algn="just">
                        <a:spcAft>
                          <a:spcPts val="0"/>
                        </a:spcAft>
                      </a:pPr>
                      <a:r>
                        <a:rPr lang="en-US" sz="1400" dirty="0">
                          <a:solidFill>
                            <a:srgbClr val="000000"/>
                          </a:solidFill>
                          <a:effectLst/>
                        </a:rPr>
                        <a:t>x </a:t>
                      </a:r>
                      <a:r>
                        <a:rPr lang="ru-RU" sz="1400" dirty="0">
                          <a:solidFill>
                            <a:srgbClr val="000000"/>
                          </a:solidFill>
                          <a:effectLst/>
                        </a:rPr>
                        <a:t>: </a:t>
                      </a:r>
                      <a:r>
                        <a:rPr lang="en-US" sz="1400" dirty="0">
                          <a:solidFill>
                            <a:srgbClr val="000000"/>
                          </a:solidFill>
                          <a:effectLst/>
                        </a:rPr>
                        <a:t>y </a:t>
                      </a:r>
                      <a:r>
                        <a:rPr lang="ru-RU" sz="1400" dirty="0">
                          <a:solidFill>
                            <a:srgbClr val="000000"/>
                          </a:solidFill>
                          <a:effectLst/>
                        </a:rPr>
                        <a:t>: </a:t>
                      </a:r>
                      <a:r>
                        <a:rPr lang="en-US" sz="1400" dirty="0">
                          <a:solidFill>
                            <a:srgbClr val="000000"/>
                          </a:solidFill>
                          <a:effectLst/>
                        </a:rPr>
                        <a:t>z </a:t>
                      </a:r>
                      <a:r>
                        <a:rPr lang="ru-RU" sz="1400" dirty="0">
                          <a:solidFill>
                            <a:srgbClr val="000000"/>
                          </a:solidFill>
                          <a:effectLst/>
                        </a:rPr>
                        <a:t>: </a:t>
                      </a:r>
                      <a:r>
                        <a:rPr lang="en-US" sz="1400" dirty="0">
                          <a:solidFill>
                            <a:srgbClr val="000000"/>
                          </a:solidFill>
                          <a:effectLst/>
                        </a:rPr>
                        <a:t>m</a:t>
                      </a:r>
                      <a:r>
                        <a:rPr lang="ru-RU" sz="1400" dirty="0">
                          <a:solidFill>
                            <a:srgbClr val="000000"/>
                          </a:solidFill>
                          <a:effectLst/>
                        </a:rPr>
                        <a:t> = 43,84 / 12 : 10,95 / 1 : 32,42 / 35,5 : 12,79 / 14</a:t>
                      </a:r>
                    </a:p>
                    <a:p>
                      <a:pPr algn="just">
                        <a:spcAft>
                          <a:spcPts val="0"/>
                        </a:spcAft>
                      </a:pPr>
                      <a:r>
                        <a:rPr lang="ru-RU" sz="1400" dirty="0">
                          <a:solidFill>
                            <a:srgbClr val="000000"/>
                          </a:solidFill>
                          <a:effectLst/>
                        </a:rPr>
                        <a:t>Установлено соотношение числа атомов </a:t>
                      </a:r>
                      <a:r>
                        <a:rPr lang="en-US" sz="1400" dirty="0">
                          <a:solidFill>
                            <a:srgbClr val="000000"/>
                          </a:solidFill>
                          <a:effectLst/>
                        </a:rPr>
                        <a:t>C</a:t>
                      </a:r>
                      <a:r>
                        <a:rPr lang="ru-RU" sz="1400" dirty="0">
                          <a:solidFill>
                            <a:srgbClr val="000000"/>
                          </a:solidFill>
                          <a:effectLst/>
                        </a:rPr>
                        <a:t>, </a:t>
                      </a:r>
                      <a:r>
                        <a:rPr lang="en-US" sz="1400" dirty="0">
                          <a:solidFill>
                            <a:srgbClr val="000000"/>
                          </a:solidFill>
                          <a:effectLst/>
                        </a:rPr>
                        <a:t>H</a:t>
                      </a:r>
                      <a:r>
                        <a:rPr lang="ru-RU" sz="1400" dirty="0">
                          <a:solidFill>
                            <a:srgbClr val="000000"/>
                          </a:solidFill>
                          <a:effectLst/>
                        </a:rPr>
                        <a:t>, </a:t>
                      </a:r>
                      <a:r>
                        <a:rPr lang="en-US" sz="1400" dirty="0" err="1">
                          <a:solidFill>
                            <a:srgbClr val="000000"/>
                          </a:solidFill>
                          <a:effectLst/>
                        </a:rPr>
                        <a:t>Cl</a:t>
                      </a:r>
                      <a:r>
                        <a:rPr lang="ru-RU" sz="1400" dirty="0">
                          <a:solidFill>
                            <a:srgbClr val="000000"/>
                          </a:solidFill>
                          <a:effectLst/>
                        </a:rPr>
                        <a:t> и </a:t>
                      </a:r>
                      <a:r>
                        <a:rPr lang="en-US" sz="1400" dirty="0">
                          <a:solidFill>
                            <a:srgbClr val="000000"/>
                          </a:solidFill>
                          <a:effectLst/>
                        </a:rPr>
                        <a:t>N</a:t>
                      </a:r>
                      <a:r>
                        <a:rPr lang="ru-RU" sz="1400" dirty="0">
                          <a:solidFill>
                            <a:srgbClr val="000000"/>
                          </a:solidFill>
                          <a:effectLst/>
                        </a:rPr>
                        <a:t> в молекуле вещества:</a:t>
                      </a:r>
                    </a:p>
                    <a:p>
                      <a:pPr algn="just">
                        <a:spcAft>
                          <a:spcPts val="0"/>
                        </a:spcAft>
                      </a:pPr>
                      <a:r>
                        <a:rPr lang="en-US" sz="1400" dirty="0">
                          <a:solidFill>
                            <a:srgbClr val="000000"/>
                          </a:solidFill>
                          <a:effectLst/>
                        </a:rPr>
                        <a:t>x</a:t>
                      </a:r>
                      <a:r>
                        <a:rPr lang="ru-RU" sz="1400" dirty="0">
                          <a:solidFill>
                            <a:srgbClr val="000000"/>
                          </a:solidFill>
                          <a:effectLst/>
                        </a:rPr>
                        <a:t> : </a:t>
                      </a:r>
                      <a:r>
                        <a:rPr lang="en-US" sz="1400" dirty="0">
                          <a:solidFill>
                            <a:srgbClr val="000000"/>
                          </a:solidFill>
                          <a:effectLst/>
                        </a:rPr>
                        <a:t>y</a:t>
                      </a:r>
                      <a:r>
                        <a:rPr lang="ru-RU" sz="1400" dirty="0">
                          <a:solidFill>
                            <a:srgbClr val="000000"/>
                          </a:solidFill>
                          <a:effectLst/>
                        </a:rPr>
                        <a:t> : </a:t>
                      </a:r>
                      <a:r>
                        <a:rPr lang="en-US" sz="1400" dirty="0">
                          <a:solidFill>
                            <a:srgbClr val="000000"/>
                          </a:solidFill>
                          <a:effectLst/>
                        </a:rPr>
                        <a:t>z</a:t>
                      </a:r>
                      <a:r>
                        <a:rPr lang="ru-RU" sz="1400" dirty="0">
                          <a:solidFill>
                            <a:srgbClr val="000000"/>
                          </a:solidFill>
                          <a:effectLst/>
                        </a:rPr>
                        <a:t> : </a:t>
                      </a:r>
                      <a:r>
                        <a:rPr lang="en-US" sz="1400" dirty="0">
                          <a:solidFill>
                            <a:srgbClr val="000000"/>
                          </a:solidFill>
                          <a:effectLst/>
                        </a:rPr>
                        <a:t>m</a:t>
                      </a:r>
                      <a:r>
                        <a:rPr lang="ru-RU" sz="1400" dirty="0">
                          <a:solidFill>
                            <a:srgbClr val="000000"/>
                          </a:solidFill>
                          <a:effectLst/>
                        </a:rPr>
                        <a:t> = 4 : 12 : 1 : 1</a:t>
                      </a:r>
                    </a:p>
                    <a:p>
                      <a:pPr algn="just">
                        <a:spcAft>
                          <a:spcPts val="0"/>
                        </a:spcAft>
                      </a:pPr>
                      <a:r>
                        <a:rPr lang="ru-RU" sz="1400" dirty="0">
                          <a:solidFill>
                            <a:srgbClr val="000000"/>
                          </a:solidFill>
                          <a:effectLst/>
                        </a:rPr>
                        <a:t>Молекулярная формула вещества – </a:t>
                      </a:r>
                      <a:r>
                        <a:rPr lang="pt-BR" sz="1400" dirty="0">
                          <a:solidFill>
                            <a:srgbClr val="000000"/>
                          </a:solidFill>
                          <a:effectLst/>
                        </a:rPr>
                        <a:t>C</a:t>
                      </a:r>
                      <a:r>
                        <a:rPr lang="ru-RU" sz="1400" baseline="-25000" dirty="0">
                          <a:solidFill>
                            <a:srgbClr val="000000"/>
                          </a:solidFill>
                          <a:effectLst/>
                        </a:rPr>
                        <a:t>4</a:t>
                      </a:r>
                      <a:r>
                        <a:rPr lang="pt-BR" sz="1400" dirty="0">
                          <a:solidFill>
                            <a:srgbClr val="000000"/>
                          </a:solidFill>
                          <a:effectLst/>
                        </a:rPr>
                        <a:t>H</a:t>
                      </a:r>
                      <a:r>
                        <a:rPr lang="ru-RU" sz="1400" baseline="-25000" dirty="0">
                          <a:solidFill>
                            <a:srgbClr val="000000"/>
                          </a:solidFill>
                          <a:effectLst/>
                        </a:rPr>
                        <a:t>12</a:t>
                      </a:r>
                      <a:r>
                        <a:rPr lang="pt-BR" sz="1400" dirty="0">
                          <a:solidFill>
                            <a:srgbClr val="000000"/>
                          </a:solidFill>
                          <a:effectLst/>
                        </a:rPr>
                        <a:t>ClN</a:t>
                      </a:r>
                      <a:endParaRPr lang="ru-RU" sz="1400" dirty="0">
                        <a:solidFill>
                          <a:srgbClr val="000000"/>
                        </a:solidFill>
                        <a:effectLst/>
                      </a:endParaRPr>
                    </a:p>
                    <a:p>
                      <a:pPr algn="just">
                        <a:spcAft>
                          <a:spcPts val="0"/>
                        </a:spcAft>
                      </a:pPr>
                      <a:r>
                        <a:rPr lang="ru-RU" sz="800" dirty="0">
                          <a:solidFill>
                            <a:srgbClr val="000000"/>
                          </a:solidFill>
                          <a:effectLst/>
                        </a:rPr>
                        <a:t> </a:t>
                      </a:r>
                      <a:endParaRPr lang="ru-RU" sz="1400" dirty="0">
                        <a:solidFill>
                          <a:srgbClr val="000000"/>
                        </a:solidFill>
                        <a:effectLst/>
                      </a:endParaRPr>
                    </a:p>
                    <a:p>
                      <a:pPr algn="just">
                        <a:spcAft>
                          <a:spcPts val="0"/>
                        </a:spcAft>
                      </a:pPr>
                      <a:r>
                        <a:rPr lang="ru-RU" sz="1400" dirty="0">
                          <a:solidFill>
                            <a:srgbClr val="000000"/>
                          </a:solidFill>
                          <a:effectLst/>
                        </a:rPr>
                        <a:t>2) Составлена структурная формула вещества:</a:t>
                      </a:r>
                    </a:p>
                    <a:p>
                      <a:pPr algn="just">
                        <a:spcAft>
                          <a:spcPts val="0"/>
                        </a:spcAft>
                      </a:pPr>
                      <a:r>
                        <a:rPr lang="ru-RU" sz="400" dirty="0">
                          <a:solidFill>
                            <a:srgbClr val="000000"/>
                          </a:solidFill>
                          <a:effectLst/>
                        </a:rPr>
                        <a:t> </a:t>
                      </a:r>
                      <a:endParaRPr lang="ru-RU" sz="400" dirty="0" smtClean="0">
                        <a:solidFill>
                          <a:srgbClr val="000000"/>
                        </a:solidFill>
                        <a:effectLst/>
                      </a:endParaRPr>
                    </a:p>
                    <a:p>
                      <a:pPr algn="just">
                        <a:spcAft>
                          <a:spcPts val="0"/>
                        </a:spcAft>
                      </a:pPr>
                      <a:endParaRPr lang="ru-RU" sz="400" dirty="0" smtClean="0">
                        <a:solidFill>
                          <a:srgbClr val="000000"/>
                        </a:solidFill>
                        <a:effectLst/>
                      </a:endParaRPr>
                    </a:p>
                    <a:p>
                      <a:pPr algn="just">
                        <a:spcAft>
                          <a:spcPts val="0"/>
                        </a:spcAft>
                      </a:pPr>
                      <a:r>
                        <a:rPr lang="ru-RU" sz="1400" dirty="0" smtClean="0">
                          <a:solidFill>
                            <a:srgbClr val="000000"/>
                          </a:solidFill>
                          <a:effectLst/>
                        </a:rPr>
                        <a:t>3</a:t>
                      </a:r>
                      <a:r>
                        <a:rPr lang="ru-RU" sz="1400" dirty="0">
                          <a:solidFill>
                            <a:srgbClr val="000000"/>
                          </a:solidFill>
                          <a:effectLst/>
                        </a:rPr>
                        <a:t>) Составлено уравнение реакции получения вещества взаимодействием первичного амина и </a:t>
                      </a:r>
                      <a:r>
                        <a:rPr lang="ru-RU" sz="1400" dirty="0" err="1">
                          <a:solidFill>
                            <a:srgbClr val="000000"/>
                          </a:solidFill>
                          <a:effectLst/>
                        </a:rPr>
                        <a:t>хлорэтана</a:t>
                      </a:r>
                      <a:r>
                        <a:rPr lang="ru-RU" sz="1400" dirty="0">
                          <a:solidFill>
                            <a:srgbClr val="000000"/>
                          </a:solidFill>
                          <a:effectLst/>
                        </a:rPr>
                        <a:t>:</a:t>
                      </a:r>
                    </a:p>
                    <a:p>
                      <a:pPr algn="just">
                        <a:spcAft>
                          <a:spcPts val="0"/>
                        </a:spcAft>
                      </a:pPr>
                      <a:r>
                        <a:rPr lang="ru-RU" sz="400" dirty="0">
                          <a:solidFill>
                            <a:srgbClr val="000000"/>
                          </a:solidFill>
                          <a:effectLst/>
                        </a:rPr>
                        <a:t> </a:t>
                      </a:r>
                      <a:endParaRPr lang="ru-RU" sz="1400" dirty="0">
                        <a:solidFill>
                          <a:srgbClr val="000000"/>
                        </a:solidFill>
                        <a:effectLst/>
                      </a:endParaRPr>
                    </a:p>
                    <a:p>
                      <a:pPr algn="just">
                        <a:spcAft>
                          <a:spcPts val="0"/>
                        </a:spcAft>
                      </a:pPr>
                      <a:r>
                        <a:rPr lang="en-US" sz="400" dirty="0">
                          <a:solidFill>
                            <a:srgbClr val="000000"/>
                          </a:solidFill>
                          <a:effectLst/>
                        </a:rPr>
                        <a:t> </a:t>
                      </a:r>
                      <a:endParaRPr lang="ru-RU" sz="1400" dirty="0">
                        <a:solidFill>
                          <a:srgbClr val="000000"/>
                        </a:solidFill>
                        <a:effectLst/>
                        <a:latin typeface="Times New Roman"/>
                        <a:ea typeface="Times New Roman"/>
                      </a:endParaRPr>
                    </a:p>
                  </a:txBody>
                  <a:tcPr marL="67945" marR="67945" marT="0" marB="0"/>
                </a:tc>
                <a:extLst>
                  <a:ext uri="{0D108BD9-81ED-4DB2-BD59-A6C34878D82A}">
                    <a16:rowId xmlns:a16="http://schemas.microsoft.com/office/drawing/2014/main" xmlns="" val="10001"/>
                  </a:ext>
                </a:extLst>
              </a:tr>
            </a:tbl>
          </a:graphicData>
        </a:graphic>
      </p:graphicFrame>
      <p:graphicFrame>
        <p:nvGraphicFramePr>
          <p:cNvPr id="27658" name="Объект 3"/>
          <p:cNvGraphicFramePr>
            <a:graphicFrameLocks noChangeAspect="1"/>
          </p:cNvGraphicFramePr>
          <p:nvPr/>
        </p:nvGraphicFramePr>
        <p:xfrm>
          <a:off x="4800600" y="3505200"/>
          <a:ext cx="2057400" cy="333375"/>
        </p:xfrm>
        <a:graphic>
          <a:graphicData uri="http://schemas.openxmlformats.org/presentationml/2006/ole">
            <mc:AlternateContent xmlns:mc="http://schemas.openxmlformats.org/markup-compatibility/2006">
              <mc:Choice xmlns:v="urn:schemas-microsoft-com:vml" Requires="v">
                <p:oleObj spid="_x0000_s27660" r:id="rId3" imgW="1969008" imgH="329184" progId="ACD.ChemSketch.20">
                  <p:embed/>
                </p:oleObj>
              </mc:Choice>
              <mc:Fallback>
                <p:oleObj r:id="rId3" imgW="1969008" imgH="329184" progId="ACD.ChemSketch.20">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505200"/>
                        <a:ext cx="20574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659" name="Объект 4"/>
          <p:cNvGraphicFramePr>
            <a:graphicFrameLocks noChangeAspect="1"/>
          </p:cNvGraphicFramePr>
          <p:nvPr/>
        </p:nvGraphicFramePr>
        <p:xfrm>
          <a:off x="1600200" y="4114800"/>
          <a:ext cx="4333875" cy="314325"/>
        </p:xfrm>
        <a:graphic>
          <a:graphicData uri="http://schemas.openxmlformats.org/presentationml/2006/ole">
            <mc:AlternateContent xmlns:mc="http://schemas.openxmlformats.org/markup-compatibility/2006">
              <mc:Choice xmlns:v="urn:schemas-microsoft-com:vml" Requires="v">
                <p:oleObj spid="_x0000_s27661" r:id="rId5" imgW="4462272" imgH="326136" progId="ACD.ChemSketch.20">
                  <p:embed/>
                </p:oleObj>
              </mc:Choice>
              <mc:Fallback>
                <p:oleObj r:id="rId5" imgW="4462272" imgH="326136" progId="ACD.ChemSketch.20">
                  <p:embed/>
                  <p:pic>
                    <p:nvPicPr>
                      <p:cNvPr id="0" name="Объект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114800"/>
                        <a:ext cx="43338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228600" y="304800"/>
            <a:ext cx="86868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ru-RU" altLang="ru-RU" sz="2400"/>
              <a:t>Гидрокарбонат  натрия  смешали  с  раствором  гидроксида  натрия.  К полученному раствору добавили раствор бромида хрома (III), в результате чего  выпал  осадок  и  образовался  газ.  Осадок  отделили,  поместили  его  в  раствор,  содержащий  пероксид  водорода  и  гидроксид  калия,  и  нагрели. Полученную  в  результате  соль  поместили  в  раствор  серной  кислоты  и наблюдали  изменение  окраски  раствора.  Напишите  уравнения  четырёх описанных реакций. </a:t>
            </a:r>
          </a:p>
          <a:p>
            <a:pPr algn="ctr" eaLnBrk="1" hangingPunct="1"/>
            <a:r>
              <a:rPr lang="ru-RU" altLang="ru-RU" sz="2400"/>
              <a:t>Элементы ответа: </a:t>
            </a:r>
          </a:p>
          <a:p>
            <a:pPr algn="ctr" eaLnBrk="1" hangingPunct="1"/>
            <a:r>
              <a:rPr lang="ru-RU" altLang="ru-RU" sz="2400"/>
              <a:t>Написаны четыре уравнения описанных реакций: </a:t>
            </a:r>
          </a:p>
          <a:p>
            <a:pPr eaLnBrk="1" hangingPunct="1"/>
            <a:r>
              <a:rPr lang="ru-RU" altLang="ru-RU" sz="2400"/>
              <a:t>1) NaHСO</a:t>
            </a:r>
            <a:r>
              <a:rPr lang="ru-RU" altLang="ru-RU" sz="2400" baseline="-25000"/>
              <a:t>3</a:t>
            </a:r>
            <a:r>
              <a:rPr lang="ru-RU" altLang="ru-RU" sz="2400"/>
              <a:t> + NaOH = Na</a:t>
            </a:r>
            <a:r>
              <a:rPr lang="ru-RU" altLang="ru-RU" sz="2400" baseline="-25000"/>
              <a:t>2</a:t>
            </a:r>
            <a:r>
              <a:rPr lang="ru-RU" altLang="ru-RU" sz="2400"/>
              <a:t>СO</a:t>
            </a:r>
            <a:r>
              <a:rPr lang="ru-RU" altLang="ru-RU" sz="2400" baseline="-25000"/>
              <a:t>3</a:t>
            </a:r>
            <a:r>
              <a:rPr lang="ru-RU" altLang="ru-RU" sz="2400"/>
              <a:t> + H</a:t>
            </a:r>
            <a:r>
              <a:rPr lang="ru-RU" altLang="ru-RU" sz="2400" baseline="-25000"/>
              <a:t>2</a:t>
            </a:r>
            <a:r>
              <a:rPr lang="ru-RU" altLang="ru-RU" sz="2400"/>
              <a:t>O </a:t>
            </a:r>
          </a:p>
          <a:p>
            <a:pPr eaLnBrk="1" hangingPunct="1"/>
            <a:r>
              <a:rPr lang="ru-RU" altLang="ru-RU" sz="2400"/>
              <a:t>2) 3Na</a:t>
            </a:r>
            <a:r>
              <a:rPr lang="ru-RU" altLang="ru-RU" sz="2400" baseline="-25000"/>
              <a:t>2</a:t>
            </a:r>
            <a:r>
              <a:rPr lang="ru-RU" altLang="ru-RU" sz="2400"/>
              <a:t>СO</a:t>
            </a:r>
            <a:r>
              <a:rPr lang="ru-RU" altLang="ru-RU" sz="2400" baseline="-25000"/>
              <a:t>3</a:t>
            </a:r>
            <a:r>
              <a:rPr lang="ru-RU" altLang="ru-RU" sz="2400"/>
              <a:t>  + 2CrBr</a:t>
            </a:r>
            <a:r>
              <a:rPr lang="ru-RU" altLang="ru-RU" sz="2400" baseline="-25000"/>
              <a:t>3</a:t>
            </a:r>
            <a:r>
              <a:rPr lang="ru-RU" altLang="ru-RU" sz="2400"/>
              <a:t> + 3H</a:t>
            </a:r>
            <a:r>
              <a:rPr lang="ru-RU" altLang="ru-RU" sz="2400" baseline="-25000"/>
              <a:t>2</a:t>
            </a:r>
            <a:r>
              <a:rPr lang="ru-RU" altLang="ru-RU" sz="2400"/>
              <a:t>O = 2Cr(OH)</a:t>
            </a:r>
            <a:r>
              <a:rPr lang="ru-RU" altLang="ru-RU" sz="2400" baseline="-25000"/>
              <a:t>3</a:t>
            </a:r>
            <a:r>
              <a:rPr lang="ru-RU" altLang="ru-RU" sz="2400"/>
              <a:t>↓ + 6NaBr + 3СO</a:t>
            </a:r>
            <a:r>
              <a:rPr lang="ru-RU" altLang="ru-RU" sz="2400" baseline="-25000"/>
              <a:t>2</a:t>
            </a:r>
            <a:r>
              <a:rPr lang="ru-RU" altLang="ru-RU" sz="2400"/>
              <a:t>↑ </a:t>
            </a:r>
          </a:p>
          <a:p>
            <a:pPr eaLnBrk="1" hangingPunct="1"/>
            <a:r>
              <a:rPr lang="ru-RU" altLang="ru-RU" sz="2400"/>
              <a:t>3) 2Сr(OH)</a:t>
            </a:r>
            <a:r>
              <a:rPr lang="ru-RU" altLang="ru-RU" sz="2400" baseline="-25000"/>
              <a:t>3</a:t>
            </a:r>
            <a:r>
              <a:rPr lang="ru-RU" altLang="ru-RU" sz="2400"/>
              <a:t> + 3H</a:t>
            </a:r>
            <a:r>
              <a:rPr lang="ru-RU" altLang="ru-RU" sz="2400" baseline="-25000"/>
              <a:t>2</a:t>
            </a:r>
            <a:r>
              <a:rPr lang="ru-RU" altLang="ru-RU" sz="2400"/>
              <a:t>O</a:t>
            </a:r>
            <a:r>
              <a:rPr lang="ru-RU" altLang="ru-RU" sz="2400" baseline="-25000"/>
              <a:t>2</a:t>
            </a:r>
            <a:r>
              <a:rPr lang="ru-RU" altLang="ru-RU" sz="2400"/>
              <a:t> + 4KOH = 2K</a:t>
            </a:r>
            <a:r>
              <a:rPr lang="ru-RU" altLang="ru-RU" sz="2400" baseline="-25000"/>
              <a:t>2</a:t>
            </a:r>
            <a:r>
              <a:rPr lang="ru-RU" altLang="ru-RU" sz="2400"/>
              <a:t>CrO</a:t>
            </a:r>
            <a:r>
              <a:rPr lang="ru-RU" altLang="ru-RU" sz="2400" baseline="-25000"/>
              <a:t>4</a:t>
            </a:r>
            <a:r>
              <a:rPr lang="ru-RU" altLang="ru-RU" sz="2400"/>
              <a:t> + 8H</a:t>
            </a:r>
            <a:r>
              <a:rPr lang="ru-RU" altLang="ru-RU" sz="2400" baseline="-25000"/>
              <a:t>2</a:t>
            </a:r>
            <a:r>
              <a:rPr lang="ru-RU" altLang="ru-RU" sz="2400"/>
              <a:t>O </a:t>
            </a:r>
          </a:p>
          <a:p>
            <a:pPr eaLnBrk="1" hangingPunct="1"/>
            <a:r>
              <a:rPr lang="ru-RU" altLang="ru-RU" sz="2400"/>
              <a:t>4) 2K</a:t>
            </a:r>
            <a:r>
              <a:rPr lang="ru-RU" altLang="ru-RU" sz="2400" baseline="-25000"/>
              <a:t>2</a:t>
            </a:r>
            <a:r>
              <a:rPr lang="ru-RU" altLang="ru-RU" sz="2400"/>
              <a:t>CrO</a:t>
            </a:r>
            <a:r>
              <a:rPr lang="ru-RU" altLang="ru-RU" sz="2400" baseline="-25000"/>
              <a:t>4</a:t>
            </a:r>
            <a:r>
              <a:rPr lang="ru-RU" altLang="ru-RU" sz="2400"/>
              <a:t> + H</a:t>
            </a:r>
            <a:r>
              <a:rPr lang="ru-RU" altLang="ru-RU" sz="2400" baseline="-25000"/>
              <a:t>2</a:t>
            </a:r>
            <a:r>
              <a:rPr lang="ru-RU" altLang="ru-RU" sz="2400"/>
              <a:t>SO</a:t>
            </a:r>
            <a:r>
              <a:rPr lang="ru-RU" altLang="ru-RU" sz="2400" baseline="-25000"/>
              <a:t>4</a:t>
            </a:r>
            <a:r>
              <a:rPr lang="ru-RU" altLang="ru-RU" sz="2400"/>
              <a:t> = K</a:t>
            </a:r>
            <a:r>
              <a:rPr lang="ru-RU" altLang="ru-RU" sz="2400" baseline="-25000"/>
              <a:t>2</a:t>
            </a:r>
            <a:r>
              <a:rPr lang="ru-RU" altLang="ru-RU" sz="2400"/>
              <a:t>Cr</a:t>
            </a:r>
            <a:r>
              <a:rPr lang="ru-RU" altLang="ru-RU" sz="2400" baseline="-25000"/>
              <a:t>2</a:t>
            </a:r>
            <a:r>
              <a:rPr lang="ru-RU" altLang="ru-RU" sz="2400"/>
              <a:t>O</a:t>
            </a:r>
            <a:r>
              <a:rPr lang="ru-RU" altLang="ru-RU" sz="2400" baseline="-25000"/>
              <a:t>7</a:t>
            </a:r>
            <a:r>
              <a:rPr lang="ru-RU" altLang="ru-RU" sz="2400"/>
              <a:t> + K</a:t>
            </a:r>
            <a:r>
              <a:rPr lang="ru-RU" altLang="ru-RU" sz="2400" baseline="-25000"/>
              <a:t>2</a:t>
            </a:r>
            <a:r>
              <a:rPr lang="ru-RU" altLang="ru-RU" sz="2400"/>
              <a:t>SO</a:t>
            </a:r>
            <a:r>
              <a:rPr lang="ru-RU" altLang="ru-RU" sz="2400" baseline="-25000"/>
              <a:t>4</a:t>
            </a:r>
            <a:r>
              <a:rPr lang="ru-RU" altLang="ru-RU" sz="2400"/>
              <a:t> + H</a:t>
            </a:r>
            <a:r>
              <a:rPr lang="ru-RU" altLang="ru-RU" sz="2400" baseline="-25000"/>
              <a:t>2</a:t>
            </a:r>
            <a:r>
              <a:rPr lang="ru-RU" altLang="ru-RU" sz="2400"/>
              <a:t>O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277813"/>
            <a:ext cx="8229600" cy="712787"/>
          </a:xfrm>
        </p:spPr>
        <p:txBody>
          <a:bodyPr/>
          <a:lstStyle/>
          <a:p>
            <a:r>
              <a:rPr lang="ru-RU" altLang="ru-RU" sz="4000" smtClean="0"/>
              <a:t>Задание 34</a:t>
            </a:r>
          </a:p>
        </p:txBody>
      </p:sp>
      <p:sp>
        <p:nvSpPr>
          <p:cNvPr id="29699" name="Rectangle 3"/>
          <p:cNvSpPr>
            <a:spLocks noGrp="1" noChangeArrowheads="1"/>
          </p:cNvSpPr>
          <p:nvPr>
            <p:ph idx="1"/>
          </p:nvPr>
        </p:nvSpPr>
        <p:spPr bwMode="auto">
          <a:xfrm>
            <a:off x="0" y="1066800"/>
            <a:ext cx="9144000" cy="5059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itchFamily="2" charset="2"/>
              <a:buNone/>
            </a:pPr>
            <a:r>
              <a:rPr lang="ru-RU" altLang="ru-RU" sz="2800" smtClean="0"/>
              <a:t>При нагревании образца нитрата меди(II) часть вещества разложилась. При этом  выделилось 2,8 л (в  пересчёте  на  н.у.)  смеси  газов.  Масса  твёрдого остатка составила 32,2 г. К этому остатку последовательно добавили 50 мл воды  и 160 г 10%-ного раствора  гидроксида  натрия.  Определите  массовую долю гидроксида натрия в образовавшемся растворе. </a:t>
            </a:r>
          </a:p>
          <a:p>
            <a:pPr>
              <a:buFont typeface="Wingdings" pitchFamily="2" charset="2"/>
              <a:buNone/>
            </a:pPr>
            <a:r>
              <a:rPr lang="ru-RU" altLang="ru-RU" sz="2800" smtClean="0"/>
              <a:t>В  ответе  запишите  уравнения  реакций,  которые  указаны  в  условии  задачи,  и приведите все необходимые вычисления. </a:t>
            </a:r>
          </a:p>
          <a:p>
            <a:endParaRPr lang="ru-RU" altLang="ru-RU"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762000" y="0"/>
            <a:ext cx="8382000" cy="644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ru-RU" altLang="ru-RU" sz="1600"/>
              <a:t>1) Записаны уравнения реакций: </a:t>
            </a:r>
          </a:p>
          <a:p>
            <a:pPr eaLnBrk="1" hangingPunct="1"/>
            <a:r>
              <a:rPr lang="ru-RU" altLang="ru-RU" sz="1600"/>
              <a:t>2Cu(NO</a:t>
            </a:r>
            <a:r>
              <a:rPr lang="ru-RU" altLang="ru-RU" sz="1600" baseline="-25000"/>
              <a:t>3</a:t>
            </a:r>
            <a:r>
              <a:rPr lang="ru-RU" altLang="ru-RU" sz="1600"/>
              <a:t>)</a:t>
            </a:r>
            <a:r>
              <a:rPr lang="ru-RU" altLang="ru-RU" sz="1600" baseline="-25000"/>
              <a:t>2</a:t>
            </a:r>
            <a:r>
              <a:rPr lang="ru-RU" altLang="ru-RU" sz="1600"/>
              <a:t> = 2CuO + 4NO</a:t>
            </a:r>
            <a:r>
              <a:rPr lang="ru-RU" altLang="ru-RU" sz="1600" baseline="-25000"/>
              <a:t>2</a:t>
            </a:r>
            <a:r>
              <a:rPr lang="ru-RU" altLang="ru-RU" sz="1600"/>
              <a:t> + O</a:t>
            </a:r>
            <a:r>
              <a:rPr lang="ru-RU" altLang="ru-RU" sz="1600" baseline="-25000"/>
              <a:t>2</a:t>
            </a:r>
            <a:r>
              <a:rPr lang="ru-RU" altLang="ru-RU" sz="1600"/>
              <a:t>  </a:t>
            </a:r>
          </a:p>
          <a:p>
            <a:pPr eaLnBrk="1" hangingPunct="1"/>
            <a:r>
              <a:rPr lang="ru-RU" altLang="ru-RU" sz="1600"/>
              <a:t>Cu(NO</a:t>
            </a:r>
            <a:r>
              <a:rPr lang="ru-RU" altLang="ru-RU" sz="1600" baseline="-25000"/>
              <a:t>3</a:t>
            </a:r>
            <a:r>
              <a:rPr lang="ru-RU" altLang="ru-RU" sz="1600"/>
              <a:t>)</a:t>
            </a:r>
            <a:r>
              <a:rPr lang="ru-RU" altLang="ru-RU" sz="1600" baseline="-25000"/>
              <a:t>2</a:t>
            </a:r>
            <a:r>
              <a:rPr lang="ru-RU" altLang="ru-RU" sz="1600"/>
              <a:t> + 2NaOH = Cu(OH)</a:t>
            </a:r>
            <a:r>
              <a:rPr lang="ru-RU" altLang="ru-RU" sz="1600" baseline="-25000"/>
              <a:t>2</a:t>
            </a:r>
            <a:r>
              <a:rPr lang="ru-RU" altLang="ru-RU" sz="1600"/>
              <a:t> + 2NaNO</a:t>
            </a:r>
            <a:r>
              <a:rPr lang="ru-RU" altLang="ru-RU" sz="1600" baseline="-25000"/>
              <a:t>3</a:t>
            </a:r>
            <a:r>
              <a:rPr lang="ru-RU" altLang="ru-RU" sz="1600"/>
              <a:t> </a:t>
            </a:r>
          </a:p>
          <a:p>
            <a:pPr eaLnBrk="1" hangingPunct="1"/>
            <a:r>
              <a:rPr lang="ru-RU" altLang="ru-RU" sz="1600"/>
              <a:t> </a:t>
            </a:r>
          </a:p>
          <a:p>
            <a:pPr eaLnBrk="1" hangingPunct="1"/>
            <a:r>
              <a:rPr lang="ru-RU" altLang="ru-RU" sz="1600"/>
              <a:t>2) Рассчитано количество вещества соединений в твёрдом остатке: </a:t>
            </a:r>
          </a:p>
          <a:p>
            <a:pPr eaLnBrk="1" hangingPunct="1"/>
            <a:r>
              <a:rPr lang="ru-RU" altLang="ru-RU" sz="1600"/>
              <a:t>n(газов) = 2,8 / 22,4 = 0,125 моль  </a:t>
            </a:r>
          </a:p>
          <a:p>
            <a:pPr eaLnBrk="1" hangingPunct="1"/>
            <a:r>
              <a:rPr lang="ru-RU" altLang="ru-RU" sz="1600"/>
              <a:t>n(CuO) = 2/5n(газов) = 0,05 моль  </a:t>
            </a:r>
          </a:p>
          <a:p>
            <a:pPr eaLnBrk="1" hangingPunct="1"/>
            <a:r>
              <a:rPr lang="ru-RU" altLang="ru-RU" sz="1600"/>
              <a:t>m(CuO) = n · M = 0,05 · 80 = 4 г </a:t>
            </a:r>
          </a:p>
          <a:p>
            <a:pPr eaLnBrk="1" hangingPunct="1"/>
            <a:r>
              <a:rPr lang="ru-RU" altLang="ru-RU" sz="1600"/>
              <a:t>m(Cu(NO</a:t>
            </a:r>
            <a:r>
              <a:rPr lang="ru-RU" altLang="ru-RU" sz="1600" baseline="-25000"/>
              <a:t>3</a:t>
            </a:r>
            <a:r>
              <a:rPr lang="ru-RU" altLang="ru-RU" sz="1600"/>
              <a:t>)</a:t>
            </a:r>
            <a:r>
              <a:rPr lang="ru-RU" altLang="ru-RU" sz="1600" baseline="-25000"/>
              <a:t>2</a:t>
            </a:r>
            <a:r>
              <a:rPr lang="ru-RU" altLang="ru-RU" sz="1600"/>
              <a:t> остаток) = 32,2 – 4 = 28,2 г </a:t>
            </a:r>
          </a:p>
          <a:p>
            <a:pPr eaLnBrk="1" hangingPunct="1"/>
            <a:r>
              <a:rPr lang="ru-RU" altLang="ru-RU" sz="1600"/>
              <a:t>n(Cu(NO</a:t>
            </a:r>
            <a:r>
              <a:rPr lang="ru-RU" altLang="ru-RU" sz="1600" baseline="-25000"/>
              <a:t>3</a:t>
            </a:r>
            <a:r>
              <a:rPr lang="ru-RU" altLang="ru-RU" sz="1600"/>
              <a:t>)</a:t>
            </a:r>
            <a:r>
              <a:rPr lang="ru-RU" altLang="ru-RU" sz="1600" baseline="-25000"/>
              <a:t>2</a:t>
            </a:r>
            <a:r>
              <a:rPr lang="ru-RU" altLang="ru-RU" sz="1600"/>
              <a:t> остаток) = m / M = 28,2 / 188 = 0,15 моль </a:t>
            </a:r>
          </a:p>
          <a:p>
            <a:pPr eaLnBrk="1" hangingPunct="1"/>
            <a:endParaRPr lang="ru-RU" altLang="ru-RU" sz="1600"/>
          </a:p>
          <a:p>
            <a:pPr eaLnBrk="1" hangingPunct="1"/>
            <a:r>
              <a:rPr lang="ru-RU" altLang="ru-RU" sz="1600"/>
              <a:t>3) Вычислена  масса  избытка  гидроксида  натрия  в  полученном </a:t>
            </a:r>
          </a:p>
          <a:p>
            <a:pPr eaLnBrk="1" hangingPunct="1"/>
            <a:r>
              <a:rPr lang="ru-RU" altLang="ru-RU" sz="1600"/>
              <a:t>растворе: </a:t>
            </a:r>
          </a:p>
          <a:p>
            <a:pPr eaLnBrk="1" hangingPunct="1"/>
            <a:r>
              <a:rPr lang="ru-RU" altLang="ru-RU" sz="1600"/>
              <a:t>m(NaOH в исходном р-ре) = m(р-ра) · ω = 160 · 0,1 = 16 г </a:t>
            </a:r>
          </a:p>
          <a:p>
            <a:pPr eaLnBrk="1" hangingPunct="1"/>
            <a:r>
              <a:rPr lang="ru-RU" altLang="ru-RU" sz="1600"/>
              <a:t>n(NaOH в исходном р-ре) = m / M = 16 / 40 = 0,4 моль </a:t>
            </a:r>
          </a:p>
          <a:p>
            <a:pPr eaLnBrk="1" hangingPunct="1"/>
            <a:r>
              <a:rPr lang="ru-RU" altLang="ru-RU" sz="1600"/>
              <a:t>n(NaOH прореагировало) = 2n(Cu(NO</a:t>
            </a:r>
            <a:r>
              <a:rPr lang="ru-RU" altLang="ru-RU" sz="1600" baseline="-25000"/>
              <a:t>3</a:t>
            </a:r>
            <a:r>
              <a:rPr lang="ru-RU" altLang="ru-RU" sz="1600"/>
              <a:t>)</a:t>
            </a:r>
            <a:r>
              <a:rPr lang="ru-RU" altLang="ru-RU" sz="1600" baseline="-25000"/>
              <a:t>2</a:t>
            </a:r>
            <a:r>
              <a:rPr lang="ru-RU" altLang="ru-RU" sz="1600"/>
              <a:t> остаток) = 0,15 · 2 = 0,3 моль  </a:t>
            </a:r>
          </a:p>
          <a:p>
            <a:pPr eaLnBrk="1" hangingPunct="1"/>
            <a:r>
              <a:rPr lang="ru-RU" altLang="ru-RU" sz="1600"/>
              <a:t>n(NaOH избыток) = 0,4 – 0,3 = 0,1 моль  </a:t>
            </a:r>
          </a:p>
          <a:p>
            <a:pPr eaLnBrk="1" hangingPunct="1"/>
            <a:r>
              <a:rPr lang="ru-RU" altLang="ru-RU" sz="1600"/>
              <a:t>m(NaOH избыток) = n · M = 0,1 · 40 = 4 г </a:t>
            </a:r>
          </a:p>
          <a:p>
            <a:pPr eaLnBrk="1" hangingPunct="1"/>
            <a:r>
              <a:rPr lang="ru-RU" altLang="ru-RU" sz="1600"/>
              <a:t> </a:t>
            </a:r>
          </a:p>
          <a:p>
            <a:pPr eaLnBrk="1" hangingPunct="1"/>
            <a:r>
              <a:rPr lang="ru-RU" altLang="ru-RU" sz="1600"/>
              <a:t>4) Вычислена  масса  раствора  и  массовая  доля  гидроксида  натрия  </a:t>
            </a:r>
          </a:p>
          <a:p>
            <a:pPr eaLnBrk="1" hangingPunct="1"/>
            <a:r>
              <a:rPr lang="ru-RU" altLang="ru-RU" sz="1600"/>
              <a:t>в растворе: </a:t>
            </a:r>
          </a:p>
          <a:p>
            <a:pPr eaLnBrk="1" hangingPunct="1"/>
            <a:r>
              <a:rPr lang="ru-RU" altLang="ru-RU" sz="1600"/>
              <a:t>n(Cu(OH)</a:t>
            </a:r>
            <a:r>
              <a:rPr lang="ru-RU" altLang="ru-RU" sz="1600" baseline="-25000"/>
              <a:t>2</a:t>
            </a:r>
            <a:r>
              <a:rPr lang="ru-RU" altLang="ru-RU" sz="1600"/>
              <a:t>) = n(Cu(NO</a:t>
            </a:r>
            <a:r>
              <a:rPr lang="ru-RU" altLang="ru-RU" sz="1600" baseline="-25000"/>
              <a:t>3</a:t>
            </a:r>
            <a:r>
              <a:rPr lang="ru-RU" altLang="ru-RU" sz="1600"/>
              <a:t>)</a:t>
            </a:r>
            <a:r>
              <a:rPr lang="ru-RU" altLang="ru-RU" sz="1600" baseline="-25000"/>
              <a:t>2</a:t>
            </a:r>
            <a:r>
              <a:rPr lang="ru-RU" altLang="ru-RU" sz="1600"/>
              <a:t> остаток) = 0,15 моль </a:t>
            </a:r>
          </a:p>
          <a:p>
            <a:pPr eaLnBrk="1" hangingPunct="1"/>
            <a:r>
              <a:rPr lang="ru-RU" altLang="ru-RU" sz="1600"/>
              <a:t>m(Cu(OH)</a:t>
            </a:r>
            <a:r>
              <a:rPr lang="ru-RU" altLang="ru-RU" sz="1600" baseline="-25000"/>
              <a:t>2</a:t>
            </a:r>
            <a:r>
              <a:rPr lang="ru-RU" altLang="ru-RU" sz="1600"/>
              <a:t>) = n · M = 0,15 · 98 = 14,7 г </a:t>
            </a:r>
          </a:p>
          <a:p>
            <a:pPr eaLnBrk="1" hangingPunct="1"/>
            <a:r>
              <a:rPr lang="ru-RU" altLang="ru-RU" sz="1600"/>
              <a:t>m(р-ра) = 160 + 28,2 – 14,7 + 50 = 223,5 г </a:t>
            </a:r>
          </a:p>
          <a:p>
            <a:pPr eaLnBrk="1" hangingPunct="1"/>
            <a:r>
              <a:rPr lang="ru-RU" altLang="ru-RU" sz="1600"/>
              <a:t>ω(NaOH избыток) = m(NaOH избыток) / m(р-ра) = 4 / 223,5 = 0,018, или 1,8% </a:t>
            </a:r>
          </a:p>
          <a:p>
            <a:pPr eaLnBrk="1" hangingPunct="1"/>
            <a:endParaRPr lang="ru-RU" altLang="ru-RU" sz="16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u-RU" altLang="ru-RU" sz="4000" smtClean="0"/>
              <a:t>Задание 35</a:t>
            </a:r>
          </a:p>
        </p:txBody>
      </p:sp>
      <p:sp>
        <p:nvSpPr>
          <p:cNvPr id="30723" name="Rectangle 3"/>
          <p:cNvSpPr>
            <a:spLocks noGrp="1" noChangeArrowheads="1"/>
          </p:cNvSpPr>
          <p:nvPr>
            <p:ph type="body" idx="4294967295"/>
          </p:nvPr>
        </p:nvSpPr>
        <p:spPr>
          <a:xfrm>
            <a:off x="0" y="1066800"/>
            <a:ext cx="8229600" cy="50593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fontAlgn="auto">
              <a:lnSpc>
                <a:spcPct val="80000"/>
              </a:lnSpc>
              <a:spcAft>
                <a:spcPts val="0"/>
              </a:spcAft>
              <a:buFont typeface="Wingdings" panose="05000000000000000000" pitchFamily="2" charset="2"/>
              <a:buNone/>
              <a:defRPr/>
            </a:pPr>
            <a:r>
              <a:rPr lang="ru-RU" altLang="ru-RU" sz="2400" smtClean="0"/>
              <a:t>При  сгорании 35,1 г  органического  вещества  получили 33,6 л  углекислого газа (н.у.), 3,36 л  азота (н.у.)  и 29,7 г  воды.  При  нагревании  с  водным раствором  гидроксида  калия  данное  вещество  подвергается  гидролизу, продуктами которого являются соединение состава С</a:t>
            </a:r>
            <a:r>
              <a:rPr lang="ru-RU" altLang="ru-RU" sz="2400" baseline="-25000" smtClean="0"/>
              <a:t>2</a:t>
            </a:r>
            <a:r>
              <a:rPr lang="ru-RU" altLang="ru-RU" sz="2400" smtClean="0"/>
              <a:t>H</a:t>
            </a:r>
            <a:r>
              <a:rPr lang="ru-RU" altLang="ru-RU" sz="2400" baseline="-25000" smtClean="0"/>
              <a:t>4</a:t>
            </a:r>
            <a:r>
              <a:rPr lang="ru-RU" altLang="ru-RU" sz="2400" smtClean="0"/>
              <a:t>NО</a:t>
            </a:r>
            <a:r>
              <a:rPr lang="ru-RU" altLang="ru-RU" sz="2400" baseline="-25000" smtClean="0"/>
              <a:t>2</a:t>
            </a:r>
            <a:r>
              <a:rPr lang="ru-RU" altLang="ru-RU" sz="2400" smtClean="0"/>
              <a:t>K и вторичный спирт.  </a:t>
            </a:r>
          </a:p>
          <a:p>
            <a:pPr fontAlgn="auto">
              <a:lnSpc>
                <a:spcPct val="80000"/>
              </a:lnSpc>
              <a:spcAft>
                <a:spcPts val="0"/>
              </a:spcAft>
              <a:buFont typeface="Wingdings" panose="05000000000000000000" pitchFamily="2" charset="2"/>
              <a:buNone/>
              <a:defRPr/>
            </a:pPr>
            <a:r>
              <a:rPr lang="ru-RU" altLang="ru-RU" sz="2400" smtClean="0"/>
              <a:t>На основании данных условия задания: </a:t>
            </a:r>
          </a:p>
          <a:p>
            <a:pPr fontAlgn="auto">
              <a:lnSpc>
                <a:spcPct val="80000"/>
              </a:lnSpc>
              <a:spcAft>
                <a:spcPts val="0"/>
              </a:spcAft>
              <a:buFont typeface="Wingdings" panose="05000000000000000000" pitchFamily="2" charset="2"/>
              <a:buNone/>
              <a:defRPr/>
            </a:pPr>
            <a:r>
              <a:rPr lang="ru-RU" altLang="ru-RU" sz="2400" smtClean="0"/>
              <a:t>1) произведите  вычисления,  необходимые  для  установления  молекулярной формулы органического вещества; </a:t>
            </a:r>
          </a:p>
          <a:p>
            <a:pPr fontAlgn="auto">
              <a:lnSpc>
                <a:spcPct val="80000"/>
              </a:lnSpc>
              <a:spcAft>
                <a:spcPts val="0"/>
              </a:spcAft>
              <a:buFont typeface="Wingdings" panose="05000000000000000000" pitchFamily="2" charset="2"/>
              <a:buNone/>
              <a:defRPr/>
            </a:pPr>
            <a:r>
              <a:rPr lang="ru-RU" altLang="ru-RU" sz="2400" smtClean="0"/>
              <a:t>2) запишите молекулярную формулу исходного органического вещества;  </a:t>
            </a:r>
          </a:p>
          <a:p>
            <a:pPr fontAlgn="auto">
              <a:lnSpc>
                <a:spcPct val="80000"/>
              </a:lnSpc>
              <a:spcAft>
                <a:spcPts val="0"/>
              </a:spcAft>
              <a:buFont typeface="Wingdings" panose="05000000000000000000" pitchFamily="2" charset="2"/>
              <a:buNone/>
              <a:defRPr/>
            </a:pPr>
            <a:r>
              <a:rPr lang="ru-RU" altLang="ru-RU" sz="2400" smtClean="0"/>
              <a:t>3) составьте  структурную  формулу  этого  вещества,  которая  однозначно отражает порядок связи атомов в его молекуле; </a:t>
            </a:r>
          </a:p>
          <a:p>
            <a:pPr fontAlgn="auto">
              <a:lnSpc>
                <a:spcPct val="80000"/>
              </a:lnSpc>
              <a:spcAft>
                <a:spcPts val="0"/>
              </a:spcAft>
              <a:buFont typeface="Wingdings" panose="05000000000000000000" pitchFamily="2" charset="2"/>
              <a:buNone/>
              <a:defRPr/>
            </a:pPr>
            <a:r>
              <a:rPr lang="ru-RU" altLang="ru-RU" sz="2400" smtClean="0"/>
              <a:t>4) напишите  уравнение  реакции  гидролиза  исходного  вещества  в  растворе гидроксида калия. </a:t>
            </a:r>
          </a:p>
          <a:p>
            <a:pPr fontAlgn="auto">
              <a:lnSpc>
                <a:spcPct val="80000"/>
              </a:lnSpc>
              <a:spcAft>
                <a:spcPts val="0"/>
              </a:spcAft>
              <a:buFont typeface="Wingdings" panose="05000000000000000000" pitchFamily="2" charset="2"/>
              <a:buNone/>
              <a:defRPr/>
            </a:pPr>
            <a:endParaRPr lang="ru-RU" altLang="ru-RU"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ChangeArrowheads="1"/>
          </p:cNvSpPr>
          <p:nvPr/>
        </p:nvSpPr>
        <p:spPr bwMode="auto">
          <a:xfrm>
            <a:off x="609600" y="457200"/>
            <a:ext cx="8077200" cy="585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ru-RU" altLang="ru-RU"/>
              <a:t>1) Найдено количество вещества продуктов сгорания: </a:t>
            </a:r>
          </a:p>
          <a:p>
            <a:pPr eaLnBrk="1" hangingPunct="1"/>
            <a:r>
              <a:rPr lang="ru-RU" altLang="ru-RU"/>
              <a:t>n(CO</a:t>
            </a:r>
            <a:r>
              <a:rPr lang="ru-RU" altLang="ru-RU" baseline="-25000"/>
              <a:t>2</a:t>
            </a:r>
            <a:r>
              <a:rPr lang="ru-RU" altLang="ru-RU"/>
              <a:t>) = 33,6 / 22,4 = 1,5 моль; n(С) = 1,5 моль </a:t>
            </a:r>
          </a:p>
          <a:p>
            <a:pPr eaLnBrk="1" hangingPunct="1"/>
            <a:r>
              <a:rPr lang="ru-RU" altLang="ru-RU"/>
              <a:t>n(H</a:t>
            </a:r>
            <a:r>
              <a:rPr lang="ru-RU" altLang="ru-RU" baseline="-25000"/>
              <a:t>2</a:t>
            </a:r>
            <a:r>
              <a:rPr lang="ru-RU" altLang="ru-RU"/>
              <a:t>O) = 29,7 / 18 = 1,65 моль; n(H) = 1,65 · 2  = 3,3 моль </a:t>
            </a:r>
          </a:p>
          <a:p>
            <a:pPr eaLnBrk="1" hangingPunct="1"/>
            <a:r>
              <a:rPr lang="ru-RU" altLang="ru-RU"/>
              <a:t>n(N</a:t>
            </a:r>
            <a:r>
              <a:rPr lang="ru-RU" altLang="ru-RU" baseline="-25000"/>
              <a:t>2</a:t>
            </a:r>
            <a:r>
              <a:rPr lang="ru-RU" altLang="ru-RU"/>
              <a:t>) = 3,36 / 22,4 = 0,15 моль; n(N) = 0,15 · 2  = 0,3 моль </a:t>
            </a:r>
          </a:p>
          <a:p>
            <a:pPr eaLnBrk="1" hangingPunct="1"/>
            <a:r>
              <a:rPr lang="ru-RU" altLang="ru-RU"/>
              <a:t>2) Установлены  масса  и  количество  вещества  атомов  кислорода,  </a:t>
            </a:r>
          </a:p>
          <a:p>
            <a:pPr eaLnBrk="1" hangingPunct="1"/>
            <a:r>
              <a:rPr lang="ru-RU" altLang="ru-RU"/>
              <a:t>и определена молекулярная формула вещества: </a:t>
            </a:r>
          </a:p>
          <a:p>
            <a:pPr eaLnBrk="1" hangingPunct="1"/>
            <a:r>
              <a:rPr lang="ru-RU" altLang="ru-RU"/>
              <a:t>m(C + H + N) = 1,5 · 12 + 3,3 · 1 + 0,3 · 14 = 25,5 г </a:t>
            </a:r>
          </a:p>
          <a:p>
            <a:pPr eaLnBrk="1" hangingPunct="1"/>
            <a:r>
              <a:rPr lang="ru-RU" altLang="ru-RU"/>
              <a:t>m(О) = 35,1 – 25,5 = 9,6 г </a:t>
            </a:r>
          </a:p>
          <a:p>
            <a:pPr eaLnBrk="1" hangingPunct="1"/>
            <a:r>
              <a:rPr lang="ru-RU" altLang="ru-RU"/>
              <a:t>n(O) = 9,6 / 16 = 0,6 моль </a:t>
            </a:r>
          </a:p>
          <a:p>
            <a:pPr eaLnBrk="1" hangingPunct="1"/>
            <a:r>
              <a:rPr lang="ru-RU" altLang="ru-RU"/>
              <a:t>n(С) : n(Н) : n(N) : n(O) = 1,5 : 3,3 : 0,3 : 0,6 = 5 : 11 : 1 : 2 </a:t>
            </a:r>
          </a:p>
          <a:p>
            <a:pPr eaLnBrk="1" hangingPunct="1"/>
            <a:r>
              <a:rPr lang="ru-RU" altLang="ru-RU"/>
              <a:t>Молекулярная формула – C</a:t>
            </a:r>
            <a:r>
              <a:rPr lang="ru-RU" altLang="ru-RU" baseline="-25000"/>
              <a:t>5</a:t>
            </a:r>
            <a:r>
              <a:rPr lang="ru-RU" altLang="ru-RU"/>
              <a:t>H</a:t>
            </a:r>
            <a:r>
              <a:rPr lang="ru-RU" altLang="ru-RU" baseline="-25000"/>
              <a:t>11</a:t>
            </a:r>
            <a:r>
              <a:rPr lang="ru-RU" altLang="ru-RU"/>
              <a:t>NO</a:t>
            </a:r>
            <a:r>
              <a:rPr lang="ru-RU" altLang="ru-RU" baseline="-25000"/>
              <a:t>2 </a:t>
            </a:r>
          </a:p>
          <a:p>
            <a:pPr eaLnBrk="1" hangingPunct="1"/>
            <a:r>
              <a:rPr lang="ru-RU" altLang="ru-RU"/>
              <a:t>3) Составлена структурная формула вещества: </a:t>
            </a:r>
          </a:p>
          <a:p>
            <a:pPr eaLnBrk="1" hangingPunct="1"/>
            <a:endParaRPr lang="ru-RU" altLang="ru-RU"/>
          </a:p>
          <a:p>
            <a:pPr eaLnBrk="1" hangingPunct="1"/>
            <a:endParaRPr lang="ru-RU" altLang="ru-RU"/>
          </a:p>
          <a:p>
            <a:pPr eaLnBrk="1" hangingPunct="1"/>
            <a:endParaRPr lang="ru-RU" altLang="ru-RU"/>
          </a:p>
          <a:p>
            <a:pPr eaLnBrk="1" hangingPunct="1"/>
            <a:r>
              <a:rPr lang="ru-RU" altLang="ru-RU"/>
              <a:t>4) Составлено уравнение реакции гидролиза вещества: </a:t>
            </a:r>
          </a:p>
          <a:p>
            <a:pPr eaLnBrk="1" hangingPunct="1"/>
            <a:endParaRPr lang="ru-RU" altLang="ru-RU"/>
          </a:p>
          <a:p>
            <a:pPr eaLnBrk="1" hangingPunct="1"/>
            <a:endParaRPr lang="ru-RU" altLang="ru-RU"/>
          </a:p>
          <a:p>
            <a:pPr eaLnBrk="1" hangingPunct="1"/>
            <a:endParaRPr lang="ru-RU" altLang="ru-RU"/>
          </a:p>
          <a:p>
            <a:pPr eaLnBrk="1" hangingPunct="1"/>
            <a:endParaRPr lang="ru-RU" altLang="ru-RU"/>
          </a:p>
          <a:p>
            <a:pPr eaLnBrk="1" hangingPunct="1"/>
            <a:endParaRPr lang="ru-RU" altLang="ru-RU"/>
          </a:p>
        </p:txBody>
      </p:sp>
      <p:pic>
        <p:nvPicPr>
          <p:cNvPr id="327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886200"/>
            <a:ext cx="2133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77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5181600"/>
            <a:ext cx="502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7813"/>
            <a:ext cx="8229600" cy="1017587"/>
          </a:xfrm>
        </p:spPr>
        <p:txBody>
          <a:bodyPr rtlCol="0">
            <a:normAutofit fontScale="90000"/>
          </a:bodyPr>
          <a:lstStyle/>
          <a:p>
            <a:pPr fontAlgn="auto">
              <a:spcAft>
                <a:spcPts val="0"/>
              </a:spcAft>
              <a:defRPr/>
            </a:pPr>
            <a:r>
              <a:rPr lang="ru-RU" sz="2000" dirty="0" smtClean="0"/>
              <a:t>В части 1 экзаменационной работы 2019 </a:t>
            </a:r>
            <a:r>
              <a:rPr lang="ru-RU" sz="2000" dirty="0" err="1" smtClean="0"/>
              <a:t>г.задания</a:t>
            </a:r>
            <a:r>
              <a:rPr lang="ru-RU" sz="2000" dirty="0" smtClean="0"/>
              <a:t> сгруппированы по четырем тематическим блокам, которые подразделены на содержательные линии:</a:t>
            </a:r>
            <a:br>
              <a:rPr lang="ru-RU" sz="2000" dirty="0" smtClean="0"/>
            </a:br>
            <a:endParaRPr lang="ru-RU" sz="2000" dirty="0"/>
          </a:p>
        </p:txBody>
      </p:sp>
      <p:sp>
        <p:nvSpPr>
          <p:cNvPr id="5" name="Объект 4"/>
          <p:cNvSpPr>
            <a:spLocks noGrp="1"/>
          </p:cNvSpPr>
          <p:nvPr>
            <p:ph idx="1"/>
          </p:nvPr>
        </p:nvSpPr>
        <p:spPr>
          <a:xfrm>
            <a:off x="457200" y="1371600"/>
            <a:ext cx="8229600" cy="4754563"/>
          </a:xfrm>
        </p:spPr>
        <p:txBody>
          <a:bodyPr/>
          <a:lstStyle/>
          <a:p>
            <a:pPr fontAlgn="auto">
              <a:spcAft>
                <a:spcPts val="0"/>
              </a:spcAft>
              <a:defRPr/>
            </a:pPr>
            <a:r>
              <a:rPr lang="ru-RU" sz="1800" dirty="0" smtClean="0"/>
              <a:t>«</a:t>
            </a:r>
            <a:r>
              <a:rPr lang="ru-RU" sz="1800" b="1" dirty="0" smtClean="0"/>
              <a:t>Теоретические </a:t>
            </a:r>
            <a:r>
              <a:rPr lang="ru-RU" sz="1800" b="1" dirty="0"/>
              <a:t>основы </a:t>
            </a:r>
            <a:r>
              <a:rPr lang="ru-RU" sz="1800" b="1" dirty="0" smtClean="0"/>
              <a:t>химии</a:t>
            </a:r>
            <a:r>
              <a:rPr lang="ru-RU" sz="1800" dirty="0" smtClean="0"/>
              <a:t>: «</a:t>
            </a:r>
            <a:r>
              <a:rPr lang="ru-RU" sz="1800" dirty="0"/>
              <a:t>Строение атома. </a:t>
            </a:r>
            <a:r>
              <a:rPr lang="ru-RU" sz="1800" dirty="0" smtClean="0"/>
              <a:t>Периодический </a:t>
            </a:r>
            <a:r>
              <a:rPr lang="ru-RU" sz="1800" dirty="0"/>
              <a:t>закон и </a:t>
            </a:r>
            <a:r>
              <a:rPr lang="ru-RU" sz="1800" dirty="0" smtClean="0"/>
              <a:t>Периодическая </a:t>
            </a:r>
            <a:r>
              <a:rPr lang="ru-RU" sz="1800" dirty="0"/>
              <a:t>система химических элементов Д.И. Менделеева. </a:t>
            </a:r>
            <a:r>
              <a:rPr lang="ru-RU" sz="1800" dirty="0" smtClean="0"/>
              <a:t>Закономерности изменения </a:t>
            </a:r>
            <a:r>
              <a:rPr lang="ru-RU" sz="1800" dirty="0"/>
              <a:t>свойств химических элементов по периодам и группам». «Строение вещества. </a:t>
            </a:r>
            <a:r>
              <a:rPr lang="ru-RU" sz="1800" dirty="0" smtClean="0"/>
              <a:t>Химическая </a:t>
            </a:r>
            <a:r>
              <a:rPr lang="ru-RU" sz="1800" dirty="0"/>
              <a:t>связь»;</a:t>
            </a:r>
          </a:p>
          <a:p>
            <a:pPr fontAlgn="auto">
              <a:spcAft>
                <a:spcPts val="0"/>
              </a:spcAft>
              <a:defRPr/>
            </a:pPr>
            <a:r>
              <a:rPr lang="ru-RU" sz="1800" dirty="0" smtClean="0"/>
              <a:t>«</a:t>
            </a:r>
            <a:r>
              <a:rPr lang="ru-RU" sz="1800" b="1" dirty="0" smtClean="0"/>
              <a:t>Неорганические вещества</a:t>
            </a:r>
            <a:r>
              <a:rPr lang="ru-RU" sz="1800" dirty="0" smtClean="0"/>
              <a:t>: классификация </a:t>
            </a:r>
            <a:r>
              <a:rPr lang="ru-RU" sz="1800" dirty="0"/>
              <a:t>и </a:t>
            </a:r>
            <a:r>
              <a:rPr lang="ru-RU" sz="1800" dirty="0" smtClean="0"/>
              <a:t>номенклатура, химические </a:t>
            </a:r>
            <a:r>
              <a:rPr lang="ru-RU" sz="1800" dirty="0"/>
              <a:t>свойства и </a:t>
            </a:r>
            <a:r>
              <a:rPr lang="ru-RU" sz="1800" dirty="0" smtClean="0"/>
              <a:t>генетическая </a:t>
            </a:r>
            <a:r>
              <a:rPr lang="ru-RU" sz="1800" dirty="0"/>
              <a:t>связь веществ различных классов»;</a:t>
            </a:r>
          </a:p>
          <a:p>
            <a:pPr fontAlgn="auto">
              <a:spcAft>
                <a:spcPts val="0"/>
              </a:spcAft>
              <a:defRPr/>
            </a:pPr>
            <a:r>
              <a:rPr lang="ru-RU" sz="1800" dirty="0" smtClean="0"/>
              <a:t>«</a:t>
            </a:r>
            <a:r>
              <a:rPr lang="ru-RU" sz="1800" b="1" dirty="0" smtClean="0"/>
              <a:t>Органические вещества</a:t>
            </a:r>
            <a:r>
              <a:rPr lang="ru-RU" sz="1800" dirty="0" smtClean="0"/>
              <a:t>: классификация </a:t>
            </a:r>
            <a:r>
              <a:rPr lang="ru-RU" sz="1800" dirty="0"/>
              <a:t>и </a:t>
            </a:r>
            <a:r>
              <a:rPr lang="ru-RU" sz="1800" dirty="0" smtClean="0"/>
              <a:t>номенклатура,</a:t>
            </a:r>
            <a:endParaRPr lang="ru-RU" sz="1800" dirty="0"/>
          </a:p>
          <a:p>
            <a:pPr marL="0" indent="0" fontAlgn="auto">
              <a:spcAft>
                <a:spcPts val="0"/>
              </a:spcAft>
              <a:buFont typeface="Wingdings" panose="05000000000000000000" pitchFamily="2" charset="2"/>
              <a:buNone/>
              <a:defRPr/>
            </a:pPr>
            <a:r>
              <a:rPr lang="ru-RU" sz="1800" dirty="0"/>
              <a:t>химические свойства и </a:t>
            </a:r>
            <a:r>
              <a:rPr lang="ru-RU" sz="1800" dirty="0" smtClean="0"/>
              <a:t>генетическая </a:t>
            </a:r>
            <a:r>
              <a:rPr lang="ru-RU" sz="1800" dirty="0"/>
              <a:t>связь веществ различных классов»;</a:t>
            </a:r>
          </a:p>
          <a:p>
            <a:pPr fontAlgn="auto">
              <a:spcAft>
                <a:spcPts val="0"/>
              </a:spcAft>
              <a:defRPr/>
            </a:pPr>
            <a:r>
              <a:rPr lang="ru-RU" sz="1800" dirty="0" smtClean="0"/>
              <a:t>«</a:t>
            </a:r>
            <a:r>
              <a:rPr lang="ru-RU" sz="1800" b="1" dirty="0" smtClean="0"/>
              <a:t>Методы </a:t>
            </a:r>
            <a:r>
              <a:rPr lang="ru-RU" sz="1800" b="1" dirty="0"/>
              <a:t>познания в </a:t>
            </a:r>
            <a:r>
              <a:rPr lang="ru-RU" sz="1800" b="1" dirty="0" smtClean="0"/>
              <a:t>химии</a:t>
            </a:r>
            <a:r>
              <a:rPr lang="ru-RU" sz="1800" b="1" dirty="0"/>
              <a:t>. Химия и </a:t>
            </a:r>
            <a:r>
              <a:rPr lang="ru-RU" sz="1800" b="1" dirty="0" smtClean="0"/>
              <a:t>жизнь</a:t>
            </a:r>
            <a:r>
              <a:rPr lang="ru-RU" sz="1800" dirty="0" smtClean="0"/>
              <a:t>: Химическая </a:t>
            </a:r>
            <a:r>
              <a:rPr lang="ru-RU" sz="1800" dirty="0"/>
              <a:t>реакция. </a:t>
            </a:r>
          </a:p>
          <a:p>
            <a:pPr marL="0" indent="0" fontAlgn="auto">
              <a:spcAft>
                <a:spcPts val="0"/>
              </a:spcAft>
              <a:buFont typeface="Wingdings" panose="05000000000000000000" pitchFamily="2" charset="2"/>
              <a:buNone/>
              <a:defRPr/>
            </a:pPr>
            <a:r>
              <a:rPr lang="ru-RU" sz="1800" dirty="0"/>
              <a:t>Методы </a:t>
            </a:r>
            <a:r>
              <a:rPr lang="ru-RU" sz="1800" dirty="0" smtClean="0"/>
              <a:t>познания </a:t>
            </a:r>
            <a:r>
              <a:rPr lang="ru-RU" sz="1800" dirty="0"/>
              <a:t>в </a:t>
            </a:r>
            <a:r>
              <a:rPr lang="ru-RU" sz="1800" dirty="0" smtClean="0"/>
              <a:t>химии</a:t>
            </a:r>
            <a:r>
              <a:rPr lang="ru-RU" sz="1800" dirty="0"/>
              <a:t>. Химия и жизнь. </a:t>
            </a:r>
            <a:r>
              <a:rPr lang="ru-RU" sz="1800" dirty="0" smtClean="0"/>
              <a:t>Расчеты </a:t>
            </a:r>
            <a:r>
              <a:rPr lang="ru-RU" sz="1800" dirty="0"/>
              <a:t>по химическим формулам и уравнениям реакций</a:t>
            </a:r>
            <a:r>
              <a:rPr lang="ru-RU" sz="1800" dirty="0" smtClean="0"/>
              <a:t>».</a:t>
            </a:r>
            <a:endParaRPr lang="ru-RU" sz="1800" dirty="0"/>
          </a:p>
          <a:p>
            <a:pPr marL="0" indent="0" algn="ctr" fontAlgn="auto">
              <a:spcAft>
                <a:spcPts val="0"/>
              </a:spcAft>
              <a:buFont typeface="Wingdings" panose="05000000000000000000" pitchFamily="2" charset="2"/>
              <a:buNone/>
              <a:defRPr/>
            </a:pPr>
            <a:r>
              <a:rPr lang="ru-RU" sz="1800" b="1" dirty="0">
                <a:solidFill>
                  <a:srgbClr val="C00000"/>
                </a:solidFill>
              </a:rPr>
              <a:t>В каждом из этих тематических блоков были представлены задания как базового, так и </a:t>
            </a:r>
            <a:r>
              <a:rPr lang="ru-RU" sz="1800" b="1" dirty="0" smtClean="0">
                <a:solidFill>
                  <a:srgbClr val="C00000"/>
                </a:solidFill>
              </a:rPr>
              <a:t>повышенного </a:t>
            </a:r>
            <a:r>
              <a:rPr lang="ru-RU" sz="1800" b="1" dirty="0">
                <a:solidFill>
                  <a:srgbClr val="C00000"/>
                </a:solidFill>
              </a:rPr>
              <a:t>уровней сложности, </a:t>
            </a:r>
            <a:r>
              <a:rPr lang="ru-RU" sz="1800" b="1" dirty="0" smtClean="0">
                <a:solidFill>
                  <a:srgbClr val="C00000"/>
                </a:solidFill>
              </a:rPr>
              <a:t>расположенные </a:t>
            </a:r>
            <a:r>
              <a:rPr lang="ru-RU" sz="1800" b="1" dirty="0">
                <a:solidFill>
                  <a:srgbClr val="C00000"/>
                </a:solidFill>
              </a:rPr>
              <a:t>по нарастанию количества и </a:t>
            </a:r>
            <a:r>
              <a:rPr lang="ru-RU" sz="1800" b="1" dirty="0" smtClean="0">
                <a:solidFill>
                  <a:srgbClr val="C00000"/>
                </a:solidFill>
              </a:rPr>
              <a:t>уровня сложности действий</a:t>
            </a:r>
            <a:r>
              <a:rPr lang="ru-RU" sz="1800" b="1" dirty="0">
                <a:solidFill>
                  <a:srgbClr val="C00000"/>
                </a:solidFill>
              </a:rPr>
              <a:t>, которые необходимы для их выполнения. </a:t>
            </a:r>
          </a:p>
          <a:p>
            <a:pPr fontAlgn="auto">
              <a:spcAft>
                <a:spcPts val="0"/>
              </a:spcAft>
              <a:defRPr/>
            </a:pPr>
            <a:endParaRPr lang="ru-RU" sz="1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p:cNvSpPr>
            <a:spLocks noGrp="1"/>
          </p:cNvSpPr>
          <p:nvPr>
            <p:ph type="title"/>
          </p:nvPr>
        </p:nvSpPr>
        <p:spPr/>
        <p:txBody>
          <a:bodyPr/>
          <a:lstStyle/>
          <a:p>
            <a:r>
              <a:rPr lang="ru-RU" altLang="ru-RU" smtClean="0"/>
              <a:t>Задание 35</a:t>
            </a:r>
          </a:p>
        </p:txBody>
      </p:sp>
      <p:sp>
        <p:nvSpPr>
          <p:cNvPr id="33795" name="Прямоугольник 2"/>
          <p:cNvSpPr>
            <a:spLocks noChangeArrowheads="1"/>
          </p:cNvSpPr>
          <p:nvPr/>
        </p:nvSpPr>
        <p:spPr bwMode="auto">
          <a:xfrm>
            <a:off x="76200" y="1600200"/>
            <a:ext cx="89916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a:p>
          <a:p>
            <a:r>
              <a:rPr lang="ru-RU" altLang="ru-RU"/>
              <a:t>Соль органической кислоты содержит 5,05% водорода, 42,42% углерода, 32,32% кислорода и 20,21% кальция по массе. Известно, что при нагревании этой соли образуется карбонильное соединение.</a:t>
            </a:r>
          </a:p>
          <a:p>
            <a:r>
              <a:rPr lang="ru-RU" altLang="ru-RU"/>
              <a:t>На основании данных условия задания:</a:t>
            </a:r>
          </a:p>
          <a:p>
            <a:r>
              <a:rPr lang="ru-RU" altLang="ru-RU"/>
              <a:t>1) проведите необходимые вычисления (указывайте единицы измерения искомых физических величин) и установите молекулярную формулу соли органической кислоты; </a:t>
            </a:r>
          </a:p>
          <a:p>
            <a:r>
              <a:rPr lang="ru-RU" altLang="ru-RU"/>
              <a:t>2) составьте возможную структурную формулу этого вещества, которая однозначно отражает порядок связи атомов в его молекуле;</a:t>
            </a:r>
          </a:p>
          <a:p>
            <a:r>
              <a:rPr lang="ru-RU" altLang="ru-RU"/>
              <a:t>3) напишите уравнение реакции, протекающей при нагревании этой соли (используйте структурную формулу органического вещества).</a:t>
            </a:r>
          </a:p>
          <a:p>
            <a:r>
              <a:rPr lang="ru-RU" altLang="ru-RU"/>
              <a:t> </a:t>
            </a:r>
          </a:p>
          <a:p>
            <a:r>
              <a:rPr lang="ru-RU" altLang="ru-RU" b="1"/>
              <a:t> </a:t>
            </a:r>
            <a:endParaRPr lang="ru-RU" altLang="ru-RU"/>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18" name="Объект 1"/>
          <p:cNvGraphicFramePr>
            <a:graphicFrameLocks noChangeAspect="1"/>
          </p:cNvGraphicFramePr>
          <p:nvPr/>
        </p:nvGraphicFramePr>
        <p:xfrm>
          <a:off x="2667000" y="2819400"/>
          <a:ext cx="1447800" cy="1209675"/>
        </p:xfrm>
        <a:graphic>
          <a:graphicData uri="http://schemas.openxmlformats.org/presentationml/2006/ole">
            <mc:AlternateContent xmlns:mc="http://schemas.openxmlformats.org/markup-compatibility/2006">
              <mc:Choice xmlns:v="urn:schemas-microsoft-com:vml" Requires="v">
                <p:oleObj spid="_x0000_s34822" r:id="rId3" imgW="1447913" imgH="1219320" progId="ACD.ChemSketch.20">
                  <p:embed/>
                </p:oleObj>
              </mc:Choice>
              <mc:Fallback>
                <p:oleObj r:id="rId3" imgW="1447913" imgH="1219320" progId="ACD.ChemSketch.20">
                  <p:embed/>
                  <p:pic>
                    <p:nvPicPr>
                      <p:cNvPr id="0" name="Объект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2819400"/>
                        <a:ext cx="14478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19" name="Объект 2"/>
          <p:cNvGraphicFramePr>
            <a:graphicFrameLocks noChangeAspect="1"/>
          </p:cNvGraphicFramePr>
          <p:nvPr/>
        </p:nvGraphicFramePr>
        <p:xfrm>
          <a:off x="1676400" y="4343400"/>
          <a:ext cx="3419475" cy="1209675"/>
        </p:xfrm>
        <a:graphic>
          <a:graphicData uri="http://schemas.openxmlformats.org/presentationml/2006/ole">
            <mc:AlternateContent xmlns:mc="http://schemas.openxmlformats.org/markup-compatibility/2006">
              <mc:Choice xmlns:v="urn:schemas-microsoft-com:vml" Requires="v">
                <p:oleObj spid="_x0000_s34823" r:id="rId5" imgW="3409888" imgH="1219320" progId="ACD.ChemSketch.20">
                  <p:embed/>
                </p:oleObj>
              </mc:Choice>
              <mc:Fallback>
                <p:oleObj r:id="rId5" imgW="3409888" imgH="1219320" progId="ACD.ChemSketch.20">
                  <p:embed/>
                  <p:pic>
                    <p:nvPicPr>
                      <p:cNvPr id="0" name="Объект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343400"/>
                        <a:ext cx="34194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0" name="Rectangle 3"/>
          <p:cNvSpPr>
            <a:spLocks noChangeArrowheads="1"/>
          </p:cNvSpPr>
          <p:nvPr/>
        </p:nvSpPr>
        <p:spPr bwMode="auto">
          <a:xfrm>
            <a:off x="457200" y="685800"/>
            <a:ext cx="8382000" cy="209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sz="1600">
                <a:cs typeface="Times New Roman" pitchFamily="18" charset="0"/>
              </a:rPr>
              <a:t>Вариант ответа:</a:t>
            </a:r>
            <a:endParaRPr lang="ru-RU" altLang="ru-RU" sz="1600"/>
          </a:p>
          <a:p>
            <a:r>
              <a:rPr lang="ru-RU" altLang="ru-RU" sz="1600">
                <a:cs typeface="Times New Roman" pitchFamily="18" charset="0"/>
              </a:rPr>
              <a:t>Общая формула соли – </a:t>
            </a:r>
            <a:r>
              <a:rPr lang="en-US" altLang="ru-RU" sz="1600">
                <a:cs typeface="Times New Roman" pitchFamily="18" charset="0"/>
              </a:rPr>
              <a:t>C</a:t>
            </a:r>
            <a:r>
              <a:rPr lang="en-US" altLang="ru-RU" sz="1600" baseline="-30000">
                <a:cs typeface="Times New Roman" pitchFamily="18" charset="0"/>
              </a:rPr>
              <a:t>x</a:t>
            </a:r>
            <a:r>
              <a:rPr lang="en-US" altLang="ru-RU" sz="1600">
                <a:cs typeface="Times New Roman" pitchFamily="18" charset="0"/>
              </a:rPr>
              <a:t>H</a:t>
            </a:r>
            <a:r>
              <a:rPr lang="en-US" altLang="ru-RU" sz="1600" baseline="-30000">
                <a:cs typeface="Times New Roman" pitchFamily="18" charset="0"/>
              </a:rPr>
              <a:t>y</a:t>
            </a:r>
            <a:r>
              <a:rPr lang="en-US" altLang="ru-RU" sz="1600">
                <a:cs typeface="Times New Roman" pitchFamily="18" charset="0"/>
              </a:rPr>
              <a:t>O</a:t>
            </a:r>
            <a:r>
              <a:rPr lang="en-US" altLang="ru-RU" sz="1600" baseline="-30000">
                <a:cs typeface="Times New Roman" pitchFamily="18" charset="0"/>
              </a:rPr>
              <a:t>z</a:t>
            </a:r>
            <a:r>
              <a:rPr lang="ru-RU" altLang="ru-RU" sz="1600">
                <a:cs typeface="Times New Roman" pitchFamily="18" charset="0"/>
              </a:rPr>
              <a:t>Са</a:t>
            </a:r>
            <a:r>
              <a:rPr lang="en-US" altLang="ru-RU" sz="1600" baseline="-30000">
                <a:cs typeface="Times New Roman" pitchFamily="18" charset="0"/>
              </a:rPr>
              <a:t>m</a:t>
            </a:r>
            <a:endParaRPr lang="ru-RU" altLang="ru-RU" sz="1600"/>
          </a:p>
          <a:p>
            <a:r>
              <a:rPr lang="ru-RU" altLang="ru-RU" sz="1600">
                <a:cs typeface="Times New Roman" pitchFamily="18" charset="0"/>
              </a:rPr>
              <a:t>1) Установлено соотношение числа атомов </a:t>
            </a:r>
            <a:r>
              <a:rPr lang="en-US" altLang="ru-RU" sz="1600">
                <a:cs typeface="Times New Roman" pitchFamily="18" charset="0"/>
              </a:rPr>
              <a:t>C</a:t>
            </a:r>
            <a:r>
              <a:rPr lang="ru-RU" altLang="ru-RU" sz="1600">
                <a:cs typeface="Times New Roman" pitchFamily="18" charset="0"/>
              </a:rPr>
              <a:t>, </a:t>
            </a:r>
            <a:r>
              <a:rPr lang="en-US" altLang="ru-RU" sz="1600">
                <a:cs typeface="Times New Roman" pitchFamily="18" charset="0"/>
              </a:rPr>
              <a:t>H</a:t>
            </a:r>
            <a:r>
              <a:rPr lang="ru-RU" altLang="ru-RU" sz="1600">
                <a:cs typeface="Times New Roman" pitchFamily="18" charset="0"/>
              </a:rPr>
              <a:t>, </a:t>
            </a:r>
            <a:r>
              <a:rPr lang="en-US" altLang="ru-RU" sz="1600">
                <a:cs typeface="Times New Roman" pitchFamily="18" charset="0"/>
              </a:rPr>
              <a:t>O</a:t>
            </a:r>
            <a:r>
              <a:rPr lang="ru-RU" altLang="ru-RU" sz="1600">
                <a:cs typeface="Times New Roman" pitchFamily="18" charset="0"/>
              </a:rPr>
              <a:t> и Са в соединении:</a:t>
            </a:r>
            <a:endParaRPr lang="ru-RU" altLang="ru-RU" sz="1600"/>
          </a:p>
          <a:p>
            <a:r>
              <a:rPr lang="en-US" altLang="ru-RU" sz="1600">
                <a:cs typeface="Times New Roman" pitchFamily="18" charset="0"/>
              </a:rPr>
              <a:t>x</a:t>
            </a:r>
            <a:r>
              <a:rPr lang="ru-RU" altLang="ru-RU" sz="1600">
                <a:cs typeface="Times New Roman" pitchFamily="18" charset="0"/>
              </a:rPr>
              <a:t> : </a:t>
            </a:r>
            <a:r>
              <a:rPr lang="en-US" altLang="ru-RU" sz="1600">
                <a:cs typeface="Times New Roman" pitchFamily="18" charset="0"/>
              </a:rPr>
              <a:t>y</a:t>
            </a:r>
            <a:r>
              <a:rPr lang="ru-RU" altLang="ru-RU" sz="1600">
                <a:cs typeface="Times New Roman" pitchFamily="18" charset="0"/>
              </a:rPr>
              <a:t> : </a:t>
            </a:r>
            <a:r>
              <a:rPr lang="en-US" altLang="ru-RU" sz="1600">
                <a:cs typeface="Times New Roman" pitchFamily="18" charset="0"/>
              </a:rPr>
              <a:t>z</a:t>
            </a:r>
            <a:r>
              <a:rPr lang="ru-RU" altLang="ru-RU" sz="1600">
                <a:cs typeface="Times New Roman" pitchFamily="18" charset="0"/>
              </a:rPr>
              <a:t> : </a:t>
            </a:r>
            <a:r>
              <a:rPr lang="en-US" altLang="ru-RU" sz="1600">
                <a:cs typeface="Times New Roman" pitchFamily="18" charset="0"/>
              </a:rPr>
              <a:t>m</a:t>
            </a:r>
            <a:r>
              <a:rPr lang="ru-RU" altLang="ru-RU" sz="1600">
                <a:cs typeface="Times New Roman" pitchFamily="18" charset="0"/>
              </a:rPr>
              <a:t> = 42,42 / 12 : 5,05 / 1 : 32,32 / 16 : 20,21 / 40</a:t>
            </a:r>
            <a:endParaRPr lang="ru-RU" altLang="ru-RU" sz="1600"/>
          </a:p>
          <a:p>
            <a:r>
              <a:rPr lang="en-US" altLang="ru-RU" sz="1600">
                <a:cs typeface="Times New Roman" pitchFamily="18" charset="0"/>
              </a:rPr>
              <a:t>x</a:t>
            </a:r>
            <a:r>
              <a:rPr lang="ru-RU" altLang="ru-RU" sz="1600">
                <a:cs typeface="Times New Roman" pitchFamily="18" charset="0"/>
              </a:rPr>
              <a:t> : </a:t>
            </a:r>
            <a:r>
              <a:rPr lang="en-US" altLang="ru-RU" sz="1600">
                <a:cs typeface="Times New Roman" pitchFamily="18" charset="0"/>
              </a:rPr>
              <a:t>y</a:t>
            </a:r>
            <a:r>
              <a:rPr lang="ru-RU" altLang="ru-RU" sz="1600">
                <a:cs typeface="Times New Roman" pitchFamily="18" charset="0"/>
              </a:rPr>
              <a:t> : </a:t>
            </a:r>
            <a:r>
              <a:rPr lang="en-US" altLang="ru-RU" sz="1600">
                <a:cs typeface="Times New Roman" pitchFamily="18" charset="0"/>
              </a:rPr>
              <a:t>z</a:t>
            </a:r>
            <a:r>
              <a:rPr lang="ru-RU" altLang="ru-RU" sz="1600">
                <a:cs typeface="Times New Roman" pitchFamily="18" charset="0"/>
              </a:rPr>
              <a:t> : </a:t>
            </a:r>
            <a:r>
              <a:rPr lang="en-US" altLang="ru-RU" sz="1600">
                <a:cs typeface="Times New Roman" pitchFamily="18" charset="0"/>
              </a:rPr>
              <a:t>m</a:t>
            </a:r>
            <a:r>
              <a:rPr lang="ru-RU" altLang="ru-RU" sz="1600">
                <a:cs typeface="Times New Roman" pitchFamily="18" charset="0"/>
              </a:rPr>
              <a:t> = 3,535 : 5,05 : 2,02 : 0,505 = 7 : 10 : 4 : 1</a:t>
            </a:r>
            <a:endParaRPr lang="ru-RU" altLang="ru-RU" sz="1600"/>
          </a:p>
          <a:p>
            <a:r>
              <a:rPr lang="ru-RU" altLang="ru-RU" sz="1600">
                <a:cs typeface="Times New Roman" pitchFamily="18" charset="0"/>
              </a:rPr>
              <a:t>Определена молекулярная формула вещества – </a:t>
            </a:r>
            <a:r>
              <a:rPr lang="pt-BR" altLang="ru-RU" sz="1600">
                <a:cs typeface="Times New Roman" pitchFamily="18" charset="0"/>
              </a:rPr>
              <a:t>C</a:t>
            </a:r>
            <a:r>
              <a:rPr lang="ru-RU" altLang="ru-RU" sz="1600" baseline="-30000">
                <a:cs typeface="Times New Roman" pitchFamily="18" charset="0"/>
              </a:rPr>
              <a:t>7</a:t>
            </a:r>
            <a:r>
              <a:rPr lang="pt-BR" altLang="ru-RU" sz="1600">
                <a:cs typeface="Times New Roman" pitchFamily="18" charset="0"/>
              </a:rPr>
              <a:t>H</a:t>
            </a:r>
            <a:r>
              <a:rPr lang="ru-RU" altLang="ru-RU" sz="1600" baseline="-30000">
                <a:cs typeface="Times New Roman" pitchFamily="18" charset="0"/>
              </a:rPr>
              <a:t>10</a:t>
            </a:r>
            <a:r>
              <a:rPr lang="pt-BR" altLang="ru-RU" sz="1600">
                <a:cs typeface="Times New Roman" pitchFamily="18" charset="0"/>
              </a:rPr>
              <a:t>O</a:t>
            </a:r>
            <a:r>
              <a:rPr lang="ru-RU" altLang="ru-RU" sz="1600" baseline="-30000">
                <a:cs typeface="Times New Roman" pitchFamily="18" charset="0"/>
              </a:rPr>
              <a:t>4</a:t>
            </a:r>
            <a:r>
              <a:rPr lang="ru-RU" altLang="ru-RU" sz="1600">
                <a:cs typeface="Times New Roman" pitchFamily="18" charset="0"/>
              </a:rPr>
              <a:t>Са</a:t>
            </a:r>
            <a:endParaRPr lang="ru-RU" altLang="ru-RU" sz="1600"/>
          </a:p>
          <a:p>
            <a:r>
              <a:rPr lang="ru-RU" altLang="ru-RU" sz="1600">
                <a:cs typeface="Times New Roman" pitchFamily="18" charset="0"/>
              </a:rPr>
              <a:t>2) Составлена структурная формула соли:</a:t>
            </a:r>
            <a:endParaRPr lang="ru-RU" altLang="ru-RU" sz="1600"/>
          </a:p>
          <a:p>
            <a:endParaRPr lang="ru-RU" altLang="ru-RU"/>
          </a:p>
        </p:txBody>
      </p:sp>
      <p:sp>
        <p:nvSpPr>
          <p:cNvPr id="34821" name="Rectangle 4"/>
          <p:cNvSpPr>
            <a:spLocks noChangeArrowheads="1"/>
          </p:cNvSpPr>
          <p:nvPr/>
        </p:nvSpPr>
        <p:spPr bwMode="auto">
          <a:xfrm>
            <a:off x="609600" y="471488"/>
            <a:ext cx="8366125" cy="415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sz="1400">
              <a:cs typeface="Times New Roman" pitchFamily="18" charset="0"/>
            </a:endParaRPr>
          </a:p>
          <a:p>
            <a:endParaRPr lang="ru-RU" altLang="ru-RU">
              <a:cs typeface="Times New Roman" pitchFamily="18" charset="0"/>
            </a:endParaRPr>
          </a:p>
          <a:p>
            <a:r>
              <a:rPr lang="ru-RU" altLang="ru-RU">
                <a:cs typeface="Times New Roman" pitchFamily="18" charset="0"/>
              </a:rPr>
              <a:t>3) Составлено уравнение реакции, протекающей при нагревании этой соли:</a:t>
            </a:r>
            <a:endParaRPr lang="ru-RU" altLang="ru-RU"/>
          </a:p>
          <a:p>
            <a:endParaRPr lang="ru-RU" altLang="ru-RU"/>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Объект 2"/>
          <p:cNvGraphicFramePr>
            <a:graphicFrameLocks noChangeAspect="1"/>
          </p:cNvGraphicFramePr>
          <p:nvPr/>
        </p:nvGraphicFramePr>
        <p:xfrm>
          <a:off x="685800" y="1809750"/>
          <a:ext cx="7772400" cy="4324350"/>
        </p:xfrm>
        <a:graphic>
          <a:graphicData uri="http://schemas.openxmlformats.org/presentationml/2006/ole">
            <mc:AlternateContent xmlns:mc="http://schemas.openxmlformats.org/markup-compatibility/2006">
              <mc:Choice xmlns:v="urn:schemas-microsoft-com:vml" Requires="v">
                <p:oleObj spid="_x0000_s35855" r:id="rId3" imgW="6534150" imgH="4591050" progId="ChemWindow.Document">
                  <p:embed/>
                </p:oleObj>
              </mc:Choice>
              <mc:Fallback>
                <p:oleObj r:id="rId3" imgW="6534150" imgH="4591050" progId="ChemWindow.Document">
                  <p:embed/>
                  <p:pic>
                    <p:nvPicPr>
                      <p:cNvPr id="0" name="Объект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809750"/>
                        <a:ext cx="77724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3" name="Объект 3"/>
          <p:cNvGraphicFramePr>
            <a:graphicFrameLocks noChangeAspect="1"/>
          </p:cNvGraphicFramePr>
          <p:nvPr/>
        </p:nvGraphicFramePr>
        <p:xfrm>
          <a:off x="1143000" y="882650"/>
          <a:ext cx="619125" cy="295275"/>
        </p:xfrm>
        <a:graphic>
          <a:graphicData uri="http://schemas.openxmlformats.org/presentationml/2006/ole">
            <mc:AlternateContent xmlns:mc="http://schemas.openxmlformats.org/markup-compatibility/2006">
              <mc:Choice xmlns:v="urn:schemas-microsoft-com:vml" Requires="v">
                <p:oleObj spid="_x0000_s35856" r:id="rId5" imgW="622030" imgH="291973" progId="Equation.DSMT4">
                  <p:embed/>
                </p:oleObj>
              </mc:Choice>
              <mc:Fallback>
                <p:oleObj r:id="rId5" imgW="622030" imgH="291973" progId="Equation.DSMT4">
                  <p:embed/>
                  <p:pic>
                    <p:nvPicPr>
                      <p:cNvPr id="0" name="Объект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882650"/>
                        <a:ext cx="61912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4" name="Объект 4"/>
          <p:cNvGraphicFramePr>
            <a:graphicFrameLocks noChangeAspect="1"/>
          </p:cNvGraphicFramePr>
          <p:nvPr/>
        </p:nvGraphicFramePr>
        <p:xfrm>
          <a:off x="2057400" y="1009650"/>
          <a:ext cx="219075" cy="152400"/>
        </p:xfrm>
        <a:graphic>
          <a:graphicData uri="http://schemas.openxmlformats.org/presentationml/2006/ole">
            <mc:AlternateContent xmlns:mc="http://schemas.openxmlformats.org/markup-compatibility/2006">
              <mc:Choice xmlns:v="urn:schemas-microsoft-com:vml" Requires="v">
                <p:oleObj spid="_x0000_s35857" r:id="rId7" imgW="215713" imgH="152268" progId="Equation.DSMT4">
                  <p:embed/>
                </p:oleObj>
              </mc:Choice>
              <mc:Fallback>
                <p:oleObj r:id="rId7" imgW="215713" imgH="152268" progId="Equation.DSMT4">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1009650"/>
                        <a:ext cx="2190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5" name="Объект 5"/>
          <p:cNvGraphicFramePr>
            <a:graphicFrameLocks noChangeAspect="1"/>
          </p:cNvGraphicFramePr>
          <p:nvPr/>
        </p:nvGraphicFramePr>
        <p:xfrm>
          <a:off x="3581400" y="904875"/>
          <a:ext cx="771525" cy="419100"/>
        </p:xfrm>
        <a:graphic>
          <a:graphicData uri="http://schemas.openxmlformats.org/presentationml/2006/ole">
            <mc:AlternateContent xmlns:mc="http://schemas.openxmlformats.org/markup-compatibility/2006">
              <mc:Choice xmlns:v="urn:schemas-microsoft-com:vml" Requires="v">
                <p:oleObj spid="_x0000_s35858" r:id="rId9" imgW="774364" imgH="418918" progId="Equation.DSMT4">
                  <p:embed/>
                </p:oleObj>
              </mc:Choice>
              <mc:Fallback>
                <p:oleObj r:id="rId9" imgW="774364" imgH="418918" progId="Equation.DSMT4">
                  <p:embed/>
                  <p:pic>
                    <p:nvPicPr>
                      <p:cNvPr id="0" name="Объект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1400" y="904875"/>
                        <a:ext cx="7715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6" name="Объект 6"/>
          <p:cNvGraphicFramePr>
            <a:graphicFrameLocks noChangeAspect="1"/>
          </p:cNvGraphicFramePr>
          <p:nvPr/>
        </p:nvGraphicFramePr>
        <p:xfrm>
          <a:off x="228600" y="1325563"/>
          <a:ext cx="219075" cy="152400"/>
        </p:xfrm>
        <a:graphic>
          <a:graphicData uri="http://schemas.openxmlformats.org/presentationml/2006/ole">
            <mc:AlternateContent xmlns:mc="http://schemas.openxmlformats.org/markup-compatibility/2006">
              <mc:Choice xmlns:v="urn:schemas-microsoft-com:vml" Requires="v">
                <p:oleObj spid="_x0000_s35859" r:id="rId11" imgW="215713" imgH="152268" progId="Equation.DSMT4">
                  <p:embed/>
                </p:oleObj>
              </mc:Choice>
              <mc:Fallback>
                <p:oleObj r:id="rId11" imgW="215713" imgH="152268" progId="Equation.DSMT4">
                  <p:embed/>
                  <p:pic>
                    <p:nvPicPr>
                      <p:cNvPr id="0" name="Объект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 y="1325563"/>
                        <a:ext cx="2190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7" name="Объект 7"/>
          <p:cNvGraphicFramePr>
            <a:graphicFrameLocks noChangeAspect="1"/>
          </p:cNvGraphicFramePr>
          <p:nvPr/>
        </p:nvGraphicFramePr>
        <p:xfrm>
          <a:off x="4689475" y="841375"/>
          <a:ext cx="1676400" cy="333375"/>
        </p:xfrm>
        <a:graphic>
          <a:graphicData uri="http://schemas.openxmlformats.org/presentationml/2006/ole">
            <mc:AlternateContent xmlns:mc="http://schemas.openxmlformats.org/markup-compatibility/2006">
              <mc:Choice xmlns:v="urn:schemas-microsoft-com:vml" Requires="v">
                <p:oleObj spid="_x0000_s35860" r:id="rId13" imgW="1676400" imgH="330200" progId="Equation.DSMT4">
                  <p:embed/>
                </p:oleObj>
              </mc:Choice>
              <mc:Fallback>
                <p:oleObj r:id="rId13" imgW="1676400" imgH="330200" progId="Equation.DSMT4">
                  <p:embed/>
                  <p:pic>
                    <p:nvPicPr>
                      <p:cNvPr id="0" name="Объект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9475" y="841375"/>
                        <a:ext cx="16764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8" name="Объект 8"/>
          <p:cNvGraphicFramePr>
            <a:graphicFrameLocks noChangeAspect="1"/>
          </p:cNvGraphicFramePr>
          <p:nvPr/>
        </p:nvGraphicFramePr>
        <p:xfrm>
          <a:off x="6400800" y="747713"/>
          <a:ext cx="1295400" cy="542925"/>
        </p:xfrm>
        <a:graphic>
          <a:graphicData uri="http://schemas.openxmlformats.org/presentationml/2006/ole">
            <mc:AlternateContent xmlns:mc="http://schemas.openxmlformats.org/markup-compatibility/2006">
              <mc:Choice xmlns:v="urn:schemas-microsoft-com:vml" Requires="v">
                <p:oleObj spid="_x0000_s35861" r:id="rId15" imgW="1295400" imgH="542925" progId="ChemWindow.Document">
                  <p:embed/>
                </p:oleObj>
              </mc:Choice>
              <mc:Fallback>
                <p:oleObj r:id="rId15" imgW="1295400" imgH="542925" progId="ChemWindow.Document">
                  <p:embed/>
                  <p:pic>
                    <p:nvPicPr>
                      <p:cNvPr id="0" name="Объект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00800" y="747713"/>
                        <a:ext cx="1295400"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9" name="Объект 9"/>
          <p:cNvGraphicFramePr>
            <a:graphicFrameLocks noChangeAspect="1"/>
          </p:cNvGraphicFramePr>
          <p:nvPr/>
        </p:nvGraphicFramePr>
        <p:xfrm>
          <a:off x="7610475" y="927100"/>
          <a:ext cx="1533525" cy="276225"/>
        </p:xfrm>
        <a:graphic>
          <a:graphicData uri="http://schemas.openxmlformats.org/presentationml/2006/ole">
            <mc:AlternateContent xmlns:mc="http://schemas.openxmlformats.org/markup-compatibility/2006">
              <mc:Choice xmlns:v="urn:schemas-microsoft-com:vml" Requires="v">
                <p:oleObj spid="_x0000_s35862" r:id="rId17" imgW="1536700" imgH="279400" progId="Equation.DSMT4">
                  <p:embed/>
                </p:oleObj>
              </mc:Choice>
              <mc:Fallback>
                <p:oleObj r:id="rId17" imgW="1536700" imgH="279400" progId="Equation.DSMT4">
                  <p:embed/>
                  <p:pic>
                    <p:nvPicPr>
                      <p:cNvPr id="0" name="Объект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610475" y="927100"/>
                        <a:ext cx="15335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850" name="Rectangle 10"/>
          <p:cNvSpPr>
            <a:spLocks noChangeArrowheads="1"/>
          </p:cNvSpPr>
          <p:nvPr/>
        </p:nvSpPr>
        <p:spPr bwMode="auto">
          <a:xfrm>
            <a:off x="0" y="685800"/>
            <a:ext cx="8991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endParaRPr lang="ru-RU" altLang="ru-RU" sz="1400">
              <a:cs typeface="Times New Roman" pitchFamily="18" charset="0"/>
            </a:endParaRPr>
          </a:p>
          <a:p>
            <a:r>
              <a:rPr lang="ru-RU" altLang="ru-RU" sz="1400">
                <a:cs typeface="Times New Roman" pitchFamily="18" charset="0"/>
              </a:rPr>
              <a:t>циклопентан             Х</a:t>
            </a:r>
            <a:r>
              <a:rPr lang="ru-RU" altLang="ru-RU" sz="1400" baseline="-25000">
                <a:cs typeface="Times New Roman" pitchFamily="18" charset="0"/>
              </a:rPr>
              <a:t>1</a:t>
            </a:r>
            <a:r>
              <a:rPr lang="ru-RU" altLang="ru-RU" sz="1400">
                <a:cs typeface="Times New Roman" pitchFamily="18" charset="0"/>
              </a:rPr>
              <a:t>       циклопентанол                Х</a:t>
            </a:r>
            <a:r>
              <a:rPr lang="ru-RU" altLang="ru-RU" sz="1400" baseline="-25000">
                <a:cs typeface="Times New Roman" pitchFamily="18" charset="0"/>
              </a:rPr>
              <a:t>2</a:t>
            </a:r>
            <a:endParaRPr lang="ru-RU" altLang="ru-RU" baseline="-25000"/>
          </a:p>
        </p:txBody>
      </p:sp>
      <p:sp>
        <p:nvSpPr>
          <p:cNvPr id="35851" name="Rectangle 13"/>
          <p:cNvSpPr>
            <a:spLocks noChangeArrowheads="1"/>
          </p:cNvSpPr>
          <p:nvPr/>
        </p:nvSpPr>
        <p:spPr bwMode="auto">
          <a:xfrm>
            <a:off x="4454525" y="1169988"/>
            <a:ext cx="2349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ru-RU" altLang="ru-RU" sz="1400">
                <a:cs typeface="Times New Roman" pitchFamily="18" charset="0"/>
              </a:rPr>
              <a:t> </a:t>
            </a:r>
            <a:endParaRPr lang="ru-RU" altLang="ru-RU"/>
          </a:p>
        </p:txBody>
      </p:sp>
      <p:sp>
        <p:nvSpPr>
          <p:cNvPr id="35852" name="Rectangle 14"/>
          <p:cNvSpPr>
            <a:spLocks noChangeArrowheads="1"/>
          </p:cNvSpPr>
          <p:nvPr/>
        </p:nvSpPr>
        <p:spPr bwMode="auto">
          <a:xfrm>
            <a:off x="-76200" y="1809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ru-RU" altLang="ru-RU"/>
          </a:p>
        </p:txBody>
      </p:sp>
      <p:sp>
        <p:nvSpPr>
          <p:cNvPr id="35853" name="Rectangle 15"/>
          <p:cNvSpPr>
            <a:spLocks noChangeArrowheads="1"/>
          </p:cNvSpPr>
          <p:nvPr/>
        </p:nvSpPr>
        <p:spPr bwMode="auto">
          <a:xfrm>
            <a:off x="0" y="23526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ru-RU" altLang="ru-RU" sz="1400">
                <a:cs typeface="Times New Roman" pitchFamily="18" charset="0"/>
              </a:rPr>
              <a:t> </a:t>
            </a:r>
            <a:endParaRPr lang="ru-RU" altLang="ru-RU"/>
          </a:p>
        </p:txBody>
      </p:sp>
      <p:sp>
        <p:nvSpPr>
          <p:cNvPr id="35854" name="Rectangle 16"/>
          <p:cNvSpPr>
            <a:spLocks noChangeArrowheads="1"/>
          </p:cNvSpPr>
          <p:nvPr/>
        </p:nvSpPr>
        <p:spPr bwMode="auto">
          <a:xfrm>
            <a:off x="-3886200" y="1371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ru-RU" altLang="ru-RU" sz="1400">
                <a:cs typeface="Times New Roman" pitchFamily="18" charset="0"/>
              </a:rPr>
              <a:t> </a:t>
            </a:r>
            <a:r>
              <a:rPr lang="en-US" altLang="ru-RU" sz="1400">
                <a:cs typeface="Times New Roman" pitchFamily="18" charset="0"/>
              </a:rPr>
              <a:t>X</a:t>
            </a:r>
            <a:r>
              <a:rPr lang="ru-RU" altLang="ru-RU" sz="1400" baseline="-30000">
                <a:cs typeface="Times New Roman" pitchFamily="18" charset="0"/>
              </a:rPr>
              <a:t>3</a:t>
            </a:r>
            <a:endParaRPr lang="ru-RU" altLang="ru-RU"/>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0"/>
            <a:ext cx="8229600" cy="1139825"/>
          </a:xfrm>
        </p:spPr>
        <p:txBody>
          <a:bodyPr/>
          <a:lstStyle/>
          <a:p>
            <a:r>
              <a:rPr lang="ru-RU" altLang="ru-RU" smtClean="0"/>
              <a:t>Задание 34</a:t>
            </a:r>
          </a:p>
        </p:txBody>
      </p:sp>
      <p:sp>
        <p:nvSpPr>
          <p:cNvPr id="36867" name="Rectangle 3"/>
          <p:cNvSpPr>
            <a:spLocks noGrp="1" noChangeArrowheads="1"/>
          </p:cNvSpPr>
          <p:nvPr>
            <p:ph idx="1"/>
          </p:nvPr>
        </p:nvSpPr>
        <p:spPr bwMode="auto">
          <a:xfrm>
            <a:off x="457200" y="1066800"/>
            <a:ext cx="8229600" cy="5059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itchFamily="2" charset="2"/>
              <a:buNone/>
            </a:pPr>
            <a:r>
              <a:rPr lang="ru-RU" altLang="ru-RU" sz="2800" b="1" smtClean="0">
                <a:latin typeface="Times New Roman" pitchFamily="18" charset="0"/>
              </a:rPr>
              <a:t>При нагревании образца гидрокарбоната натрия часть вещества разложилась. При  этом  выделилось 0,448 л (н.у.)  углекислого  газа  и  образовалось 4,64 г твёрдого  безводного  остатка.  Остаток  добавили  к 0,15%-ному  раствору гидроксида  кальция.  При  этом  в  полученном  растворе  не  осталось  ионов кальция и карбонат-анионов. Определите массовую долю гидроксида натрия  в конечном растворе. В  ответе  запишите  уравнения  реакций,  которые  указаны  в  условии  задачи,  и приведите все необходимые вычисления.</a:t>
            </a:r>
            <a:r>
              <a:rPr lang="ru-RU" altLang="ru-RU" sz="2800" b="1" smtClean="0"/>
              <a:t> </a:t>
            </a:r>
          </a:p>
          <a:p>
            <a:pPr>
              <a:lnSpc>
                <a:spcPct val="80000"/>
              </a:lnSpc>
            </a:pPr>
            <a:endParaRPr lang="ru-RU" altLang="ru-RU" sz="2800" b="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ChangeArrowheads="1"/>
          </p:cNvSpPr>
          <p:nvPr/>
        </p:nvSpPr>
        <p:spPr bwMode="auto">
          <a:xfrm>
            <a:off x="0" y="0"/>
            <a:ext cx="8839200" cy="668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ru-RU" altLang="ru-RU">
                <a:latin typeface="Times New Roman" pitchFamily="18" charset="0"/>
              </a:rPr>
              <a:t>1) Записаны уравнения реакций: </a:t>
            </a:r>
          </a:p>
          <a:p>
            <a:pPr eaLnBrk="1" hangingPunct="1"/>
            <a:r>
              <a:rPr lang="ru-RU" altLang="ru-RU">
                <a:latin typeface="Times New Roman" pitchFamily="18" charset="0"/>
              </a:rPr>
              <a:t>2NaHCO</a:t>
            </a:r>
            <a:r>
              <a:rPr lang="ru-RU" altLang="ru-RU" baseline="-25000">
                <a:latin typeface="Times New Roman" pitchFamily="18" charset="0"/>
              </a:rPr>
              <a:t>3</a:t>
            </a:r>
            <a:r>
              <a:rPr lang="ru-RU" altLang="ru-RU">
                <a:latin typeface="Times New Roman" pitchFamily="18" charset="0"/>
              </a:rPr>
              <a:t> = Na</a:t>
            </a:r>
            <a:r>
              <a:rPr lang="ru-RU" altLang="ru-RU" baseline="-25000">
                <a:latin typeface="Times New Roman" pitchFamily="18" charset="0"/>
              </a:rPr>
              <a:t>2</a:t>
            </a:r>
            <a:r>
              <a:rPr lang="ru-RU" altLang="ru-RU">
                <a:latin typeface="Times New Roman" pitchFamily="18" charset="0"/>
              </a:rPr>
              <a:t>CO</a:t>
            </a:r>
            <a:r>
              <a:rPr lang="ru-RU" altLang="ru-RU" baseline="-25000">
                <a:latin typeface="Times New Roman" pitchFamily="18" charset="0"/>
              </a:rPr>
              <a:t>3</a:t>
            </a:r>
            <a:r>
              <a:rPr lang="ru-RU" altLang="ru-RU">
                <a:latin typeface="Times New Roman" pitchFamily="18" charset="0"/>
              </a:rPr>
              <a:t> + CO</a:t>
            </a:r>
            <a:r>
              <a:rPr lang="ru-RU" altLang="ru-RU" baseline="-25000">
                <a:latin typeface="Times New Roman" pitchFamily="18" charset="0"/>
              </a:rPr>
              <a:t>2</a:t>
            </a:r>
            <a:r>
              <a:rPr lang="ru-RU" altLang="ru-RU">
                <a:latin typeface="Times New Roman" pitchFamily="18" charset="0"/>
              </a:rPr>
              <a:t> + H</a:t>
            </a:r>
            <a:r>
              <a:rPr lang="ru-RU" altLang="ru-RU" baseline="-25000">
                <a:latin typeface="Times New Roman" pitchFamily="18" charset="0"/>
              </a:rPr>
              <a:t>2</a:t>
            </a:r>
            <a:r>
              <a:rPr lang="ru-RU" altLang="ru-RU">
                <a:latin typeface="Times New Roman" pitchFamily="18" charset="0"/>
              </a:rPr>
              <a:t>O </a:t>
            </a:r>
          </a:p>
          <a:p>
            <a:pPr eaLnBrk="1" hangingPunct="1"/>
            <a:r>
              <a:rPr lang="ru-RU" altLang="ru-RU">
                <a:latin typeface="Times New Roman" pitchFamily="18" charset="0"/>
              </a:rPr>
              <a:t>NaHCO</a:t>
            </a:r>
            <a:r>
              <a:rPr lang="ru-RU" altLang="ru-RU" baseline="-25000">
                <a:latin typeface="Times New Roman" pitchFamily="18" charset="0"/>
              </a:rPr>
              <a:t>3</a:t>
            </a:r>
            <a:r>
              <a:rPr lang="ru-RU" altLang="ru-RU">
                <a:latin typeface="Times New Roman" pitchFamily="18" charset="0"/>
              </a:rPr>
              <a:t> + Ca(OH)</a:t>
            </a:r>
            <a:r>
              <a:rPr lang="ru-RU" altLang="ru-RU" baseline="-25000">
                <a:latin typeface="Times New Roman" pitchFamily="18" charset="0"/>
              </a:rPr>
              <a:t>2</a:t>
            </a:r>
            <a:r>
              <a:rPr lang="ru-RU" altLang="ru-RU">
                <a:latin typeface="Times New Roman" pitchFamily="18" charset="0"/>
              </a:rPr>
              <a:t> = CaCO</a:t>
            </a:r>
            <a:r>
              <a:rPr lang="ru-RU" altLang="ru-RU" baseline="-25000">
                <a:latin typeface="Times New Roman" pitchFamily="18" charset="0"/>
              </a:rPr>
              <a:t>3</a:t>
            </a:r>
            <a:r>
              <a:rPr lang="ru-RU" altLang="ru-RU">
                <a:latin typeface="Times New Roman" pitchFamily="18" charset="0"/>
              </a:rPr>
              <a:t> + H</a:t>
            </a:r>
            <a:r>
              <a:rPr lang="ru-RU" altLang="ru-RU" baseline="-25000">
                <a:latin typeface="Times New Roman" pitchFamily="18" charset="0"/>
              </a:rPr>
              <a:t>2</a:t>
            </a:r>
            <a:r>
              <a:rPr lang="ru-RU" altLang="ru-RU">
                <a:latin typeface="Times New Roman" pitchFamily="18" charset="0"/>
              </a:rPr>
              <a:t>O + NaOH </a:t>
            </a:r>
          </a:p>
          <a:p>
            <a:pPr eaLnBrk="1" hangingPunct="1"/>
            <a:r>
              <a:rPr lang="ru-RU" altLang="ru-RU">
                <a:latin typeface="Times New Roman" pitchFamily="18" charset="0"/>
              </a:rPr>
              <a:t>Na</a:t>
            </a:r>
            <a:r>
              <a:rPr lang="ru-RU" altLang="ru-RU" baseline="-25000">
                <a:latin typeface="Times New Roman" pitchFamily="18" charset="0"/>
              </a:rPr>
              <a:t>2</a:t>
            </a:r>
            <a:r>
              <a:rPr lang="ru-RU" altLang="ru-RU">
                <a:latin typeface="Times New Roman" pitchFamily="18" charset="0"/>
              </a:rPr>
              <a:t>CO</a:t>
            </a:r>
            <a:r>
              <a:rPr lang="ru-RU" altLang="ru-RU" baseline="-25000">
                <a:latin typeface="Times New Roman" pitchFamily="18" charset="0"/>
              </a:rPr>
              <a:t>3</a:t>
            </a:r>
            <a:r>
              <a:rPr lang="ru-RU" altLang="ru-RU">
                <a:latin typeface="Times New Roman" pitchFamily="18" charset="0"/>
              </a:rPr>
              <a:t> + Ca(OH)</a:t>
            </a:r>
            <a:r>
              <a:rPr lang="ru-RU" altLang="ru-RU" baseline="-25000">
                <a:latin typeface="Times New Roman" pitchFamily="18" charset="0"/>
              </a:rPr>
              <a:t>2</a:t>
            </a:r>
            <a:r>
              <a:rPr lang="ru-RU" altLang="ru-RU">
                <a:latin typeface="Times New Roman" pitchFamily="18" charset="0"/>
              </a:rPr>
              <a:t> = CaCO</a:t>
            </a:r>
            <a:r>
              <a:rPr lang="ru-RU" altLang="ru-RU" baseline="-25000">
                <a:latin typeface="Times New Roman" pitchFamily="18" charset="0"/>
              </a:rPr>
              <a:t>3</a:t>
            </a:r>
            <a:r>
              <a:rPr lang="ru-RU" altLang="ru-RU">
                <a:latin typeface="Times New Roman" pitchFamily="18" charset="0"/>
              </a:rPr>
              <a:t> + 2NaOH </a:t>
            </a:r>
          </a:p>
          <a:p>
            <a:pPr eaLnBrk="1" hangingPunct="1"/>
            <a:r>
              <a:rPr lang="ru-RU" altLang="ru-RU">
                <a:latin typeface="Times New Roman" pitchFamily="18" charset="0"/>
              </a:rPr>
              <a:t> </a:t>
            </a:r>
          </a:p>
          <a:p>
            <a:pPr eaLnBrk="1" hangingPunct="1"/>
            <a:r>
              <a:rPr lang="ru-RU" altLang="ru-RU">
                <a:latin typeface="Times New Roman" pitchFamily="18" charset="0"/>
              </a:rPr>
              <a:t>2) Рассчитано количество вещества соединений в твёрдом остатке: </a:t>
            </a:r>
          </a:p>
          <a:p>
            <a:pPr eaLnBrk="1" hangingPunct="1"/>
            <a:r>
              <a:rPr lang="ru-RU" altLang="ru-RU">
                <a:latin typeface="Times New Roman" pitchFamily="18" charset="0"/>
              </a:rPr>
              <a:t>n(CO</a:t>
            </a:r>
            <a:r>
              <a:rPr lang="ru-RU" altLang="ru-RU" baseline="-25000">
                <a:latin typeface="Times New Roman" pitchFamily="18" charset="0"/>
              </a:rPr>
              <a:t>2</a:t>
            </a:r>
            <a:r>
              <a:rPr lang="ru-RU" altLang="ru-RU">
                <a:latin typeface="Times New Roman" pitchFamily="18" charset="0"/>
              </a:rPr>
              <a:t>) = V / Vm = 0,448 / 22,4 = 0,02 моль  </a:t>
            </a:r>
          </a:p>
          <a:p>
            <a:pPr eaLnBrk="1" hangingPunct="1"/>
            <a:r>
              <a:rPr lang="ru-RU" altLang="ru-RU">
                <a:latin typeface="Times New Roman" pitchFamily="18" charset="0"/>
              </a:rPr>
              <a:t>n(Na</a:t>
            </a:r>
            <a:r>
              <a:rPr lang="ru-RU" altLang="ru-RU" baseline="-25000">
                <a:latin typeface="Times New Roman" pitchFamily="18" charset="0"/>
              </a:rPr>
              <a:t>2</a:t>
            </a:r>
            <a:r>
              <a:rPr lang="ru-RU" altLang="ru-RU">
                <a:latin typeface="Times New Roman" pitchFamily="18" charset="0"/>
              </a:rPr>
              <a:t>CO</a:t>
            </a:r>
            <a:r>
              <a:rPr lang="ru-RU" altLang="ru-RU" baseline="-25000">
                <a:latin typeface="Times New Roman" pitchFamily="18" charset="0"/>
              </a:rPr>
              <a:t>3</a:t>
            </a:r>
            <a:r>
              <a:rPr lang="ru-RU" altLang="ru-RU">
                <a:latin typeface="Times New Roman" pitchFamily="18" charset="0"/>
              </a:rPr>
              <a:t>) = n(CO</a:t>
            </a:r>
            <a:r>
              <a:rPr lang="ru-RU" altLang="ru-RU" baseline="-25000">
                <a:latin typeface="Times New Roman" pitchFamily="18" charset="0"/>
              </a:rPr>
              <a:t>2</a:t>
            </a:r>
            <a:r>
              <a:rPr lang="ru-RU" altLang="ru-RU">
                <a:latin typeface="Times New Roman" pitchFamily="18" charset="0"/>
              </a:rPr>
              <a:t>) = 0,02 моль  m(Na</a:t>
            </a:r>
            <a:r>
              <a:rPr lang="ru-RU" altLang="ru-RU" baseline="-25000">
                <a:latin typeface="Times New Roman" pitchFamily="18" charset="0"/>
              </a:rPr>
              <a:t>2</a:t>
            </a:r>
            <a:r>
              <a:rPr lang="ru-RU" altLang="ru-RU">
                <a:latin typeface="Times New Roman" pitchFamily="18" charset="0"/>
              </a:rPr>
              <a:t>CO3) = n · M = 0,02 · 106 = 2,12 г </a:t>
            </a:r>
          </a:p>
          <a:p>
            <a:pPr eaLnBrk="1" hangingPunct="1"/>
            <a:r>
              <a:rPr lang="ru-RU" altLang="ru-RU">
                <a:latin typeface="Times New Roman" pitchFamily="18" charset="0"/>
              </a:rPr>
              <a:t>m(NaHCO</a:t>
            </a:r>
            <a:r>
              <a:rPr lang="ru-RU" altLang="ru-RU" baseline="-25000">
                <a:latin typeface="Times New Roman" pitchFamily="18" charset="0"/>
              </a:rPr>
              <a:t>3</a:t>
            </a:r>
            <a:r>
              <a:rPr lang="ru-RU" altLang="ru-RU">
                <a:latin typeface="Times New Roman" pitchFamily="18" charset="0"/>
              </a:rPr>
              <a:t> остаток) = 4,64 – 2,12 = 2,52 г </a:t>
            </a:r>
          </a:p>
          <a:p>
            <a:pPr eaLnBrk="1" hangingPunct="1"/>
            <a:r>
              <a:rPr lang="ru-RU" altLang="ru-RU">
                <a:latin typeface="Times New Roman" pitchFamily="18" charset="0"/>
              </a:rPr>
              <a:t>n( NaHCO</a:t>
            </a:r>
            <a:r>
              <a:rPr lang="ru-RU" altLang="ru-RU" baseline="-25000">
                <a:latin typeface="Times New Roman" pitchFamily="18" charset="0"/>
              </a:rPr>
              <a:t>3</a:t>
            </a:r>
            <a:r>
              <a:rPr lang="ru-RU" altLang="ru-RU">
                <a:latin typeface="Times New Roman" pitchFamily="18" charset="0"/>
              </a:rPr>
              <a:t> остаток) = m / M = 2,52 / 84 = 0,03 моль </a:t>
            </a:r>
          </a:p>
          <a:p>
            <a:pPr eaLnBrk="1" hangingPunct="1"/>
            <a:r>
              <a:rPr lang="ru-RU" altLang="ru-RU">
                <a:latin typeface="Times New Roman" pitchFamily="18" charset="0"/>
              </a:rPr>
              <a:t> </a:t>
            </a:r>
          </a:p>
          <a:p>
            <a:pPr eaLnBrk="1" hangingPunct="1"/>
            <a:r>
              <a:rPr lang="ru-RU" altLang="ru-RU">
                <a:latin typeface="Times New Roman" pitchFamily="18" charset="0"/>
              </a:rPr>
              <a:t>3) Вычислена  масса  прореагировавшего  раствора  гидроксида кальция и масса гидроксида натрия в конечном растворе: </a:t>
            </a:r>
          </a:p>
          <a:p>
            <a:pPr eaLnBrk="1" hangingPunct="1"/>
            <a:r>
              <a:rPr lang="ru-RU" altLang="ru-RU">
                <a:latin typeface="Times New Roman" pitchFamily="18" charset="0"/>
              </a:rPr>
              <a:t>n(Ca(OH)</a:t>
            </a:r>
            <a:r>
              <a:rPr lang="ru-RU" altLang="ru-RU" baseline="-25000">
                <a:latin typeface="Times New Roman" pitchFamily="18" charset="0"/>
              </a:rPr>
              <a:t>2</a:t>
            </a:r>
            <a:r>
              <a:rPr lang="ru-RU" altLang="ru-RU">
                <a:latin typeface="Times New Roman" pitchFamily="18" charset="0"/>
              </a:rPr>
              <a:t>) = n(Na</a:t>
            </a:r>
            <a:r>
              <a:rPr lang="ru-RU" altLang="ru-RU" baseline="-25000">
                <a:latin typeface="Times New Roman" pitchFamily="18" charset="0"/>
              </a:rPr>
              <a:t>2</a:t>
            </a:r>
            <a:r>
              <a:rPr lang="ru-RU" altLang="ru-RU">
                <a:latin typeface="Times New Roman" pitchFamily="18" charset="0"/>
              </a:rPr>
              <a:t>CO</a:t>
            </a:r>
            <a:r>
              <a:rPr lang="ru-RU" altLang="ru-RU" baseline="-25000">
                <a:latin typeface="Times New Roman" pitchFamily="18" charset="0"/>
              </a:rPr>
              <a:t>3</a:t>
            </a:r>
            <a:r>
              <a:rPr lang="ru-RU" altLang="ru-RU">
                <a:latin typeface="Times New Roman" pitchFamily="18" charset="0"/>
              </a:rPr>
              <a:t>) + n(NaHCO</a:t>
            </a:r>
            <a:r>
              <a:rPr lang="ru-RU" altLang="ru-RU" baseline="-25000">
                <a:latin typeface="Times New Roman" pitchFamily="18" charset="0"/>
              </a:rPr>
              <a:t>3 </a:t>
            </a:r>
            <a:r>
              <a:rPr lang="ru-RU" altLang="ru-RU">
                <a:latin typeface="Times New Roman" pitchFamily="18" charset="0"/>
              </a:rPr>
              <a:t>остаток) = 0,05 моль  </a:t>
            </a:r>
          </a:p>
          <a:p>
            <a:pPr eaLnBrk="1" hangingPunct="1"/>
            <a:r>
              <a:rPr lang="ru-RU" altLang="ru-RU">
                <a:latin typeface="Times New Roman" pitchFamily="18" charset="0"/>
              </a:rPr>
              <a:t>m(Ca(OH)</a:t>
            </a:r>
            <a:r>
              <a:rPr lang="ru-RU" altLang="ru-RU" baseline="-25000">
                <a:latin typeface="Times New Roman" pitchFamily="18" charset="0"/>
              </a:rPr>
              <a:t>2</a:t>
            </a:r>
            <a:r>
              <a:rPr lang="ru-RU" altLang="ru-RU">
                <a:latin typeface="Times New Roman" pitchFamily="18" charset="0"/>
              </a:rPr>
              <a:t>) = n · M = 0,05 · 74 = 3,7 г </a:t>
            </a:r>
          </a:p>
          <a:p>
            <a:pPr eaLnBrk="1" hangingPunct="1"/>
            <a:r>
              <a:rPr lang="ru-RU" altLang="ru-RU">
                <a:latin typeface="Times New Roman" pitchFamily="18" charset="0"/>
              </a:rPr>
              <a:t>m (р-ра Ca(OH)</a:t>
            </a:r>
            <a:r>
              <a:rPr lang="ru-RU" altLang="ru-RU" baseline="-25000">
                <a:latin typeface="Times New Roman" pitchFamily="18" charset="0"/>
              </a:rPr>
              <a:t>2</a:t>
            </a:r>
            <a:r>
              <a:rPr lang="ru-RU" altLang="ru-RU">
                <a:latin typeface="Times New Roman" pitchFamily="18" charset="0"/>
              </a:rPr>
              <a:t>) = 3,7 / 0,0015 = 2466,67 г  </a:t>
            </a:r>
          </a:p>
          <a:p>
            <a:pPr eaLnBrk="1" hangingPunct="1"/>
            <a:r>
              <a:rPr lang="ru-RU" altLang="ru-RU">
                <a:latin typeface="Times New Roman" pitchFamily="18" charset="0"/>
              </a:rPr>
              <a:t>n(NaOH) = 2n(Na</a:t>
            </a:r>
            <a:r>
              <a:rPr lang="ru-RU" altLang="ru-RU" baseline="-25000">
                <a:latin typeface="Times New Roman" pitchFamily="18" charset="0"/>
              </a:rPr>
              <a:t>2</a:t>
            </a:r>
            <a:r>
              <a:rPr lang="ru-RU" altLang="ru-RU">
                <a:latin typeface="Times New Roman" pitchFamily="18" charset="0"/>
              </a:rPr>
              <a:t>CO</a:t>
            </a:r>
            <a:r>
              <a:rPr lang="ru-RU" altLang="ru-RU" baseline="-25000">
                <a:latin typeface="Times New Roman" pitchFamily="18" charset="0"/>
              </a:rPr>
              <a:t>3</a:t>
            </a:r>
            <a:r>
              <a:rPr lang="ru-RU" altLang="ru-RU">
                <a:latin typeface="Times New Roman" pitchFamily="18" charset="0"/>
              </a:rPr>
              <a:t>) + n(NaHCO</a:t>
            </a:r>
            <a:r>
              <a:rPr lang="ru-RU" altLang="ru-RU" baseline="-25000">
                <a:latin typeface="Times New Roman" pitchFamily="18" charset="0"/>
              </a:rPr>
              <a:t>3</a:t>
            </a:r>
            <a:r>
              <a:rPr lang="ru-RU" altLang="ru-RU">
                <a:latin typeface="Times New Roman" pitchFamily="18" charset="0"/>
              </a:rPr>
              <a:t>  остаток) = 0,02 · 2 + 0,03 =  </a:t>
            </a:r>
          </a:p>
          <a:p>
            <a:pPr eaLnBrk="1" hangingPunct="1"/>
            <a:r>
              <a:rPr lang="ru-RU" altLang="ru-RU">
                <a:latin typeface="Times New Roman" pitchFamily="18" charset="0"/>
              </a:rPr>
              <a:t>= 0,07 моль,  m(NaOH) = n · M = 0,07 · 40 = 2,8 г </a:t>
            </a:r>
          </a:p>
          <a:p>
            <a:pPr eaLnBrk="1" hangingPunct="1"/>
            <a:r>
              <a:rPr lang="ru-RU" altLang="ru-RU">
                <a:latin typeface="Times New Roman" pitchFamily="18" charset="0"/>
              </a:rPr>
              <a:t> </a:t>
            </a:r>
          </a:p>
          <a:p>
            <a:pPr eaLnBrk="1" hangingPunct="1"/>
            <a:r>
              <a:rPr lang="ru-RU" altLang="ru-RU">
                <a:latin typeface="Times New Roman" pitchFamily="18" charset="0"/>
              </a:rPr>
              <a:t>4) Вычислена массовая доля хлорида кальция в растворе: </a:t>
            </a:r>
          </a:p>
          <a:p>
            <a:pPr eaLnBrk="1" hangingPunct="1"/>
            <a:r>
              <a:rPr lang="ru-RU" altLang="ru-RU">
                <a:latin typeface="Times New Roman" pitchFamily="18" charset="0"/>
              </a:rPr>
              <a:t>n(CaCO</a:t>
            </a:r>
            <a:r>
              <a:rPr lang="ru-RU" altLang="ru-RU" baseline="-25000">
                <a:latin typeface="Times New Roman" pitchFamily="18" charset="0"/>
              </a:rPr>
              <a:t>3</a:t>
            </a:r>
            <a:r>
              <a:rPr lang="ru-RU" altLang="ru-RU">
                <a:latin typeface="Times New Roman" pitchFamily="18" charset="0"/>
              </a:rPr>
              <a:t>) = n(Ca(OH)</a:t>
            </a:r>
            <a:r>
              <a:rPr lang="ru-RU" altLang="ru-RU" baseline="-25000">
                <a:latin typeface="Times New Roman" pitchFamily="18" charset="0"/>
              </a:rPr>
              <a:t>2</a:t>
            </a:r>
            <a:r>
              <a:rPr lang="ru-RU" altLang="ru-RU">
                <a:latin typeface="Times New Roman" pitchFamily="18" charset="0"/>
              </a:rPr>
              <a:t>) = 0,05 моль  </a:t>
            </a:r>
          </a:p>
          <a:p>
            <a:pPr eaLnBrk="1" hangingPunct="1"/>
            <a:r>
              <a:rPr lang="ru-RU" altLang="ru-RU">
                <a:latin typeface="Times New Roman" pitchFamily="18" charset="0"/>
              </a:rPr>
              <a:t>m(CaCO</a:t>
            </a:r>
            <a:r>
              <a:rPr lang="ru-RU" altLang="ru-RU" baseline="-25000">
                <a:latin typeface="Times New Roman" pitchFamily="18" charset="0"/>
              </a:rPr>
              <a:t>3</a:t>
            </a:r>
            <a:r>
              <a:rPr lang="ru-RU" altLang="ru-RU">
                <a:latin typeface="Times New Roman" pitchFamily="18" charset="0"/>
              </a:rPr>
              <a:t>) = 0,05 · 100 = 5 г </a:t>
            </a:r>
          </a:p>
          <a:p>
            <a:pPr eaLnBrk="1" hangingPunct="1"/>
            <a:r>
              <a:rPr lang="ru-RU" altLang="ru-RU">
                <a:latin typeface="Times New Roman" pitchFamily="18" charset="0"/>
              </a:rPr>
              <a:t>m(р-ра NaOH) = 2466,67 + 4,64 – 5 = 2466,31 г  </a:t>
            </a:r>
          </a:p>
          <a:p>
            <a:pPr eaLnBrk="1" hangingPunct="1"/>
            <a:r>
              <a:rPr lang="ru-RU" altLang="ru-RU">
                <a:latin typeface="Times New Roman" pitchFamily="18" charset="0"/>
              </a:rPr>
              <a:t>ω(NaOH) = m(NaOH) / m(р-ра) = 2,8 / 2466,31 = 0,0011, или 0,11%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7813"/>
            <a:ext cx="8229600" cy="712787"/>
          </a:xfrm>
        </p:spPr>
        <p:txBody>
          <a:bodyPr/>
          <a:lstStyle/>
          <a:p>
            <a:r>
              <a:rPr lang="ru-RU" altLang="ru-RU" sz="4000" smtClean="0"/>
              <a:t>Задание 35</a:t>
            </a:r>
          </a:p>
        </p:txBody>
      </p:sp>
      <p:sp>
        <p:nvSpPr>
          <p:cNvPr id="38915" name="Rectangle 3"/>
          <p:cNvSpPr>
            <a:spLocks noGrp="1" noChangeArrowheads="1"/>
          </p:cNvSpPr>
          <p:nvPr>
            <p:ph idx="1"/>
          </p:nvPr>
        </p:nvSpPr>
        <p:spPr bwMode="auto">
          <a:xfrm>
            <a:off x="0" y="1219200"/>
            <a:ext cx="91440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80000"/>
              </a:lnSpc>
              <a:buFont typeface="Wingdings" pitchFamily="2" charset="2"/>
              <a:buNone/>
            </a:pPr>
            <a:r>
              <a:rPr lang="ru-RU" altLang="ru-RU" sz="2400" smtClean="0">
                <a:latin typeface="Times New Roman" pitchFamily="18" charset="0"/>
              </a:rPr>
              <a:t>При  сгорании 4,68 г  органического  вещества  получили 4,48 л  углекислого газа (н.у.), 448 мл  азота (н.у.)  и 3,96 г  воды.  При  нагревании  с  соляной кислотой  данное  вещество  подвергается  гидролизу,  продуктами  которого являются соединение состава С</a:t>
            </a:r>
            <a:r>
              <a:rPr lang="ru-RU" altLang="ru-RU" sz="2400" baseline="-25000" smtClean="0">
                <a:latin typeface="Times New Roman" pitchFamily="18" charset="0"/>
              </a:rPr>
              <a:t>2</a:t>
            </a:r>
            <a:r>
              <a:rPr lang="ru-RU" altLang="ru-RU" sz="2400" smtClean="0">
                <a:latin typeface="Times New Roman" pitchFamily="18" charset="0"/>
              </a:rPr>
              <a:t>H</a:t>
            </a:r>
            <a:r>
              <a:rPr lang="ru-RU" altLang="ru-RU" sz="2400" baseline="-25000" smtClean="0">
                <a:latin typeface="Times New Roman" pitchFamily="18" charset="0"/>
              </a:rPr>
              <a:t>6</a:t>
            </a:r>
            <a:r>
              <a:rPr lang="ru-RU" altLang="ru-RU" sz="2400" smtClean="0">
                <a:latin typeface="Times New Roman" pitchFamily="18" charset="0"/>
              </a:rPr>
              <a:t>NО</a:t>
            </a:r>
            <a:r>
              <a:rPr lang="ru-RU" altLang="ru-RU" sz="2400" baseline="-25000" smtClean="0">
                <a:latin typeface="Times New Roman" pitchFamily="18" charset="0"/>
              </a:rPr>
              <a:t>2</a:t>
            </a:r>
            <a:r>
              <a:rPr lang="ru-RU" altLang="ru-RU" sz="2400" smtClean="0">
                <a:latin typeface="Times New Roman" pitchFamily="18" charset="0"/>
              </a:rPr>
              <a:t>Cl и первичный спирт.  </a:t>
            </a:r>
          </a:p>
          <a:p>
            <a:pPr>
              <a:lnSpc>
                <a:spcPct val="80000"/>
              </a:lnSpc>
              <a:buFont typeface="Wingdings" pitchFamily="2" charset="2"/>
              <a:buNone/>
            </a:pPr>
            <a:r>
              <a:rPr lang="ru-RU" altLang="ru-RU" sz="2400" smtClean="0">
                <a:latin typeface="Times New Roman" pitchFamily="18" charset="0"/>
              </a:rPr>
              <a:t>На основании данных условия задания: </a:t>
            </a:r>
          </a:p>
          <a:p>
            <a:pPr>
              <a:lnSpc>
                <a:spcPct val="80000"/>
              </a:lnSpc>
            </a:pPr>
            <a:r>
              <a:rPr lang="ru-RU" altLang="ru-RU" sz="2400" smtClean="0">
                <a:latin typeface="Times New Roman" pitchFamily="18" charset="0"/>
              </a:rPr>
              <a:t>1) произведите  вычисления,  необходимые  для  установления  молекулярной формулы органического вещества; </a:t>
            </a:r>
          </a:p>
          <a:p>
            <a:pPr>
              <a:lnSpc>
                <a:spcPct val="80000"/>
              </a:lnSpc>
            </a:pPr>
            <a:r>
              <a:rPr lang="ru-RU" altLang="ru-RU" sz="2400" smtClean="0">
                <a:latin typeface="Times New Roman" pitchFamily="18" charset="0"/>
              </a:rPr>
              <a:t>2) запишите молекулярную формулу исходного органического вещества;  </a:t>
            </a:r>
          </a:p>
          <a:p>
            <a:pPr>
              <a:lnSpc>
                <a:spcPct val="80000"/>
              </a:lnSpc>
            </a:pPr>
            <a:r>
              <a:rPr lang="ru-RU" altLang="ru-RU" sz="2400" smtClean="0">
                <a:latin typeface="Times New Roman" pitchFamily="18" charset="0"/>
              </a:rPr>
              <a:t>3) составьте  структурную  формулу  этого  вещества,  которая  однозначно отражает порядок связи атомов в его молекуле; </a:t>
            </a:r>
          </a:p>
          <a:p>
            <a:pPr>
              <a:lnSpc>
                <a:spcPct val="80000"/>
              </a:lnSpc>
            </a:pPr>
            <a:r>
              <a:rPr lang="ru-RU" altLang="ru-RU" sz="2400" smtClean="0">
                <a:latin typeface="Times New Roman" pitchFamily="18" charset="0"/>
              </a:rPr>
              <a:t>4) напишите  уравнение  реакции  гидролиза  исходного  вещества  в присутствии соляной кислоты. </a:t>
            </a:r>
          </a:p>
          <a:p>
            <a:pPr>
              <a:lnSpc>
                <a:spcPct val="80000"/>
              </a:lnSpc>
            </a:pPr>
            <a:endParaRPr lang="ru-RU" altLang="ru-RU" sz="2400" smtClean="0">
              <a:latin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ChangeArrowheads="1"/>
          </p:cNvSpPr>
          <p:nvPr/>
        </p:nvSpPr>
        <p:spPr bwMode="auto">
          <a:xfrm>
            <a:off x="228600" y="36513"/>
            <a:ext cx="8382000" cy="627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ru-RU" altLang="ru-RU">
                <a:latin typeface="Times New Roman" pitchFamily="18" charset="0"/>
              </a:rPr>
              <a:t>1) Найдено количество вещества продуктов сгорания: </a:t>
            </a:r>
          </a:p>
          <a:p>
            <a:pPr eaLnBrk="1" hangingPunct="1"/>
            <a:r>
              <a:rPr lang="ru-RU" altLang="ru-RU">
                <a:latin typeface="Times New Roman" pitchFamily="18" charset="0"/>
              </a:rPr>
              <a:t>n(CO</a:t>
            </a:r>
            <a:r>
              <a:rPr lang="ru-RU" altLang="ru-RU" baseline="-25000">
                <a:latin typeface="Times New Roman" pitchFamily="18" charset="0"/>
              </a:rPr>
              <a:t>2</a:t>
            </a:r>
            <a:r>
              <a:rPr lang="ru-RU" altLang="ru-RU">
                <a:latin typeface="Times New Roman" pitchFamily="18" charset="0"/>
              </a:rPr>
              <a:t>) = 4,48 / 22,4 = 0,2 моль; n(С) = 0,2 моль </a:t>
            </a:r>
          </a:p>
          <a:p>
            <a:pPr eaLnBrk="1" hangingPunct="1"/>
            <a:r>
              <a:rPr lang="ru-RU" altLang="ru-RU">
                <a:latin typeface="Times New Roman" pitchFamily="18" charset="0"/>
              </a:rPr>
              <a:t>n(H</a:t>
            </a:r>
            <a:r>
              <a:rPr lang="ru-RU" altLang="ru-RU" baseline="-25000">
                <a:latin typeface="Times New Roman" pitchFamily="18" charset="0"/>
              </a:rPr>
              <a:t>2</a:t>
            </a:r>
            <a:r>
              <a:rPr lang="ru-RU" altLang="ru-RU">
                <a:latin typeface="Times New Roman" pitchFamily="18" charset="0"/>
              </a:rPr>
              <a:t>O) = 3,96 / 18 = 0,22 моль; n(H) = 0,22 · 2  = 0,44 моль </a:t>
            </a:r>
          </a:p>
          <a:p>
            <a:pPr eaLnBrk="1" hangingPunct="1"/>
            <a:r>
              <a:rPr lang="ru-RU" altLang="ru-RU">
                <a:latin typeface="Times New Roman" pitchFamily="18" charset="0"/>
              </a:rPr>
              <a:t>n(N</a:t>
            </a:r>
            <a:r>
              <a:rPr lang="ru-RU" altLang="ru-RU" baseline="-25000">
                <a:latin typeface="Times New Roman" pitchFamily="18" charset="0"/>
              </a:rPr>
              <a:t>2</a:t>
            </a:r>
            <a:r>
              <a:rPr lang="ru-RU" altLang="ru-RU">
                <a:latin typeface="Times New Roman" pitchFamily="18" charset="0"/>
              </a:rPr>
              <a:t>) = 0,448 / 22,4 = 0,02 моль; n(N) = 0,02 · 2  = 0,04 моль </a:t>
            </a:r>
          </a:p>
          <a:p>
            <a:pPr eaLnBrk="1" hangingPunct="1"/>
            <a:r>
              <a:rPr lang="ru-RU" altLang="ru-RU">
                <a:latin typeface="Times New Roman" pitchFamily="18" charset="0"/>
              </a:rPr>
              <a:t> </a:t>
            </a:r>
          </a:p>
          <a:p>
            <a:pPr eaLnBrk="1" hangingPunct="1"/>
            <a:r>
              <a:rPr lang="ru-RU" altLang="ru-RU">
                <a:latin typeface="Times New Roman" pitchFamily="18" charset="0"/>
              </a:rPr>
              <a:t>2) Установлены  масса  и  количество  вещества  атомов  кислорода,  </a:t>
            </a:r>
          </a:p>
          <a:p>
            <a:pPr eaLnBrk="1" hangingPunct="1"/>
            <a:r>
              <a:rPr lang="ru-RU" altLang="ru-RU">
                <a:latin typeface="Times New Roman" pitchFamily="18" charset="0"/>
              </a:rPr>
              <a:t>и определена молекулярная формула вещества: </a:t>
            </a:r>
          </a:p>
          <a:p>
            <a:pPr eaLnBrk="1" hangingPunct="1"/>
            <a:r>
              <a:rPr lang="ru-RU" altLang="ru-RU">
                <a:latin typeface="Times New Roman" pitchFamily="18" charset="0"/>
              </a:rPr>
              <a:t>m(C + H + N) = 0,2 · 12 + 0,44 · 1 + 0,04 · 14 = 3,4 г </a:t>
            </a:r>
          </a:p>
          <a:p>
            <a:pPr eaLnBrk="1" hangingPunct="1"/>
            <a:r>
              <a:rPr lang="ru-RU" altLang="ru-RU">
                <a:latin typeface="Times New Roman" pitchFamily="18" charset="0"/>
              </a:rPr>
              <a:t>m(О) = 4,68 – 3,4 = 1,28 г </a:t>
            </a:r>
          </a:p>
          <a:p>
            <a:pPr eaLnBrk="1" hangingPunct="1"/>
            <a:r>
              <a:rPr lang="ru-RU" altLang="ru-RU">
                <a:latin typeface="Times New Roman" pitchFamily="18" charset="0"/>
              </a:rPr>
              <a:t>n(O) = 1,28 / 16 = 0,08 моль </a:t>
            </a:r>
          </a:p>
          <a:p>
            <a:pPr eaLnBrk="1" hangingPunct="1"/>
            <a:r>
              <a:rPr lang="ru-RU" altLang="ru-RU">
                <a:latin typeface="Times New Roman" pitchFamily="18" charset="0"/>
              </a:rPr>
              <a:t>n(С) : n(Н) : n(N) : n(O) = 0,2 : 0,44 : 0,04 : 0,08 = 5 : 11 : 1 : 2 </a:t>
            </a:r>
          </a:p>
          <a:p>
            <a:pPr eaLnBrk="1" hangingPunct="1"/>
            <a:r>
              <a:rPr lang="ru-RU" altLang="ru-RU">
                <a:latin typeface="Times New Roman" pitchFamily="18" charset="0"/>
              </a:rPr>
              <a:t> Молекулярная формула – C</a:t>
            </a:r>
            <a:r>
              <a:rPr lang="ru-RU" altLang="ru-RU" baseline="-25000">
                <a:latin typeface="Times New Roman" pitchFamily="18" charset="0"/>
              </a:rPr>
              <a:t>5</a:t>
            </a:r>
            <a:r>
              <a:rPr lang="ru-RU" altLang="ru-RU">
                <a:latin typeface="Times New Roman" pitchFamily="18" charset="0"/>
              </a:rPr>
              <a:t>H</a:t>
            </a:r>
            <a:r>
              <a:rPr lang="ru-RU" altLang="ru-RU" baseline="-25000">
                <a:latin typeface="Times New Roman" pitchFamily="18" charset="0"/>
              </a:rPr>
              <a:t>11</a:t>
            </a:r>
            <a:r>
              <a:rPr lang="ru-RU" altLang="ru-RU">
                <a:latin typeface="Times New Roman" pitchFamily="18" charset="0"/>
              </a:rPr>
              <a:t>NO</a:t>
            </a:r>
            <a:r>
              <a:rPr lang="ru-RU" altLang="ru-RU" baseline="-25000">
                <a:latin typeface="Times New Roman" pitchFamily="18" charset="0"/>
              </a:rPr>
              <a:t>2</a:t>
            </a:r>
            <a:r>
              <a:rPr lang="ru-RU" altLang="ru-RU">
                <a:latin typeface="Times New Roman" pitchFamily="18" charset="0"/>
              </a:rPr>
              <a:t> </a:t>
            </a:r>
          </a:p>
          <a:p>
            <a:pPr eaLnBrk="1" hangingPunct="1"/>
            <a:r>
              <a:rPr lang="ru-RU" altLang="ru-RU">
                <a:latin typeface="Times New Roman" pitchFamily="18" charset="0"/>
              </a:rPr>
              <a:t> </a:t>
            </a:r>
          </a:p>
          <a:p>
            <a:pPr eaLnBrk="1" hangingPunct="1"/>
            <a:r>
              <a:rPr lang="ru-RU" altLang="ru-RU">
                <a:latin typeface="Times New Roman" pitchFamily="18" charset="0"/>
              </a:rPr>
              <a:t>3) Составлена структурная формула вещества: </a:t>
            </a:r>
          </a:p>
          <a:p>
            <a:pPr eaLnBrk="1" hangingPunct="1"/>
            <a:endParaRPr lang="ru-RU" altLang="ru-RU">
              <a:latin typeface="Times New Roman" pitchFamily="18" charset="0"/>
            </a:endParaRPr>
          </a:p>
          <a:p>
            <a:pPr eaLnBrk="1" hangingPunct="1"/>
            <a:endParaRPr lang="ru-RU" altLang="ru-RU">
              <a:latin typeface="Times New Roman" pitchFamily="18" charset="0"/>
            </a:endParaRPr>
          </a:p>
          <a:p>
            <a:pPr eaLnBrk="1" hangingPunct="1"/>
            <a:endParaRPr lang="ru-RU" altLang="ru-RU">
              <a:latin typeface="Times New Roman" pitchFamily="18" charset="0"/>
            </a:endParaRPr>
          </a:p>
          <a:p>
            <a:pPr eaLnBrk="1" hangingPunct="1"/>
            <a:endParaRPr lang="ru-RU" altLang="ru-RU">
              <a:latin typeface="Times New Roman" pitchFamily="18" charset="0"/>
            </a:endParaRPr>
          </a:p>
          <a:p>
            <a:pPr eaLnBrk="1" hangingPunct="1"/>
            <a:r>
              <a:rPr lang="ru-RU" altLang="ru-RU">
                <a:latin typeface="Times New Roman" pitchFamily="18" charset="0"/>
              </a:rPr>
              <a:t>4) Написано уравнение реакции гидролиза вещества: </a:t>
            </a:r>
          </a:p>
          <a:p>
            <a:pPr eaLnBrk="1" hangingPunct="1"/>
            <a:endParaRPr lang="ru-RU" altLang="ru-RU">
              <a:latin typeface="Times New Roman" pitchFamily="18" charset="0"/>
            </a:endParaRPr>
          </a:p>
          <a:p>
            <a:pPr eaLnBrk="1" hangingPunct="1"/>
            <a:endParaRPr lang="ru-RU" altLang="ru-RU">
              <a:latin typeface="Times New Roman" pitchFamily="18" charset="0"/>
            </a:endParaRPr>
          </a:p>
          <a:p>
            <a:pPr eaLnBrk="1" hangingPunct="1">
              <a:spcBef>
                <a:spcPct val="50000"/>
              </a:spcBef>
            </a:pPr>
            <a:r>
              <a:rPr lang="ru-RU" altLang="ru-RU"/>
              <a:t>  </a:t>
            </a:r>
          </a:p>
        </p:txBody>
      </p:sp>
      <p:pic>
        <p:nvPicPr>
          <p:cNvPr id="3993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962400"/>
            <a:ext cx="3200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94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54864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r>
              <a:rPr lang="ru-RU" altLang="ru-RU" sz="2400" smtClean="0"/>
              <a:t>Каждый вариант экзаменационной работы построен по единому плану</a:t>
            </a:r>
          </a:p>
        </p:txBody>
      </p:sp>
      <p:sp>
        <p:nvSpPr>
          <p:cNvPr id="7171" name="Прямоугольник 3"/>
          <p:cNvSpPr>
            <a:spLocks noChangeArrowheads="1"/>
          </p:cNvSpPr>
          <p:nvPr/>
        </p:nvSpPr>
        <p:spPr bwMode="auto">
          <a:xfrm>
            <a:off x="914400" y="1582738"/>
            <a:ext cx="7696200" cy="415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 typeface="Arial" pitchFamily="34" charset="0"/>
              <a:buChar char="•"/>
            </a:pPr>
            <a:r>
              <a:rPr lang="ru-RU" altLang="ru-RU" sz="2400"/>
              <a:t>Экзаменационная работа состоит из двух частей, включающих в себя 35 заданий. </a:t>
            </a:r>
          </a:p>
          <a:p>
            <a:pPr>
              <a:buFont typeface="Arial" pitchFamily="34" charset="0"/>
              <a:buChar char="•"/>
            </a:pPr>
            <a:r>
              <a:rPr lang="ru-RU" altLang="ru-RU" sz="2400"/>
              <a:t>Часть 1 содержит 29 заданий с кратким ответом, в их числе 21 задание базового уровня сложности (в  варианте  они  присутствуют  под  номерами: 1–7, 10–15, 18–21,  26–29) </a:t>
            </a:r>
          </a:p>
          <a:p>
            <a:pPr>
              <a:buFont typeface="Arial" pitchFamily="34" charset="0"/>
              <a:buChar char="•"/>
            </a:pPr>
            <a:r>
              <a:rPr lang="ru-RU" altLang="ru-RU" sz="2400"/>
              <a:t>и 8 заданий повышенного уровня сложности (их порядковые номера: 8-9, 16-17, 22-25). </a:t>
            </a:r>
          </a:p>
          <a:p>
            <a:pPr>
              <a:buFont typeface="Arial" pitchFamily="34" charset="0"/>
              <a:buChar char="•"/>
            </a:pPr>
            <a:r>
              <a:rPr lang="ru-RU" altLang="ru-RU" sz="2400"/>
              <a:t>Часть 2 содержит 6 заданий высокого уровня сложности, с развёрнутым ответом. Это задания под номерами 30–35.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p:txBody>
          <a:bodyPr/>
          <a:lstStyle/>
          <a:p>
            <a:r>
              <a:rPr lang="ru-RU" altLang="ru-RU" smtClean="0"/>
              <a:t>Задания базового уровня сложности</a:t>
            </a:r>
          </a:p>
        </p:txBody>
      </p:sp>
      <p:sp>
        <p:nvSpPr>
          <p:cNvPr id="8195" name="Прямоугольник 2"/>
          <p:cNvSpPr>
            <a:spLocks noChangeArrowheads="1"/>
          </p:cNvSpPr>
          <p:nvPr/>
        </p:nvSpPr>
        <p:spPr bwMode="auto">
          <a:xfrm>
            <a:off x="762000" y="1676400"/>
            <a:ext cx="8153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sz="2400">
                <a:latin typeface="Times New Roman" pitchFamily="18" charset="0"/>
                <a:cs typeface="Times New Roman" pitchFamily="18" charset="0"/>
              </a:rPr>
              <a:t>Согласно  требованиям  стандарта  к  уровню  подготовки  выпускников  задания базового уровня сложности  являются  обязательными  для  освоения  каждым  обучающимся. Задания данной группы имеют сходство по формальному признаку – по форме краткого ответа, который записывается в виде двух либо трёх цифр, или в виде числа с заданной степенью точности. Каждое  отдельное  задание  базового уровня сложности независимо от формата, в котором оно представлено, ориентировано на проверку усвоения только одного определённого элемента содержания.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p:txBody>
          <a:bodyPr/>
          <a:lstStyle/>
          <a:p>
            <a:r>
              <a:rPr lang="ru-RU" altLang="ru-RU" smtClean="0"/>
              <a:t>Задания  повышенного  уровня  сложности</a:t>
            </a:r>
          </a:p>
        </p:txBody>
      </p:sp>
      <p:sp>
        <p:nvSpPr>
          <p:cNvPr id="9219" name="Прямоугольник 4"/>
          <p:cNvSpPr>
            <a:spLocks noChangeArrowheads="1"/>
          </p:cNvSpPr>
          <p:nvPr/>
        </p:nvSpPr>
        <p:spPr bwMode="auto">
          <a:xfrm>
            <a:off x="533400" y="1858963"/>
            <a:ext cx="8382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altLang="ru-RU"/>
              <a:t>Задания  повышенного  уровня  сложности  ориентированы на проверку  усвоения  обязательных  элементов  содержания  основных  образовательных  программ  по  химии  не  только  базового,  но  и  углубленного  уровня. В экзаменационной работе 2019 года предложена только одна разновидность этих заданий: на установление соответствия позиций, представленных в двух множествах. Запись ответа в виде определенной последовательности четырех цифр. </a:t>
            </a:r>
          </a:p>
          <a:p>
            <a:pPr algn="just"/>
            <a:r>
              <a:rPr lang="ru-RU" altLang="ru-RU"/>
              <a:t>Это может быть соответствие между: </a:t>
            </a:r>
          </a:p>
          <a:p>
            <a:pPr algn="just"/>
            <a:r>
              <a:rPr lang="ru-RU" altLang="ru-RU"/>
              <a:t>названием или формулой соли и отношением этой соли к гидролизу; исходными веществами и продуктами реакции, веществами и реагентами, с которыми эти вещества могут вступать в реакции и т.д. </a:t>
            </a:r>
          </a:p>
          <a:p>
            <a:pPr algn="just"/>
            <a:r>
              <a:rPr lang="ru-RU" altLang="ru-RU"/>
              <a:t>Такой формат задания снижает вероятность случайного нахождения правильного ответа, так как предполагает более системный уровень владения материалом. </a:t>
            </a:r>
          </a:p>
          <a:p>
            <a:endParaRPr lang="ru-RU" altLang="ru-RU"/>
          </a:p>
          <a:p>
            <a:endParaRPr lang="ru-RU" alt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p:txBody>
          <a:bodyPr/>
          <a:lstStyle/>
          <a:p>
            <a:r>
              <a:rPr lang="ru-RU" altLang="ru-RU" smtClean="0"/>
              <a:t>Задания высокого уровня сложности</a:t>
            </a:r>
          </a:p>
        </p:txBody>
      </p:sp>
      <p:sp>
        <p:nvSpPr>
          <p:cNvPr id="10243" name="Прямоугольник 2"/>
          <p:cNvSpPr>
            <a:spLocks noChangeArrowheads="1"/>
          </p:cNvSpPr>
          <p:nvPr/>
        </p:nvSpPr>
        <p:spPr bwMode="auto">
          <a:xfrm>
            <a:off x="228600" y="1676400"/>
            <a:ext cx="88392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sz="2000"/>
              <a:t>Задания с развернутым ответом предусматривают комплексную проверку усвоения на углубленном уровне нескольких (двух и более) элементов содержания из различных содержательных блоков. </a:t>
            </a:r>
          </a:p>
          <a:p>
            <a:r>
              <a:rPr lang="ru-RU" altLang="ru-RU" sz="2000"/>
              <a:t>В 2019 г. к числу проверяемых элементов содержания заданиями данной группы отнесены следующие: </a:t>
            </a:r>
          </a:p>
          <a:p>
            <a:r>
              <a:rPr lang="ru-RU" altLang="ru-RU" sz="2000"/>
              <a:t>«окислительно-восстановительные реакции», «реакции ионного обмена»; </a:t>
            </a:r>
          </a:p>
          <a:p>
            <a:r>
              <a:rPr lang="ru-RU" altLang="ru-RU" sz="2000"/>
              <a:t>«взаимосвязь веществ различных классов» (на примерах превращений неорганических и органических веществ); </a:t>
            </a:r>
          </a:p>
          <a:p>
            <a:r>
              <a:rPr lang="ru-RU" altLang="ru-RU" sz="2000"/>
              <a:t>знания о физических величинах, имеющих отношение к выполнению расчетов по формулам и уравнениям химических реакций.</a:t>
            </a:r>
          </a:p>
          <a:p>
            <a:endParaRPr lang="ru-RU" altLang="ru-RU" sz="2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lstStyle/>
          <a:p>
            <a:r>
              <a:rPr lang="ru-RU" altLang="ru-RU" smtClean="0"/>
              <a:t>«Теоретические основы химии»</a:t>
            </a:r>
          </a:p>
        </p:txBody>
      </p:sp>
      <p:sp>
        <p:nvSpPr>
          <p:cNvPr id="11267" name="Прямоугольник 2"/>
          <p:cNvSpPr>
            <a:spLocks noChangeArrowheads="1"/>
          </p:cNvSpPr>
          <p:nvPr/>
        </p:nvSpPr>
        <p:spPr bwMode="auto">
          <a:xfrm>
            <a:off x="152400" y="1628775"/>
            <a:ext cx="8991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a:t>наибольшие затруднения вызвали задания 1, 19 базового уровня сложности, а также задание 24 повышенного уровня сложности. </a:t>
            </a:r>
          </a:p>
          <a:p>
            <a:endParaRPr lang="ru-RU" altLang="ru-RU"/>
          </a:p>
          <a:p>
            <a:r>
              <a:rPr lang="ru-RU" altLang="ru-RU" b="1"/>
              <a:t>Задание 1. </a:t>
            </a:r>
          </a:p>
          <a:p>
            <a:pPr algn="ctr"/>
            <a:r>
              <a:rPr lang="ru-RU" altLang="ru-RU"/>
              <a:t>Для выполнения заданий 1-3 используйте следующий ряд химических элементов 1) Cr     2) O      3) Mg     4) Se     5) C </a:t>
            </a:r>
          </a:p>
          <a:p>
            <a:r>
              <a:rPr lang="ru-RU" altLang="ru-RU"/>
              <a:t>Определите элементы, атомы которых в основном состоянии имеют сходную конфигурацию внешнего энергетического уровня. </a:t>
            </a:r>
          </a:p>
          <a:p>
            <a:r>
              <a:rPr lang="ru-RU" altLang="ru-RU"/>
              <a:t>Ответ: 24</a:t>
            </a:r>
          </a:p>
          <a:p>
            <a:r>
              <a:rPr lang="ru-RU" altLang="ru-RU" b="1"/>
              <a:t>Задание 1. </a:t>
            </a:r>
          </a:p>
          <a:p>
            <a:r>
              <a:rPr lang="ru-RU" altLang="ru-RU"/>
              <a:t>Для выполнения заданий 1-3 используйте следующий ряд химических элементов</a:t>
            </a:r>
          </a:p>
          <a:p>
            <a:pPr algn="ctr"/>
            <a:r>
              <a:rPr lang="it-IT" altLang="ru-RU"/>
              <a:t>1) V</a:t>
            </a:r>
            <a:r>
              <a:rPr lang="ru-RU" altLang="ru-RU"/>
              <a:t>   </a:t>
            </a:r>
            <a:r>
              <a:rPr lang="it-IT" altLang="ru-RU"/>
              <a:t>2)</a:t>
            </a:r>
            <a:r>
              <a:rPr lang="ru-RU" altLang="ru-RU"/>
              <a:t> </a:t>
            </a:r>
            <a:r>
              <a:rPr lang="it-IT" altLang="ru-RU"/>
              <a:t>B</a:t>
            </a:r>
            <a:r>
              <a:rPr lang="ru-RU" altLang="ru-RU"/>
              <a:t>    </a:t>
            </a:r>
            <a:r>
              <a:rPr lang="it-IT" altLang="ru-RU"/>
              <a:t>3)</a:t>
            </a:r>
            <a:r>
              <a:rPr lang="ru-RU" altLang="ru-RU"/>
              <a:t> </a:t>
            </a:r>
            <a:r>
              <a:rPr lang="it-IT" altLang="ru-RU"/>
              <a:t>Li</a:t>
            </a:r>
            <a:r>
              <a:rPr lang="ru-RU" altLang="ru-RU"/>
              <a:t>   </a:t>
            </a:r>
            <a:r>
              <a:rPr lang="it-IT" altLang="ru-RU"/>
              <a:t>4)</a:t>
            </a:r>
            <a:r>
              <a:rPr lang="ru-RU" altLang="ru-RU"/>
              <a:t> </a:t>
            </a:r>
            <a:r>
              <a:rPr lang="it-IT" altLang="ru-RU"/>
              <a:t>C</a:t>
            </a:r>
            <a:r>
              <a:rPr lang="ru-RU" altLang="ru-RU"/>
              <a:t>    </a:t>
            </a:r>
            <a:r>
              <a:rPr lang="it-IT" altLang="ru-RU"/>
              <a:t>5) H</a:t>
            </a:r>
            <a:r>
              <a:rPr lang="ru-RU" altLang="ru-RU"/>
              <a:t>е</a:t>
            </a:r>
            <a:endParaRPr lang="it-IT" altLang="ru-RU"/>
          </a:p>
          <a:p>
            <a:r>
              <a:rPr lang="ru-RU" altLang="ru-RU"/>
              <a:t>Определите элементы, атомы которых в основном состоянии имеют электронную </a:t>
            </a:r>
          </a:p>
          <a:p>
            <a:r>
              <a:rPr lang="ru-RU" altLang="ru-RU"/>
              <a:t>формулу внешнего энергетического уровня ns</a:t>
            </a:r>
            <a:r>
              <a:rPr lang="ru-RU" altLang="ru-RU" baseline="30000"/>
              <a:t>2</a:t>
            </a:r>
          </a:p>
          <a:p>
            <a:r>
              <a:rPr lang="ru-RU" altLang="ru-RU"/>
              <a:t>Ответ: 15</a:t>
            </a:r>
          </a:p>
          <a:p>
            <a:endParaRPr lang="ru-RU" altLang="ru-RU"/>
          </a:p>
          <a:p>
            <a:endParaRPr lang="ru-RU" alt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Прямоугольник 2"/>
          <p:cNvSpPr>
            <a:spLocks noChangeArrowheads="1"/>
          </p:cNvSpPr>
          <p:nvPr/>
        </p:nvSpPr>
        <p:spPr bwMode="auto">
          <a:xfrm>
            <a:off x="304800" y="796925"/>
            <a:ext cx="838200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altLang="ru-RU" sz="2000" b="1"/>
              <a:t>Задание 19. </a:t>
            </a:r>
          </a:p>
          <a:p>
            <a:r>
              <a:rPr lang="ru-RU" altLang="ru-RU"/>
              <a:t>Из предложенного перечня выберите два типа реакций, к которым можно отнести взаимодействие раствора карбоната натрия с серной кислотой: </a:t>
            </a:r>
          </a:p>
          <a:p>
            <a:r>
              <a:rPr lang="ru-RU" altLang="ru-RU"/>
              <a:t>1) гомогенная    2) каталитическая        3) ионного обмена </a:t>
            </a:r>
          </a:p>
          <a:p>
            <a:r>
              <a:rPr lang="ru-RU" altLang="ru-RU"/>
              <a:t>4) окислительно-восстановительная     5) обратимая </a:t>
            </a:r>
          </a:p>
          <a:p>
            <a:r>
              <a:rPr lang="ru-RU" altLang="ru-RU"/>
              <a:t>Ответ: 13</a:t>
            </a:r>
          </a:p>
          <a:p>
            <a:r>
              <a:rPr lang="ru-RU" altLang="ru-RU" sz="2000" b="1"/>
              <a:t>Задание 24. </a:t>
            </a:r>
          </a:p>
          <a:p>
            <a:pPr algn="just"/>
            <a:r>
              <a:rPr lang="ru-RU" altLang="ru-RU"/>
              <a:t>Установите соответствие между способом воздействия на равновесную систему     </a:t>
            </a:r>
          </a:p>
          <a:p>
            <a:pPr algn="ctr"/>
            <a:r>
              <a:rPr lang="ru-RU" altLang="ru-RU"/>
              <a:t>4FeO</a:t>
            </a:r>
            <a:r>
              <a:rPr lang="ru-RU" altLang="ru-RU" baseline="-25000"/>
              <a:t>(тв.) </a:t>
            </a:r>
            <a:r>
              <a:rPr lang="ru-RU" altLang="ru-RU"/>
              <a:t>+ O</a:t>
            </a:r>
            <a:r>
              <a:rPr lang="ru-RU" altLang="ru-RU" baseline="-25000"/>
              <a:t>2(г) </a:t>
            </a:r>
            <a:r>
              <a:rPr lang="ru-RU" altLang="ru-RU"/>
              <a:t>↔ 2Fe</a:t>
            </a:r>
            <a:r>
              <a:rPr lang="ru-RU" altLang="ru-RU" baseline="-25000"/>
              <a:t>2</a:t>
            </a:r>
            <a:r>
              <a:rPr lang="ru-RU" altLang="ru-RU"/>
              <a:t>O</a:t>
            </a:r>
            <a:r>
              <a:rPr lang="ru-RU" altLang="ru-RU" baseline="-25000"/>
              <a:t>3(тв.) </a:t>
            </a:r>
            <a:r>
              <a:rPr lang="ru-RU" altLang="ru-RU"/>
              <a:t>+ Q </a:t>
            </a:r>
          </a:p>
          <a:p>
            <a:pPr algn="just"/>
            <a:r>
              <a:rPr lang="ru-RU" altLang="ru-RU"/>
              <a:t>и смещением химического равновесия в результате этого воздействия. </a:t>
            </a:r>
          </a:p>
          <a:p>
            <a:endParaRPr lang="ru-RU" altLang="ru-RU" sz="1600" u="sng"/>
          </a:p>
          <a:p>
            <a:r>
              <a:rPr lang="ru-RU" altLang="ru-RU" sz="1600" u="sng"/>
              <a:t>Воздействие на систему</a:t>
            </a:r>
            <a:r>
              <a:rPr lang="ru-RU" altLang="ru-RU" sz="1600"/>
              <a:t>                </a:t>
            </a:r>
            <a:r>
              <a:rPr lang="ru-RU" altLang="ru-RU" sz="1600" u="sng"/>
              <a:t>Направление смещения химического равновесия </a:t>
            </a:r>
          </a:p>
          <a:p>
            <a:r>
              <a:rPr lang="ru-RU" altLang="ru-RU" sz="1600"/>
              <a:t>А) добавление катализатора                      1) смещается в сторону прямой реакции </a:t>
            </a:r>
          </a:p>
          <a:p>
            <a:r>
              <a:rPr lang="ru-RU" altLang="ru-RU" sz="1600"/>
              <a:t>Б) повышение температуры                        2) смещается в сторону обратной реакции </a:t>
            </a:r>
          </a:p>
          <a:p>
            <a:r>
              <a:rPr lang="ru-RU" altLang="ru-RU" sz="1600"/>
              <a:t>В) снижение давления                                 3) практически не смещается </a:t>
            </a:r>
          </a:p>
          <a:p>
            <a:r>
              <a:rPr lang="ru-RU" altLang="ru-RU" sz="1600"/>
              <a:t>Г) уменьшение концентрации кислорода </a:t>
            </a:r>
          </a:p>
          <a:p>
            <a:r>
              <a:rPr lang="ru-RU" altLang="ru-RU"/>
              <a:t>Ответ: 3222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721</TotalTime>
  <Words>4062</Words>
  <Application>Microsoft Office PowerPoint</Application>
  <PresentationFormat>Экран (4:3)</PresentationFormat>
  <Paragraphs>454</Paragraphs>
  <Slides>36</Slides>
  <Notes>1</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3</vt:i4>
      </vt:variant>
      <vt:variant>
        <vt:lpstr>Заголовки слайдов</vt:lpstr>
      </vt:variant>
      <vt:variant>
        <vt:i4>36</vt:i4>
      </vt:variant>
    </vt:vector>
  </HeadingPairs>
  <TitlesOfParts>
    <vt:vector size="48" baseType="lpstr">
      <vt:lpstr>Arial</vt:lpstr>
      <vt:lpstr>Calibri Light</vt:lpstr>
      <vt:lpstr>Calibri</vt:lpstr>
      <vt:lpstr>Cambria</vt:lpstr>
      <vt:lpstr>Times New Roman</vt:lpstr>
      <vt:lpstr>Andale Sans UI</vt:lpstr>
      <vt:lpstr>Wingdings</vt:lpstr>
      <vt:lpstr>Symbol</vt:lpstr>
      <vt:lpstr>Тема Office</vt:lpstr>
      <vt:lpstr>Equation.DSMT4</vt:lpstr>
      <vt:lpstr>ACD.ChemSketch.20</vt:lpstr>
      <vt:lpstr>ChemWindow.Document</vt:lpstr>
      <vt:lpstr>Презентация PowerPoint</vt:lpstr>
      <vt:lpstr>Динамика результатов ЕГЭ по предмету за последние 3 года</vt:lpstr>
      <vt:lpstr>В части 1 экзаменационной работы 2019 г.задания сгруппированы по четырем тематическим блокам, которые подразделены на содержательные линии: </vt:lpstr>
      <vt:lpstr>Каждый вариант экзаменационной работы построен по единому плану</vt:lpstr>
      <vt:lpstr>Задания базового уровня сложности</vt:lpstr>
      <vt:lpstr>Задания  повышенного  уровня  сложности</vt:lpstr>
      <vt:lpstr>Задания высокого уровня сложности</vt:lpstr>
      <vt:lpstr>«Теоретические основы химии»</vt:lpstr>
      <vt:lpstr>Презентация PowerPoint</vt:lpstr>
      <vt:lpstr>«Неорганическая химия»</vt:lpstr>
      <vt:lpstr>Задание 32</vt:lpstr>
      <vt:lpstr>«Органическая химия»</vt:lpstr>
      <vt:lpstr>Презентация PowerPoint</vt:lpstr>
      <vt:lpstr>«Химическая реакция»</vt:lpstr>
      <vt:lpstr>Презентация PowerPoint</vt:lpstr>
      <vt:lpstr>Задание 30</vt:lpstr>
      <vt:lpstr>Презентация PowerPoint</vt:lpstr>
      <vt:lpstr>Задание 31</vt:lpstr>
      <vt:lpstr>Презентация PowerPoint</vt:lpstr>
      <vt:lpstr>Задание 32</vt:lpstr>
      <vt:lpstr>Задание 33</vt:lpstr>
      <vt:lpstr>Задание 34</vt:lpstr>
      <vt:lpstr>Задание 35</vt:lpstr>
      <vt:lpstr>Презентация PowerPoint</vt:lpstr>
      <vt:lpstr>Презентация PowerPoint</vt:lpstr>
      <vt:lpstr>Задание 34</vt:lpstr>
      <vt:lpstr>Презентация PowerPoint</vt:lpstr>
      <vt:lpstr>Задание 35</vt:lpstr>
      <vt:lpstr>Презентация PowerPoint</vt:lpstr>
      <vt:lpstr>Задание 35</vt:lpstr>
      <vt:lpstr>Презентация PowerPoint</vt:lpstr>
      <vt:lpstr>Презентация PowerPoint</vt:lpstr>
      <vt:lpstr>Задание 34</vt:lpstr>
      <vt:lpstr>Презентация PowerPoint</vt:lpstr>
      <vt:lpstr>Задание 35</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loguteev</dc:creator>
  <cp:lastModifiedBy>user</cp:lastModifiedBy>
  <cp:revision>43</cp:revision>
  <cp:lastPrinted>1601-01-01T00:00:00Z</cp:lastPrinted>
  <dcterms:created xsi:type="dcterms:W3CDTF">1601-01-01T00:00:00Z</dcterms:created>
  <dcterms:modified xsi:type="dcterms:W3CDTF">2019-02-11T08:56:58Z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