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82" r:id="rId2"/>
    <p:sldId id="312" r:id="rId3"/>
    <p:sldId id="308" r:id="rId4"/>
    <p:sldId id="313" r:id="rId5"/>
    <p:sldId id="297" r:id="rId6"/>
    <p:sldId id="296" r:id="rId7"/>
    <p:sldId id="287" r:id="rId8"/>
    <p:sldId id="310" r:id="rId9"/>
    <p:sldId id="289" r:id="rId10"/>
    <p:sldId id="298" r:id="rId11"/>
    <p:sldId id="290" r:id="rId12"/>
    <p:sldId id="294" r:id="rId13"/>
    <p:sldId id="299" r:id="rId14"/>
    <p:sldId id="305" r:id="rId15"/>
    <p:sldId id="311" r:id="rId16"/>
    <p:sldId id="302" r:id="rId17"/>
    <p:sldId id="301" r:id="rId18"/>
    <p:sldId id="306" r:id="rId19"/>
    <p:sldId id="281" r:id="rId2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613" autoAdjust="0"/>
  </p:normalViewPr>
  <p:slideViewPr>
    <p:cSldViewPr>
      <p:cViewPr>
        <p:scale>
          <a:sx n="90" d="100"/>
          <a:sy n="90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66"/>
      </p:cViewPr>
      <p:guideLst>
        <p:guide orient="horz" pos="2880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4E0033-FFA1-4FF2-B7D9-B656B12C06F2}" type="doc">
      <dgm:prSet loTypeId="urn:microsoft.com/office/officeart/2005/8/layout/gear1" loCatId="cycle" qsTypeId="urn:microsoft.com/office/officeart/2005/8/quickstyle/simple5" qsCatId="simple" csTypeId="urn:microsoft.com/office/officeart/2005/8/colors/accent2_2" csCatId="accent2" phldr="1"/>
      <dgm:spPr/>
    </dgm:pt>
    <dgm:pt modelId="{E786FE76-F980-43D0-91C4-4ADFF6FE9387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Ведущий эксперт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BDBF29A-0CE1-4757-B6C5-DE5EB7A55788}" type="parTrans" cxnId="{E1E0CE3B-AD51-41C8-B222-647DE0D8CEBE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D8BCABF1-A343-4313-AEB2-FA6526AF4F66}" type="sibTrans" cxnId="{E1E0CE3B-AD51-41C8-B222-647DE0D8CEBE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E437723D-ECCB-4AD2-9278-6621BBC53430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Старший эксперт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D11A035-5B2D-4C93-BA72-C52151F38E20}" type="parTrans" cxnId="{97501A84-0E74-49CB-B5B5-FF843FFFDD53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1F6AA509-4DD9-4611-8A04-62ECFB02D741}" type="sibTrans" cxnId="{97501A84-0E74-49CB-B5B5-FF843FFFDD53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2FA9BA31-A40F-4515-A180-1CCBAD1C6AED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Основной эксперт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905968C9-75F8-48EC-9A17-C01C4B1DE092}" type="parTrans" cxnId="{FB2A2789-C39E-4936-AD90-555E3FEFB220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850C6F4C-94A1-4882-9796-CF67DC6E60FE}" type="sibTrans" cxnId="{FB2A2789-C39E-4936-AD90-555E3FEFB220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A930D586-8F2D-41AA-9774-EBA8C34DB4D6}">
      <dgm:prSet/>
      <dgm:spPr/>
      <dgm:t>
        <a:bodyPr/>
        <a:lstStyle/>
        <a:p>
          <a:endParaRPr lang="ru-RU"/>
        </a:p>
      </dgm:t>
    </dgm:pt>
    <dgm:pt modelId="{22A3DDE8-F4B6-442C-B6EF-AC5F9EB41A8A}" type="parTrans" cxnId="{3E69BFB4-F1B0-40D9-AB86-9A035D967FA5}">
      <dgm:prSet/>
      <dgm:spPr/>
      <dgm:t>
        <a:bodyPr/>
        <a:lstStyle/>
        <a:p>
          <a:endParaRPr lang="ru-RU"/>
        </a:p>
      </dgm:t>
    </dgm:pt>
    <dgm:pt modelId="{EB7E8FCA-AF60-42AE-B788-9492798DE708}" type="sibTrans" cxnId="{3E69BFB4-F1B0-40D9-AB86-9A035D967FA5}">
      <dgm:prSet/>
      <dgm:spPr/>
      <dgm:t>
        <a:bodyPr/>
        <a:lstStyle/>
        <a:p>
          <a:endParaRPr lang="ru-RU"/>
        </a:p>
      </dgm:t>
    </dgm:pt>
    <dgm:pt modelId="{1DC1A3E9-4C3B-49D7-88B0-C6FF9FB0D3D7}" type="pres">
      <dgm:prSet presAssocID="{5E4E0033-FFA1-4FF2-B7D9-B656B12C06F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9160BB1-98B3-45BA-AE4D-D5EA32FCDB77}" type="pres">
      <dgm:prSet presAssocID="{E786FE76-F980-43D0-91C4-4ADFF6FE9387}" presName="gear1" presStyleLbl="node1" presStyleIdx="0" presStyleCnt="3" custScaleX="109458" custScaleY="105762" custLinFactNeighborX="1704" custLinFactNeighborY="3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AEFEB-6F14-41E2-A376-ED2CC61A601F}" type="pres">
      <dgm:prSet presAssocID="{E786FE76-F980-43D0-91C4-4ADFF6FE9387}" presName="gear1srcNode" presStyleLbl="node1" presStyleIdx="0" presStyleCnt="3"/>
      <dgm:spPr/>
      <dgm:t>
        <a:bodyPr/>
        <a:lstStyle/>
        <a:p>
          <a:endParaRPr lang="ru-RU"/>
        </a:p>
      </dgm:t>
    </dgm:pt>
    <dgm:pt modelId="{8B112502-6C91-4617-8778-74FFDE9A3CFC}" type="pres">
      <dgm:prSet presAssocID="{E786FE76-F980-43D0-91C4-4ADFF6FE9387}" presName="gear1dstNode" presStyleLbl="node1" presStyleIdx="0" presStyleCnt="3"/>
      <dgm:spPr/>
      <dgm:t>
        <a:bodyPr/>
        <a:lstStyle/>
        <a:p>
          <a:endParaRPr lang="ru-RU"/>
        </a:p>
      </dgm:t>
    </dgm:pt>
    <dgm:pt modelId="{0694EFB8-24D1-4F7B-897F-7A5E782E8926}" type="pres">
      <dgm:prSet presAssocID="{E437723D-ECCB-4AD2-9278-6621BBC53430}" presName="gear2" presStyleLbl="node1" presStyleIdx="1" presStyleCnt="3" custAng="0" custScaleX="146250" custScaleY="140552" custLinFactNeighborX="-31997" custLinFactNeighborY="360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E9919-1158-4C2A-A865-AAA4CB86E3FB}" type="pres">
      <dgm:prSet presAssocID="{E437723D-ECCB-4AD2-9278-6621BBC53430}" presName="gear2srcNode" presStyleLbl="node1" presStyleIdx="1" presStyleCnt="3"/>
      <dgm:spPr/>
      <dgm:t>
        <a:bodyPr/>
        <a:lstStyle/>
        <a:p>
          <a:endParaRPr lang="ru-RU"/>
        </a:p>
      </dgm:t>
    </dgm:pt>
    <dgm:pt modelId="{09D9252A-BBC5-4B16-BDED-A4989175AC2E}" type="pres">
      <dgm:prSet presAssocID="{E437723D-ECCB-4AD2-9278-6621BBC53430}" presName="gear2dstNode" presStyleLbl="node1" presStyleIdx="1" presStyleCnt="3"/>
      <dgm:spPr/>
      <dgm:t>
        <a:bodyPr/>
        <a:lstStyle/>
        <a:p>
          <a:endParaRPr lang="ru-RU"/>
        </a:p>
      </dgm:t>
    </dgm:pt>
    <dgm:pt modelId="{D37C58CD-3CF5-4C4D-B3F9-3D251176DF1C}" type="pres">
      <dgm:prSet presAssocID="{2FA9BA31-A40F-4515-A180-1CCBAD1C6AED}" presName="gear3" presStyleLbl="node1" presStyleIdx="2" presStyleCnt="3" custScaleX="114345" custScaleY="113056" custLinFactNeighborX="532" custLinFactNeighborY="-903"/>
      <dgm:spPr/>
      <dgm:t>
        <a:bodyPr/>
        <a:lstStyle/>
        <a:p>
          <a:endParaRPr lang="ru-RU"/>
        </a:p>
      </dgm:t>
    </dgm:pt>
    <dgm:pt modelId="{A434845A-D69C-4092-963A-4BE981BE5707}" type="pres">
      <dgm:prSet presAssocID="{2FA9BA31-A40F-4515-A180-1CCBAD1C6AE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82857-164E-4557-ADCA-E3A3F139CF9A}" type="pres">
      <dgm:prSet presAssocID="{2FA9BA31-A40F-4515-A180-1CCBAD1C6AED}" presName="gear3srcNode" presStyleLbl="node1" presStyleIdx="2" presStyleCnt="3"/>
      <dgm:spPr/>
      <dgm:t>
        <a:bodyPr/>
        <a:lstStyle/>
        <a:p>
          <a:endParaRPr lang="ru-RU"/>
        </a:p>
      </dgm:t>
    </dgm:pt>
    <dgm:pt modelId="{2EB0DDD1-2D4C-4D58-B640-8CA769B8A420}" type="pres">
      <dgm:prSet presAssocID="{2FA9BA31-A40F-4515-A180-1CCBAD1C6AED}" presName="gear3dstNode" presStyleLbl="node1" presStyleIdx="2" presStyleCnt="3"/>
      <dgm:spPr/>
      <dgm:t>
        <a:bodyPr/>
        <a:lstStyle/>
        <a:p>
          <a:endParaRPr lang="ru-RU"/>
        </a:p>
      </dgm:t>
    </dgm:pt>
    <dgm:pt modelId="{55F51842-2B68-47EE-AB83-6F577A0CB067}" type="pres">
      <dgm:prSet presAssocID="{D8BCABF1-A343-4313-AEB2-FA6526AF4F66}" presName="connector1" presStyleLbl="sibTrans2D1" presStyleIdx="0" presStyleCnt="3" custLinFactNeighborX="-702" custLinFactNeighborY="487"/>
      <dgm:spPr/>
      <dgm:t>
        <a:bodyPr/>
        <a:lstStyle/>
        <a:p>
          <a:endParaRPr lang="ru-RU"/>
        </a:p>
      </dgm:t>
    </dgm:pt>
    <dgm:pt modelId="{40DED446-030A-498A-A819-99902ECE8235}" type="pres">
      <dgm:prSet presAssocID="{1F6AA509-4DD9-4611-8A04-62ECFB02D741}" presName="connector2" presStyleLbl="sibTrans2D1" presStyleIdx="1" presStyleCnt="3" custLinFactNeighborX="-33418" custLinFactNeighborY="21010"/>
      <dgm:spPr/>
      <dgm:t>
        <a:bodyPr/>
        <a:lstStyle/>
        <a:p>
          <a:endParaRPr lang="ru-RU"/>
        </a:p>
      </dgm:t>
    </dgm:pt>
    <dgm:pt modelId="{EBA3E2EC-7203-4C5D-8EA0-5B120A0E3CCB}" type="pres">
      <dgm:prSet presAssocID="{850C6F4C-94A1-4882-9796-CF67DC6E60FE}" presName="connector3" presStyleLbl="sibTrans2D1" presStyleIdx="2" presStyleCnt="3" custLinFactNeighborX="-6394" custLinFactNeighborY="6016"/>
      <dgm:spPr/>
      <dgm:t>
        <a:bodyPr/>
        <a:lstStyle/>
        <a:p>
          <a:endParaRPr lang="ru-RU"/>
        </a:p>
      </dgm:t>
    </dgm:pt>
  </dgm:ptLst>
  <dgm:cxnLst>
    <dgm:cxn modelId="{97501A84-0E74-49CB-B5B5-FF843FFFDD53}" srcId="{5E4E0033-FFA1-4FF2-B7D9-B656B12C06F2}" destId="{E437723D-ECCB-4AD2-9278-6621BBC53430}" srcOrd="1" destOrd="0" parTransId="{2D11A035-5B2D-4C93-BA72-C52151F38E20}" sibTransId="{1F6AA509-4DD9-4611-8A04-62ECFB02D741}"/>
    <dgm:cxn modelId="{61C5E749-182D-4333-9509-B7C4DA593572}" type="presOf" srcId="{E437723D-ECCB-4AD2-9278-6621BBC53430}" destId="{09D9252A-BBC5-4B16-BDED-A4989175AC2E}" srcOrd="2" destOrd="0" presId="urn:microsoft.com/office/officeart/2005/8/layout/gear1"/>
    <dgm:cxn modelId="{FC798635-87A6-4BF9-A67B-9C35D7D76BBC}" type="presOf" srcId="{E786FE76-F980-43D0-91C4-4ADFF6FE9387}" destId="{C91AEFEB-6F14-41E2-A376-ED2CC61A601F}" srcOrd="1" destOrd="0" presId="urn:microsoft.com/office/officeart/2005/8/layout/gear1"/>
    <dgm:cxn modelId="{DCC22706-960F-4DB8-9337-ABB386CEBE26}" type="presOf" srcId="{E437723D-ECCB-4AD2-9278-6621BBC53430}" destId="{9BFE9919-1158-4C2A-A865-AAA4CB86E3FB}" srcOrd="1" destOrd="0" presId="urn:microsoft.com/office/officeart/2005/8/layout/gear1"/>
    <dgm:cxn modelId="{3E69BFB4-F1B0-40D9-AB86-9A035D967FA5}" srcId="{5E4E0033-FFA1-4FF2-B7D9-B656B12C06F2}" destId="{A930D586-8F2D-41AA-9774-EBA8C34DB4D6}" srcOrd="3" destOrd="0" parTransId="{22A3DDE8-F4B6-442C-B6EF-AC5F9EB41A8A}" sibTransId="{EB7E8FCA-AF60-42AE-B788-9492798DE708}"/>
    <dgm:cxn modelId="{2A1428BB-AECB-4D4E-BA6D-BEB10B19D7C7}" type="presOf" srcId="{2FA9BA31-A40F-4515-A180-1CCBAD1C6AED}" destId="{2EB0DDD1-2D4C-4D58-B640-8CA769B8A420}" srcOrd="3" destOrd="0" presId="urn:microsoft.com/office/officeart/2005/8/layout/gear1"/>
    <dgm:cxn modelId="{FB2A2789-C39E-4936-AD90-555E3FEFB220}" srcId="{5E4E0033-FFA1-4FF2-B7D9-B656B12C06F2}" destId="{2FA9BA31-A40F-4515-A180-1CCBAD1C6AED}" srcOrd="2" destOrd="0" parTransId="{905968C9-75F8-48EC-9A17-C01C4B1DE092}" sibTransId="{850C6F4C-94A1-4882-9796-CF67DC6E60FE}"/>
    <dgm:cxn modelId="{E959FCEB-E683-4120-8675-B9E01121D348}" type="presOf" srcId="{E786FE76-F980-43D0-91C4-4ADFF6FE9387}" destId="{8B112502-6C91-4617-8778-74FFDE9A3CFC}" srcOrd="2" destOrd="0" presId="urn:microsoft.com/office/officeart/2005/8/layout/gear1"/>
    <dgm:cxn modelId="{A4D3E969-4086-49E8-84ED-E7012BF909E4}" type="presOf" srcId="{E786FE76-F980-43D0-91C4-4ADFF6FE9387}" destId="{29160BB1-98B3-45BA-AE4D-D5EA32FCDB77}" srcOrd="0" destOrd="0" presId="urn:microsoft.com/office/officeart/2005/8/layout/gear1"/>
    <dgm:cxn modelId="{D5F5DE52-62D7-4924-8853-EE9D3255303A}" type="presOf" srcId="{E437723D-ECCB-4AD2-9278-6621BBC53430}" destId="{0694EFB8-24D1-4F7B-897F-7A5E782E8926}" srcOrd="0" destOrd="0" presId="urn:microsoft.com/office/officeart/2005/8/layout/gear1"/>
    <dgm:cxn modelId="{E1E0CE3B-AD51-41C8-B222-647DE0D8CEBE}" srcId="{5E4E0033-FFA1-4FF2-B7D9-B656B12C06F2}" destId="{E786FE76-F980-43D0-91C4-4ADFF6FE9387}" srcOrd="0" destOrd="0" parTransId="{7BDBF29A-0CE1-4757-B6C5-DE5EB7A55788}" sibTransId="{D8BCABF1-A343-4313-AEB2-FA6526AF4F66}"/>
    <dgm:cxn modelId="{C6BDECAD-BDD0-4230-A22C-BFD4E75166CF}" type="presOf" srcId="{D8BCABF1-A343-4313-AEB2-FA6526AF4F66}" destId="{55F51842-2B68-47EE-AB83-6F577A0CB067}" srcOrd="0" destOrd="0" presId="urn:microsoft.com/office/officeart/2005/8/layout/gear1"/>
    <dgm:cxn modelId="{740AC821-4F11-4279-B648-DC59F6772FA7}" type="presOf" srcId="{5E4E0033-FFA1-4FF2-B7D9-B656B12C06F2}" destId="{1DC1A3E9-4C3B-49D7-88B0-C6FF9FB0D3D7}" srcOrd="0" destOrd="0" presId="urn:microsoft.com/office/officeart/2005/8/layout/gear1"/>
    <dgm:cxn modelId="{FB4AE3DF-03D5-465D-96BE-1218E9FA4851}" type="presOf" srcId="{2FA9BA31-A40F-4515-A180-1CCBAD1C6AED}" destId="{A434845A-D69C-4092-963A-4BE981BE5707}" srcOrd="1" destOrd="0" presId="urn:microsoft.com/office/officeart/2005/8/layout/gear1"/>
    <dgm:cxn modelId="{9EBE4CB0-B61E-4297-8125-F4E8AD086DC5}" type="presOf" srcId="{2FA9BA31-A40F-4515-A180-1CCBAD1C6AED}" destId="{E2482857-164E-4557-ADCA-E3A3F139CF9A}" srcOrd="2" destOrd="0" presId="urn:microsoft.com/office/officeart/2005/8/layout/gear1"/>
    <dgm:cxn modelId="{8721817E-EBAF-4B4E-BB85-5A6D7FCDC5F8}" type="presOf" srcId="{1F6AA509-4DD9-4611-8A04-62ECFB02D741}" destId="{40DED446-030A-498A-A819-99902ECE8235}" srcOrd="0" destOrd="0" presId="urn:microsoft.com/office/officeart/2005/8/layout/gear1"/>
    <dgm:cxn modelId="{A17BC6F3-24EC-46EE-93E0-41D7F5A28AF3}" type="presOf" srcId="{2FA9BA31-A40F-4515-A180-1CCBAD1C6AED}" destId="{D37C58CD-3CF5-4C4D-B3F9-3D251176DF1C}" srcOrd="0" destOrd="0" presId="urn:microsoft.com/office/officeart/2005/8/layout/gear1"/>
    <dgm:cxn modelId="{717E339B-E0C1-445B-AE1F-97A6DDE87947}" type="presOf" srcId="{850C6F4C-94A1-4882-9796-CF67DC6E60FE}" destId="{EBA3E2EC-7203-4C5D-8EA0-5B120A0E3CCB}" srcOrd="0" destOrd="0" presId="urn:microsoft.com/office/officeart/2005/8/layout/gear1"/>
    <dgm:cxn modelId="{FFCCF329-98B1-422F-BFE8-EE59FDA70380}" type="presParOf" srcId="{1DC1A3E9-4C3B-49D7-88B0-C6FF9FB0D3D7}" destId="{29160BB1-98B3-45BA-AE4D-D5EA32FCDB77}" srcOrd="0" destOrd="0" presId="urn:microsoft.com/office/officeart/2005/8/layout/gear1"/>
    <dgm:cxn modelId="{4EFE098D-5F22-4DFF-B895-E347B8515296}" type="presParOf" srcId="{1DC1A3E9-4C3B-49D7-88B0-C6FF9FB0D3D7}" destId="{C91AEFEB-6F14-41E2-A376-ED2CC61A601F}" srcOrd="1" destOrd="0" presId="urn:microsoft.com/office/officeart/2005/8/layout/gear1"/>
    <dgm:cxn modelId="{D8F2BF2F-A0C1-4CCA-81BE-A3A95210F33C}" type="presParOf" srcId="{1DC1A3E9-4C3B-49D7-88B0-C6FF9FB0D3D7}" destId="{8B112502-6C91-4617-8778-74FFDE9A3CFC}" srcOrd="2" destOrd="0" presId="urn:microsoft.com/office/officeart/2005/8/layout/gear1"/>
    <dgm:cxn modelId="{D18F1169-AEF3-44AB-8C7B-5A8DCEFE2698}" type="presParOf" srcId="{1DC1A3E9-4C3B-49D7-88B0-C6FF9FB0D3D7}" destId="{0694EFB8-24D1-4F7B-897F-7A5E782E8926}" srcOrd="3" destOrd="0" presId="urn:microsoft.com/office/officeart/2005/8/layout/gear1"/>
    <dgm:cxn modelId="{39E59128-C1D8-415E-8220-D4CA8280B237}" type="presParOf" srcId="{1DC1A3E9-4C3B-49D7-88B0-C6FF9FB0D3D7}" destId="{9BFE9919-1158-4C2A-A865-AAA4CB86E3FB}" srcOrd="4" destOrd="0" presId="urn:microsoft.com/office/officeart/2005/8/layout/gear1"/>
    <dgm:cxn modelId="{AF8B2CBA-2EEB-4F5C-8DFA-9CECB52A307C}" type="presParOf" srcId="{1DC1A3E9-4C3B-49D7-88B0-C6FF9FB0D3D7}" destId="{09D9252A-BBC5-4B16-BDED-A4989175AC2E}" srcOrd="5" destOrd="0" presId="urn:microsoft.com/office/officeart/2005/8/layout/gear1"/>
    <dgm:cxn modelId="{8D2588F4-ED41-4AD4-95A2-3C6E56116396}" type="presParOf" srcId="{1DC1A3E9-4C3B-49D7-88B0-C6FF9FB0D3D7}" destId="{D37C58CD-3CF5-4C4D-B3F9-3D251176DF1C}" srcOrd="6" destOrd="0" presId="urn:microsoft.com/office/officeart/2005/8/layout/gear1"/>
    <dgm:cxn modelId="{5BD7AE55-41E0-4271-AAE3-36F206447309}" type="presParOf" srcId="{1DC1A3E9-4C3B-49D7-88B0-C6FF9FB0D3D7}" destId="{A434845A-D69C-4092-963A-4BE981BE5707}" srcOrd="7" destOrd="0" presId="urn:microsoft.com/office/officeart/2005/8/layout/gear1"/>
    <dgm:cxn modelId="{00DC5D4B-0BF0-445C-B271-9B70187C041E}" type="presParOf" srcId="{1DC1A3E9-4C3B-49D7-88B0-C6FF9FB0D3D7}" destId="{E2482857-164E-4557-ADCA-E3A3F139CF9A}" srcOrd="8" destOrd="0" presId="urn:microsoft.com/office/officeart/2005/8/layout/gear1"/>
    <dgm:cxn modelId="{398A8C7D-46EE-4199-89DE-48BF60258577}" type="presParOf" srcId="{1DC1A3E9-4C3B-49D7-88B0-C6FF9FB0D3D7}" destId="{2EB0DDD1-2D4C-4D58-B640-8CA769B8A420}" srcOrd="9" destOrd="0" presId="urn:microsoft.com/office/officeart/2005/8/layout/gear1"/>
    <dgm:cxn modelId="{A6AA3FCE-2C3E-472F-8AE5-01865D3502E6}" type="presParOf" srcId="{1DC1A3E9-4C3B-49D7-88B0-C6FF9FB0D3D7}" destId="{55F51842-2B68-47EE-AB83-6F577A0CB067}" srcOrd="10" destOrd="0" presId="urn:microsoft.com/office/officeart/2005/8/layout/gear1"/>
    <dgm:cxn modelId="{2973688D-E2B1-4786-B401-824B1390AB5E}" type="presParOf" srcId="{1DC1A3E9-4C3B-49D7-88B0-C6FF9FB0D3D7}" destId="{40DED446-030A-498A-A819-99902ECE8235}" srcOrd="11" destOrd="0" presId="urn:microsoft.com/office/officeart/2005/8/layout/gear1"/>
    <dgm:cxn modelId="{C292F3D8-0DEF-47D1-AFC9-18C48113CFBC}" type="presParOf" srcId="{1DC1A3E9-4C3B-49D7-88B0-C6FF9FB0D3D7}" destId="{EBA3E2EC-7203-4C5D-8EA0-5B120A0E3CC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60BB1-98B3-45BA-AE4D-D5EA32FCDB77}">
      <dsp:nvSpPr>
        <dsp:cNvPr id="0" name=""/>
        <dsp:cNvSpPr/>
      </dsp:nvSpPr>
      <dsp:spPr>
        <a:xfrm>
          <a:off x="2118880" y="2144595"/>
          <a:ext cx="2921679" cy="2823024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Ведущий эксперт</a:t>
          </a: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8894" y="2805875"/>
        <a:ext cx="1761651" cy="1451093"/>
      </dsp:txXfrm>
    </dsp:sp>
    <dsp:sp modelId="{0694EFB8-24D1-4F7B-897F-7A5E782E8926}">
      <dsp:nvSpPr>
        <dsp:cNvPr id="0" name=""/>
        <dsp:cNvSpPr/>
      </dsp:nvSpPr>
      <dsp:spPr>
        <a:xfrm>
          <a:off x="0" y="1897345"/>
          <a:ext cx="2839083" cy="2728471"/>
        </a:xfrm>
        <a:prstGeom prst="gear6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Старший эксперт</a:t>
          </a: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2980" y="2588397"/>
        <a:ext cx="1433123" cy="1346367"/>
      </dsp:txXfrm>
    </dsp:sp>
    <dsp:sp modelId="{D37C58CD-3CF5-4C4D-B3F9-3D251176DF1C}">
      <dsp:nvSpPr>
        <dsp:cNvPr id="0" name=""/>
        <dsp:cNvSpPr/>
      </dsp:nvSpPr>
      <dsp:spPr>
        <a:xfrm rot="20700000">
          <a:off x="1620289" y="131643"/>
          <a:ext cx="2183853" cy="2141388"/>
        </a:xfrm>
        <a:prstGeom prst="gear6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Основной эксперт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-20700000">
        <a:off x="2101791" y="598793"/>
        <a:ext cx="1220849" cy="1207087"/>
      </dsp:txXfrm>
    </dsp:sp>
    <dsp:sp modelId="{55F51842-2B68-47EE-AB83-6F577A0CB067}">
      <dsp:nvSpPr>
        <dsp:cNvPr id="0" name=""/>
        <dsp:cNvSpPr/>
      </dsp:nvSpPr>
      <dsp:spPr>
        <a:xfrm>
          <a:off x="1992577" y="1831189"/>
          <a:ext cx="3416607" cy="3416607"/>
        </a:xfrm>
        <a:prstGeom prst="circularArrow">
          <a:avLst>
            <a:gd name="adj1" fmla="val 4687"/>
            <a:gd name="adj2" fmla="val 299029"/>
            <a:gd name="adj3" fmla="val 2529930"/>
            <a:gd name="adj4" fmla="val 15831937"/>
            <a:gd name="adj5" fmla="val 5469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DED446-030A-498A-A819-99902ECE8235}">
      <dsp:nvSpPr>
        <dsp:cNvPr id="0" name=""/>
        <dsp:cNvSpPr/>
      </dsp:nvSpPr>
      <dsp:spPr>
        <a:xfrm>
          <a:off x="-511847" y="1679782"/>
          <a:ext cx="2482378" cy="248237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BA3E2EC-7203-4C5D-8EA0-5B120A0E3CCB}">
      <dsp:nvSpPr>
        <dsp:cNvPr id="0" name=""/>
        <dsp:cNvSpPr/>
      </dsp:nvSpPr>
      <dsp:spPr>
        <a:xfrm>
          <a:off x="1137711" y="-7104"/>
          <a:ext cx="2676503" cy="267650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99DAB-DF87-4F8B-BE36-A62204D07555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655AC-2358-4753-A630-790364EED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356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1"/>
          <p:cNvSpPr txBox="1">
            <a:spLocks/>
          </p:cNvSpPr>
          <p:nvPr/>
        </p:nvSpPr>
        <p:spPr>
          <a:xfrm>
            <a:off x="2195736" y="1340768"/>
            <a:ext cx="6948264" cy="5184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основы проведения государственной итоговой аттестации, </a:t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работы предметных комиссий</a:t>
            </a:r>
            <a:endParaRPr lang="ru-RU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1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Мельнова</a:t>
            </a:r>
            <a:r>
              <a:rPr lang="ru-RU" sz="1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Владимировна,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повышения квалификации </a:t>
            </a:r>
            <a:br>
              <a:rPr lang="ru-RU" sz="1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профессиональной переподготовки</a:t>
            </a:r>
            <a:endParaRPr lang="ru-RU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53670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001" r="-3158" b="11990"/>
          <a:stretch/>
        </p:blipFill>
        <p:spPr bwMode="auto">
          <a:xfrm>
            <a:off x="1691680" y="332656"/>
            <a:ext cx="7762459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2129">
            <a:off x="344096" y="3405951"/>
            <a:ext cx="2263119" cy="3201219"/>
          </a:xfr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8786">
            <a:off x="1903115" y="4390818"/>
            <a:ext cx="185896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75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16003"/>
            <a:ext cx="3539476" cy="2589061"/>
          </a:xfrm>
        </p:spPr>
      </p:pic>
      <p:sp>
        <p:nvSpPr>
          <p:cNvPr id="5" name="TextBox 4"/>
          <p:cNvSpPr txBox="1"/>
          <p:nvPr/>
        </p:nvSpPr>
        <p:spPr>
          <a:xfrm>
            <a:off x="107505" y="1052736"/>
            <a:ext cx="51845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квалификационных испытаний для экспертов определяет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допуска экспертов к прохождению квалификационного испытания устанавливается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Департаментом.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Квалификационное испытание для присвоения статуса эксперту  проводится ежегодно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12994" y="101823"/>
            <a:ext cx="8858312" cy="950913"/>
          </a:xfrm>
          <a:prstGeom prst="rect">
            <a:avLst/>
          </a:prstGeom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квалификационного испытания </a:t>
            </a:r>
          </a:p>
          <a:p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993" y="4226311"/>
            <a:ext cx="88755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</a:t>
            </a: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 прошедшие квалификационные испытания в текущем году, не допускаются к включению в состав ПК и не могут принимать участие в проверке развернутых ответов участников ГИА в текущем </a:t>
            </a: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823"/>
            <a:ext cx="9636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20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" y="-12022"/>
            <a:ext cx="9210675" cy="69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501133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57" y="14715"/>
            <a:ext cx="9139443" cy="1038022"/>
          </a:xfrm>
          <a:prstGeom prst="rect">
            <a:avLst/>
          </a:prstGeom>
          <a:ln>
            <a:noFill/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Эксперту может быть присвоен один из трех статусов</a:t>
            </a:r>
            <a:endParaRPr lang="ru-RU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692" y="1870465"/>
            <a:ext cx="3146164" cy="50783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Ведущий эксперт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председателем или заместителем председателя ПК, осуществлять руководство подготовкой и/или подготовку экспертов на региональном уровне, участвовать в межрегиональных перекрестных проверках, привлекаться к рассмотрению апелляций по учебному предмету, осуществлять проверку и перепроверку развернутых ответов участников ГИА в составе ПК, в том числе в качестве третьего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2911" y="1875596"/>
            <a:ext cx="3024336" cy="477053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Старший эксперт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осуществлять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проверку и перепроверку выполнения заданий с развернутым ответом ГИА в составе ПК, в том числе назначаться для третьей проверки выполнения заданий с развернутым ответом ГИА, участвовать в межрегиональных перекрестных проверках, а также в проверках в рамках рассмотрения апелляции о несогласии с выставленными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баллами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0232" y="1895921"/>
            <a:ext cx="2483768" cy="39703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эксперт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осуществлять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первую или вторую проверку выполнения заданий с развернутым ответом ГИА, участвовать в межрегиональных перекрестных проверках в составе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898274" y="1092628"/>
            <a:ext cx="1555106" cy="782968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247526" y="1109649"/>
            <a:ext cx="1555106" cy="782968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265366" y="1109649"/>
            <a:ext cx="1555106" cy="782968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5" y="101823"/>
            <a:ext cx="9636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86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259" y="905493"/>
            <a:ext cx="608416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председателями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 заместителями председателей ПК могут быть назначены только эксперты, имеющие статус ведущего эксперта;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третьей проверки могут быть назначены эксперты, которым в текущем году присвоен статус «ведущий эксперт» или «старший эксперт», ранее не проверявшие данную экзаменационную работу;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рассмотрения апелляций о несогласии с выставленным баллом при возникновении спорных вопросов по оцениванию развернутого ответа участника ГИА могут привлекаться только эксперты, которым в текущем году присвоен статус «ведущий эксперт» или «старший эксперт», и ранее не проверявшие данную экзаменационную работу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82" y="932711"/>
            <a:ext cx="2975553" cy="3596507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12994" y="-27384"/>
            <a:ext cx="9031006" cy="905493"/>
          </a:xfrm>
          <a:prstGeom prst="rect">
            <a:avLst/>
          </a:prstGeom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привлечения экспертов к работе в ПК</a:t>
            </a:r>
          </a:p>
          <a:p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496" y="4921131"/>
            <a:ext cx="8971639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перепроверки экзаменационных работ участников ГИА, инициированной  Департаментом или ГЭК, привлекаться могут только эксперты, которым в текущем году присвоен статус «ведущий эксперт» или «старший эксперт»;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перепроверки экзаменационных работ участников ГИА, инициированной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Рособрнадзором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привлекаться могут только эксперты, которые являются членами комиссии, создаваемой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Рособрнадзором</a:t>
            </a:r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7384"/>
            <a:ext cx="9636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10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994" y="1231587"/>
            <a:ext cx="597650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3240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проверке принимаются развернутые ответы участников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ГИА,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только на 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 2 и 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ДБО 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установленной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Рособрнадзором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формы и заполненные в соответствии с «Правилами заполнения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бланков»;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1" indent="3240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работы ПК получает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оценивания,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 также дополнительные схемы оценивания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ответов, полученные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 ФЦТ в день проведения экзамена, и проводит оперативное согласование подходов к оцениванию развернутых ответов участников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ГИА,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опираясь на полученные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критерии;</a:t>
            </a:r>
          </a:p>
          <a:p>
            <a:pPr marL="0" lvl="1" indent="324000" algn="just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3240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Проверку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развернутых ответов участников ГИА осуществляют эксперты ПК, руководствуясь критериями оценивания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согласованными в ПК подходами к оцениванию развернутых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ответов.</a:t>
            </a:r>
          </a:p>
          <a:p>
            <a:pPr indent="324000"/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12994" y="103523"/>
            <a:ext cx="8918012" cy="949214"/>
          </a:xfrm>
          <a:prstGeom prst="rect">
            <a:avLst/>
          </a:prstGeom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Порядок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проверки развернутых ответов участников ГИА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198" y="1207717"/>
            <a:ext cx="2839808" cy="4660990"/>
          </a:xfr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94" y="103522"/>
            <a:ext cx="9636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6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63793" y="1166575"/>
            <a:ext cx="91197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Развернутые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участников ГИА оцениваются двумя экспертами ПК независимо. Оба эксперта, проверяющие одну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работу, выставляют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баллы за каждый развернутый ответ или за каждую позицию оценивания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критериям оценивания выполнения заданий с развернутым ответом.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Эксперту, который оценивает развернутые ответы участников ЕГЭ, предоставляется рабочий комплект эксперта ПК, который содержит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12994" y="101823"/>
            <a:ext cx="8858312" cy="950913"/>
          </a:xfrm>
          <a:prstGeom prst="rect">
            <a:avLst/>
          </a:prstGeom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Порядок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проверки развернутых ответов участников ГИА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5" y="3333758"/>
            <a:ext cx="4421179" cy="2903554"/>
          </a:xfrm>
        </p:spPr>
      </p:pic>
      <p:sp>
        <p:nvSpPr>
          <p:cNvPr id="8" name="Прямоугольник 7"/>
          <p:cNvSpPr/>
          <p:nvPr/>
        </p:nvSpPr>
        <p:spPr>
          <a:xfrm>
            <a:off x="4932040" y="2832025"/>
            <a:ext cx="40392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6000" algn="just"/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обезличенные бланки-копии с изображениями развернутых ответов участников ЕГЭ ;</a:t>
            </a:r>
          </a:p>
          <a:p>
            <a:pPr lvl="0" indent="216000" algn="just"/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бланк-протокол проверки экспертом развернутых ответов участников ЕГЭ;</a:t>
            </a:r>
          </a:p>
          <a:p>
            <a:pPr lvl="0" indent="216000" algn="just"/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проверке устных ответов по иностранным языкам - список работ на прослушивание 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оценивание, сформированный посредством специализированного ПО и бланк-протокол  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экспертом заданий с устным 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ответом.</a:t>
            </a:r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3" y="101823"/>
            <a:ext cx="9636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35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994" y="1052736"/>
            <a:ext cx="604318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первой и второй проверок эксперты, независимо друг от друга, выставляют баллы за каждый 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установления существенного расхождения в баллах, выставляемых двумя экспертами, </a:t>
            </a:r>
            <a:r>
              <a:rPr lang="ru-RU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автоматизированно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назначается третья проверка.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расхождение в 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баллах определено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критериях оценивания по каждому 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назначается председателем 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числа 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ведущих и старших экспертов, 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 не проверявших данную 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Эксперту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осуществляющему третью проверку, предоставляется информация о баллах, выставленных экспертами, ранее проверявшими 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ЭР.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проверяет и выставляет баллы за выполнение всех заданий с развернутым ответом, позиции оценивания по которым в бланке-протоколе не заполнены знаком «Х» 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12994" y="101823"/>
            <a:ext cx="8858312" cy="950914"/>
          </a:xfrm>
          <a:prstGeom prst="rect">
            <a:avLst/>
          </a:prstGeom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4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третьей проверки </a:t>
            </a:r>
            <a:r>
              <a:rPr lang="ru-RU" sz="24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развернутых ответов</a:t>
            </a:r>
          </a:p>
        </p:txBody>
      </p:sp>
      <p:pic>
        <p:nvPicPr>
          <p:cNvPr id="7170" name="Picture 2" descr="ÐÐ°ÑÑÐ¸Ð½ÐºÐ¸ Ð¿Ð¾ Ð·Ð°Ð¿ÑÐ¾ÑÑ Ð¿ÑÐ¾Ð²ÐµÑÐºÐ° ÑÐ°Ð·Ð²ÐµÑÐ½ÑÑÑÑ Ð¾ÑÐ²ÐµÑÐ¾Ð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52735"/>
            <a:ext cx="2909458" cy="502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823"/>
            <a:ext cx="9636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36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96552" y="1397094"/>
            <a:ext cx="93678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Перепроверка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 участников ГИА может проводиться до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марта следующего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по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поручению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либо по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решению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ГЭК;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Перепроверку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эксперты ПК, которым в текущем году присвоен статус «ведущий эксперт» или «старший эксперт», ранее не проверявшие данные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работы;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РЦОИ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вносит сведения об участниках ГИА, чьи работы отправлены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перепроверку, в РИС и формирует (распечатывает) комплекты документов для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перепроверки;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12994" y="0"/>
            <a:ext cx="8923502" cy="1052737"/>
          </a:xfrm>
          <a:prstGeom prst="rect">
            <a:avLst/>
          </a:prstGeom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ПК при перепроверках результатов ГИА</a:t>
            </a:r>
          </a:p>
          <a:p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97" y="3363174"/>
            <a:ext cx="3900210" cy="264659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8" y="44624"/>
            <a:ext cx="9636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369831" y="2913906"/>
            <a:ext cx="54765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ПК получает подготовленные комплекты от руководителя РЦОИ;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 осуществляют перепроверку полученных работ и заполняют бланк протокола перепроверки;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Оформленные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перепроверки председатель ПК передает в ГЭК для утверждения и руководителю РЦОИ для внесения информации по результатам перепроверки в РИС;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внесения информации по результатам перепроверки в РИС с дальнейшей передачей в ФИС с целью пересчета баллов осуществляет РЦОИ совместно с ФЦТ в рамках своей компетенции;</a:t>
            </a:r>
          </a:p>
        </p:txBody>
      </p:sp>
    </p:spTree>
    <p:extLst>
      <p:ext uri="{BB962C8B-B14F-4D97-AF65-F5344CB8AC3E}">
        <p14:creationId xmlns:p14="http://schemas.microsoft.com/office/powerpoint/2010/main" val="298620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" y="-11993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047025"/>
            <a:ext cx="87197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3240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окончании проведения ГИА и проверки экзаменационных работ участников ГИА проводится анализ работы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ПК.</a:t>
            </a:r>
          </a:p>
          <a:p>
            <a:pPr marL="0" lvl="1" indent="3240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ПК проводится в соответствии с порядком проведения анализа работы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ПК,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определенным Порядком формирования ПК 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утвержденным Департаментом.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240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работы ПК проводится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направлениям:</a:t>
            </a:r>
          </a:p>
          <a:p>
            <a:pPr lvl="0" indent="324000"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проверки;</a:t>
            </a:r>
          </a:p>
          <a:p>
            <a:pPr lvl="0" indent="324000" algn="just"/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количество и доля экспертов ПК, имеющих 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соответствующий статус;</a:t>
            </a:r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12994" y="44625"/>
            <a:ext cx="8858312" cy="1008112"/>
          </a:xfrm>
          <a:prstGeom prst="rect">
            <a:avLst/>
          </a:prstGeom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работ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ПК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224" y="3573016"/>
            <a:ext cx="4017082" cy="2751006"/>
          </a:xfrm>
        </p:spPr>
      </p:pic>
      <p:sp>
        <p:nvSpPr>
          <p:cNvPr id="8" name="Прямоугольник 7"/>
          <p:cNvSpPr/>
          <p:nvPr/>
        </p:nvSpPr>
        <p:spPr>
          <a:xfrm>
            <a:off x="252719" y="3284984"/>
            <a:ext cx="452406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88000" algn="just"/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экспертов (соответствие требованиям Порядка, количество экспертов,  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не соответствует требованиям Порядка, причины включения в ПК  таких экспертов);</a:t>
            </a:r>
          </a:p>
          <a:p>
            <a:pPr lvl="0" indent="288000" algn="just"/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общее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проверок, проведенных ПК (отдельно проверок первым и вторым экспертом, третьих проверок, проверок апелляционных работ, перепроверок 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решению ОИВ);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8" y="101823"/>
            <a:ext cx="9636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86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0571" y="984099"/>
            <a:ext cx="885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проведения ГИА (досрочный, основной и дополнительный);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общее количество экспертов ПК, задействованных при проверке  апелляционных работ;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статистика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рассмотрения апелляций о несогласии с выставленными баллами за развернутые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ответы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(общее количество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поданных, удовлетворенных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отношении изменения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 развернутые ответы, количество работ с пониженными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повышенными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 апелляции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минимальное 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максимальное изменение баллов, основные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причины;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12994" y="44625"/>
            <a:ext cx="8858312" cy="1008112"/>
          </a:xfrm>
          <a:prstGeom prst="rect">
            <a:avLst/>
          </a:prstGeom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работ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ПК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41794" y="3356992"/>
            <a:ext cx="40091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общее количество экспертов, осуществлявших третью проверку;</a:t>
            </a:r>
          </a:p>
          <a:p>
            <a:pPr lvl="0"/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доля работ, направленных на третью проверку;</a:t>
            </a:r>
          </a:p>
          <a:p>
            <a:pPr lvl="0"/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перечень экспертов, регулярно (более, чем 5% проверяемых работ) допускающих  </a:t>
            </a:r>
          </a:p>
          <a:p>
            <a:pPr lvl="0"/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оценивании значительные расхождения в баллах, выставленных другими экспертами.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31"/>
          <a:stretch/>
        </p:blipFill>
        <p:spPr>
          <a:xfrm>
            <a:off x="313296" y="3429000"/>
            <a:ext cx="4546736" cy="2750931"/>
          </a:xfr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8" y="101823"/>
            <a:ext cx="9636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86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850" y="836613"/>
            <a:ext cx="8712200" cy="5688012"/>
          </a:xfrm>
        </p:spPr>
        <p:txBody>
          <a:bodyPr/>
          <a:lstStyle/>
          <a:p>
            <a:endParaRPr lang="ru-RU" altLang="ru-RU" sz="5400" b="1" dirty="0" smtClean="0">
              <a:solidFill>
                <a:srgbClr val="FFFF00"/>
              </a:solidFill>
            </a:endParaRPr>
          </a:p>
          <a:p>
            <a:endParaRPr lang="ru-RU" altLang="ru-RU" sz="800" b="1" dirty="0" smtClean="0">
              <a:solidFill>
                <a:srgbClr val="FFFF00"/>
              </a:solidFill>
            </a:endParaRPr>
          </a:p>
          <a:p>
            <a:r>
              <a:rPr lang="ru-RU" altLang="ru-RU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endParaRPr lang="en-US" altLang="ru-RU" sz="1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r>
              <a:rPr lang="en-US" alt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www.orcoko.ru</a:t>
            </a:r>
          </a:p>
          <a:p>
            <a:r>
              <a:rPr lang="ru-RU" alt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тел. 8(4862) 73-17-79, 43-25-96  (доб. 141, 138)</a:t>
            </a:r>
            <a:endParaRPr lang="ru-RU" altLang="ru-RU" sz="1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E-mail: orel@orcoko.ru</a:t>
            </a:r>
            <a:r>
              <a:rPr lang="ru-RU" alt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100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9644" y="3789040"/>
            <a:ext cx="8406852" cy="135421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Приказ  Министерства просвещения Российской Федерации и Федеральной службы по надзору в сфере образования и науки от 7 ноября 2018 года № 189/1513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«Об утверждении  Порядка  проведения  государственной  итоговой  аттестации  по образовательным  программам 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основного 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общего  образования»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(зарегистрирован Минюстом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РФ 10  декабря 2018 года,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регистрационный №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52953)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362" y="1772816"/>
            <a:ext cx="357190" cy="190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216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362" y="3789040"/>
            <a:ext cx="357190" cy="13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216000" bIns="36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00" dirty="0">
              <a:solidFill>
                <a:prstClr val="white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79512" y="44624"/>
            <a:ext cx="8858312" cy="1049509"/>
          </a:xfrm>
          <a:prstGeom prst="rect">
            <a:avLst/>
          </a:prstGeom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Федеральные нормативно-правовые документы, регламентирующие проведение ГИА</a:t>
            </a:r>
            <a:endParaRPr lang="ru-RU" sz="27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644" y="1196752"/>
            <a:ext cx="8418268" cy="49244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Федеральный закон от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29.12.2012 г.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273-ФЗ «Об образовании в Российской Федерации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(ст. 59)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362" y="1196752"/>
            <a:ext cx="357190" cy="46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9644" y="1747262"/>
            <a:ext cx="8406852" cy="19697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от 31.08.2013  № 755 «О федеральной информационной системе обеспечения проведения государственной итоговой аттестации обучающихся, освоивших основные образовательные программы основного общего и среднего общего образования, и приема граждан в образовательные организации для получения среднего профессионального и высшего образования и региональных информационных системах обеспечения проведения государственной итоговой аттестации обучающихся, освоивших основные образовательные программы основного общего и среднего общего образования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9644" y="5229200"/>
            <a:ext cx="8406852" cy="135421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Приказ  Министерства просвещения Российской Федерации и Федеральной службы по надзору в сфере образования и науки от 7 ноября 2018 года № 190/1512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«Об утверждении  Порядка  проведения  государственной  итоговой  аттестации  по образовательным  программам  среднего  общего  образования»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(зарегистрирован Минюстом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РФ 10  декабря 2018 года,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регистрационный №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52952)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362" y="5229200"/>
            <a:ext cx="357190" cy="13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216000" bIns="36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8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1"/>
          <p:cNvSpPr txBox="1">
            <a:spLocks/>
          </p:cNvSpPr>
          <p:nvPr/>
        </p:nvSpPr>
        <p:spPr>
          <a:xfrm>
            <a:off x="1691680" y="188640"/>
            <a:ext cx="6984776" cy="1080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1"/>
          <p:cNvSpPr txBox="1">
            <a:spLocks/>
          </p:cNvSpPr>
          <p:nvPr/>
        </p:nvSpPr>
        <p:spPr>
          <a:xfrm>
            <a:off x="1844080" y="1205137"/>
            <a:ext cx="6624736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ru-RU" sz="1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980729"/>
            <a:ext cx="8229600" cy="374441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экстернат</a:t>
            </a:r>
          </a:p>
          <a:p>
            <a:r>
              <a:rPr lang="ru-RU" sz="1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четкое разделение сроков </a:t>
            </a:r>
            <a:r>
              <a:rPr lang="ru-RU" sz="1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проведения ГИ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— досрочный, основной и дополнительный</a:t>
            </a:r>
          </a:p>
          <a:p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возможность выбора </a:t>
            </a:r>
            <a:r>
              <a:rPr lang="ru-RU" sz="1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одного уровня </a:t>
            </a:r>
            <a:r>
              <a:rPr lang="ru-RU" sz="1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ЕГЭ по математике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случае получения неудовлетворительного результата на ЕГЭ по 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математике</a:t>
            </a:r>
          </a:p>
          <a:p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предусмотрена 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возможность проведения ЕГЭ по информатике 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ИКТ 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компьютерной форме</a:t>
            </a:r>
          </a:p>
          <a:p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уточнены порядок проведения ГИА и обработки результатов 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ЕГЭ и ОГЭ</a:t>
            </a:r>
            <a:endParaRPr lang="ru-RU" sz="18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возможность сдавать ЕГЭ по китайскому языку</a:t>
            </a:r>
            <a:endParaRPr lang="ru-RU" sz="18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председатель предметной комиссии представляет информацию о случаях нарушения экспертом Порядка в орган управления образованием субъекта РФ (ОИВ), а не в 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ГЭК</a:t>
            </a:r>
            <a:endParaRPr lang="ru-RU" sz="18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76181" y="1"/>
            <a:ext cx="8858312" cy="9807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</a:t>
            </a:r>
            <a:r>
              <a:rPr lang="ru-RU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</a:t>
            </a:r>
            <a:br>
              <a:rPr lang="ru-RU" sz="2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общего и среднего </a:t>
            </a:r>
            <a:r>
              <a:rPr lang="ru-RU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49" y="1"/>
            <a:ext cx="1008112" cy="99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0454" y="4797152"/>
            <a:ext cx="8346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итоговое собеседование по русскому языку как допуск к ГИА</a:t>
            </a:r>
            <a:endParaRPr lang="ru-RU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95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20012" y="147243"/>
            <a:ext cx="8858312" cy="1214446"/>
          </a:xfrm>
          <a:prstGeom prst="rect">
            <a:avLst/>
          </a:prstGeom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Региональные нормативно-правовые документы, регламентирующие проведение ГИА</a:t>
            </a:r>
            <a:endParaRPr lang="ru-RU" sz="27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056" y="1585700"/>
            <a:ext cx="8418268" cy="13849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Орловской области от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марта 2019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260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формирования предметных комиссий Орловской области и Положения о предметных комиссиях Орловской области для проведения государственной итоговой аттестации по образовательным программам среднего общего образования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0012" y="1585700"/>
            <a:ext cx="357190" cy="1404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0012" y="3249168"/>
            <a:ext cx="357190" cy="1476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0056" y="3279174"/>
            <a:ext cx="8418268" cy="147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образования Орловской области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8 декабря 2017 года </a:t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1888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формирования предметных комиссий Орловской области и Положения о предметных комиссиях Орловской области для проведения государственной итоговой аттестации по образовательным программам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общего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образования»»	</a:t>
            </a:r>
          </a:p>
        </p:txBody>
      </p:sp>
    </p:spTree>
    <p:extLst>
      <p:ext uri="{BB962C8B-B14F-4D97-AF65-F5344CB8AC3E}">
        <p14:creationId xmlns:p14="http://schemas.microsoft.com/office/powerpoint/2010/main" val="141256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849" y="1098156"/>
            <a:ext cx="875845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Aft>
                <a:spcPts val="600"/>
              </a:spcAft>
            </a:pP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Предметные комиссии </a:t>
            </a:r>
            <a:r>
              <a:rPr lang="ru-RU" b="1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создаются по соответствующим учебным предметам </a:t>
            </a: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целях осуществления проверки развернутых ответов участников </a:t>
            </a: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ГИА, </a:t>
            </a: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устных </a:t>
            </a:r>
            <a:r>
              <a:rPr lang="ru-RU" b="1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ответов участников </a:t>
            </a: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иностранным языкам, а также экзаменационных </a:t>
            </a: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  ГВЭ</a:t>
            </a:r>
          </a:p>
          <a:p>
            <a:pPr lvl="0" algn="just">
              <a:spcAft>
                <a:spcPts val="600"/>
              </a:spcAft>
            </a:pPr>
            <a:endParaRPr lang="ru-RU" sz="1600" b="1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Aft>
                <a:spcPts val="600"/>
              </a:spcAft>
            </a:pPr>
            <a:endParaRPr lang="ru-RU" sz="16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 по каждому учебному предмету создаются Департаментом образования Орловской области и утверждаются приказом.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Кандидатуры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председателей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 представляются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 согласование в 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председателем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ГЭК. 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составов ПК организуется председателем ГЭК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 представлению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председателей ПК 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завершается не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чем за две недели до начала ГИА.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прекращает свою деятельность с момента утверждения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председателей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 для проведения ГИА в 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регионе в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следующем году.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руководство и координацию деятельности ПК по соответствующему учебному предмету осуществляет ее председатель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12994" y="147243"/>
            <a:ext cx="8858312" cy="1049509"/>
          </a:xfrm>
          <a:prstGeom prst="rect">
            <a:avLst/>
          </a:prstGeom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ru-RU" sz="2800" b="1" dirty="0" smtClean="0">
              <a:solidFill>
                <a:schemeClr val="bg1"/>
              </a:solidFill>
            </a:endParaRPr>
          </a:p>
          <a:p>
            <a:pPr lvl="0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формирования предметных комиссий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71" y="178691"/>
            <a:ext cx="9636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2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4392" y="1340768"/>
            <a:ext cx="5939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высшего образования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квалификационным требованиям, указанным в квалификационных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справочниках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(или) профессиональных стандартах;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опыта работы в организациях, осуществляющих образовательную деятельность и реализующих образовательные программы среднего общего, среднего профессионального или высшего образования (не менее трех лет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документа, подтверждающего получение дополнительного профессионального образования, включающего в себя практические занятия (не менее 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часов) по оцениванию образцов экзаменационных 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работ;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5496" y="116632"/>
            <a:ext cx="8858312" cy="1000822"/>
          </a:xfrm>
          <a:prstGeom prst="rect">
            <a:avLst/>
          </a:prstGeom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экспертам  ПК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2994" y="5157192"/>
            <a:ext cx="872157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результаты квалификационных испытаний;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специалистов, имеющих опыт проверки экзаменационных работ 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предметных комиссиях, учитываются результаты оценивания развернутых ответов обучающихся в предыдущем году, статистика удовлетворенных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апелляций.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3"/>
          <a:stretch/>
        </p:blipFill>
        <p:spPr>
          <a:xfrm>
            <a:off x="6156176" y="1412777"/>
            <a:ext cx="2552618" cy="324036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71" y="178691"/>
            <a:ext cx="9636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37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" y="0"/>
            <a:ext cx="9210675" cy="69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20012" y="147243"/>
            <a:ext cx="8858312" cy="1082679"/>
          </a:xfrm>
          <a:prstGeom prst="rect">
            <a:avLst/>
          </a:prstGeom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tabLst>
                <a:tab pos="1079500" algn="l"/>
              </a:tabLs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Программа дополнительного профессионального образования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66" y="1200065"/>
            <a:ext cx="8792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«Подготовка экспертов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в региональной предметной комиссии при проведении государственной итоговой аттестации по образовательным программам основного общего и среднего общего образования» (40 часов)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article4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81105"/>
            <a:ext cx="3096344" cy="2280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0-tub-ru.yandex.net/i?id=d287183172dba4f4037c73c47df34fc9&amp;n=33&amp;w=225&amp;h=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06" y="4481105"/>
            <a:ext cx="3350830" cy="2233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orcoko.ru/wp-content/uploads/2018/04/%D0%BA%D0%BE%D0%BC%D0%B8%D1%81%D1%81%D0%B8%D1%8F-%D0%BE%D0%B3%D1%8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68959"/>
            <a:ext cx="3538437" cy="2358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54" y="188640"/>
            <a:ext cx="9636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78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" y="0"/>
            <a:ext cx="9210675" cy="69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на базе ОРЦОКО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графику в течение 5 дней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Входной контроль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Завершается итоговой аттестацией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выдается удостоверение установленного образца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квалификационных 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испытаниях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610744" cy="2527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2994" y="147243"/>
            <a:ext cx="8858312" cy="977501"/>
          </a:xfrm>
          <a:prstGeom prst="rect">
            <a:avLst/>
          </a:prstGeom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образовательного процесса: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71" y="178691"/>
            <a:ext cx="9636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94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210675" cy="69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12994" y="147243"/>
            <a:ext cx="8858312" cy="1020911"/>
          </a:xfrm>
          <a:prstGeom prst="rect">
            <a:avLst/>
          </a:prstGeom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Статусы экспертов предметных комиссий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196752"/>
            <a:ext cx="3211147" cy="56323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присвоения эксперту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быть установлено соответствие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требованиям:</a:t>
            </a:r>
          </a:p>
          <a:p>
            <a:pPr lvl="0"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экспертам, определенным Порядком;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опыту оценивания экзаменационных работ участников ГИА;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результатам квалификационного испытания;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согласованности работы при проверке в предыдущем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значениям показателей статистики удовлетворенных апелляций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27305903"/>
              </p:ext>
            </p:extLst>
          </p:nvPr>
        </p:nvGraphicFramePr>
        <p:xfrm>
          <a:off x="3851920" y="1600200"/>
          <a:ext cx="5040560" cy="4853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28" y="188640"/>
            <a:ext cx="9636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7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597</Words>
  <Application>Microsoft Office PowerPoint</Application>
  <PresentationFormat>Экран (4:3)</PresentationFormat>
  <Paragraphs>183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ОРЦОКО</dc:title>
  <dc:creator>User</dc:creator>
  <cp:lastModifiedBy>Наталья Мельнова</cp:lastModifiedBy>
  <cp:revision>88</cp:revision>
  <cp:lastPrinted>2018-12-18T06:35:19Z</cp:lastPrinted>
  <dcterms:created xsi:type="dcterms:W3CDTF">2014-05-15T05:20:47Z</dcterms:created>
  <dcterms:modified xsi:type="dcterms:W3CDTF">2019-03-12T08:47:40Z</dcterms:modified>
</cp:coreProperties>
</file>